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 id="2147483972" r:id="rId2"/>
  </p:sldMasterIdLst>
  <p:notesMasterIdLst>
    <p:notesMasterId r:id="rId2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697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357" autoAdjust="0"/>
  </p:normalViewPr>
  <p:slideViewPr>
    <p:cSldViewPr snapToGrid="0" snapToObjects="1">
      <p:cViewPr varScale="1">
        <p:scale>
          <a:sx n="76" d="100"/>
          <a:sy n="76" d="100"/>
        </p:scale>
        <p:origin x="73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67" d="100"/>
          <a:sy n="67" d="100"/>
        </p:scale>
        <p:origin x="2748" y="8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it-IT"/>
          </a:p>
        </p:txBody>
      </p:sp>
      <p:sp>
        <p:nvSpPr>
          <p:cNvPr id="3" name="Segnaposto data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EBE1E8A2-4B7C-4C69-8383-081E3FDBED16}" type="datetimeFigureOut">
              <a:rPr lang="it-IT" smtClean="0"/>
              <a:t>14/02/2016</a:t>
            </a:fld>
            <a:endParaRPr lang="it-IT"/>
          </a:p>
        </p:txBody>
      </p:sp>
      <p:sp>
        <p:nvSpPr>
          <p:cNvPr id="4" name="Segnaposto immagine diapositiva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it-IT"/>
          </a:p>
        </p:txBody>
      </p:sp>
      <p:sp>
        <p:nvSpPr>
          <p:cNvPr id="5" name="Segnaposto note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it-IT"/>
          </a:p>
        </p:txBody>
      </p:sp>
      <p:sp>
        <p:nvSpPr>
          <p:cNvPr id="7" name="Segnaposto numero diapositiva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3C8AC26B-E8B2-4D6E-AC7D-3E3F86400024}" type="slidenum">
              <a:rPr lang="it-IT" smtClean="0"/>
              <a:t>‹N›</a:t>
            </a:fld>
            <a:endParaRPr lang="it-IT"/>
          </a:p>
        </p:txBody>
      </p:sp>
    </p:spTree>
    <p:extLst>
      <p:ext uri="{BB962C8B-B14F-4D97-AF65-F5344CB8AC3E}">
        <p14:creationId xmlns:p14="http://schemas.microsoft.com/office/powerpoint/2010/main" val="2385556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C8AC26B-E8B2-4D6E-AC7D-3E3F86400024}" type="slidenum">
              <a:rPr lang="it-IT" smtClean="0"/>
              <a:t>1</a:t>
            </a:fld>
            <a:endParaRPr lang="it-IT"/>
          </a:p>
        </p:txBody>
      </p:sp>
    </p:spTree>
    <p:extLst>
      <p:ext uri="{BB962C8B-B14F-4D97-AF65-F5344CB8AC3E}">
        <p14:creationId xmlns:p14="http://schemas.microsoft.com/office/powerpoint/2010/main" val="37957485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lgn="ctr">
              <a:defRPr sz="5400" cap="all" baseline="0"/>
            </a:lvl1pPr>
          </a:lstStyle>
          <a:p>
            <a:r>
              <a:rPr lang="it-IT" dirty="0" smtClean="0"/>
              <a:t>Fare clic per modificare stile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egnaposto data 13"/>
          <p:cNvSpPr>
            <a:spLocks noGrp="1"/>
          </p:cNvSpPr>
          <p:nvPr>
            <p:ph type="dt" sz="half" idx="10"/>
          </p:nvPr>
        </p:nvSpPr>
        <p:spPr>
          <a:xfrm>
            <a:off x="6120130" y="3815394"/>
            <a:ext cx="4347061" cy="329184"/>
          </a:xfrm>
        </p:spPr>
        <p:txBody>
          <a:bodyPr/>
          <a:lstStyle/>
          <a:p>
            <a:endParaRPr lang="en-US" dirty="0"/>
          </a:p>
        </p:txBody>
      </p:sp>
      <p:sp>
        <p:nvSpPr>
          <p:cNvPr id="9" name="Rettangolo 8"/>
          <p:cNvSpPr/>
          <p:nvPr userDrawn="1"/>
        </p:nvSpPr>
        <p:spPr>
          <a:xfrm>
            <a:off x="2332019" y="6550223"/>
            <a:ext cx="5002007" cy="307777"/>
          </a:xfrm>
          <a:prstGeom prst="rect">
            <a:avLst/>
          </a:prstGeom>
        </p:spPr>
        <p:txBody>
          <a:bodyPr wrap="square">
            <a:spAutoFit/>
          </a:bodyPr>
          <a:lstStyle/>
          <a:p>
            <a:pPr algn="ctr"/>
            <a:r>
              <a:rPr lang="it-IT" sz="1400" dirty="0" smtClean="0">
                <a:solidFill>
                  <a:srgbClr val="5C697C"/>
                </a:solidFill>
                <a:latin typeface="Helvetica"/>
                <a:cs typeface="Helvetica"/>
              </a:rPr>
              <a:t>® APEO </a:t>
            </a:r>
            <a:r>
              <a:rPr lang="it-IT" sz="1400" dirty="0" smtClean="0">
                <a:solidFill>
                  <a:srgbClr val="5C697C"/>
                </a:solidFill>
                <a:latin typeface="Helvetica"/>
                <a:cs typeface="Helvetica"/>
              </a:rPr>
              <a:t>tutti </a:t>
            </a:r>
            <a:r>
              <a:rPr lang="it-IT" sz="1400" dirty="0" smtClean="0">
                <a:solidFill>
                  <a:srgbClr val="5C697C"/>
                </a:solidFill>
                <a:latin typeface="Helvetica"/>
                <a:cs typeface="Helvetica"/>
              </a:rPr>
              <a:t>i diritti riservati – ogni riproduzione vietata</a:t>
            </a:r>
            <a:endParaRPr lang="en-US" sz="1400" dirty="0"/>
          </a:p>
        </p:txBody>
      </p:sp>
      <p:pic>
        <p:nvPicPr>
          <p:cNvPr id="10" name="Immagine 9"/>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081194" y="6388100"/>
            <a:ext cx="5016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Sunday, February 14,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stile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Sunday, February 14,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943681C-9F2D-460B-A49E-852BD011FA48}" type="datetimeFigureOut">
              <a:rPr lang="it-IT" smtClean="0"/>
              <a:t>14/02/2016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809101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943681C-9F2D-460B-A49E-852BD011FA48}" type="datetimeFigureOut">
              <a:rPr lang="it-IT" smtClean="0"/>
              <a:t>14/02/2016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200378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943681C-9F2D-460B-A49E-852BD011FA48}" type="datetimeFigureOut">
              <a:rPr lang="it-IT" smtClean="0"/>
              <a:t>14/02/2016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2219696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28650" y="1825625"/>
            <a:ext cx="386715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825625"/>
            <a:ext cx="386715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943681C-9F2D-460B-A49E-852BD011FA48}" type="datetimeFigureOut">
              <a:rPr lang="it-IT" smtClean="0"/>
              <a:t>14/02/2016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3745319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943681C-9F2D-460B-A49E-852BD011FA48}" type="datetimeFigureOut">
              <a:rPr lang="it-IT" smtClean="0"/>
              <a:t>14/02/2016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33500425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943681C-9F2D-460B-A49E-852BD011FA48}" type="datetimeFigureOut">
              <a:rPr lang="it-IT" smtClean="0"/>
              <a:t>14/02/2016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25016552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943681C-9F2D-460B-A49E-852BD011FA48}" type="datetimeFigureOut">
              <a:rPr lang="it-IT" smtClean="0"/>
              <a:t>14/02/2016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40854182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943681C-9F2D-460B-A49E-852BD011FA48}" type="datetimeFigureOut">
              <a:rPr lang="it-IT" smtClean="0"/>
              <a:t>14/02/2016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2733624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it-IT" dirty="0" smtClean="0"/>
              <a:t>Fare clic per modificare stile</a:t>
            </a:r>
            <a:endParaRPr lang="en-US" dirty="0"/>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Rettangolo 5"/>
          <p:cNvSpPr/>
          <p:nvPr userDrawn="1"/>
        </p:nvSpPr>
        <p:spPr>
          <a:xfrm>
            <a:off x="2332019" y="6550223"/>
            <a:ext cx="5002007" cy="307777"/>
          </a:xfrm>
          <a:prstGeom prst="rect">
            <a:avLst/>
          </a:prstGeom>
        </p:spPr>
        <p:txBody>
          <a:bodyPr wrap="square">
            <a:spAutoFit/>
          </a:bodyPr>
          <a:lstStyle/>
          <a:p>
            <a:pPr algn="ctr"/>
            <a:r>
              <a:rPr lang="it-IT" sz="1400" dirty="0" smtClean="0">
                <a:solidFill>
                  <a:srgbClr val="5C697C"/>
                </a:solidFill>
                <a:latin typeface="Helvetica"/>
                <a:cs typeface="Helvetica"/>
              </a:rPr>
              <a:t>® APEO </a:t>
            </a:r>
            <a:r>
              <a:rPr lang="it-IT" sz="1400" dirty="0" smtClean="0">
                <a:solidFill>
                  <a:srgbClr val="5C697C"/>
                </a:solidFill>
                <a:latin typeface="Helvetica"/>
                <a:cs typeface="Helvetica"/>
              </a:rPr>
              <a:t>tutti </a:t>
            </a:r>
            <a:r>
              <a:rPr lang="it-IT" sz="1400" dirty="0" smtClean="0">
                <a:solidFill>
                  <a:srgbClr val="5C697C"/>
                </a:solidFill>
                <a:latin typeface="Helvetica"/>
                <a:cs typeface="Helvetica"/>
              </a:rPr>
              <a:t>i diritti riservati – ogni riproduzione vietata</a:t>
            </a:r>
            <a:endParaRPr lang="en-US" sz="1400" dirty="0"/>
          </a:p>
        </p:txBody>
      </p:sp>
      <p:pic>
        <p:nvPicPr>
          <p:cNvPr id="7" name="Immagine 6"/>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081194" y="6388100"/>
            <a:ext cx="5016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943681C-9F2D-460B-A49E-852BD011FA48}" type="datetimeFigureOut">
              <a:rPr lang="it-IT" smtClean="0"/>
              <a:t>14/02/2016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23402680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943681C-9F2D-460B-A49E-852BD011FA48}" type="datetimeFigureOut">
              <a:rPr lang="it-IT" smtClean="0"/>
              <a:t>14/02/2016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31350509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28650" y="365125"/>
            <a:ext cx="5762625"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943681C-9F2D-460B-A49E-852BD011FA48}" type="datetimeFigureOut">
              <a:rPr lang="it-IT" smtClean="0"/>
              <a:t>14/02/2016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6BD61E1-6C6A-4448-BFFF-5655853C997C}" type="slidenum">
              <a:rPr lang="it-IT" smtClean="0"/>
              <a:t>‹N›</a:t>
            </a:fld>
            <a:endParaRPr lang="it-IT"/>
          </a:p>
        </p:txBody>
      </p:sp>
    </p:spTree>
    <p:extLst>
      <p:ext uri="{BB962C8B-B14F-4D97-AF65-F5344CB8AC3E}">
        <p14:creationId xmlns:p14="http://schemas.microsoft.com/office/powerpoint/2010/main" val="217235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stile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9933D019-A32C-4EAD-B8E6-DBDA699692FD}" type="datetime2">
              <a:rPr lang="en-US" smtClean="0"/>
              <a:t>Sunday, February 14,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Sunday, February 14, 2016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Sunday, February 14, 2016</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‹N›</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Sunday, February 14, 2016</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Sunday, February 14, 2016</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stile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3FE976D3-5B7F-4300-ABED-C91F1B2AE209}" type="datetime2">
              <a:rPr lang="en-US" smtClean="0"/>
              <a:t>Sunday, February 14, 2016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stile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EBDC1E59-17DD-41CE-97CA-624A472382D4}" type="datetime2">
              <a:rPr lang="en-US" smtClean="0"/>
              <a:t>Sunday, February 14, 2016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stile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Sunday, February 14, 2016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par>
    </p:tnLst>
  </p:timing>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3681C-9F2D-460B-A49E-852BD011FA48}" type="datetimeFigureOut">
              <a:rPr lang="it-IT" smtClean="0"/>
              <a:t>14/02/2016</a:t>
            </a:fld>
            <a:endParaRPr lang="it-IT"/>
          </a:p>
        </p:txBody>
      </p:sp>
      <p:sp>
        <p:nvSpPr>
          <p:cNvPr id="5" name="Segnaposto piè di pagina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BD61E1-6C6A-4448-BFFF-5655853C997C}" type="slidenum">
              <a:rPr lang="it-IT" smtClean="0"/>
              <a:t>‹N›</a:t>
            </a:fld>
            <a:endParaRPr lang="it-IT"/>
          </a:p>
        </p:txBody>
      </p:sp>
    </p:spTree>
    <p:extLst>
      <p:ext uri="{BB962C8B-B14F-4D97-AF65-F5344CB8AC3E}">
        <p14:creationId xmlns:p14="http://schemas.microsoft.com/office/powerpoint/2010/main" val="589010600"/>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Trattamento dell’arto inferiore</a:t>
            </a:r>
            <a:endParaRPr lang="it-IT" dirty="0"/>
          </a:p>
        </p:txBody>
      </p:sp>
      <p:sp>
        <p:nvSpPr>
          <p:cNvPr id="3" name="Sottotitolo 2"/>
          <p:cNvSpPr>
            <a:spLocks noGrp="1"/>
          </p:cNvSpPr>
          <p:nvPr>
            <p:ph type="subTitle" idx="1"/>
          </p:nvPr>
        </p:nvSpPr>
        <p:spPr>
          <a:xfrm>
            <a:off x="685800" y="3505200"/>
            <a:ext cx="6934200" cy="1752600"/>
          </a:xfrm>
        </p:spPr>
        <p:txBody>
          <a:bodyPr/>
          <a:lstStyle/>
          <a:p>
            <a:r>
              <a:rPr lang="it-IT" dirty="0" smtClean="0">
                <a:solidFill>
                  <a:schemeClr val="accent5">
                    <a:lumMod val="75000"/>
                  </a:schemeClr>
                </a:solidFill>
              </a:rPr>
              <a:t>Percorso di “Benessere</a:t>
            </a:r>
            <a:r>
              <a:rPr lang="it-IT" dirty="0">
                <a:solidFill>
                  <a:schemeClr val="accent5">
                    <a:lumMod val="75000"/>
                  </a:schemeClr>
                </a:solidFill>
              </a:rPr>
              <a:t>, Make-up e </a:t>
            </a:r>
            <a:r>
              <a:rPr lang="it-IT" dirty="0" smtClean="0">
                <a:solidFill>
                  <a:schemeClr val="accent5">
                    <a:lumMod val="75000"/>
                  </a:schemeClr>
                </a:solidFill>
              </a:rPr>
              <a:t>Inestetismi da Terapia</a:t>
            </a:r>
            <a:r>
              <a:rPr lang="it-IT" dirty="0" smtClean="0">
                <a:solidFill>
                  <a:schemeClr val="accent5">
                    <a:lumMod val="75000"/>
                  </a:schemeClr>
                </a:solidFill>
              </a:rPr>
              <a:t>”</a:t>
            </a:r>
            <a:endParaRPr lang="it-IT" dirty="0" smtClean="0">
              <a:solidFill>
                <a:schemeClr val="accent5">
                  <a:lumMod val="75000"/>
                </a:schemeClr>
              </a:solidFill>
            </a:endParaRPr>
          </a:p>
          <a:p>
            <a:r>
              <a:rPr lang="it-IT" dirty="0" smtClean="0">
                <a:solidFill>
                  <a:schemeClr val="accent5">
                    <a:lumMod val="75000"/>
                  </a:schemeClr>
                </a:solidFill>
              </a:rPr>
              <a:t>Dr. Davide Fumagalli</a:t>
            </a:r>
            <a:endParaRPr lang="it-IT" dirty="0">
              <a:solidFill>
                <a:schemeClr val="accent5">
                  <a:lumMod val="75000"/>
                </a:schemeClr>
              </a:solidFill>
            </a:endParaRPr>
          </a:p>
        </p:txBody>
      </p:sp>
    </p:spTree>
    <p:extLst>
      <p:ext uri="{BB962C8B-B14F-4D97-AF65-F5344CB8AC3E}">
        <p14:creationId xmlns:p14="http://schemas.microsoft.com/office/powerpoint/2010/main" val="3403556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4400" dirty="0" smtClean="0"/>
              <a:t/>
            </a:r>
            <a:br>
              <a:rPr lang="it-IT" sz="4400" dirty="0" smtClean="0"/>
            </a:br>
            <a:r>
              <a:rPr lang="it-IT" sz="4400" dirty="0" smtClean="0"/>
              <a:t>7. POMPAGGI </a:t>
            </a:r>
            <a:r>
              <a:rPr lang="it-IT" sz="4400" dirty="0"/>
              <a:t>SULLA ROTULA	</a:t>
            </a:r>
            <a:r>
              <a:rPr lang="it-IT" dirty="0"/>
              <a:t/>
            </a:r>
            <a:br>
              <a:rPr lang="it-IT" dirty="0"/>
            </a:br>
            <a:endParaRPr lang="it-IT" dirty="0"/>
          </a:p>
        </p:txBody>
      </p:sp>
      <p:sp>
        <p:nvSpPr>
          <p:cNvPr id="3" name="Segnaposto contenuto 2"/>
          <p:cNvSpPr>
            <a:spLocks noGrp="1"/>
          </p:cNvSpPr>
          <p:nvPr>
            <p:ph idx="1"/>
          </p:nvPr>
        </p:nvSpPr>
        <p:spPr/>
        <p:txBody>
          <a:bodyPr>
            <a:normAutofit/>
          </a:bodyPr>
          <a:lstStyle/>
          <a:p>
            <a:r>
              <a:rPr lang="it-IT" b="1" dirty="0">
                <a:solidFill>
                  <a:schemeClr val="accent5">
                    <a:lumMod val="75000"/>
                  </a:schemeClr>
                </a:solidFill>
              </a:rPr>
              <a:t>Ripetizioni: </a:t>
            </a:r>
            <a:r>
              <a:rPr lang="it-IT" dirty="0">
                <a:solidFill>
                  <a:schemeClr val="accent5">
                    <a:lumMod val="75000"/>
                  </a:schemeClr>
                </a:solidFill>
              </a:rPr>
              <a:t>5 </a:t>
            </a:r>
            <a:r>
              <a:rPr lang="it-IT" dirty="0" smtClean="0">
                <a:solidFill>
                  <a:schemeClr val="accent5">
                    <a:lumMod val="75000"/>
                  </a:schemeClr>
                </a:solidFill>
              </a:rPr>
              <a:t>volte</a:t>
            </a:r>
            <a:endParaRPr lang="it-IT" b="1" dirty="0">
              <a:solidFill>
                <a:schemeClr val="accent5">
                  <a:lumMod val="75000"/>
                </a:schemeClr>
              </a:solidFill>
            </a:endParaRPr>
          </a:p>
          <a:p>
            <a:r>
              <a:rPr lang="it-IT" b="1" dirty="0" smtClean="0">
                <a:solidFill>
                  <a:schemeClr val="accent5">
                    <a:lumMod val="75000"/>
                  </a:schemeClr>
                </a:solidFill>
              </a:rPr>
              <a:t>Tecnica </a:t>
            </a:r>
            <a:r>
              <a:rPr lang="it-IT" b="1" dirty="0">
                <a:solidFill>
                  <a:schemeClr val="accent5">
                    <a:lumMod val="75000"/>
                  </a:schemeClr>
                </a:solidFill>
              </a:rPr>
              <a:t>esecutiva: </a:t>
            </a:r>
            <a:br>
              <a:rPr lang="it-IT" b="1" dirty="0">
                <a:solidFill>
                  <a:schemeClr val="accent5">
                    <a:lumMod val="75000"/>
                  </a:schemeClr>
                </a:solidFill>
              </a:rPr>
            </a:br>
            <a:endParaRPr lang="it-IT" b="1" dirty="0">
              <a:solidFill>
                <a:schemeClr val="accent5">
                  <a:lumMod val="75000"/>
                </a:schemeClr>
              </a:solidFill>
            </a:endParaRPr>
          </a:p>
        </p:txBody>
      </p:sp>
      <p:pic>
        <p:nvPicPr>
          <p:cNvPr id="614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400785" y="2717800"/>
            <a:ext cx="434243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958440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altLang="it-IT" sz="4400" dirty="0" smtClean="0"/>
              <a:t/>
            </a:r>
            <a:br>
              <a:rPr lang="it-IT" altLang="it-IT" sz="4400" dirty="0" smtClean="0"/>
            </a:br>
            <a:r>
              <a:rPr lang="it-IT" altLang="it-IT" sz="4400" dirty="0"/>
              <a:t/>
            </a:r>
            <a:br>
              <a:rPr lang="it-IT" altLang="it-IT" sz="4400" dirty="0"/>
            </a:br>
            <a:r>
              <a:rPr lang="it-IT" altLang="it-IT" sz="4400" dirty="0" smtClean="0"/>
              <a:t>8. MOVIMENTO </a:t>
            </a:r>
            <a:r>
              <a:rPr lang="it-IT" altLang="it-IT" sz="4400" dirty="0"/>
              <a:t>PER ZAMPA D’OCA</a:t>
            </a:r>
            <a:r>
              <a:rPr lang="it-IT" altLang="it-IT" sz="7200" dirty="0">
                <a:solidFill>
                  <a:schemeClr val="tx1"/>
                </a:solidFill>
                <a:latin typeface="Arial" panose="020B0604020202020204" pitchFamily="34" charset="0"/>
              </a:rPr>
              <a:t/>
            </a:r>
            <a:br>
              <a:rPr lang="it-IT" altLang="it-IT" sz="7200" dirty="0">
                <a:solidFill>
                  <a:schemeClr val="tx1"/>
                </a:solidFill>
                <a:latin typeface="Arial" panose="020B0604020202020204" pitchFamily="34" charset="0"/>
              </a:rPr>
            </a:br>
            <a:r>
              <a:rPr lang="it-IT" altLang="it-IT" sz="5400" dirty="0">
                <a:solidFill>
                  <a:schemeClr val="tx1"/>
                </a:solidFill>
                <a:latin typeface="Arial" panose="020B0604020202020204" pitchFamily="34" charset="0"/>
              </a:rPr>
              <a:t/>
            </a:r>
            <a:br>
              <a:rPr lang="it-IT" altLang="it-IT" sz="5400" dirty="0">
                <a:solidFill>
                  <a:schemeClr val="tx1"/>
                </a:solidFill>
                <a:latin typeface="Arial" panose="020B0604020202020204" pitchFamily="34" charset="0"/>
              </a:rPr>
            </a:br>
            <a:endParaRPr lang="it-IT" dirty="0"/>
          </a:p>
        </p:txBody>
      </p:sp>
      <p:sp>
        <p:nvSpPr>
          <p:cNvPr id="7" name="Segnaposto contenuto 6"/>
          <p:cNvSpPr>
            <a:spLocks noGrp="1"/>
          </p:cNvSpPr>
          <p:nvPr>
            <p:ph idx="1"/>
          </p:nvPr>
        </p:nvSpPr>
        <p:spPr/>
        <p:txBody>
          <a:bodyPr>
            <a:normAutofit/>
          </a:bodyPr>
          <a:lstStyle/>
          <a:p>
            <a:pPr lvl="0"/>
            <a:r>
              <a:rPr lang="it-IT" b="1" dirty="0">
                <a:solidFill>
                  <a:schemeClr val="accent5">
                    <a:lumMod val="75000"/>
                  </a:schemeClr>
                </a:solidFill>
              </a:rPr>
              <a:t>Ripetizioni: </a:t>
            </a:r>
            <a:r>
              <a:rPr lang="it-IT" dirty="0">
                <a:solidFill>
                  <a:schemeClr val="accent5">
                    <a:lumMod val="75000"/>
                  </a:schemeClr>
                </a:solidFill>
              </a:rPr>
              <a:t>5 volte</a:t>
            </a:r>
          </a:p>
          <a:p>
            <a:pPr lvl="0"/>
            <a:r>
              <a:rPr lang="it-IT" b="1" dirty="0">
                <a:solidFill>
                  <a:schemeClr val="accent5">
                    <a:lumMod val="75000"/>
                  </a:schemeClr>
                </a:solidFill>
              </a:rPr>
              <a:t>Tecnica esecutiva: </a:t>
            </a:r>
          </a:p>
          <a:p>
            <a:pPr marL="0" indent="0">
              <a:buNone/>
            </a:pPr>
            <a:endParaRPr lang="it-IT" b="1" dirty="0">
              <a:solidFill>
                <a:schemeClr val="accent5">
                  <a:lumMod val="75000"/>
                </a:schemeClr>
              </a:solidFill>
            </a:endParaRPr>
          </a:p>
        </p:txBody>
      </p:sp>
      <p:pic>
        <p:nvPicPr>
          <p:cNvPr id="7175" name="Picture 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406650" y="2682875"/>
            <a:ext cx="4330700"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2830034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400" b="1" u="sng" dirty="0" smtClean="0"/>
              <a:t/>
            </a:r>
            <a:br>
              <a:rPr lang="it-IT" sz="4400" b="1" u="sng" dirty="0" smtClean="0"/>
            </a:br>
            <a:r>
              <a:rPr lang="it-IT" sz="4400" b="1" u="sng" dirty="0" smtClean="0"/>
              <a:t>GAMBA </a:t>
            </a:r>
            <a:r>
              <a:rPr lang="it-IT" sz="4400" b="1" u="sng" dirty="0"/>
              <a:t>(Arto Flesso</a:t>
            </a:r>
            <a:r>
              <a:rPr lang="it-IT" sz="4400" b="1" u="sng" dirty="0" smtClean="0"/>
              <a:t>)</a:t>
            </a:r>
            <a:r>
              <a:rPr lang="it-IT" dirty="0"/>
              <a:t> </a:t>
            </a:r>
            <a:br>
              <a:rPr lang="it-IT" dirty="0"/>
            </a:br>
            <a:endParaRPr lang="it-IT" dirty="0"/>
          </a:p>
        </p:txBody>
      </p:sp>
      <p:sp>
        <p:nvSpPr>
          <p:cNvPr id="3" name="Segnaposto contenuto 2"/>
          <p:cNvSpPr>
            <a:spLocks noGrp="1"/>
          </p:cNvSpPr>
          <p:nvPr>
            <p:ph idx="1"/>
          </p:nvPr>
        </p:nvSpPr>
        <p:spPr/>
        <p:txBody>
          <a:bodyPr>
            <a:normAutofit/>
          </a:bodyPr>
          <a:lstStyle/>
          <a:p>
            <a:pPr marL="0" indent="0">
              <a:buNone/>
            </a:pPr>
            <a:r>
              <a:rPr lang="it-IT" sz="4000" spc="-100" dirty="0">
                <a:solidFill>
                  <a:schemeClr val="tx2"/>
                </a:solidFill>
                <a:latin typeface="+mj-lt"/>
                <a:ea typeface="+mj-ea"/>
                <a:cs typeface="+mj-cs"/>
              </a:rPr>
              <a:t>9. MOVIMENTO ALTERNATO SUI GEMELLI</a:t>
            </a:r>
          </a:p>
          <a:p>
            <a:pPr lvl="0"/>
            <a:r>
              <a:rPr lang="it-IT" b="1" dirty="0">
                <a:solidFill>
                  <a:schemeClr val="accent5">
                    <a:lumMod val="75000"/>
                  </a:schemeClr>
                </a:solidFill>
              </a:rPr>
              <a:t>Ripetizioni: </a:t>
            </a:r>
            <a:r>
              <a:rPr lang="it-IT" dirty="0">
                <a:solidFill>
                  <a:schemeClr val="accent5">
                    <a:lumMod val="75000"/>
                  </a:schemeClr>
                </a:solidFill>
              </a:rPr>
              <a:t>5 volte</a:t>
            </a:r>
          </a:p>
          <a:p>
            <a:pPr lvl="0"/>
            <a:r>
              <a:rPr lang="it-IT" b="1" dirty="0">
                <a:solidFill>
                  <a:schemeClr val="accent5">
                    <a:lumMod val="75000"/>
                  </a:schemeClr>
                </a:solidFill>
              </a:rPr>
              <a:t>Tecnica esecutiva: </a:t>
            </a:r>
          </a:p>
          <a:p>
            <a:pPr marL="0" indent="0">
              <a:buNone/>
            </a:pPr>
            <a:endParaRPr lang="it-IT" sz="4000" spc="-100" dirty="0">
              <a:solidFill>
                <a:schemeClr val="tx2"/>
              </a:solidFill>
              <a:latin typeface="+mj-lt"/>
              <a:ea typeface="+mj-ea"/>
              <a:cs typeface="+mj-cs"/>
            </a:endParaRPr>
          </a:p>
        </p:txBody>
      </p:sp>
      <p:pic>
        <p:nvPicPr>
          <p:cNvPr id="819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834481" y="3781822"/>
            <a:ext cx="3475037" cy="260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3035848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dirty="0" smtClean="0"/>
              <a:t>10. MOVIMENTO </a:t>
            </a:r>
            <a:r>
              <a:rPr lang="it-IT" dirty="0"/>
              <a:t>ALTERNATO A BILANCIA</a:t>
            </a:r>
            <a:br>
              <a:rPr lang="it-IT" dirty="0"/>
            </a:br>
            <a:endParaRPr lang="it-IT" dirty="0"/>
          </a:p>
        </p:txBody>
      </p:sp>
      <p:sp>
        <p:nvSpPr>
          <p:cNvPr id="3" name="Segnaposto contenuto 2"/>
          <p:cNvSpPr>
            <a:spLocks noGrp="1"/>
          </p:cNvSpPr>
          <p:nvPr>
            <p:ph idx="1"/>
          </p:nvPr>
        </p:nvSpPr>
        <p:spPr/>
        <p:txBody>
          <a:bodyPr>
            <a:normAutofit/>
          </a:bodyPr>
          <a:lstStyle/>
          <a:p>
            <a:pPr lvl="0"/>
            <a:r>
              <a:rPr lang="it-IT" b="1" dirty="0">
                <a:solidFill>
                  <a:schemeClr val="accent5">
                    <a:lumMod val="75000"/>
                  </a:schemeClr>
                </a:solidFill>
              </a:rPr>
              <a:t>Ripetizioni: </a:t>
            </a:r>
            <a:r>
              <a:rPr lang="it-IT" dirty="0">
                <a:solidFill>
                  <a:schemeClr val="accent5">
                    <a:lumMod val="75000"/>
                  </a:schemeClr>
                </a:solidFill>
              </a:rPr>
              <a:t>5 volte</a:t>
            </a:r>
          </a:p>
          <a:p>
            <a:pPr lvl="0"/>
            <a:r>
              <a:rPr lang="it-IT" b="1" dirty="0">
                <a:solidFill>
                  <a:schemeClr val="accent5">
                    <a:lumMod val="75000"/>
                  </a:schemeClr>
                </a:solidFill>
              </a:rPr>
              <a:t>Tecnica esecutiva: </a:t>
            </a:r>
            <a:r>
              <a:rPr lang="it-IT" dirty="0">
                <a:solidFill>
                  <a:schemeClr val="accent5">
                    <a:lumMod val="75000"/>
                  </a:schemeClr>
                </a:solidFill>
              </a:rPr>
              <a:t>effettuare la manovra decritta al punto 16°, trattando alternativamente il tratto posteriore (mano craniale) e anteriore  (mano caudale) della gamba.</a:t>
            </a:r>
          </a:p>
          <a:p>
            <a:endParaRPr lang="it-IT" dirty="0">
              <a:solidFill>
                <a:schemeClr val="accent5">
                  <a:lumMod val="75000"/>
                </a:schemeClr>
              </a:solidFill>
            </a:endParaRPr>
          </a:p>
        </p:txBody>
      </p:sp>
    </p:spTree>
    <p:extLst>
      <p:ext uri="{BB962C8B-B14F-4D97-AF65-F5344CB8AC3E}">
        <p14:creationId xmlns:p14="http://schemas.microsoft.com/office/powerpoint/2010/main" val="3821619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
            </a:r>
            <a:br>
              <a:rPr lang="it-IT" b="1" dirty="0"/>
            </a:br>
            <a:r>
              <a:rPr lang="it-IT" dirty="0" smtClean="0"/>
              <a:t>11. SFIORAMENTO </a:t>
            </a:r>
            <a:r>
              <a:rPr lang="it-IT" dirty="0"/>
              <a:t>A PINZA DEL TENDINE D’ACHILLE</a:t>
            </a:r>
            <a:br>
              <a:rPr lang="it-IT" dirty="0"/>
            </a:br>
            <a:endParaRPr lang="it-IT" dirty="0"/>
          </a:p>
        </p:txBody>
      </p:sp>
      <p:sp>
        <p:nvSpPr>
          <p:cNvPr id="3" name="Segnaposto contenuto 2"/>
          <p:cNvSpPr>
            <a:spLocks noGrp="1"/>
          </p:cNvSpPr>
          <p:nvPr>
            <p:ph idx="1"/>
          </p:nvPr>
        </p:nvSpPr>
        <p:spPr/>
        <p:txBody>
          <a:bodyPr/>
          <a:lstStyle/>
          <a:p>
            <a:pPr lvl="0"/>
            <a:r>
              <a:rPr lang="it-IT" b="1" dirty="0">
                <a:solidFill>
                  <a:schemeClr val="accent5">
                    <a:lumMod val="75000"/>
                  </a:schemeClr>
                </a:solidFill>
              </a:rPr>
              <a:t>Ripetizioni: </a:t>
            </a:r>
            <a:r>
              <a:rPr lang="it-IT" dirty="0">
                <a:solidFill>
                  <a:schemeClr val="accent5">
                    <a:lumMod val="75000"/>
                  </a:schemeClr>
                </a:solidFill>
              </a:rPr>
              <a:t>N volte</a:t>
            </a:r>
          </a:p>
          <a:p>
            <a:pPr lvl="0"/>
            <a:r>
              <a:rPr lang="it-IT" b="1" dirty="0">
                <a:solidFill>
                  <a:schemeClr val="accent5">
                    <a:lumMod val="75000"/>
                  </a:schemeClr>
                </a:solidFill>
              </a:rPr>
              <a:t>Tecnica esecutiva: </a:t>
            </a:r>
            <a:r>
              <a:rPr lang="it-IT" dirty="0">
                <a:solidFill>
                  <a:schemeClr val="accent5">
                    <a:lumMod val="75000"/>
                  </a:schemeClr>
                </a:solidFill>
              </a:rPr>
              <a:t>porsi ai piedi il lettino, far distendere la gamba, con una mano sollevare il piede afferrandolo dal tallone. Con l’altra mano a pinza posizionarsi all’inizio del tendine di Achille, con pollice e indice ai lati del tendine stesso. Effettuare uno sfioramento dal basso verso l’altro. </a:t>
            </a:r>
          </a:p>
          <a:p>
            <a:endParaRPr lang="it-IT" dirty="0"/>
          </a:p>
        </p:txBody>
      </p:sp>
    </p:spTree>
    <p:extLst>
      <p:ext uri="{BB962C8B-B14F-4D97-AF65-F5344CB8AC3E}">
        <p14:creationId xmlns:p14="http://schemas.microsoft.com/office/powerpoint/2010/main" val="4196786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12. POMPAGGI ZONA </a:t>
            </a:r>
            <a:r>
              <a:rPr lang="it-IT" sz="3600" dirty="0"/>
              <a:t>DEI MALLEOLI</a:t>
            </a:r>
          </a:p>
        </p:txBody>
      </p:sp>
      <p:sp>
        <p:nvSpPr>
          <p:cNvPr id="3" name="Segnaposto contenuto 2"/>
          <p:cNvSpPr>
            <a:spLocks noGrp="1"/>
          </p:cNvSpPr>
          <p:nvPr>
            <p:ph idx="1"/>
          </p:nvPr>
        </p:nvSpPr>
        <p:spPr/>
        <p:txBody>
          <a:bodyPr/>
          <a:lstStyle/>
          <a:p>
            <a:pPr lvl="0"/>
            <a:r>
              <a:rPr lang="it-IT" b="1" dirty="0">
                <a:solidFill>
                  <a:schemeClr val="accent5">
                    <a:lumMod val="75000"/>
                  </a:schemeClr>
                </a:solidFill>
              </a:rPr>
              <a:t>Ripetizioni: </a:t>
            </a:r>
            <a:r>
              <a:rPr lang="it-IT" dirty="0">
                <a:solidFill>
                  <a:schemeClr val="accent5">
                    <a:lumMod val="75000"/>
                  </a:schemeClr>
                </a:solidFill>
              </a:rPr>
              <a:t>n volte</a:t>
            </a:r>
          </a:p>
          <a:p>
            <a:pPr lvl="0"/>
            <a:r>
              <a:rPr lang="it-IT" b="1" dirty="0">
                <a:solidFill>
                  <a:schemeClr val="accent5">
                    <a:lumMod val="75000"/>
                  </a:schemeClr>
                </a:solidFill>
              </a:rPr>
              <a:t>Tecnica esecutiva: </a:t>
            </a:r>
            <a:r>
              <a:rPr lang="it-IT" dirty="0">
                <a:solidFill>
                  <a:schemeClr val="accent5">
                    <a:lumMod val="75000"/>
                  </a:schemeClr>
                </a:solidFill>
              </a:rPr>
              <a:t>effettuare dei pompaggi </a:t>
            </a:r>
            <a:r>
              <a:rPr lang="it-IT" dirty="0" err="1">
                <a:solidFill>
                  <a:schemeClr val="accent5">
                    <a:lumMod val="75000"/>
                  </a:schemeClr>
                </a:solidFill>
              </a:rPr>
              <a:t>ottodigitali</a:t>
            </a:r>
            <a:r>
              <a:rPr lang="it-IT" dirty="0">
                <a:solidFill>
                  <a:schemeClr val="accent5">
                    <a:lumMod val="75000"/>
                  </a:schemeClr>
                </a:solidFill>
              </a:rPr>
              <a:t> nella zona </a:t>
            </a:r>
            <a:r>
              <a:rPr lang="it-IT" dirty="0" err="1">
                <a:solidFill>
                  <a:schemeClr val="accent5">
                    <a:lumMod val="75000"/>
                  </a:schemeClr>
                </a:solidFill>
              </a:rPr>
              <a:t>perimalleolare</a:t>
            </a:r>
            <a:r>
              <a:rPr lang="it-IT" dirty="0">
                <a:solidFill>
                  <a:schemeClr val="accent5">
                    <a:lumMod val="75000"/>
                  </a:schemeClr>
                </a:solidFill>
              </a:rPr>
              <a:t>.</a:t>
            </a:r>
          </a:p>
          <a:p>
            <a:pPr marL="0" indent="0">
              <a:buNone/>
            </a:pPr>
            <a:endParaRPr lang="it-IT" dirty="0"/>
          </a:p>
        </p:txBody>
      </p:sp>
      <p:pic>
        <p:nvPicPr>
          <p:cNvPr id="9222" name="Picture 6"/>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661708" y="3429000"/>
            <a:ext cx="3820584" cy="286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4213673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u="sng" dirty="0"/>
              <a:t>PIEDE</a:t>
            </a:r>
            <a:endParaRPr lang="it-IT" b="1" dirty="0"/>
          </a:p>
        </p:txBody>
      </p:sp>
      <p:sp>
        <p:nvSpPr>
          <p:cNvPr id="3" name="Segnaposto contenuto 2"/>
          <p:cNvSpPr>
            <a:spLocks noGrp="1"/>
          </p:cNvSpPr>
          <p:nvPr>
            <p:ph idx="1"/>
          </p:nvPr>
        </p:nvSpPr>
        <p:spPr/>
        <p:txBody>
          <a:bodyPr>
            <a:normAutofit/>
          </a:bodyPr>
          <a:lstStyle/>
          <a:p>
            <a:pPr marL="0" indent="0">
              <a:buNone/>
            </a:pPr>
            <a:r>
              <a:rPr lang="it-IT" sz="3600" spc="-100" dirty="0" smtClean="0">
                <a:solidFill>
                  <a:schemeClr val="tx2"/>
                </a:solidFill>
                <a:latin typeface="+mj-lt"/>
                <a:ea typeface="+mj-ea"/>
                <a:cs typeface="+mj-cs"/>
              </a:rPr>
              <a:t>13. POMPAGGI </a:t>
            </a:r>
            <a:r>
              <a:rPr lang="it-IT" sz="3600" spc="-100" dirty="0">
                <a:solidFill>
                  <a:schemeClr val="tx2"/>
                </a:solidFill>
                <a:latin typeface="+mj-lt"/>
                <a:ea typeface="+mj-ea"/>
                <a:cs typeface="+mj-cs"/>
              </a:rPr>
              <a:t>COLLO DEL </a:t>
            </a:r>
            <a:r>
              <a:rPr lang="it-IT" sz="3600" spc="-100" dirty="0" smtClean="0">
                <a:solidFill>
                  <a:schemeClr val="tx2"/>
                </a:solidFill>
                <a:latin typeface="+mj-lt"/>
                <a:ea typeface="+mj-ea"/>
                <a:cs typeface="+mj-cs"/>
              </a:rPr>
              <a:t>PIEDE</a:t>
            </a:r>
          </a:p>
          <a:p>
            <a:pPr lvl="0"/>
            <a:r>
              <a:rPr lang="it-IT" b="1" dirty="0">
                <a:solidFill>
                  <a:schemeClr val="accent5">
                    <a:lumMod val="75000"/>
                  </a:schemeClr>
                </a:solidFill>
              </a:rPr>
              <a:t>Ripetizioni: </a:t>
            </a:r>
            <a:r>
              <a:rPr lang="it-IT" dirty="0">
                <a:solidFill>
                  <a:schemeClr val="accent5">
                    <a:lumMod val="75000"/>
                  </a:schemeClr>
                </a:solidFill>
              </a:rPr>
              <a:t>5 volte</a:t>
            </a:r>
          </a:p>
          <a:p>
            <a:pPr lvl="0"/>
            <a:r>
              <a:rPr lang="it-IT" b="1" dirty="0">
                <a:solidFill>
                  <a:schemeClr val="accent5">
                    <a:lumMod val="75000"/>
                  </a:schemeClr>
                </a:solidFill>
              </a:rPr>
              <a:t>Tecnica esecutiva: </a:t>
            </a:r>
            <a:r>
              <a:rPr lang="it-IT" dirty="0">
                <a:solidFill>
                  <a:schemeClr val="accent5">
                    <a:lumMod val="75000"/>
                  </a:schemeClr>
                </a:solidFill>
              </a:rPr>
              <a:t>effettuare la manovra del </a:t>
            </a:r>
            <a:r>
              <a:rPr lang="it-IT" dirty="0" err="1">
                <a:solidFill>
                  <a:schemeClr val="accent5">
                    <a:lumMod val="75000"/>
                  </a:schemeClr>
                </a:solidFill>
              </a:rPr>
              <a:t>pompage</a:t>
            </a:r>
            <a:r>
              <a:rPr lang="it-IT" dirty="0">
                <a:solidFill>
                  <a:schemeClr val="accent5">
                    <a:lumMod val="75000"/>
                  </a:schemeClr>
                </a:solidFill>
              </a:rPr>
              <a:t> nella zona del collo del piede.</a:t>
            </a:r>
          </a:p>
          <a:p>
            <a:pPr marL="0" indent="0">
              <a:buNone/>
            </a:pPr>
            <a:endParaRPr lang="it-IT" sz="3600" spc="-100" dirty="0">
              <a:solidFill>
                <a:schemeClr val="tx2"/>
              </a:solidFill>
              <a:latin typeface="+mj-lt"/>
              <a:ea typeface="+mj-ea"/>
              <a:cs typeface="+mj-cs"/>
            </a:endParaRPr>
          </a:p>
        </p:txBody>
      </p:sp>
      <p:pic>
        <p:nvPicPr>
          <p:cNvPr id="10242"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749550" y="3721099"/>
            <a:ext cx="3644900" cy="2733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1984578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
            </a:r>
            <a:br>
              <a:rPr lang="it-IT" sz="3600" dirty="0" smtClean="0"/>
            </a:br>
            <a:r>
              <a:rPr lang="it-IT" sz="3600" dirty="0" smtClean="0"/>
              <a:t>14. POMPAGGI </a:t>
            </a:r>
            <a:r>
              <a:rPr lang="it-IT" sz="3600" dirty="0"/>
              <a:t>SUL DORSO DEL PIEDE</a:t>
            </a:r>
            <a:br>
              <a:rPr lang="it-IT" sz="3600" dirty="0"/>
            </a:br>
            <a:endParaRPr lang="it-IT" sz="3600" dirty="0"/>
          </a:p>
        </p:txBody>
      </p:sp>
      <p:sp>
        <p:nvSpPr>
          <p:cNvPr id="4" name="Segnaposto contenuto 3"/>
          <p:cNvSpPr>
            <a:spLocks noGrp="1"/>
          </p:cNvSpPr>
          <p:nvPr>
            <p:ph idx="1"/>
          </p:nvPr>
        </p:nvSpPr>
        <p:spPr/>
        <p:txBody>
          <a:bodyPr/>
          <a:lstStyle/>
          <a:p>
            <a:pPr lvl="0"/>
            <a:r>
              <a:rPr lang="it-IT" b="1" dirty="0">
                <a:solidFill>
                  <a:schemeClr val="accent5">
                    <a:lumMod val="75000"/>
                  </a:schemeClr>
                </a:solidFill>
              </a:rPr>
              <a:t>Ripetizioni: </a:t>
            </a:r>
            <a:r>
              <a:rPr lang="it-IT" dirty="0">
                <a:solidFill>
                  <a:schemeClr val="accent5">
                    <a:lumMod val="75000"/>
                  </a:schemeClr>
                </a:solidFill>
              </a:rPr>
              <a:t>5 volte</a:t>
            </a:r>
          </a:p>
          <a:p>
            <a:pPr lvl="0"/>
            <a:r>
              <a:rPr lang="it-IT" b="1" dirty="0">
                <a:solidFill>
                  <a:schemeClr val="accent5">
                    <a:lumMod val="75000"/>
                  </a:schemeClr>
                </a:solidFill>
              </a:rPr>
              <a:t>Tecnica esecutiva: </a:t>
            </a:r>
            <a:r>
              <a:rPr lang="it-IT" dirty="0">
                <a:solidFill>
                  <a:schemeClr val="accent5">
                    <a:lumMod val="75000"/>
                  </a:schemeClr>
                </a:solidFill>
              </a:rPr>
              <a:t>effettuare la manovra del </a:t>
            </a:r>
            <a:r>
              <a:rPr lang="it-IT" dirty="0" err="1">
                <a:solidFill>
                  <a:schemeClr val="accent5">
                    <a:lumMod val="75000"/>
                  </a:schemeClr>
                </a:solidFill>
              </a:rPr>
              <a:t>pompage</a:t>
            </a:r>
            <a:r>
              <a:rPr lang="it-IT" dirty="0">
                <a:solidFill>
                  <a:schemeClr val="accent5">
                    <a:lumMod val="75000"/>
                  </a:schemeClr>
                </a:solidFill>
              </a:rPr>
              <a:t> sul dorso del piede con la mano esterna, mentre la mano interna sostiene la pianta del piede.</a:t>
            </a:r>
          </a:p>
          <a:p>
            <a:endParaRPr lang="it-IT" dirty="0"/>
          </a:p>
        </p:txBody>
      </p:sp>
    </p:spTree>
    <p:extLst>
      <p:ext uri="{BB962C8B-B14F-4D97-AF65-F5344CB8AC3E}">
        <p14:creationId xmlns:p14="http://schemas.microsoft.com/office/powerpoint/2010/main" val="3961253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dirty="0" smtClean="0"/>
              <a:t>15. CAMMINATA </a:t>
            </a:r>
            <a:r>
              <a:rPr lang="it-IT" dirty="0"/>
              <a:t>DI POLLICI NEGLI SPAZI INTEROSSEI</a:t>
            </a:r>
            <a:br>
              <a:rPr lang="it-IT" dirty="0"/>
            </a:br>
            <a:endParaRPr lang="it-IT" dirty="0"/>
          </a:p>
        </p:txBody>
      </p:sp>
      <p:sp>
        <p:nvSpPr>
          <p:cNvPr id="3" name="Segnaposto contenuto 2"/>
          <p:cNvSpPr>
            <a:spLocks noGrp="1"/>
          </p:cNvSpPr>
          <p:nvPr>
            <p:ph idx="1"/>
          </p:nvPr>
        </p:nvSpPr>
        <p:spPr/>
        <p:txBody>
          <a:bodyPr>
            <a:normAutofit/>
          </a:bodyPr>
          <a:lstStyle/>
          <a:p>
            <a:pPr lvl="0"/>
            <a:r>
              <a:rPr lang="it-IT" b="1" dirty="0">
                <a:solidFill>
                  <a:schemeClr val="accent5">
                    <a:lumMod val="75000"/>
                  </a:schemeClr>
                </a:solidFill>
              </a:rPr>
              <a:t>Ripetizioni: </a:t>
            </a:r>
            <a:r>
              <a:rPr lang="it-IT" dirty="0">
                <a:solidFill>
                  <a:schemeClr val="accent5">
                    <a:lumMod val="75000"/>
                  </a:schemeClr>
                </a:solidFill>
              </a:rPr>
              <a:t>1 andata + 1 ritorno X ogni spazio (4)</a:t>
            </a:r>
          </a:p>
          <a:p>
            <a:pPr lvl="0"/>
            <a:r>
              <a:rPr lang="it-IT" b="1" dirty="0">
                <a:solidFill>
                  <a:schemeClr val="accent5">
                    <a:lumMod val="75000"/>
                  </a:schemeClr>
                </a:solidFill>
              </a:rPr>
              <a:t>Tecnica esecutiva: 	</a:t>
            </a:r>
          </a:p>
          <a:p>
            <a:pPr marL="0" indent="0">
              <a:buNone/>
            </a:pPr>
            <a:endParaRPr lang="it-IT" b="1" dirty="0">
              <a:solidFill>
                <a:schemeClr val="accent5">
                  <a:lumMod val="75000"/>
                </a:schemeClr>
              </a:solidFill>
            </a:endParaRPr>
          </a:p>
        </p:txBody>
      </p:sp>
      <p:pic>
        <p:nvPicPr>
          <p:cNvPr id="1126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77765" y="2452687"/>
            <a:ext cx="2988469" cy="3636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2155736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16. PRESSIONI </a:t>
            </a:r>
            <a:r>
              <a:rPr lang="it-IT" dirty="0"/>
              <a:t>SU DITA DEL </a:t>
            </a:r>
            <a:r>
              <a:rPr lang="it-IT" dirty="0" smtClean="0"/>
              <a:t>PIEDE</a:t>
            </a:r>
            <a:endParaRPr lang="it-IT" dirty="0"/>
          </a:p>
        </p:txBody>
      </p:sp>
      <p:sp>
        <p:nvSpPr>
          <p:cNvPr id="3" name="Segnaposto contenuto 2"/>
          <p:cNvSpPr>
            <a:spLocks noGrp="1"/>
          </p:cNvSpPr>
          <p:nvPr>
            <p:ph idx="1"/>
          </p:nvPr>
        </p:nvSpPr>
        <p:spPr/>
        <p:txBody>
          <a:bodyPr>
            <a:normAutofit/>
          </a:bodyPr>
          <a:lstStyle/>
          <a:p>
            <a:pPr lvl="0"/>
            <a:r>
              <a:rPr lang="it-IT" b="1" dirty="0">
                <a:solidFill>
                  <a:schemeClr val="accent5">
                    <a:lumMod val="75000"/>
                  </a:schemeClr>
                </a:solidFill>
              </a:rPr>
              <a:t>Ripetizioni: </a:t>
            </a:r>
            <a:r>
              <a:rPr lang="it-IT" dirty="0">
                <a:solidFill>
                  <a:schemeClr val="accent5">
                    <a:lumMod val="75000"/>
                  </a:schemeClr>
                </a:solidFill>
              </a:rPr>
              <a:t>Alluce 5X1X1, altre dita 1X3X1 </a:t>
            </a:r>
          </a:p>
          <a:p>
            <a:pPr lvl="0"/>
            <a:r>
              <a:rPr lang="it-IT" b="1" dirty="0">
                <a:solidFill>
                  <a:schemeClr val="accent5">
                    <a:lumMod val="75000"/>
                  </a:schemeClr>
                </a:solidFill>
              </a:rPr>
              <a:t>Tecnica esecutiva: </a:t>
            </a:r>
          </a:p>
          <a:p>
            <a:pPr marL="0" indent="0">
              <a:buNone/>
            </a:pPr>
            <a:endParaRPr lang="it-IT" b="1" dirty="0">
              <a:solidFill>
                <a:schemeClr val="accent5">
                  <a:lumMod val="75000"/>
                </a:schemeClr>
              </a:solidFill>
            </a:endParaRPr>
          </a:p>
        </p:txBody>
      </p:sp>
      <p:pic>
        <p:nvPicPr>
          <p:cNvPr id="12290"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19100" y="2900361"/>
            <a:ext cx="2115141" cy="27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pic>
        <p:nvPicPr>
          <p:cNvPr id="12291"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085637" y="2900362"/>
            <a:ext cx="2387529" cy="27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pic>
        <p:nvPicPr>
          <p:cNvPr id="12292" name="Picture 4"/>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24562" y="2900362"/>
            <a:ext cx="2873443" cy="2766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252013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u="sng" dirty="0" smtClean="0"/>
              <a:t>COSCIA</a:t>
            </a:r>
            <a:endParaRPr lang="it-IT" b="1" u="sng" dirty="0"/>
          </a:p>
        </p:txBody>
      </p:sp>
      <p:sp>
        <p:nvSpPr>
          <p:cNvPr id="3" name="Segnaposto contenuto 2"/>
          <p:cNvSpPr>
            <a:spLocks noGrp="1"/>
          </p:cNvSpPr>
          <p:nvPr>
            <p:ph idx="1"/>
          </p:nvPr>
        </p:nvSpPr>
        <p:spPr>
          <a:xfrm>
            <a:off x="457200" y="1600200"/>
            <a:ext cx="8229600" cy="4678125"/>
          </a:xfrm>
        </p:spPr>
        <p:txBody>
          <a:bodyPr>
            <a:normAutofit/>
          </a:bodyPr>
          <a:lstStyle/>
          <a:p>
            <a:pPr marL="0" lvl="0" indent="0">
              <a:buNone/>
            </a:pPr>
            <a:r>
              <a:rPr lang="it-IT" sz="3600" spc="-100" dirty="0">
                <a:solidFill>
                  <a:schemeClr val="tx2"/>
                </a:solidFill>
                <a:latin typeface="+mj-lt"/>
                <a:ea typeface="+mj-ea"/>
                <a:cs typeface="+mj-cs"/>
              </a:rPr>
              <a:t>1. SFIORAMENTO DELLA COSCIA</a:t>
            </a:r>
          </a:p>
          <a:p>
            <a:pPr lvl="0"/>
            <a:r>
              <a:rPr lang="it-IT" sz="1800" b="1" dirty="0" smtClean="0">
                <a:solidFill>
                  <a:schemeClr val="accent5">
                    <a:lumMod val="75000"/>
                  </a:schemeClr>
                </a:solidFill>
              </a:rPr>
              <a:t>Ripetizioni</a:t>
            </a:r>
            <a:r>
              <a:rPr lang="it-IT" sz="1800" b="1" dirty="0">
                <a:solidFill>
                  <a:schemeClr val="accent5">
                    <a:lumMod val="75000"/>
                  </a:schemeClr>
                </a:solidFill>
              </a:rPr>
              <a:t>: </a:t>
            </a:r>
            <a:r>
              <a:rPr lang="it-IT" sz="1800" dirty="0">
                <a:solidFill>
                  <a:schemeClr val="accent5">
                    <a:lumMod val="75000"/>
                  </a:schemeClr>
                </a:solidFill>
              </a:rPr>
              <a:t>n volte</a:t>
            </a:r>
          </a:p>
          <a:p>
            <a:pPr lvl="0"/>
            <a:r>
              <a:rPr lang="it-IT" sz="1800" b="1" dirty="0">
                <a:solidFill>
                  <a:schemeClr val="accent5">
                    <a:lumMod val="75000"/>
                  </a:schemeClr>
                </a:solidFill>
              </a:rPr>
              <a:t>Tecnica esecutiva: </a:t>
            </a:r>
            <a:r>
              <a:rPr lang="it-IT" sz="1800" dirty="0">
                <a:solidFill>
                  <a:schemeClr val="accent5">
                    <a:lumMod val="75000"/>
                  </a:schemeClr>
                </a:solidFill>
              </a:rPr>
              <a:t>sfioramento a braccialetto lento e superficiale con funzione di presa di contatto. Si procede dal distale al prossimale rispetto al punto di scarico (linfonodi inguinali). Flettere l’arto del ricevente, con pollici uniti al di sopra della rotula scivolare verso la radice della coscia dove le mani si sovrappongono, l’esterna sovrappone l’interna. Poi si stacca e ci si riposiziona oppure effettuare un ritorno molto leggero. </a:t>
            </a:r>
          </a:p>
          <a:p>
            <a:pPr marL="0" indent="0">
              <a:buNone/>
            </a:pPr>
            <a:endParaRPr lang="it-IT" sz="2200" b="1" dirty="0">
              <a:solidFill>
                <a:schemeClr val="accent5">
                  <a:lumMod val="75000"/>
                </a:schemeClr>
              </a:solidFill>
            </a:endParaRPr>
          </a:p>
        </p:txBody>
      </p:sp>
      <p:pic>
        <p:nvPicPr>
          <p:cNvPr id="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129041" y="4291688"/>
            <a:ext cx="2885917" cy="216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800352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dirty="0" smtClean="0"/>
              <a:t>17. SPREMITURA </a:t>
            </a:r>
            <a:r>
              <a:rPr lang="it-IT" dirty="0"/>
              <a:t>DELLA PIANTA DEL PIEDE</a:t>
            </a:r>
            <a:br>
              <a:rPr lang="it-IT" dirty="0"/>
            </a:br>
            <a:endParaRPr lang="it-IT" dirty="0"/>
          </a:p>
        </p:txBody>
      </p:sp>
      <p:sp>
        <p:nvSpPr>
          <p:cNvPr id="3" name="Segnaposto contenuto 2"/>
          <p:cNvSpPr>
            <a:spLocks noGrp="1"/>
          </p:cNvSpPr>
          <p:nvPr>
            <p:ph idx="1"/>
          </p:nvPr>
        </p:nvSpPr>
        <p:spPr/>
        <p:txBody>
          <a:bodyPr/>
          <a:lstStyle/>
          <a:p>
            <a:pPr fontAlgn="base">
              <a:spcAft>
                <a:spcPct val="0"/>
              </a:spcAft>
              <a:tabLst>
                <a:tab pos="342900" algn="l"/>
                <a:tab pos="449263" algn="l"/>
                <a:tab pos="898525" algn="l"/>
                <a:tab pos="1349375" algn="l"/>
                <a:tab pos="1798638" algn="l"/>
                <a:tab pos="1963738" algn="l"/>
                <a:tab pos="2247900" algn="l"/>
                <a:tab pos="2697163" algn="l"/>
                <a:tab pos="3146425" algn="l"/>
                <a:tab pos="3597275" algn="l"/>
                <a:tab pos="4046538" algn="l"/>
                <a:tab pos="4495800" algn="l"/>
                <a:tab pos="4945063" algn="l"/>
                <a:tab pos="5394325" algn="l"/>
                <a:tab pos="5799138" algn="l"/>
              </a:tabLst>
            </a:pPr>
            <a:r>
              <a:rPr lang="it-IT" altLang="it-IT" b="1" dirty="0">
                <a:solidFill>
                  <a:schemeClr val="accent5">
                    <a:lumMod val="75000"/>
                  </a:schemeClr>
                </a:solidFill>
              </a:rPr>
              <a:t>Ripetizioni: </a:t>
            </a:r>
            <a:r>
              <a:rPr lang="it-IT" altLang="it-IT" dirty="0">
                <a:solidFill>
                  <a:schemeClr val="accent5">
                    <a:lumMod val="75000"/>
                  </a:schemeClr>
                </a:solidFill>
              </a:rPr>
              <a:t>5 volte </a:t>
            </a:r>
          </a:p>
          <a:p>
            <a:pPr fontAlgn="base">
              <a:spcAft>
                <a:spcPct val="0"/>
              </a:spcAft>
              <a:tabLst>
                <a:tab pos="342900" algn="l"/>
                <a:tab pos="449263" algn="l"/>
                <a:tab pos="898525" algn="l"/>
                <a:tab pos="1349375" algn="l"/>
                <a:tab pos="1798638" algn="l"/>
                <a:tab pos="1963738" algn="l"/>
                <a:tab pos="2247900" algn="l"/>
                <a:tab pos="2697163" algn="l"/>
                <a:tab pos="3146425" algn="l"/>
                <a:tab pos="3597275" algn="l"/>
                <a:tab pos="4046538" algn="l"/>
                <a:tab pos="4495800" algn="l"/>
                <a:tab pos="4945063" algn="l"/>
                <a:tab pos="5394325" algn="l"/>
                <a:tab pos="5799138" algn="l"/>
              </a:tabLst>
            </a:pPr>
            <a:r>
              <a:rPr lang="it-IT" altLang="it-IT" b="1" dirty="0">
                <a:solidFill>
                  <a:schemeClr val="accent5">
                    <a:lumMod val="75000"/>
                  </a:schemeClr>
                </a:solidFill>
              </a:rPr>
              <a:t>Tecnica esecutiva: </a:t>
            </a:r>
            <a:r>
              <a:rPr lang="it-IT" altLang="it-IT" dirty="0">
                <a:solidFill>
                  <a:schemeClr val="accent5">
                    <a:lumMod val="75000"/>
                  </a:schemeClr>
                </a:solidFill>
              </a:rPr>
              <a:t>posizionarsi a fianco al lettino dando le spalle al ricevente. Manovra profonda. Afferrare il piede con le dita poste sotto la pianta, all’altezza di metatarsi. Tirare verso di sé in modo da alzare il piede e poi rilascio.</a:t>
            </a:r>
          </a:p>
          <a:p>
            <a:pPr marL="0" lvl="0" indent="0" eaLnBrk="0" fontAlgn="base" hangingPunct="0">
              <a:spcBef>
                <a:spcPct val="0"/>
              </a:spcBef>
              <a:spcAft>
                <a:spcPct val="0"/>
              </a:spcAft>
              <a:buClrTx/>
              <a:buSzTx/>
              <a:buFontTx/>
              <a:buChar char="•"/>
              <a:tabLst>
                <a:tab pos="342900" algn="l"/>
                <a:tab pos="449263" algn="l"/>
                <a:tab pos="898525" algn="l"/>
                <a:tab pos="1349375" algn="l"/>
                <a:tab pos="1798638" algn="l"/>
                <a:tab pos="1963738" algn="l"/>
                <a:tab pos="2247900" algn="l"/>
                <a:tab pos="2697163" algn="l"/>
                <a:tab pos="3146425" algn="l"/>
                <a:tab pos="3597275" algn="l"/>
                <a:tab pos="4046538" algn="l"/>
                <a:tab pos="4495800" algn="l"/>
                <a:tab pos="4945063" algn="l"/>
                <a:tab pos="5394325" algn="l"/>
                <a:tab pos="5799138" algn="l"/>
              </a:tabLst>
            </a:pPr>
            <a:endParaRPr lang="it-IT" altLang="it-IT" sz="3600" dirty="0">
              <a:latin typeface="Arial" panose="020B0604020202020204" pitchFamily="34" charset="0"/>
            </a:endParaRPr>
          </a:p>
          <a:p>
            <a:endParaRPr lang="it-IT" dirty="0"/>
          </a:p>
        </p:txBody>
      </p:sp>
      <p:pic>
        <p:nvPicPr>
          <p:cNvPr id="13316" name="Picture 4"/>
          <p:cNvPicPr preferRelativeResize="0">
            <a:picLocks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41675" y="3771900"/>
            <a:ext cx="2660650" cy="2616200"/>
          </a:xfrm>
          <a:prstGeom prst="rect">
            <a:avLst/>
          </a:prstGeom>
          <a:solidFill>
            <a:srgbClr val="FFFFFF"/>
          </a:solidFill>
          <a:ln w="12700">
            <a:solidFill>
              <a:srgbClr val="000000"/>
            </a:solidFill>
            <a:round/>
            <a:headEnd/>
            <a:tailEnd/>
          </a:ln>
        </p:spPr>
      </p:pic>
    </p:spTree>
    <p:extLst>
      <p:ext uri="{BB962C8B-B14F-4D97-AF65-F5344CB8AC3E}">
        <p14:creationId xmlns:p14="http://schemas.microsoft.com/office/powerpoint/2010/main" val="2377534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dirty="0" smtClean="0"/>
              <a:t>18. SFIORAMENTO </a:t>
            </a:r>
            <a:r>
              <a:rPr lang="it-IT" dirty="0"/>
              <a:t>LUNGO DI PIEDE, GAMBA E COSCIA</a:t>
            </a:r>
            <a:br>
              <a:rPr lang="it-IT" dirty="0"/>
            </a:br>
            <a:endParaRPr lang="it-IT" dirty="0"/>
          </a:p>
        </p:txBody>
      </p:sp>
      <p:sp>
        <p:nvSpPr>
          <p:cNvPr id="3" name="Segnaposto contenuto 2"/>
          <p:cNvSpPr>
            <a:spLocks noGrp="1"/>
          </p:cNvSpPr>
          <p:nvPr>
            <p:ph idx="1"/>
          </p:nvPr>
        </p:nvSpPr>
        <p:spPr/>
        <p:txBody>
          <a:bodyPr/>
          <a:lstStyle/>
          <a:p>
            <a:pPr lvl="0"/>
            <a:r>
              <a:rPr lang="it-IT" b="1" dirty="0">
                <a:solidFill>
                  <a:schemeClr val="accent5">
                    <a:lumMod val="75000"/>
                  </a:schemeClr>
                </a:solidFill>
              </a:rPr>
              <a:t>Ripetizioni: </a:t>
            </a:r>
            <a:r>
              <a:rPr lang="it-IT" dirty="0">
                <a:solidFill>
                  <a:schemeClr val="accent5">
                    <a:lumMod val="75000"/>
                  </a:schemeClr>
                </a:solidFill>
              </a:rPr>
              <a:t>1 volta </a:t>
            </a:r>
          </a:p>
          <a:p>
            <a:pPr lvl="0"/>
            <a:r>
              <a:rPr lang="it-IT" b="1" dirty="0">
                <a:solidFill>
                  <a:schemeClr val="accent5">
                    <a:lumMod val="75000"/>
                  </a:schemeClr>
                </a:solidFill>
              </a:rPr>
              <a:t>Tecnica esecutiva: </a:t>
            </a:r>
            <a:r>
              <a:rPr lang="it-IT" dirty="0">
                <a:solidFill>
                  <a:schemeClr val="accent5">
                    <a:lumMod val="75000"/>
                  </a:schemeClr>
                </a:solidFill>
              </a:rPr>
              <a:t>effettuare uno sfioramento lento e superficiale su tutto l’arto</a:t>
            </a:r>
            <a:r>
              <a:rPr lang="it-IT" dirty="0" smtClean="0">
                <a:solidFill>
                  <a:schemeClr val="accent5">
                    <a:lumMod val="75000"/>
                  </a:schemeClr>
                </a:solidFill>
              </a:rPr>
              <a:t>.</a:t>
            </a:r>
            <a:endParaRPr lang="it-IT" dirty="0"/>
          </a:p>
          <a:p>
            <a:pPr lvl="0"/>
            <a:endParaRPr lang="it-IT" dirty="0">
              <a:solidFill>
                <a:schemeClr val="accent5">
                  <a:lumMod val="75000"/>
                </a:schemeClr>
              </a:solidFill>
            </a:endParaRPr>
          </a:p>
          <a:p>
            <a:pPr marL="0" lvl="0" indent="0">
              <a:buNone/>
            </a:pPr>
            <a:endParaRPr lang="it-IT" dirty="0">
              <a:solidFill>
                <a:schemeClr val="accent5">
                  <a:lumMod val="75000"/>
                </a:schemeClr>
              </a:solidFill>
            </a:endParaRPr>
          </a:p>
        </p:txBody>
      </p:sp>
    </p:spTree>
    <p:extLst>
      <p:ext uri="{BB962C8B-B14F-4D97-AF65-F5344CB8AC3E}">
        <p14:creationId xmlns:p14="http://schemas.microsoft.com/office/powerpoint/2010/main" val="4294318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z="2200" b="1" u="sng" dirty="0">
                <a:solidFill>
                  <a:schemeClr val="accent5">
                    <a:lumMod val="75000"/>
                  </a:schemeClr>
                </a:solidFill>
              </a:rPr>
              <a:t>NEL CASO A </a:t>
            </a:r>
            <a:r>
              <a:rPr lang="it-IT" sz="2200" b="1" dirty="0">
                <a:solidFill>
                  <a:schemeClr val="accent5">
                    <a:lumMod val="75000"/>
                  </a:schemeClr>
                </a:solidFill>
              </a:rPr>
              <a:t>terminare il trattamento con uno scarico dei linfonodi inguinali come al punto 4 a)</a:t>
            </a:r>
          </a:p>
          <a:p>
            <a:pPr marL="0" lvl="0" indent="0">
              <a:buNone/>
            </a:pPr>
            <a:endParaRPr lang="it-IT" sz="2200" dirty="0">
              <a:solidFill>
                <a:schemeClr val="accent5">
                  <a:lumMod val="75000"/>
                </a:schemeClr>
              </a:solidFill>
            </a:endParaRPr>
          </a:p>
          <a:p>
            <a:r>
              <a:rPr lang="it-IT" sz="2200" b="1" u="sng" dirty="0">
                <a:solidFill>
                  <a:schemeClr val="accent5">
                    <a:lumMod val="75000"/>
                  </a:schemeClr>
                </a:solidFill>
              </a:rPr>
              <a:t>NEL CASO B</a:t>
            </a:r>
            <a:r>
              <a:rPr lang="it-IT" sz="2200" b="1" dirty="0">
                <a:solidFill>
                  <a:schemeClr val="accent5">
                    <a:lumMod val="75000"/>
                  </a:schemeClr>
                </a:solidFill>
              </a:rPr>
              <a:t> effettuare uno scarico al Trocantere come al punto 4B e chiudere il trattamento con un </a:t>
            </a:r>
            <a:r>
              <a:rPr lang="it-IT" sz="2200" b="1" dirty="0" err="1">
                <a:solidFill>
                  <a:schemeClr val="accent5">
                    <a:lumMod val="75000"/>
                  </a:schemeClr>
                </a:solidFill>
              </a:rPr>
              <a:t>Pompère</a:t>
            </a:r>
            <a:r>
              <a:rPr lang="it-IT" sz="2200" b="1" dirty="0">
                <a:solidFill>
                  <a:schemeClr val="accent5">
                    <a:lumMod val="75000"/>
                  </a:schemeClr>
                </a:solidFill>
              </a:rPr>
              <a:t> </a:t>
            </a:r>
            <a:r>
              <a:rPr lang="it-IT" sz="2200" b="1" dirty="0" err="1">
                <a:solidFill>
                  <a:schemeClr val="accent5">
                    <a:lumMod val="75000"/>
                  </a:schemeClr>
                </a:solidFill>
              </a:rPr>
              <a:t>Renvoyer</a:t>
            </a:r>
            <a:r>
              <a:rPr lang="it-IT" sz="2200" b="1" dirty="0">
                <a:solidFill>
                  <a:schemeClr val="accent5">
                    <a:lumMod val="75000"/>
                  </a:schemeClr>
                </a:solidFill>
              </a:rPr>
              <a:t> dal Trocantere al cavo ascellare omolaterale; successivamente scaricare il cavo ascellare.</a:t>
            </a:r>
          </a:p>
          <a:p>
            <a:pPr marL="0" indent="0">
              <a:buNone/>
            </a:pPr>
            <a:endParaRPr lang="it-IT" dirty="0"/>
          </a:p>
        </p:txBody>
      </p:sp>
      <p:pic>
        <p:nvPicPr>
          <p:cNvPr id="14338"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1688" y="4241800"/>
            <a:ext cx="3309937"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pic>
        <p:nvPicPr>
          <p:cNvPr id="14339"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096669" y="4241800"/>
            <a:ext cx="3151187"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3495963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sz="4400" dirty="0" smtClean="0"/>
              <a:t>2.</a:t>
            </a:r>
            <a:r>
              <a:rPr lang="it-IT" sz="4400" dirty="0"/>
              <a:t> </a:t>
            </a:r>
            <a:r>
              <a:rPr lang="it-IT" sz="4400" dirty="0" smtClean="0"/>
              <a:t>MOVIMENTO </a:t>
            </a:r>
            <a:r>
              <a:rPr lang="it-IT" sz="4400" dirty="0"/>
              <a:t>ONDULATORIO SULLA COSCIA</a:t>
            </a:r>
            <a:r>
              <a:rPr lang="it-IT" dirty="0"/>
              <a:t/>
            </a:r>
            <a:br>
              <a:rPr lang="it-IT" dirty="0"/>
            </a:br>
            <a:endParaRPr lang="it-IT" dirty="0"/>
          </a:p>
        </p:txBody>
      </p:sp>
      <p:sp>
        <p:nvSpPr>
          <p:cNvPr id="3" name="Segnaposto contenuto 2"/>
          <p:cNvSpPr>
            <a:spLocks noGrp="1"/>
          </p:cNvSpPr>
          <p:nvPr>
            <p:ph idx="1"/>
          </p:nvPr>
        </p:nvSpPr>
        <p:spPr/>
        <p:txBody>
          <a:bodyPr>
            <a:normAutofit/>
          </a:bodyPr>
          <a:lstStyle/>
          <a:p>
            <a:pPr lvl="0"/>
            <a:r>
              <a:rPr lang="it-IT" sz="2000" b="1" dirty="0">
                <a:solidFill>
                  <a:schemeClr val="accent5">
                    <a:lumMod val="75000"/>
                  </a:schemeClr>
                </a:solidFill>
              </a:rPr>
              <a:t>Ripetizioni:</a:t>
            </a:r>
            <a:r>
              <a:rPr lang="it-IT" sz="2000" dirty="0">
                <a:solidFill>
                  <a:schemeClr val="accent5">
                    <a:lumMod val="75000"/>
                  </a:schemeClr>
                </a:solidFill>
              </a:rPr>
              <a:t> n volte</a:t>
            </a:r>
          </a:p>
          <a:p>
            <a:r>
              <a:rPr lang="it-IT" sz="2000" b="1" dirty="0" smtClean="0">
                <a:solidFill>
                  <a:schemeClr val="accent5">
                    <a:lumMod val="75000"/>
                  </a:schemeClr>
                </a:solidFill>
              </a:rPr>
              <a:t>Tecnica esecutiva: </a:t>
            </a:r>
            <a:r>
              <a:rPr lang="it-IT" sz="2000" dirty="0">
                <a:solidFill>
                  <a:schemeClr val="accent5">
                    <a:lumMod val="75000"/>
                  </a:schemeClr>
                </a:solidFill>
              </a:rPr>
              <a:t>sfioramento con movimento di tipo ondulatorio con funzione di presa di contatto. Sempre ad arto flesso si parte posizionando la mano esterna sull’interno della coscia e si scivola verso la parte anteriore fino alla linea mediana. A questo punto posizionare la mano interna sulla coscia esterna e farla scivolare verso la parte anteriore della coscia fino alla linea mediana. Per poi staccare la mano esterna e ripartire superando la mano interna. </a:t>
            </a:r>
            <a:r>
              <a:rPr lang="it-IT" sz="2000" dirty="0" smtClean="0">
                <a:solidFill>
                  <a:schemeClr val="accent5">
                    <a:lumMod val="75000"/>
                  </a:schemeClr>
                </a:solidFill>
              </a:rPr>
              <a:t>Le </a:t>
            </a:r>
            <a:r>
              <a:rPr lang="it-IT" sz="2000" dirty="0">
                <a:solidFill>
                  <a:schemeClr val="accent5">
                    <a:lumMod val="75000"/>
                  </a:schemeClr>
                </a:solidFill>
              </a:rPr>
              <a:t>mani si superano fino alla radice della coscia.</a:t>
            </a:r>
          </a:p>
        </p:txBody>
      </p:sp>
      <p:pic>
        <p:nvPicPr>
          <p:cNvPr id="15362"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42468" y="4483100"/>
            <a:ext cx="2659063"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124781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
            </a:r>
            <a:br>
              <a:rPr lang="it-IT" dirty="0"/>
            </a:br>
            <a:r>
              <a:rPr lang="it-IT" dirty="0" smtClean="0"/>
              <a:t>a</a:t>
            </a:r>
            <a:r>
              <a:rPr lang="it-IT" dirty="0"/>
              <a:t>)</a:t>
            </a:r>
            <a:r>
              <a:rPr lang="it-IT" dirty="0" smtClean="0"/>
              <a:t> IN </a:t>
            </a:r>
            <a:r>
              <a:rPr lang="it-IT" dirty="0"/>
              <a:t>CASO DI INTEGRITA’ DEL SISTEMA </a:t>
            </a:r>
            <a:r>
              <a:rPr lang="it-IT" dirty="0" smtClean="0"/>
              <a:t>LINFATICO</a:t>
            </a:r>
            <a:r>
              <a:rPr lang="it-IT" dirty="0"/>
              <a:t/>
            </a:r>
            <a:br>
              <a:rPr lang="it-IT" dirty="0"/>
            </a:br>
            <a:endParaRPr lang="it-IT" dirty="0"/>
          </a:p>
        </p:txBody>
      </p:sp>
      <p:sp>
        <p:nvSpPr>
          <p:cNvPr id="4" name="Segnaposto contenuto 3"/>
          <p:cNvSpPr>
            <a:spLocks noGrp="1"/>
          </p:cNvSpPr>
          <p:nvPr>
            <p:ph idx="1"/>
          </p:nvPr>
        </p:nvSpPr>
        <p:spPr/>
        <p:txBody>
          <a:bodyPr/>
          <a:lstStyle/>
          <a:p>
            <a:pPr marL="0" indent="0">
              <a:buNone/>
            </a:pPr>
            <a:r>
              <a:rPr lang="it-IT" sz="3600" spc="-100" dirty="0" smtClean="0">
                <a:solidFill>
                  <a:schemeClr val="tx2"/>
                </a:solidFill>
                <a:latin typeface="+mj-lt"/>
                <a:ea typeface="+mj-ea"/>
                <a:cs typeface="+mj-cs"/>
              </a:rPr>
              <a:t>3 </a:t>
            </a:r>
            <a:r>
              <a:rPr lang="it-IT" sz="3600" spc="-100" dirty="0">
                <a:solidFill>
                  <a:schemeClr val="tx2"/>
                </a:solidFill>
                <a:latin typeface="+mj-lt"/>
                <a:ea typeface="+mj-ea"/>
                <a:cs typeface="+mj-cs"/>
              </a:rPr>
              <a:t>a) MOVIMENTO ALTERNATO SU DUE FASCE</a:t>
            </a:r>
            <a:r>
              <a:rPr lang="it-IT" dirty="0"/>
              <a:t/>
            </a:r>
            <a:br>
              <a:rPr lang="it-IT" dirty="0"/>
            </a:br>
            <a:endParaRPr lang="it-IT" dirty="0" smtClean="0"/>
          </a:p>
          <a:p>
            <a:r>
              <a:rPr lang="it-IT" sz="2000" b="1" dirty="0" smtClean="0">
                <a:solidFill>
                  <a:schemeClr val="accent5">
                    <a:lumMod val="75000"/>
                  </a:schemeClr>
                </a:solidFill>
              </a:rPr>
              <a:t>Ripetizioni</a:t>
            </a:r>
            <a:r>
              <a:rPr lang="it-IT" sz="2000" dirty="0">
                <a:solidFill>
                  <a:schemeClr val="accent5">
                    <a:lumMod val="75000"/>
                  </a:schemeClr>
                </a:solidFill>
              </a:rPr>
              <a:t>: 5 Volte </a:t>
            </a:r>
          </a:p>
          <a:p>
            <a:pPr lvl="0"/>
            <a:r>
              <a:rPr lang="it-IT" sz="2000" b="1" dirty="0">
                <a:solidFill>
                  <a:schemeClr val="accent5">
                    <a:lumMod val="75000"/>
                  </a:schemeClr>
                </a:solidFill>
              </a:rPr>
              <a:t>Tecnica esecutiva</a:t>
            </a:r>
            <a:r>
              <a:rPr lang="it-IT" sz="2000" dirty="0">
                <a:solidFill>
                  <a:schemeClr val="accent5">
                    <a:lumMod val="75000"/>
                  </a:schemeClr>
                </a:solidFill>
              </a:rPr>
              <a:t>: prima manovra di pompaggio (</a:t>
            </a:r>
            <a:r>
              <a:rPr lang="it-IT" sz="2000" dirty="0" err="1">
                <a:solidFill>
                  <a:schemeClr val="accent5">
                    <a:lumMod val="75000"/>
                  </a:schemeClr>
                </a:solidFill>
              </a:rPr>
              <a:t>pompage</a:t>
            </a:r>
            <a:r>
              <a:rPr lang="it-IT" sz="2000" dirty="0">
                <a:solidFill>
                  <a:schemeClr val="accent5">
                    <a:lumMod val="75000"/>
                  </a:schemeClr>
                </a:solidFill>
              </a:rPr>
              <a:t>). </a:t>
            </a:r>
            <a:r>
              <a:rPr lang="it-IT" sz="2000" u="sng" dirty="0">
                <a:solidFill>
                  <a:schemeClr val="accent5">
                    <a:lumMod val="75000"/>
                  </a:schemeClr>
                </a:solidFill>
              </a:rPr>
              <a:t>Ritmo lento e pressione superficiale, arto disteso. </a:t>
            </a:r>
          </a:p>
          <a:p>
            <a:endParaRPr lang="it-IT" dirty="0"/>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40087" y="4356100"/>
            <a:ext cx="2663825"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1189549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4 a) </a:t>
            </a:r>
            <a:r>
              <a:rPr lang="it-IT" dirty="0"/>
              <a:t>SCARICO DEI LINFONODI INGUINALI</a:t>
            </a:r>
            <a:endParaRPr lang="it-IT" sz="2700" dirty="0">
              <a:solidFill>
                <a:schemeClr val="accent5">
                  <a:lumMod val="75000"/>
                </a:schemeClr>
              </a:solidFill>
              <a:latin typeface="+mn-lt"/>
              <a:ea typeface="+mn-ea"/>
              <a:cs typeface="+mn-cs"/>
            </a:endParaRPr>
          </a:p>
        </p:txBody>
      </p:sp>
      <p:sp>
        <p:nvSpPr>
          <p:cNvPr id="3" name="Segnaposto contenuto 2"/>
          <p:cNvSpPr>
            <a:spLocks noGrp="1"/>
          </p:cNvSpPr>
          <p:nvPr>
            <p:ph idx="1"/>
          </p:nvPr>
        </p:nvSpPr>
        <p:spPr/>
        <p:txBody>
          <a:bodyPr>
            <a:normAutofit/>
          </a:bodyPr>
          <a:lstStyle/>
          <a:p>
            <a:pPr lvl="0"/>
            <a:r>
              <a:rPr lang="it-IT" b="1" dirty="0">
                <a:solidFill>
                  <a:schemeClr val="accent5">
                    <a:lumMod val="75000"/>
                  </a:schemeClr>
                </a:solidFill>
              </a:rPr>
              <a:t>Ripetizioni: </a:t>
            </a:r>
            <a:r>
              <a:rPr lang="it-IT" dirty="0">
                <a:solidFill>
                  <a:schemeClr val="accent5">
                    <a:lumMod val="75000"/>
                  </a:schemeClr>
                </a:solidFill>
              </a:rPr>
              <a:t>5 X 2 X 3</a:t>
            </a:r>
          </a:p>
          <a:p>
            <a:pPr lvl="0"/>
            <a:r>
              <a:rPr lang="it-IT" b="1" dirty="0">
                <a:solidFill>
                  <a:schemeClr val="accent5">
                    <a:lumMod val="75000"/>
                  </a:schemeClr>
                </a:solidFill>
              </a:rPr>
              <a:t>Tecnica esecutiva: </a:t>
            </a:r>
            <a:r>
              <a:rPr lang="it-IT" dirty="0"/>
              <a:t>	</a:t>
            </a:r>
          </a:p>
          <a:p>
            <a:pPr marL="0" indent="0">
              <a:buNone/>
            </a:pPr>
            <a:endParaRPr lang="it-IT" b="1" dirty="0">
              <a:solidFill>
                <a:schemeClr val="accent5">
                  <a:lumMod val="75000"/>
                </a:schemeClr>
              </a:solidFill>
            </a:endParaRPr>
          </a:p>
        </p:txBody>
      </p:sp>
      <p:pic>
        <p:nvPicPr>
          <p:cNvPr id="2050"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01674" y="2873883"/>
            <a:ext cx="3222625" cy="2416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pic>
        <p:nvPicPr>
          <p:cNvPr id="2051"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249863" y="2873883"/>
            <a:ext cx="2713038" cy="2410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546192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lgn="ctr"/>
            <a:r>
              <a:rPr lang="it-IT" b="1" i="1" u="sng" dirty="0" smtClean="0"/>
              <a:t/>
            </a:r>
            <a:br>
              <a:rPr lang="it-IT" b="1" i="1" u="sng" dirty="0" smtClean="0"/>
            </a:br>
            <a:r>
              <a:rPr lang="it-IT" dirty="0" smtClean="0"/>
              <a:t>b) IN CASO </a:t>
            </a:r>
            <a:r>
              <a:rPr lang="it-IT" dirty="0"/>
              <a:t>DI ASPORTAZIONE DEI LINFONODI </a:t>
            </a:r>
            <a:r>
              <a:rPr lang="it-IT" dirty="0" smtClean="0"/>
              <a:t>INGUINALI</a:t>
            </a:r>
            <a:r>
              <a:rPr lang="it-IT" dirty="0"/>
              <a:t/>
            </a:r>
            <a:br>
              <a:rPr lang="it-IT" dirty="0"/>
            </a:br>
            <a:endParaRPr lang="it-IT" dirty="0"/>
          </a:p>
        </p:txBody>
      </p:sp>
      <p:sp>
        <p:nvSpPr>
          <p:cNvPr id="3" name="Segnaposto contenuto 2"/>
          <p:cNvSpPr>
            <a:spLocks noGrp="1"/>
          </p:cNvSpPr>
          <p:nvPr>
            <p:ph idx="1"/>
          </p:nvPr>
        </p:nvSpPr>
        <p:spPr/>
        <p:txBody>
          <a:bodyPr>
            <a:normAutofit/>
          </a:bodyPr>
          <a:lstStyle/>
          <a:p>
            <a:pPr marL="0" indent="0">
              <a:buNone/>
            </a:pPr>
            <a:r>
              <a:rPr lang="it-IT" sz="3600" spc="-100" dirty="0" smtClean="0">
                <a:solidFill>
                  <a:schemeClr val="tx2"/>
                </a:solidFill>
                <a:latin typeface="+mj-lt"/>
                <a:ea typeface="+mj-ea"/>
                <a:cs typeface="+mj-cs"/>
              </a:rPr>
              <a:t>3 b)</a:t>
            </a:r>
            <a:r>
              <a:rPr lang="it-IT" sz="3600" spc="-100" dirty="0">
                <a:solidFill>
                  <a:schemeClr val="tx2"/>
                </a:solidFill>
                <a:latin typeface="+mj-lt"/>
                <a:ea typeface="+mj-ea"/>
                <a:cs typeface="+mj-cs"/>
              </a:rPr>
              <a:t> </a:t>
            </a:r>
            <a:r>
              <a:rPr lang="it-IT" sz="3600" spc="-100" dirty="0" smtClean="0">
                <a:solidFill>
                  <a:schemeClr val="tx2"/>
                </a:solidFill>
                <a:latin typeface="+mj-lt"/>
                <a:ea typeface="+mj-ea"/>
                <a:cs typeface="+mj-cs"/>
              </a:rPr>
              <a:t>MOVIMENTO </a:t>
            </a:r>
            <a:r>
              <a:rPr lang="it-IT" sz="3600" spc="-100" dirty="0">
                <a:solidFill>
                  <a:schemeClr val="tx2"/>
                </a:solidFill>
                <a:latin typeface="+mj-lt"/>
                <a:ea typeface="+mj-ea"/>
                <a:cs typeface="+mj-cs"/>
              </a:rPr>
              <a:t>ALTERNATO SU DUE FASCE</a:t>
            </a:r>
          </a:p>
          <a:p>
            <a:pPr marL="0" lvl="0" indent="0">
              <a:buNone/>
            </a:pPr>
            <a:endParaRPr lang="it-IT" b="1" dirty="0" smtClean="0">
              <a:solidFill>
                <a:schemeClr val="accent5">
                  <a:lumMod val="75000"/>
                </a:schemeClr>
              </a:solidFill>
            </a:endParaRPr>
          </a:p>
          <a:p>
            <a:pPr lvl="0"/>
            <a:r>
              <a:rPr lang="it-IT" b="1" dirty="0" smtClean="0">
                <a:solidFill>
                  <a:schemeClr val="accent5">
                    <a:lumMod val="75000"/>
                  </a:schemeClr>
                </a:solidFill>
              </a:rPr>
              <a:t>Ripetizioni</a:t>
            </a:r>
            <a:r>
              <a:rPr lang="it-IT" b="1" dirty="0">
                <a:solidFill>
                  <a:schemeClr val="accent5">
                    <a:lumMod val="75000"/>
                  </a:schemeClr>
                </a:solidFill>
              </a:rPr>
              <a:t>: </a:t>
            </a:r>
            <a:r>
              <a:rPr lang="it-IT" dirty="0">
                <a:solidFill>
                  <a:schemeClr val="accent5">
                    <a:lumMod val="75000"/>
                  </a:schemeClr>
                </a:solidFill>
              </a:rPr>
              <a:t>5 Volte </a:t>
            </a:r>
          </a:p>
          <a:p>
            <a:pPr lvl="0"/>
            <a:r>
              <a:rPr lang="it-IT" b="1" dirty="0">
                <a:solidFill>
                  <a:schemeClr val="accent5">
                    <a:lumMod val="75000"/>
                  </a:schemeClr>
                </a:solidFill>
              </a:rPr>
              <a:t>Tecnica esecutiva: </a:t>
            </a:r>
            <a:r>
              <a:rPr lang="it-IT" dirty="0">
                <a:solidFill>
                  <a:schemeClr val="accent5">
                    <a:lumMod val="75000"/>
                  </a:schemeClr>
                </a:solidFill>
              </a:rPr>
              <a:t>prima manovra di pompaggio (</a:t>
            </a:r>
            <a:r>
              <a:rPr lang="it-IT" dirty="0" err="1">
                <a:solidFill>
                  <a:schemeClr val="accent5">
                    <a:lumMod val="75000"/>
                  </a:schemeClr>
                </a:solidFill>
              </a:rPr>
              <a:t>pompage</a:t>
            </a:r>
            <a:r>
              <a:rPr lang="it-IT" dirty="0">
                <a:solidFill>
                  <a:schemeClr val="accent5">
                    <a:lumMod val="75000"/>
                  </a:schemeClr>
                </a:solidFill>
              </a:rPr>
              <a:t>). </a:t>
            </a:r>
            <a:r>
              <a:rPr lang="it-IT" u="sng" dirty="0">
                <a:solidFill>
                  <a:schemeClr val="accent5">
                    <a:lumMod val="75000"/>
                  </a:schemeClr>
                </a:solidFill>
              </a:rPr>
              <a:t>Ritmo lento e pressione superficiale, arto disteso;</a:t>
            </a:r>
            <a:r>
              <a:rPr lang="it-IT" dirty="0">
                <a:solidFill>
                  <a:schemeClr val="accent5">
                    <a:lumMod val="75000"/>
                  </a:schemeClr>
                </a:solidFill>
              </a:rPr>
              <a:t> trattare la parte laterale, anteriore e mediale.</a:t>
            </a:r>
          </a:p>
        </p:txBody>
      </p:sp>
    </p:spTree>
    <p:extLst>
      <p:ext uri="{BB962C8B-B14F-4D97-AF65-F5344CB8AC3E}">
        <p14:creationId xmlns:p14="http://schemas.microsoft.com/office/powerpoint/2010/main" val="1189051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4 b)</a:t>
            </a:r>
            <a:r>
              <a:rPr lang="it-IT" dirty="0"/>
              <a:t>	SCARICO DEL </a:t>
            </a:r>
            <a:r>
              <a:rPr lang="it-IT" dirty="0" smtClean="0"/>
              <a:t>TROCANTERE</a:t>
            </a:r>
            <a:endParaRPr lang="it-IT" dirty="0"/>
          </a:p>
        </p:txBody>
      </p:sp>
      <p:sp>
        <p:nvSpPr>
          <p:cNvPr id="3" name="Segnaposto contenuto 2"/>
          <p:cNvSpPr>
            <a:spLocks noGrp="1"/>
          </p:cNvSpPr>
          <p:nvPr>
            <p:ph idx="1"/>
          </p:nvPr>
        </p:nvSpPr>
        <p:spPr/>
        <p:txBody>
          <a:bodyPr/>
          <a:lstStyle/>
          <a:p>
            <a:r>
              <a:rPr lang="it-IT" b="1" dirty="0">
                <a:solidFill>
                  <a:schemeClr val="accent5">
                    <a:lumMod val="75000"/>
                  </a:schemeClr>
                </a:solidFill>
              </a:rPr>
              <a:t>Ripetizioni</a:t>
            </a:r>
            <a:r>
              <a:rPr lang="it-IT" dirty="0">
                <a:solidFill>
                  <a:schemeClr val="accent5">
                    <a:lumMod val="75000"/>
                  </a:schemeClr>
                </a:solidFill>
              </a:rPr>
              <a:t>: 5 X 3 X 3</a:t>
            </a:r>
          </a:p>
          <a:p>
            <a:endParaRPr lang="it-IT" dirty="0"/>
          </a:p>
        </p:txBody>
      </p:sp>
      <p:pic>
        <p:nvPicPr>
          <p:cNvPr id="307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691978" y="2290152"/>
            <a:ext cx="3760043" cy="3247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206557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u="sng" dirty="0" smtClean="0"/>
              <a:t>GINOCCHIO</a:t>
            </a:r>
            <a:endParaRPr lang="it-IT" dirty="0"/>
          </a:p>
        </p:txBody>
      </p:sp>
      <p:sp>
        <p:nvSpPr>
          <p:cNvPr id="3" name="Segnaposto contenuto 2"/>
          <p:cNvSpPr>
            <a:spLocks noGrp="1"/>
          </p:cNvSpPr>
          <p:nvPr>
            <p:ph idx="1"/>
          </p:nvPr>
        </p:nvSpPr>
        <p:spPr/>
        <p:txBody>
          <a:bodyPr/>
          <a:lstStyle/>
          <a:p>
            <a:pPr marL="0" indent="0">
              <a:buNone/>
            </a:pPr>
            <a:r>
              <a:rPr lang="it-IT" sz="3600" spc="-100" dirty="0" smtClean="0">
                <a:solidFill>
                  <a:schemeClr val="tx2"/>
                </a:solidFill>
                <a:latin typeface="+mj-lt"/>
                <a:ea typeface="+mj-ea"/>
                <a:cs typeface="+mj-cs"/>
              </a:rPr>
              <a:t>5.</a:t>
            </a:r>
            <a:r>
              <a:rPr lang="it-IT" sz="3600" spc="-100" dirty="0">
                <a:solidFill>
                  <a:schemeClr val="tx2"/>
                </a:solidFill>
                <a:latin typeface="+mj-lt"/>
                <a:ea typeface="+mj-ea"/>
                <a:cs typeface="+mj-cs"/>
              </a:rPr>
              <a:t> </a:t>
            </a:r>
            <a:r>
              <a:rPr lang="it-IT" sz="3600" spc="-100" dirty="0" smtClean="0">
                <a:solidFill>
                  <a:schemeClr val="tx2"/>
                </a:solidFill>
                <a:latin typeface="+mj-lt"/>
                <a:ea typeface="+mj-ea"/>
                <a:cs typeface="+mj-cs"/>
              </a:rPr>
              <a:t>MOVIMENTO </a:t>
            </a:r>
            <a:r>
              <a:rPr lang="it-IT" sz="3600" spc="-100" dirty="0">
                <a:solidFill>
                  <a:schemeClr val="tx2"/>
                </a:solidFill>
                <a:latin typeface="+mj-lt"/>
                <a:ea typeface="+mj-ea"/>
                <a:cs typeface="+mj-cs"/>
              </a:rPr>
              <a:t>PICCOLO POMPER-RENVOYER SULLA FACCIA INTERNA</a:t>
            </a:r>
          </a:p>
          <a:p>
            <a:pPr lvl="0"/>
            <a:r>
              <a:rPr lang="it-IT" sz="2000" b="1" dirty="0">
                <a:solidFill>
                  <a:schemeClr val="accent5">
                    <a:lumMod val="75000"/>
                  </a:schemeClr>
                </a:solidFill>
              </a:rPr>
              <a:t>Ripetizioni: </a:t>
            </a:r>
            <a:r>
              <a:rPr lang="it-IT" sz="2000" dirty="0">
                <a:solidFill>
                  <a:schemeClr val="accent5">
                    <a:lumMod val="75000"/>
                  </a:schemeClr>
                </a:solidFill>
              </a:rPr>
              <a:t>5 volte</a:t>
            </a:r>
          </a:p>
          <a:p>
            <a:pPr lvl="0"/>
            <a:r>
              <a:rPr lang="it-IT" sz="2000" b="1" dirty="0">
                <a:solidFill>
                  <a:schemeClr val="accent5">
                    <a:lumMod val="75000"/>
                  </a:schemeClr>
                </a:solidFill>
              </a:rPr>
              <a:t>Tecnica esecutiva: </a:t>
            </a:r>
            <a:r>
              <a:rPr lang="it-IT" sz="2000" dirty="0">
                <a:solidFill>
                  <a:schemeClr val="accent5">
                    <a:lumMod val="75000"/>
                  </a:schemeClr>
                </a:solidFill>
              </a:rPr>
              <a:t>effettuare la manovra del </a:t>
            </a:r>
            <a:r>
              <a:rPr lang="it-IT" sz="2000" dirty="0" err="1">
                <a:solidFill>
                  <a:schemeClr val="accent5">
                    <a:lumMod val="75000"/>
                  </a:schemeClr>
                </a:solidFill>
              </a:rPr>
              <a:t>Pomper</a:t>
            </a:r>
            <a:r>
              <a:rPr lang="it-IT" sz="2000" dirty="0">
                <a:solidFill>
                  <a:schemeClr val="accent5">
                    <a:lumMod val="75000"/>
                  </a:schemeClr>
                </a:solidFill>
              </a:rPr>
              <a:t> </a:t>
            </a:r>
            <a:r>
              <a:rPr lang="it-IT" sz="2000" dirty="0" err="1">
                <a:solidFill>
                  <a:schemeClr val="accent5">
                    <a:lumMod val="75000"/>
                  </a:schemeClr>
                </a:solidFill>
              </a:rPr>
              <a:t>Renvoyer</a:t>
            </a:r>
            <a:r>
              <a:rPr lang="it-IT" sz="2000" dirty="0">
                <a:solidFill>
                  <a:schemeClr val="accent5">
                    <a:lumMod val="75000"/>
                  </a:schemeClr>
                </a:solidFill>
              </a:rPr>
              <a:t> nella zona mediale del ginocchio, dal distale al prossimale. </a:t>
            </a:r>
          </a:p>
          <a:p>
            <a:pPr marL="0" indent="0">
              <a:buNone/>
            </a:pPr>
            <a:endParaRPr lang="it-IT" b="1" dirty="0">
              <a:solidFill>
                <a:schemeClr val="accent5">
                  <a:lumMod val="75000"/>
                </a:schemeClr>
              </a:solidFill>
            </a:endParaRPr>
          </a:p>
        </p:txBody>
      </p:sp>
      <p:pic>
        <p:nvPicPr>
          <p:cNvPr id="4098"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946400" y="4038600"/>
            <a:ext cx="3251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2674062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smtClean="0"/>
              <a:t/>
            </a:r>
            <a:br>
              <a:rPr lang="it-IT" dirty="0" smtClean="0"/>
            </a:br>
            <a:r>
              <a:rPr lang="it-IT" dirty="0" smtClean="0"/>
              <a:t>6. SVUOTAMENTO </a:t>
            </a:r>
            <a:r>
              <a:rPr lang="it-IT" dirty="0"/>
              <a:t>CAVO POPLITEO</a:t>
            </a:r>
            <a:br>
              <a:rPr lang="it-IT" dirty="0"/>
            </a:br>
            <a:endParaRPr lang="it-IT" dirty="0"/>
          </a:p>
        </p:txBody>
      </p:sp>
      <p:sp>
        <p:nvSpPr>
          <p:cNvPr id="3" name="Segnaposto contenuto 2"/>
          <p:cNvSpPr>
            <a:spLocks noGrp="1"/>
          </p:cNvSpPr>
          <p:nvPr>
            <p:ph idx="1"/>
          </p:nvPr>
        </p:nvSpPr>
        <p:spPr/>
        <p:txBody>
          <a:bodyPr>
            <a:normAutofit/>
          </a:bodyPr>
          <a:lstStyle/>
          <a:p>
            <a:pPr lvl="0"/>
            <a:r>
              <a:rPr lang="it-IT" b="1" dirty="0">
                <a:solidFill>
                  <a:schemeClr val="accent5">
                    <a:lumMod val="75000"/>
                  </a:schemeClr>
                </a:solidFill>
              </a:rPr>
              <a:t>Ripetizioni: </a:t>
            </a:r>
            <a:r>
              <a:rPr lang="it-IT" dirty="0">
                <a:solidFill>
                  <a:schemeClr val="accent5">
                    <a:lumMod val="75000"/>
                  </a:schemeClr>
                </a:solidFill>
              </a:rPr>
              <a:t>5 volte</a:t>
            </a:r>
          </a:p>
          <a:p>
            <a:pPr lvl="0"/>
            <a:r>
              <a:rPr lang="it-IT" b="1" dirty="0">
                <a:solidFill>
                  <a:schemeClr val="accent5">
                    <a:lumMod val="75000"/>
                  </a:schemeClr>
                </a:solidFill>
              </a:rPr>
              <a:t>Tecnica esecutiva: </a:t>
            </a:r>
          </a:p>
        </p:txBody>
      </p:sp>
      <p:pic>
        <p:nvPicPr>
          <p:cNvPr id="5122"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506133" y="2603500"/>
            <a:ext cx="4131734" cy="309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a:tailEnd/>
              </a14:hiddenLine>
            </a:ext>
          </a:extLst>
        </p:spPr>
      </p:pic>
    </p:spTree>
    <p:extLst>
      <p:ext uri="{BB962C8B-B14F-4D97-AF65-F5344CB8AC3E}">
        <p14:creationId xmlns:p14="http://schemas.microsoft.com/office/powerpoint/2010/main" val="32740002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ezza">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Chiarezza.thmx</Template>
  <TotalTime>1032</TotalTime>
  <Words>658</Words>
  <Application>Microsoft Office PowerPoint</Application>
  <PresentationFormat>Presentazione su schermo (4:3)</PresentationFormat>
  <Paragraphs>73</Paragraphs>
  <Slides>22</Slides>
  <Notes>1</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22</vt:i4>
      </vt:variant>
    </vt:vector>
  </HeadingPairs>
  <TitlesOfParts>
    <vt:vector size="28" baseType="lpstr">
      <vt:lpstr>Arial</vt:lpstr>
      <vt:lpstr>Calibri</vt:lpstr>
      <vt:lpstr>Calibri Light</vt:lpstr>
      <vt:lpstr>Helvetica</vt:lpstr>
      <vt:lpstr>Chiarezza</vt:lpstr>
      <vt:lpstr>Personalizza struttura</vt:lpstr>
      <vt:lpstr>Trattamento dell’arto inferiore</vt:lpstr>
      <vt:lpstr>COSCIA</vt:lpstr>
      <vt:lpstr> 2. MOVIMENTO ONDULATORIO SULLA COSCIA </vt:lpstr>
      <vt:lpstr> a) IN CASO DI INTEGRITA’ DEL SISTEMA LINFATICO </vt:lpstr>
      <vt:lpstr>4 a) SCARICO DEI LINFONODI INGUINALI</vt:lpstr>
      <vt:lpstr> b) IN CASO DI ASPORTAZIONE DEI LINFONODI INGUINALI </vt:lpstr>
      <vt:lpstr>4 b) SCARICO DEL TROCANTERE</vt:lpstr>
      <vt:lpstr>GINOCCHIO</vt:lpstr>
      <vt:lpstr> 6. SVUOTAMENTO CAVO POPLITEO </vt:lpstr>
      <vt:lpstr> 7. POMPAGGI SULLA ROTULA  </vt:lpstr>
      <vt:lpstr>  8. MOVIMENTO PER ZAMPA D’OCA  </vt:lpstr>
      <vt:lpstr> GAMBA (Arto Flesso)  </vt:lpstr>
      <vt:lpstr> 10. MOVIMENTO ALTERNATO A BILANCIA </vt:lpstr>
      <vt:lpstr> 11. SFIORAMENTO A PINZA DEL TENDINE D’ACHILLE </vt:lpstr>
      <vt:lpstr>12. POMPAGGI ZONA DEI MALLEOLI</vt:lpstr>
      <vt:lpstr>PIEDE</vt:lpstr>
      <vt:lpstr> 14. POMPAGGI SUL DORSO DEL PIEDE </vt:lpstr>
      <vt:lpstr> 15. CAMMINATA DI POLLICI NEGLI SPAZI INTEROSSEI </vt:lpstr>
      <vt:lpstr>16. PRESSIONI SU DITA DEL PIEDE</vt:lpstr>
      <vt:lpstr> 17. SPREMITURA DELLA PIANTA DEL PIEDE </vt:lpstr>
      <vt:lpstr> 18. SFIORAMENTO LUNGO DI PIEDE, GAMBA E COSCIA </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 DI MEDICINA MOLECOLARE</dc:title>
  <dc:creator>Pierpaolo</dc:creator>
  <cp:lastModifiedBy>estefania gadea aliaga</cp:lastModifiedBy>
  <cp:revision>54</cp:revision>
  <cp:lastPrinted>2016-02-14T14:08:02Z</cp:lastPrinted>
  <dcterms:created xsi:type="dcterms:W3CDTF">2015-06-10T13:53:47Z</dcterms:created>
  <dcterms:modified xsi:type="dcterms:W3CDTF">2016-02-14T14:08:17Z</dcterms:modified>
</cp:coreProperties>
</file>