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3972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6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637" autoAdjust="0"/>
    <p:restoredTop sz="86502" autoAdjust="0"/>
  </p:normalViewPr>
  <p:slideViewPr>
    <p:cSldViewPr snapToGrid="0" snapToObjects="1">
      <p:cViewPr varScale="1">
        <p:scale>
          <a:sx n="76" d="100"/>
          <a:sy n="76" d="100"/>
        </p:scale>
        <p:origin x="738" y="90"/>
      </p:cViewPr>
      <p:guideLst>
        <p:guide orient="horz" pos="2160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2748" y="84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BE1E8A2-4B7C-4C69-8383-081E3FDBED16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C8AC26B-E8B2-4D6E-AC7D-3E3F864000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556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AC26B-E8B2-4D6E-AC7D-3E3F8640002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74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 algn="ctr">
              <a:defRPr sz="5400" cap="all" baseline="0"/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egnaposto data 13"/>
          <p:cNvSpPr>
            <a:spLocks noGrp="1"/>
          </p:cNvSpPr>
          <p:nvPr>
            <p:ph type="dt" sz="half" idx="10"/>
          </p:nvPr>
        </p:nvSpPr>
        <p:spPr>
          <a:xfrm>
            <a:off x="6120130" y="3815394"/>
            <a:ext cx="4347061" cy="32918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7" name="Rettangolo 16"/>
          <p:cNvSpPr/>
          <p:nvPr userDrawn="1"/>
        </p:nvSpPr>
        <p:spPr>
          <a:xfrm>
            <a:off x="2154517" y="6341013"/>
            <a:ext cx="33318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</a:t>
            </a:r>
            <a:r>
              <a:rPr lang="en-US" baseline="0" dirty="0" smtClean="0"/>
              <a:t> </a:t>
            </a:r>
            <a:endParaRPr lang="it-IT" dirty="0"/>
          </a:p>
        </p:txBody>
      </p:sp>
      <p:pic>
        <p:nvPicPr>
          <p:cNvPr id="9" name="Immagine 8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194" y="6388100"/>
            <a:ext cx="5016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ttangolo 9"/>
          <p:cNvSpPr/>
          <p:nvPr userDrawn="1"/>
        </p:nvSpPr>
        <p:spPr>
          <a:xfrm>
            <a:off x="2332019" y="6550223"/>
            <a:ext cx="5002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® APEO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tutti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i diritti riservati – ogni riproduzione vietata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101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78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696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319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00425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6552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5418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624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 dirty="0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Rettangolo 5"/>
          <p:cNvSpPr/>
          <p:nvPr userDrawn="1"/>
        </p:nvSpPr>
        <p:spPr>
          <a:xfrm>
            <a:off x="2332019" y="6550223"/>
            <a:ext cx="50020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® APEO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tutti </a:t>
            </a:r>
            <a:r>
              <a:rPr lang="it-IT" sz="1400" dirty="0" smtClean="0">
                <a:solidFill>
                  <a:srgbClr val="5C697C"/>
                </a:solidFill>
                <a:latin typeface="Helvetica"/>
                <a:cs typeface="Helvetica"/>
              </a:rPr>
              <a:t>i diritti riservati – ogni riproduzione vietata</a:t>
            </a:r>
            <a:endParaRPr lang="en-US" sz="1400" dirty="0"/>
          </a:p>
        </p:txBody>
      </p:sp>
      <p:pic>
        <p:nvPicPr>
          <p:cNvPr id="7" name="Immagine 6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1194" y="6388100"/>
            <a:ext cx="501650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2680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0509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235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Sunday, February 14,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Sunday, February 14,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3681C-9F2D-460B-A49E-852BD011FA48}" type="datetimeFigureOut">
              <a:rPr lang="it-IT" smtClean="0"/>
              <a:t>14/02/2016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61E1-6C6A-4448-BFFF-5655853C997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01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>Trattamento dell’arto superiore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934200" cy="1752600"/>
          </a:xfrm>
        </p:spPr>
        <p:txBody>
          <a:bodyPr/>
          <a:lstStyle/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Percorso di “Benessere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, Make-up e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Inestetismi da Terapia””</a:t>
            </a:r>
          </a:p>
          <a:p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Dr. Davide Fumagalli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5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2. SVUOTAMENTO </a:t>
            </a:r>
            <a:r>
              <a:rPr lang="it-IT" dirty="0"/>
              <a:t>CAVO DEL GOMITO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volte x 1 punto di applicazione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</a:t>
            </a:r>
          </a:p>
          <a:p>
            <a:pPr marL="0" indent="0">
              <a:buNone/>
            </a:pP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82" y="2805434"/>
            <a:ext cx="3529012" cy="264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0107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u="sng" dirty="0" smtClean="0"/>
              <a:t>AVAMBRACCIO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E’ importante che la mano del ricevente sia SEMPRE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SUPINATA!</a:t>
            </a:r>
          </a:p>
          <a:p>
            <a:pPr marL="0" indent="0">
              <a:buNone/>
            </a:pPr>
            <a:r>
              <a:rPr lang="it-IT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OM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PAGE 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 2 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FASCE DELL’</a:t>
            </a:r>
            <a:r>
              <a:rPr lang="it-IT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AVAMBRACCIO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5 Volte</a:t>
            </a:r>
          </a:p>
          <a:p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endParaRPr lang="it-IT" sz="4000" dirty="0"/>
          </a:p>
          <a:p>
            <a:pPr marL="742950" indent="-742950">
              <a:buAutoNum type="arabicPeriod"/>
            </a:pPr>
            <a:endParaRPr lang="it-IT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605337"/>
            <a:ext cx="2405062" cy="180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837" y="3903663"/>
            <a:ext cx="2067613" cy="2504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439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u="sng" dirty="0" smtClean="0"/>
              <a:t>MANO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921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CAMMINATA </a:t>
            </a:r>
            <a:r>
              <a:rPr lang="en-US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STATICA DI POLLICI SUL </a:t>
            </a:r>
            <a:r>
              <a:rPr lang="en-US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POLSO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N Volte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trattare la rima articolare con i pollici.</a:t>
            </a:r>
          </a:p>
          <a:p>
            <a:pPr marL="742950" indent="-742950">
              <a:buAutoNum type="arabicPeriod"/>
            </a:pPr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8988" y="3941586"/>
            <a:ext cx="2413000" cy="2446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694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2. </a:t>
            </a:r>
            <a:r>
              <a:rPr lang="en-US" dirty="0"/>
              <a:t>PRESSIONI SU POLLICE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X 2 X 2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spremitura del pollice dalla punta alla radice</a:t>
            </a:r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2" y="3429001"/>
            <a:ext cx="2934421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451" y="3429001"/>
            <a:ext cx="2933699" cy="22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037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PRESSIONI </a:t>
            </a:r>
            <a:r>
              <a:rPr lang="en-US" dirty="0"/>
              <a:t>SU EMINENZA TENAR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Volte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:</a:t>
            </a: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3" y="2776538"/>
            <a:ext cx="3524250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0472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4. CAMMINATA </a:t>
            </a:r>
            <a:r>
              <a:rPr lang="it-IT" dirty="0"/>
              <a:t>DI POLLICI NEGLI SPAZI INTEROSSEI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1 andata + 1 ritorno X ogni spazio (4)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</a:t>
            </a:r>
          </a:p>
          <a:p>
            <a:endParaRPr lang="it-IT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451" y="2695031"/>
            <a:ext cx="3796074" cy="268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798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PRESSIONI </a:t>
            </a:r>
            <a:r>
              <a:rPr lang="en-US" dirty="0"/>
              <a:t>SU DITA LUNGHE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1 pressione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per falange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Trattare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le dita a due a due (2° - 4° e 3° - 5° dito). </a:t>
            </a:r>
          </a:p>
          <a:p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429000"/>
            <a:ext cx="3149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242" y="3434357"/>
            <a:ext cx="3142458" cy="2356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5901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6. CAMMINATA </a:t>
            </a:r>
            <a:r>
              <a:rPr lang="it-IT" dirty="0"/>
              <a:t>STATICA DI POLLICI SUL PALMO 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del ricevente supinata. Si lavora sempre nello stesso punto. Posizionare i pollici al centro del palmo.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6654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7. SFIORAMENTO </a:t>
            </a:r>
            <a:r>
              <a:rPr lang="en-US" dirty="0"/>
              <a:t>LUNGO DI MANO, AVAMBRACCIO E BRACCIO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1 Volta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</a:t>
            </a:r>
            <a:r>
              <a:rPr 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Posizionati a fianco lettino partendo dalla mano effettuare uno sfioramento a braccialetto lento e superficiale a pollici uniti passando sopra l’avambraccio e sopra il braccio fino al deltoide dove la esterna sormonta la mano interna.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3550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u="sng" dirty="0"/>
              <a:t>BRACCIO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7812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SFIORAMENTO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SUPERFICIALE DI TUTTO L’ARTO SUPERIORE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(BRACCIO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AVAMBRACCIO INSIEME)</a:t>
            </a:r>
          </a:p>
          <a:p>
            <a:endParaRPr lang="it-IT" sz="1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Ripetizioni: n volte</a:t>
            </a:r>
          </a:p>
          <a:p>
            <a:pPr lvl="0"/>
            <a:r>
              <a:rPr lang="it-IT" sz="2000" b="1" dirty="0" smtClean="0">
                <a:solidFill>
                  <a:schemeClr val="accent5">
                    <a:lumMod val="75000"/>
                  </a:schemeClr>
                </a:solidFill>
              </a:rPr>
              <a:t>Tecnica </a:t>
            </a:r>
            <a:r>
              <a:rPr lang="it-IT" sz="2000" b="1" dirty="0">
                <a:solidFill>
                  <a:schemeClr val="accent5">
                    <a:lumMod val="75000"/>
                  </a:schemeClr>
                </a:solidFill>
              </a:rPr>
              <a:t>esecutiva: </a:t>
            </a:r>
            <a:r>
              <a:rPr lang="it-IT" sz="2000" u="sng" dirty="0">
                <a:solidFill>
                  <a:schemeClr val="accent5">
                    <a:lumMod val="75000"/>
                  </a:schemeClr>
                </a:solidFill>
              </a:rPr>
              <a:t>presa di contatto </a:t>
            </a:r>
            <a:r>
              <a:rPr lang="it-IT" sz="2000" dirty="0">
                <a:solidFill>
                  <a:schemeClr val="accent5">
                    <a:lumMod val="75000"/>
                  </a:schemeClr>
                </a:solidFill>
              </a:rPr>
              <a:t>e sfioramento superficiale di tutto l’arto superiore dal polso al braccio compreso in senso disto-prossimale.</a:t>
            </a:r>
          </a:p>
          <a:p>
            <a:pPr marL="0" indent="0">
              <a:buNone/>
            </a:pPr>
            <a:endParaRPr lang="it-IT" sz="1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b="1" i="1" u="sng" dirty="0" smtClean="0"/>
              <a:t/>
            </a:r>
            <a:br>
              <a:rPr lang="it-IT" b="1" i="1" u="sng" dirty="0" smtClean="0"/>
            </a:br>
            <a:r>
              <a:rPr lang="it-IT" dirty="0" smtClean="0"/>
              <a:t>a) </a:t>
            </a:r>
            <a:r>
              <a:rPr lang="it-IT" dirty="0"/>
              <a:t>IN CASO DI INTEGRITA’ DEL SISTEMA LINFATICO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a)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	POMPAGE ALTERNATO BIMANUALE SU DUE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FASCE</a:t>
            </a: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r>
              <a:rPr lang="it-IT" sz="1800" b="1" dirty="0" smtClean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sz="1800" dirty="0" smtClean="0">
                <a:solidFill>
                  <a:schemeClr val="accent5">
                    <a:lumMod val="75000"/>
                  </a:schemeClr>
                </a:solidFill>
              </a:rPr>
              <a:t>5 volte </a:t>
            </a:r>
          </a:p>
          <a:p>
            <a:r>
              <a:rPr lang="it-IT" altLang="it-IT" sz="1800" b="1" dirty="0" smtClean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altLang="it-IT" sz="1800" dirty="0" smtClean="0">
                <a:solidFill>
                  <a:schemeClr val="accent5">
                    <a:lumMod val="75000"/>
                  </a:schemeClr>
                </a:solidFill>
              </a:rPr>
              <a:t>si può lavorare contemporaneamente l’esterno e l’interno del braccio effettuando </a:t>
            </a:r>
            <a:r>
              <a:rPr lang="it-IT" altLang="it-IT" sz="1800" dirty="0" err="1" smtClean="0">
                <a:solidFill>
                  <a:schemeClr val="accent5">
                    <a:lumMod val="75000"/>
                  </a:schemeClr>
                </a:solidFill>
              </a:rPr>
              <a:t>pompage</a:t>
            </a:r>
            <a:r>
              <a:rPr lang="it-IT" altLang="it-IT" sz="1800" dirty="0" smtClean="0">
                <a:solidFill>
                  <a:schemeClr val="accent5">
                    <a:lumMod val="75000"/>
                  </a:schemeClr>
                </a:solidFill>
              </a:rPr>
              <a:t> bimanuali alternati sulle due fasce oppure con dei </a:t>
            </a:r>
            <a:r>
              <a:rPr lang="it-IT" altLang="it-IT" sz="1800" dirty="0" err="1" smtClean="0">
                <a:solidFill>
                  <a:schemeClr val="accent5">
                    <a:lumMod val="75000"/>
                  </a:schemeClr>
                </a:solidFill>
              </a:rPr>
              <a:t>pompage</a:t>
            </a:r>
            <a:r>
              <a:rPr lang="it-IT" altLang="it-IT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altLang="it-IT" sz="1800" dirty="0" err="1" smtClean="0">
                <a:solidFill>
                  <a:schemeClr val="accent5">
                    <a:lumMod val="75000"/>
                  </a:schemeClr>
                </a:solidFill>
              </a:rPr>
              <a:t>monomanuali</a:t>
            </a:r>
            <a:r>
              <a:rPr lang="it-IT" altLang="it-IT" sz="1800" dirty="0" smtClean="0">
                <a:solidFill>
                  <a:schemeClr val="accent5">
                    <a:lumMod val="75000"/>
                  </a:schemeClr>
                </a:solidFill>
              </a:rPr>
              <a:t> sul comparto esterno ed interno del braccio. Si continua fino a quando la mano interna avrà raggiunto l’ascella e la mano esterna si ferma sotto il deltoide. Procedere in senso prossimo-distale e disto prossimale.</a:t>
            </a:r>
            <a:endParaRPr lang="it-IT" altLang="it-IT" sz="1800" dirty="0">
              <a:solidFill>
                <a:schemeClr val="accent5">
                  <a:lumMod val="75000"/>
                </a:schemeClr>
              </a:solidFill>
            </a:endParaRPr>
          </a:p>
          <a:p>
            <a:pPr marL="0" lvl="0" indent="0">
              <a:buNone/>
            </a:pPr>
            <a:endParaRPr lang="it-IT" sz="3600" dirty="0"/>
          </a:p>
          <a:p>
            <a:pPr marL="0" indent="0">
              <a:buNone/>
            </a:pPr>
            <a:endParaRPr lang="it-IT" sz="36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it-IT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800" y="4749800"/>
            <a:ext cx="2197099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999" y="4630303"/>
            <a:ext cx="1304925" cy="176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342" y="4630303"/>
            <a:ext cx="1912581" cy="1767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53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3 a)</a:t>
            </a:r>
            <a:r>
              <a:rPr lang="it-IT" sz="3600" dirty="0"/>
              <a:t>	POMPAGE SUL DELTOIDE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 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pompage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monomanuale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del deltoide. Si tratta la zona che va dall’inserzione distale del Deltoide all’Acromion, che si dovrà superare con un ultimo pompaggio.</a:t>
            </a:r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199" y="3429000"/>
            <a:ext cx="2947601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8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4 a)</a:t>
            </a:r>
            <a:r>
              <a:rPr lang="it-IT" dirty="0"/>
              <a:t>	POMPAGE A SAPONETTA DEL DELTOIDE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Manovra più profonda. Prendere contatto il carpo di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entrambe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le mani nella zona distale del Deltoide, lentamente spostare la pressione su palmo e dita e contemporaneamente effettuare delle rotazioni</a:t>
            </a:r>
          </a:p>
          <a:p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4" y="3840972"/>
            <a:ext cx="2139950" cy="233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3840972"/>
            <a:ext cx="2165350" cy="23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126" y="3840972"/>
            <a:ext cx="2260565" cy="238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517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5 a) SCARICO </a:t>
            </a:r>
            <a:r>
              <a:rPr lang="it-IT" dirty="0"/>
              <a:t>DEI LINFONODI PREASCELLARI E ASCELLARI</a:t>
            </a:r>
            <a:br>
              <a:rPr lang="it-IT" dirty="0"/>
            </a:b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5 X 2 </a:t>
            </a:r>
            <a:endParaRPr lang="it-IT" altLang="it-IT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it-IT" altLang="it-IT" b="1" dirty="0" smtClean="0">
                <a:solidFill>
                  <a:schemeClr val="accent5">
                    <a:lumMod val="75000"/>
                  </a:schemeClr>
                </a:solidFill>
              </a:rPr>
              <a:t>Tecnica </a:t>
            </a:r>
            <a:r>
              <a:rPr lang="it-IT" altLang="it-IT" b="1" dirty="0">
                <a:solidFill>
                  <a:schemeClr val="accent5">
                    <a:lumMod val="75000"/>
                  </a:schemeClr>
                </a:solidFill>
              </a:rPr>
              <a:t>esecutiva: 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Effettuare 5 cerchi fissi con le mani appaiate (U rovesciata) nella zona immediatamente distale al cavo ascellare (stazione </a:t>
            </a:r>
            <a:r>
              <a:rPr lang="it-IT" altLang="it-IT" dirty="0" err="1">
                <a:solidFill>
                  <a:schemeClr val="accent5">
                    <a:lumMod val="75000"/>
                  </a:schemeClr>
                </a:solidFill>
              </a:rPr>
              <a:t>preascellare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), successivamente effettuare uno scarico ascellare con mobilizzazione della spalla.</a:t>
            </a:r>
          </a:p>
          <a:p>
            <a:pPr marL="0" lvl="0" indent="0">
              <a:buNone/>
            </a:pPr>
            <a:endParaRPr lang="it-IT" altLang="it-IT" sz="3600" dirty="0">
              <a:latin typeface="Arial" panose="020B0604020202020204" pitchFamily="34" charset="0"/>
            </a:endParaRPr>
          </a:p>
          <a:p>
            <a:endParaRPr lang="it-IT" dirty="0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878" y="4038600"/>
            <a:ext cx="2837523" cy="235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499" y="4038600"/>
            <a:ext cx="3073401" cy="2354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292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it-IT" b="1" i="1" u="sng" dirty="0" smtClean="0"/>
              <a:t/>
            </a:r>
            <a:br>
              <a:rPr lang="it-IT" b="1" i="1" u="sng" dirty="0" smtClean="0"/>
            </a:br>
            <a:r>
              <a:rPr lang="it-IT" dirty="0" smtClean="0"/>
              <a:t>b) IN CASO </a:t>
            </a:r>
            <a:r>
              <a:rPr lang="it-IT" dirty="0"/>
              <a:t>DI ASPORTAZIONE DEI LINFONODI ASCELLARI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 b)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it-IT" sz="36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POMPAGE </a:t>
            </a:r>
            <a:r>
              <a:rPr lang="it-IT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SUL DELTOIDE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 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pompage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monomanuale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del deltoide. Si tratta la zona che va dall’inserzione distale del Deltoide all’Acromion, che si dovrà superare con un ultimo pompaggio.</a:t>
            </a:r>
          </a:p>
          <a:p>
            <a:endParaRPr lang="it-IT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513" y="4000199"/>
            <a:ext cx="2393950" cy="247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826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3 b) </a:t>
            </a:r>
            <a:r>
              <a:rPr lang="it-IT" dirty="0"/>
              <a:t>POMPAGE SUL </a:t>
            </a:r>
            <a:r>
              <a:rPr lang="it-IT" dirty="0" smtClean="0"/>
              <a:t>BRACCIO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Ripetizioni: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5 Volte </a:t>
            </a:r>
          </a:p>
          <a:p>
            <a:pPr lvl="0"/>
            <a:r>
              <a:rPr lang="it-IT" b="1" dirty="0">
                <a:solidFill>
                  <a:schemeClr val="accent5">
                    <a:lumMod val="75000"/>
                  </a:schemeClr>
                </a:solidFill>
              </a:rPr>
              <a:t>Tecnica esecutiva: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pompage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bimanuale o </a:t>
            </a:r>
            <a:r>
              <a:rPr lang="it-IT" dirty="0" err="1">
                <a:solidFill>
                  <a:schemeClr val="accent5">
                    <a:lumMod val="75000"/>
                  </a:schemeClr>
                </a:solidFill>
              </a:rPr>
              <a:t>monomanuale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 del braccio. E’ fondamentale evitare di trattare la zona mediale del braccio. 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Le manualità </a:t>
            </a:r>
            <a:r>
              <a:rPr lang="it-IT" dirty="0">
                <a:solidFill>
                  <a:schemeClr val="accent5">
                    <a:lumMod val="75000"/>
                  </a:schemeClr>
                </a:solidFill>
              </a:rPr>
              <a:t>andranno quindi sempre effettuate verso il deltoide.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413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pPr algn="ctr"/>
            <a:r>
              <a:rPr lang="it-IT" b="1" u="sng" dirty="0" smtClean="0"/>
              <a:t>GOMITO</a:t>
            </a:r>
            <a:endParaRPr lang="it-IT" b="1" u="sng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1. POMPAGE </a:t>
            </a:r>
            <a:r>
              <a:rPr lang="it-IT" sz="40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SUL </a:t>
            </a:r>
            <a:r>
              <a:rPr lang="it-IT" sz="4000" spc="-1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GOMITO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799138" algn="l"/>
              </a:tabLst>
            </a:pPr>
            <a:r>
              <a:rPr lang="it-IT" altLang="it-IT" b="1" dirty="0">
                <a:solidFill>
                  <a:schemeClr val="accent5">
                    <a:lumMod val="75000"/>
                  </a:schemeClr>
                </a:solidFill>
              </a:rPr>
              <a:t>Ripetizioni</a:t>
            </a:r>
            <a:r>
              <a:rPr lang="it-IT" alt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altLang="it-IT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Volte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799138" algn="l"/>
              </a:tabLst>
            </a:pPr>
            <a:r>
              <a:rPr lang="it-IT" altLang="it-IT" b="1" dirty="0">
                <a:solidFill>
                  <a:schemeClr val="accent5">
                    <a:lumMod val="75000"/>
                  </a:schemeClr>
                </a:solidFill>
              </a:rPr>
              <a:t>Tecnica esecutiva</a:t>
            </a:r>
            <a:r>
              <a:rPr lang="it-IT" altLang="it-IT" b="1" dirty="0" smtClean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it-IT" altLang="it-IT" dirty="0" smtClean="0">
                <a:solidFill>
                  <a:schemeClr val="accent5">
                    <a:lumMod val="75000"/>
                  </a:schemeClr>
                </a:solidFill>
              </a:rPr>
              <a:t>con 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la mano interna sostenere l’arto dall’avambraccio tenendolo </a:t>
            </a:r>
            <a:r>
              <a:rPr lang="it-IT" altLang="it-IT" dirty="0" smtClean="0">
                <a:solidFill>
                  <a:schemeClr val="accent5">
                    <a:lumMod val="75000"/>
                  </a:schemeClr>
                </a:solidFill>
              </a:rPr>
              <a:t>leggermente </a:t>
            </a:r>
            <a:r>
              <a:rPr lang="it-IT" altLang="it-IT" dirty="0">
                <a:solidFill>
                  <a:schemeClr val="accent5">
                    <a:lumMod val="75000"/>
                  </a:schemeClr>
                </a:solidFill>
              </a:rPr>
              <a:t>flesso per evidenziare il gomito. Si lavorerà direttamente sopra l’olecrano dal distale al prossimale.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  <a:tab pos="4945063" algn="l"/>
                <a:tab pos="5394325" algn="l"/>
                <a:tab pos="5799138" algn="l"/>
              </a:tabLst>
            </a:pPr>
            <a:endParaRPr lang="it-IT" altLang="it-IT" sz="5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it-IT" sz="4000" spc="-1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it-IT" sz="4000" spc="-1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4184649"/>
            <a:ext cx="1722437" cy="229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87093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ezza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Chiarezza.thmx</Template>
  <TotalTime>1256</TotalTime>
  <Words>533</Words>
  <Application>Microsoft Office PowerPoint</Application>
  <PresentationFormat>Presentazione su schermo (4:3)</PresentationFormat>
  <Paragraphs>65</Paragraphs>
  <Slides>18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Helvetica</vt:lpstr>
      <vt:lpstr>Chiarezza</vt:lpstr>
      <vt:lpstr>Personalizza struttura</vt:lpstr>
      <vt:lpstr>  Trattamento dell’arto superiore</vt:lpstr>
      <vt:lpstr>BRACCIO</vt:lpstr>
      <vt:lpstr> a) IN CASO DI INTEGRITA’ DEL SISTEMA LINFATICO </vt:lpstr>
      <vt:lpstr>3 a) POMPAGE SUL DELTOIDE</vt:lpstr>
      <vt:lpstr>4 a) POMPAGE A SAPONETTA DEL DELTOIDE</vt:lpstr>
      <vt:lpstr> 5 a) SCARICO DEI LINFONODI PREASCELLARI E ASCELLARI </vt:lpstr>
      <vt:lpstr> b) IN CASO DI ASPORTAZIONE DEI LINFONODI ASCELLARI </vt:lpstr>
      <vt:lpstr>3 b) POMPAGE SUL BRACCIO</vt:lpstr>
      <vt:lpstr>GOMITO</vt:lpstr>
      <vt:lpstr>2. SVUOTAMENTO CAVO DEL GOMITO</vt:lpstr>
      <vt:lpstr>AVAMBRACCIO</vt:lpstr>
      <vt:lpstr>MANO</vt:lpstr>
      <vt:lpstr>2. PRESSIONI SU POLLICE</vt:lpstr>
      <vt:lpstr>3. PRESSIONI SU EMINENZA TENAR</vt:lpstr>
      <vt:lpstr> 4. CAMMINATA DI POLLICI NEGLI SPAZI INTEROSSEI </vt:lpstr>
      <vt:lpstr>5. PRESSIONI SU DITA LUNGHE</vt:lpstr>
      <vt:lpstr> 6. CAMMINATA STATICA DI POLLICI SUL PALMO  </vt:lpstr>
      <vt:lpstr>7. SFIORAMENTO LUNGO DI MANO, AVAMBRACCIO E BRACCIO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 DI MEDICINA MOLECOLARE</dc:title>
  <dc:creator>Pierpaolo</dc:creator>
  <cp:lastModifiedBy>estefania gadea aliaga</cp:lastModifiedBy>
  <cp:revision>70</cp:revision>
  <cp:lastPrinted>2016-02-14T14:09:12Z</cp:lastPrinted>
  <dcterms:created xsi:type="dcterms:W3CDTF">2015-06-10T13:53:47Z</dcterms:created>
  <dcterms:modified xsi:type="dcterms:W3CDTF">2016-02-14T14:09:29Z</dcterms:modified>
</cp:coreProperties>
</file>