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7" r:id="rId1"/>
  </p:sldMasterIdLst>
  <p:notesMasterIdLst>
    <p:notesMasterId r:id="rId19"/>
  </p:notesMasterIdLst>
  <p:sldIdLst>
    <p:sldId id="256" r:id="rId2"/>
    <p:sldId id="273" r:id="rId3"/>
    <p:sldId id="257" r:id="rId4"/>
    <p:sldId id="258" r:id="rId5"/>
    <p:sldId id="259" r:id="rId6"/>
    <p:sldId id="260" r:id="rId7"/>
    <p:sldId id="271" r:id="rId8"/>
    <p:sldId id="269" r:id="rId9"/>
    <p:sldId id="261" r:id="rId10"/>
    <p:sldId id="262" r:id="rId11"/>
    <p:sldId id="272" r:id="rId12"/>
    <p:sldId id="270" r:id="rId13"/>
    <p:sldId id="267" r:id="rId14"/>
    <p:sldId id="268" r:id="rId15"/>
    <p:sldId id="264" r:id="rId16"/>
    <p:sldId id="265"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26D4"/>
    <a:srgbClr val="199FED"/>
    <a:srgbClr val="9631C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A06CAB-2550-194B-9F1D-C454353E28ED}" type="datetimeFigureOut">
              <a:rPr lang="it-IT" smtClean="0"/>
              <a:t>29/05/2019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92C046-3FF2-5C4D-82FF-8503C551CE26}" type="slidenum">
              <a:rPr lang="it-IT" smtClean="0"/>
              <a:t>‹N›</a:t>
            </a:fld>
            <a:endParaRPr lang="it-IT"/>
          </a:p>
        </p:txBody>
      </p:sp>
    </p:spTree>
    <p:extLst>
      <p:ext uri="{BB962C8B-B14F-4D97-AF65-F5344CB8AC3E}">
        <p14:creationId xmlns:p14="http://schemas.microsoft.com/office/powerpoint/2010/main" val="35211322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492C046-3FF2-5C4D-82FF-8503C551CE26}" type="slidenum">
              <a:rPr lang="it-IT" smtClean="0"/>
              <a:t>1</a:t>
            </a:fld>
            <a:endParaRPr lang="it-IT"/>
          </a:p>
        </p:txBody>
      </p:sp>
    </p:spTree>
    <p:extLst>
      <p:ext uri="{BB962C8B-B14F-4D97-AF65-F5344CB8AC3E}">
        <p14:creationId xmlns:p14="http://schemas.microsoft.com/office/powerpoint/2010/main" val="2581794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10"/>
          </p:nvPr>
        </p:nvSpPr>
        <p:spPr/>
        <p:txBody>
          <a:bodyPr/>
          <a:lstStyle/>
          <a:p>
            <a:fld id="{A492C046-3FF2-5C4D-82FF-8503C551CE26}" type="slidenum">
              <a:rPr lang="it-IT" smtClean="0"/>
              <a:t>10</a:t>
            </a:fld>
            <a:endParaRPr lang="it-IT"/>
          </a:p>
        </p:txBody>
      </p:sp>
    </p:spTree>
    <p:extLst>
      <p:ext uri="{BB962C8B-B14F-4D97-AF65-F5344CB8AC3E}">
        <p14:creationId xmlns:p14="http://schemas.microsoft.com/office/powerpoint/2010/main" val="22580158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Immagine 10"/>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081194" y="6388100"/>
            <a:ext cx="5016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ttangolo 11"/>
          <p:cNvSpPr/>
          <p:nvPr userDrawn="1"/>
        </p:nvSpPr>
        <p:spPr>
          <a:xfrm>
            <a:off x="2332019" y="6550223"/>
            <a:ext cx="5002007" cy="307777"/>
          </a:xfrm>
          <a:prstGeom prst="rect">
            <a:avLst/>
          </a:prstGeom>
        </p:spPr>
        <p:txBody>
          <a:bodyPr wrap="square">
            <a:spAutoFit/>
          </a:bodyPr>
          <a:lstStyle/>
          <a:p>
            <a:pPr algn="ctr"/>
            <a:r>
              <a:rPr lang="it-IT" sz="1400" dirty="0">
                <a:solidFill>
                  <a:srgbClr val="5C697C"/>
                </a:solidFill>
                <a:latin typeface="Helvetica"/>
                <a:cs typeface="Helvetica"/>
              </a:rPr>
              <a:t>® APEO tutti i diritti riservati – ogni riproduzione vietata</a:t>
            </a:r>
            <a:endParaRPr lang="en-US" sz="1400" dirty="0"/>
          </a:p>
        </p:txBody>
      </p:sp>
      <p:sp>
        <p:nvSpPr>
          <p:cNvPr id="7" name="Rettangolo 6">
            <a:extLst>
              <a:ext uri="{FF2B5EF4-FFF2-40B4-BE49-F238E27FC236}">
                <a16:creationId xmlns:a16="http://schemas.microsoft.com/office/drawing/2014/main" id="{6203D4BE-CA2B-43F3-B648-AA2D3DA9E3D3}"/>
              </a:ext>
            </a:extLst>
          </p:cNvPr>
          <p:cNvSpPr/>
          <p:nvPr userDrawn="1"/>
        </p:nvSpPr>
        <p:spPr>
          <a:xfrm>
            <a:off x="6782099" y="26926"/>
            <a:ext cx="2361901" cy="307777"/>
          </a:xfrm>
          <a:prstGeom prst="rect">
            <a:avLst/>
          </a:prstGeom>
        </p:spPr>
        <p:txBody>
          <a:bodyPr wrap="square">
            <a:spAutoFit/>
          </a:bodyPr>
          <a:lstStyle/>
          <a:p>
            <a:pPr algn="ctr"/>
            <a:r>
              <a:rPr lang="it-IT" sz="1400" dirty="0">
                <a:solidFill>
                  <a:srgbClr val="5C697C"/>
                </a:solidFill>
                <a:latin typeface="Helvetica"/>
                <a:cs typeface="Helvetica"/>
              </a:rPr>
              <a:t>Rev. 28/06/2016</a:t>
            </a:r>
            <a:endParaRPr lang="en-US" sz="1400" dirty="0"/>
          </a:p>
        </p:txBody>
      </p:sp>
    </p:spTree>
    <p:extLst>
      <p:ext uri="{BB962C8B-B14F-4D97-AF65-F5344CB8AC3E}">
        <p14:creationId xmlns:p14="http://schemas.microsoft.com/office/powerpoint/2010/main" val="3446363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2F21F94-3119-4199-9341-F4E4E3AEAAC9}" type="datetime4">
              <a:rPr lang="en-US" smtClean="0"/>
              <a:t>May 29, 2019</a:t>
            </a:fld>
            <a:endParaRPr lang="en-US"/>
          </a:p>
        </p:txBody>
      </p:sp>
      <p:sp>
        <p:nvSpPr>
          <p:cNvPr id="5" name="Footer Placeholder 4"/>
          <p:cNvSpPr>
            <a:spLocks noGrp="1"/>
          </p:cNvSpPr>
          <p:nvPr>
            <p:ph type="ftr" sz="quarter" idx="11"/>
          </p:nvPr>
        </p:nvSpPr>
        <p:spPr/>
        <p:txBody>
          <a:bodyPr/>
          <a:lstStyle/>
          <a:p>
            <a:r>
              <a:rPr lang="en-US"/>
              <a:t>APEO:Psiconcologia</a:t>
            </a:r>
          </a:p>
        </p:txBody>
      </p:sp>
      <p:sp>
        <p:nvSpPr>
          <p:cNvPr id="6" name="Slide Number Placeholder 5"/>
          <p:cNvSpPr>
            <a:spLocks noGrp="1"/>
          </p:cNvSpPr>
          <p:nvPr>
            <p:ph type="sldNum" sz="quarter" idx="12"/>
          </p:nvPr>
        </p:nvSpPr>
        <p:spPr/>
        <p:txBody>
          <a:bodyPr/>
          <a:lstStyle/>
          <a:p>
            <a:fld id="{7B560992-D05B-4846-8E6E-CA034CB4F16F}" type="slidenum">
              <a:rPr lang="en-US" smtClean="0"/>
              <a:t>‹N›</a:t>
            </a:fld>
            <a:endParaRPr lang="en-US"/>
          </a:p>
        </p:txBody>
      </p:sp>
    </p:spTree>
    <p:extLst>
      <p:ext uri="{BB962C8B-B14F-4D97-AF65-F5344CB8AC3E}">
        <p14:creationId xmlns:p14="http://schemas.microsoft.com/office/powerpoint/2010/main" val="2653384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EE397A7-F795-496D-A6D6-6352F7C5A8D9}" type="datetime4">
              <a:rPr lang="en-US" smtClean="0"/>
              <a:t>May 29, 2019</a:t>
            </a:fld>
            <a:endParaRPr lang="en-US"/>
          </a:p>
        </p:txBody>
      </p:sp>
      <p:sp>
        <p:nvSpPr>
          <p:cNvPr id="5" name="Footer Placeholder 4"/>
          <p:cNvSpPr>
            <a:spLocks noGrp="1"/>
          </p:cNvSpPr>
          <p:nvPr>
            <p:ph type="ftr" sz="quarter" idx="11"/>
          </p:nvPr>
        </p:nvSpPr>
        <p:spPr/>
        <p:txBody>
          <a:bodyPr/>
          <a:lstStyle/>
          <a:p>
            <a:r>
              <a:rPr lang="en-US"/>
              <a:t>APEO:Psiconcologia</a:t>
            </a:r>
          </a:p>
        </p:txBody>
      </p:sp>
      <p:sp>
        <p:nvSpPr>
          <p:cNvPr id="6" name="Slide Number Placeholder 5"/>
          <p:cNvSpPr>
            <a:spLocks noGrp="1"/>
          </p:cNvSpPr>
          <p:nvPr>
            <p:ph type="sldNum" sz="quarter" idx="12"/>
          </p:nvPr>
        </p:nvSpPr>
        <p:spPr/>
        <p:txBody>
          <a:bodyPr/>
          <a:lstStyle/>
          <a:p>
            <a:fld id="{7B560992-D05B-4846-8E6E-CA034CB4F16F}" type="slidenum">
              <a:rPr lang="en-US" smtClean="0"/>
              <a:t>‹N›</a:t>
            </a:fld>
            <a:endParaRPr lang="en-US"/>
          </a:p>
        </p:txBody>
      </p:sp>
    </p:spTree>
    <p:extLst>
      <p:ext uri="{BB962C8B-B14F-4D97-AF65-F5344CB8AC3E}">
        <p14:creationId xmlns:p14="http://schemas.microsoft.com/office/powerpoint/2010/main" val="1441725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dirty="0"/>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Rettangolo 5"/>
          <p:cNvSpPr/>
          <p:nvPr userDrawn="1"/>
        </p:nvSpPr>
        <p:spPr>
          <a:xfrm>
            <a:off x="2332019" y="6550223"/>
            <a:ext cx="5002007" cy="307777"/>
          </a:xfrm>
          <a:prstGeom prst="rect">
            <a:avLst/>
          </a:prstGeom>
        </p:spPr>
        <p:txBody>
          <a:bodyPr wrap="square">
            <a:spAutoFit/>
          </a:bodyPr>
          <a:lstStyle/>
          <a:p>
            <a:pPr algn="ctr"/>
            <a:r>
              <a:rPr lang="it-IT" sz="1400" dirty="0">
                <a:solidFill>
                  <a:srgbClr val="5C697C"/>
                </a:solidFill>
                <a:latin typeface="Helvetica"/>
                <a:cs typeface="Helvetica"/>
              </a:rPr>
              <a:t>® APEO tutti i diritti riservati – ogni riproduzione vietata</a:t>
            </a:r>
            <a:endParaRPr lang="en-US" sz="1400" dirty="0"/>
          </a:p>
        </p:txBody>
      </p:sp>
      <p:pic>
        <p:nvPicPr>
          <p:cNvPr id="7" name="Immagine 6"/>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081194" y="6388100"/>
            <a:ext cx="5016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30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D1EBEE43-EB7F-440E-A31D-9B2202D36E4A}" type="datetime4">
              <a:rPr lang="en-US" smtClean="0"/>
              <a:t>May 29, 2019</a:t>
            </a:fld>
            <a:endParaRPr lang="en-US"/>
          </a:p>
        </p:txBody>
      </p:sp>
      <p:sp>
        <p:nvSpPr>
          <p:cNvPr id="5" name="Footer Placeholder 4"/>
          <p:cNvSpPr>
            <a:spLocks noGrp="1"/>
          </p:cNvSpPr>
          <p:nvPr>
            <p:ph type="ftr" sz="quarter" idx="11"/>
          </p:nvPr>
        </p:nvSpPr>
        <p:spPr/>
        <p:txBody>
          <a:bodyPr/>
          <a:lstStyle/>
          <a:p>
            <a:r>
              <a:rPr lang="en-US"/>
              <a:t>APEO:Psiconcologia</a:t>
            </a:r>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‹N›</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62299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224B0A8-613B-47CF-8132-60568847D19F}" type="datetime4">
              <a:rPr lang="en-US" smtClean="0"/>
              <a:t>May 29, 2019</a:t>
            </a:fld>
            <a:endParaRPr lang="en-US"/>
          </a:p>
        </p:txBody>
      </p:sp>
      <p:sp>
        <p:nvSpPr>
          <p:cNvPr id="6" name="Footer Placeholder 5"/>
          <p:cNvSpPr>
            <a:spLocks noGrp="1"/>
          </p:cNvSpPr>
          <p:nvPr>
            <p:ph type="ftr" sz="quarter" idx="11"/>
          </p:nvPr>
        </p:nvSpPr>
        <p:spPr/>
        <p:txBody>
          <a:bodyPr/>
          <a:lstStyle/>
          <a:p>
            <a:r>
              <a:rPr lang="en-US"/>
              <a:t>APEO:Psiconcologia</a:t>
            </a:r>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‹N›</a:t>
            </a:fld>
            <a:endParaRPr lang="en-US"/>
          </a:p>
        </p:txBody>
      </p:sp>
    </p:spTree>
    <p:extLst>
      <p:ext uri="{BB962C8B-B14F-4D97-AF65-F5344CB8AC3E}">
        <p14:creationId xmlns:p14="http://schemas.microsoft.com/office/powerpoint/2010/main" val="1690214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2FF81F1-8621-45C1-9C7E-D1285588AC2C}" type="datetime4">
              <a:rPr lang="en-US" smtClean="0"/>
              <a:t>May 29, 2019</a:t>
            </a:fld>
            <a:endParaRPr lang="en-US"/>
          </a:p>
        </p:txBody>
      </p:sp>
      <p:sp>
        <p:nvSpPr>
          <p:cNvPr id="8" name="Footer Placeholder 7"/>
          <p:cNvSpPr>
            <a:spLocks noGrp="1"/>
          </p:cNvSpPr>
          <p:nvPr>
            <p:ph type="ftr" sz="quarter" idx="11"/>
          </p:nvPr>
        </p:nvSpPr>
        <p:spPr/>
        <p:txBody>
          <a:bodyPr/>
          <a:lstStyle/>
          <a:p>
            <a:r>
              <a:rPr lang="en-US"/>
              <a:t>APEO:Psiconcologia</a:t>
            </a:r>
            <a:endParaRPr lang="en-US" dirty="0"/>
          </a:p>
        </p:txBody>
      </p:sp>
      <p:sp>
        <p:nvSpPr>
          <p:cNvPr id="9" name="Slide Number Placeholder 8"/>
          <p:cNvSpPr>
            <a:spLocks noGrp="1"/>
          </p:cNvSpPr>
          <p:nvPr>
            <p:ph type="sldNum" sz="quarter" idx="12"/>
          </p:nvPr>
        </p:nvSpPr>
        <p:spPr/>
        <p:txBody>
          <a:bodyPr/>
          <a:lstStyle/>
          <a:p>
            <a:fld id="{5744759D-0EFF-4FB2-9CCE-04E00944F0FE}" type="slidenum">
              <a:rPr lang="en-US" smtClean="0"/>
              <a:pPr/>
              <a:t>‹N›</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5281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36C51D85-7431-4DDB-8876-1CE9BFDFB2AA}" type="datetime4">
              <a:rPr lang="en-US" smtClean="0"/>
              <a:t>May 29, 2019</a:t>
            </a:fld>
            <a:endParaRPr lang="en-US"/>
          </a:p>
        </p:txBody>
      </p:sp>
      <p:sp>
        <p:nvSpPr>
          <p:cNvPr id="4" name="Footer Placeholder 3"/>
          <p:cNvSpPr>
            <a:spLocks noGrp="1"/>
          </p:cNvSpPr>
          <p:nvPr>
            <p:ph type="ftr" sz="quarter" idx="11"/>
          </p:nvPr>
        </p:nvSpPr>
        <p:spPr/>
        <p:txBody>
          <a:bodyPr/>
          <a:lstStyle/>
          <a:p>
            <a:r>
              <a:rPr lang="en-US"/>
              <a:t>APEO:Psiconcologia</a:t>
            </a:r>
            <a:endParaRPr lang="en-US" dirty="0"/>
          </a:p>
        </p:txBody>
      </p:sp>
      <p:sp>
        <p:nvSpPr>
          <p:cNvPr id="5" name="Slide Number Placeholder 4"/>
          <p:cNvSpPr>
            <a:spLocks noGrp="1"/>
          </p:cNvSpPr>
          <p:nvPr>
            <p:ph type="sldNum" sz="quarter" idx="12"/>
          </p:nvPr>
        </p:nvSpPr>
        <p:spPr/>
        <p:txBody>
          <a:bodyPr/>
          <a:lstStyle/>
          <a:p>
            <a:fld id="{5744759D-0EFF-4FB2-9CCE-04E00944F0FE}" type="slidenum">
              <a:rPr lang="en-US" smtClean="0"/>
              <a:pPr/>
              <a:t>‹N›</a:t>
            </a:fld>
            <a:endParaRPr lang="en-US"/>
          </a:p>
        </p:txBody>
      </p:sp>
    </p:spTree>
    <p:extLst>
      <p:ext uri="{BB962C8B-B14F-4D97-AF65-F5344CB8AC3E}">
        <p14:creationId xmlns:p14="http://schemas.microsoft.com/office/powerpoint/2010/main" val="277185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A4418-6EFE-48E6-81BC-61FE876B0810}" type="datetime4">
              <a:rPr lang="en-US" smtClean="0"/>
              <a:t>May 29, 2019</a:t>
            </a:fld>
            <a:endParaRPr lang="en-US"/>
          </a:p>
        </p:txBody>
      </p:sp>
      <p:sp>
        <p:nvSpPr>
          <p:cNvPr id="3" name="Footer Placeholder 2"/>
          <p:cNvSpPr>
            <a:spLocks noGrp="1"/>
          </p:cNvSpPr>
          <p:nvPr>
            <p:ph type="ftr" sz="quarter" idx="11"/>
          </p:nvPr>
        </p:nvSpPr>
        <p:spPr/>
        <p:txBody>
          <a:bodyPr/>
          <a:lstStyle/>
          <a:p>
            <a:r>
              <a:rPr lang="en-US"/>
              <a:t>APEO:Psiconcologia</a:t>
            </a:r>
            <a:endParaRPr lang="en-US" dirty="0"/>
          </a:p>
        </p:txBody>
      </p:sp>
      <p:sp>
        <p:nvSpPr>
          <p:cNvPr id="4" name="Slide Number Placeholder 3"/>
          <p:cNvSpPr>
            <a:spLocks noGrp="1"/>
          </p:cNvSpPr>
          <p:nvPr>
            <p:ph type="sldNum" sz="quarter" idx="12"/>
          </p:nvPr>
        </p:nvSpPr>
        <p:spPr/>
        <p:txBody>
          <a:bodyPr/>
          <a:lstStyle/>
          <a:p>
            <a:fld id="{5744759D-0EFF-4FB2-9CCE-04E00944F0FE}" type="slidenum">
              <a:rPr lang="en-US" smtClean="0"/>
              <a:pPr/>
              <a:t>‹N›</a:t>
            </a:fld>
            <a:endParaRPr lang="en-US"/>
          </a:p>
        </p:txBody>
      </p:sp>
    </p:spTree>
    <p:extLst>
      <p:ext uri="{BB962C8B-B14F-4D97-AF65-F5344CB8AC3E}">
        <p14:creationId xmlns:p14="http://schemas.microsoft.com/office/powerpoint/2010/main" val="471827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873E4E-26C1-4EC4-AE45-607BDD2F3776}" type="datetime4">
              <a:rPr lang="en-US" smtClean="0"/>
              <a:t>May 29, 2019</a:t>
            </a:fld>
            <a:endParaRPr lang="en-US" dirty="0"/>
          </a:p>
        </p:txBody>
      </p:sp>
      <p:sp>
        <p:nvSpPr>
          <p:cNvPr id="6" name="Footer Placeholder 5"/>
          <p:cNvSpPr>
            <a:spLocks noGrp="1"/>
          </p:cNvSpPr>
          <p:nvPr>
            <p:ph type="ftr" sz="quarter" idx="11"/>
          </p:nvPr>
        </p:nvSpPr>
        <p:spPr/>
        <p:txBody>
          <a:bodyPr/>
          <a:lstStyle/>
          <a:p>
            <a:r>
              <a:rPr lang="en-US"/>
              <a:t>APEO:Psiconcologia</a:t>
            </a:r>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‹N›</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5080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F385C22-70B8-4656-8A59-10842EEB3674}" type="datetime4">
              <a:rPr lang="en-US" smtClean="0"/>
              <a:t>May 29, 2019</a:t>
            </a:fld>
            <a:endParaRPr lang="en-US"/>
          </a:p>
        </p:txBody>
      </p:sp>
      <p:sp>
        <p:nvSpPr>
          <p:cNvPr id="6" name="Footer Placeholder 5"/>
          <p:cNvSpPr>
            <a:spLocks noGrp="1"/>
          </p:cNvSpPr>
          <p:nvPr>
            <p:ph type="ftr" sz="quarter" idx="11"/>
          </p:nvPr>
        </p:nvSpPr>
        <p:spPr/>
        <p:txBody>
          <a:bodyPr/>
          <a:lstStyle/>
          <a:p>
            <a:r>
              <a:rPr lang="en-US"/>
              <a:t>APEO:Psiconcologia</a:t>
            </a:r>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‹N›</a:t>
            </a:fld>
            <a:endParaRPr lang="en-US"/>
          </a:p>
        </p:txBody>
      </p:sp>
    </p:spTree>
    <p:extLst>
      <p:ext uri="{BB962C8B-B14F-4D97-AF65-F5344CB8AC3E}">
        <p14:creationId xmlns:p14="http://schemas.microsoft.com/office/powerpoint/2010/main" val="3273413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18A87C5-DF50-4DCE-A0A6-0784A67132C7}" type="datetime4">
              <a:rPr lang="en-US" smtClean="0"/>
              <a:t>May 29, 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a:t>APEO:Psiconcologia</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744759D-0EFF-4FB2-9CCE-04E00944F0FE}" type="slidenum">
              <a:rPr lang="en-US" smtClean="0"/>
              <a:pPr/>
              <a:t>‹N›</a:t>
            </a:fld>
            <a:endParaRPr lang="en-US"/>
          </a:p>
        </p:txBody>
      </p:sp>
      <p:sp>
        <p:nvSpPr>
          <p:cNvPr id="9" name="Rettangolo 8">
            <a:extLst>
              <a:ext uri="{FF2B5EF4-FFF2-40B4-BE49-F238E27FC236}">
                <a16:creationId xmlns:a16="http://schemas.microsoft.com/office/drawing/2014/main" id="{AC30CCAF-AC59-4BF5-BF43-BBAD3671FC5A}"/>
              </a:ext>
            </a:extLst>
          </p:cNvPr>
          <p:cNvSpPr/>
          <p:nvPr userDrawn="1"/>
        </p:nvSpPr>
        <p:spPr>
          <a:xfrm>
            <a:off x="6782099" y="26926"/>
            <a:ext cx="2361901" cy="307777"/>
          </a:xfrm>
          <a:prstGeom prst="rect">
            <a:avLst/>
          </a:prstGeom>
        </p:spPr>
        <p:txBody>
          <a:bodyPr wrap="square">
            <a:spAutoFit/>
          </a:bodyPr>
          <a:lstStyle/>
          <a:p>
            <a:pPr algn="ctr"/>
            <a:r>
              <a:rPr lang="it-IT" sz="1400" dirty="0">
                <a:solidFill>
                  <a:srgbClr val="5C697C"/>
                </a:solidFill>
                <a:latin typeface="Helvetica"/>
                <a:cs typeface="Helvetica"/>
              </a:rPr>
              <a:t>Rev. 28/06/2016</a:t>
            </a:r>
            <a:endParaRPr lang="en-US" sz="1400" dirty="0"/>
          </a:p>
        </p:txBody>
      </p:sp>
    </p:spTree>
    <p:extLst>
      <p:ext uri="{BB962C8B-B14F-4D97-AF65-F5344CB8AC3E}">
        <p14:creationId xmlns:p14="http://schemas.microsoft.com/office/powerpoint/2010/main" val="615831339"/>
      </p:ext>
    </p:extLst>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hf sldNum="0"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rmAutofit fontScale="90000"/>
          </a:bodyPr>
          <a:lstStyle/>
          <a:p>
            <a:pPr algn="ctr"/>
            <a:br>
              <a:rPr lang="it-IT" sz="5000" b="1" cap="none" dirty="0">
                <a:ln w="12700">
                  <a:solidFill>
                    <a:schemeClr val="tx2">
                      <a:satMod val="155000"/>
                    </a:schemeClr>
                  </a:solidFill>
                  <a:prstDash val="solid"/>
                </a:ln>
                <a:solidFill>
                  <a:schemeClr val="accent6">
                    <a:lumMod val="75000"/>
                  </a:schemeClr>
                </a:solidFill>
                <a:effectLst>
                  <a:outerShdw blurRad="41275" dist="20320" dir="1800000" algn="tl" rotWithShape="0">
                    <a:srgbClr val="000000">
                      <a:alpha val="40000"/>
                    </a:srgbClr>
                  </a:outerShdw>
                </a:effectLst>
              </a:rPr>
            </a:br>
            <a:r>
              <a:rPr lang="it-IT" sz="6000" dirty="0"/>
              <a:t>LA PELLE E IL MASSAGGIO</a:t>
            </a:r>
          </a:p>
        </p:txBody>
      </p:sp>
      <p:sp>
        <p:nvSpPr>
          <p:cNvPr id="2" name="Sottotitolo 1"/>
          <p:cNvSpPr>
            <a:spLocks noGrp="1"/>
          </p:cNvSpPr>
          <p:nvPr>
            <p:ph type="subTitle" idx="1"/>
          </p:nvPr>
        </p:nvSpPr>
        <p:spPr>
          <a:xfrm>
            <a:off x="685800" y="3505200"/>
            <a:ext cx="6812280" cy="1752600"/>
          </a:xfrm>
        </p:spPr>
        <p:txBody>
          <a:bodyPr>
            <a:normAutofit/>
          </a:bodyPr>
          <a:lstStyle/>
          <a:p>
            <a:r>
              <a:rPr lang="it-IT" dirty="0">
                <a:solidFill>
                  <a:schemeClr val="accent5">
                    <a:lumMod val="75000"/>
                  </a:schemeClr>
                </a:solidFill>
              </a:rPr>
              <a:t>Percorso di “Benessere, Make-up e Inestetismi da Terapia”</a:t>
            </a:r>
          </a:p>
          <a:p>
            <a:r>
              <a:rPr lang="it-IT" dirty="0" err="1">
                <a:solidFill>
                  <a:schemeClr val="accent5">
                    <a:lumMod val="75000"/>
                  </a:schemeClr>
                </a:solidFill>
              </a:rPr>
              <a:t>D.ssa</a:t>
            </a:r>
            <a:r>
              <a:rPr lang="it-IT" dirty="0">
                <a:solidFill>
                  <a:schemeClr val="accent5">
                    <a:lumMod val="75000"/>
                  </a:schemeClr>
                </a:solidFill>
              </a:rPr>
              <a:t> Florence Didier</a:t>
            </a:r>
          </a:p>
          <a:p>
            <a:r>
              <a:rPr lang="it-IT" dirty="0" err="1">
                <a:solidFill>
                  <a:schemeClr val="accent5">
                    <a:lumMod val="75000"/>
                  </a:schemeClr>
                </a:solidFill>
              </a:rPr>
              <a:t>D.ssa</a:t>
            </a:r>
            <a:r>
              <a:rPr lang="it-IT" dirty="0">
                <a:solidFill>
                  <a:schemeClr val="accent5">
                    <a:lumMod val="75000"/>
                  </a:schemeClr>
                </a:solidFill>
              </a:rPr>
              <a:t> Giada </a:t>
            </a:r>
            <a:r>
              <a:rPr lang="it-IT" dirty="0" err="1">
                <a:solidFill>
                  <a:schemeClr val="accent5">
                    <a:lumMod val="75000"/>
                  </a:schemeClr>
                </a:solidFill>
              </a:rPr>
              <a:t>Perinel</a:t>
            </a:r>
            <a:endParaRPr lang="it-IT" dirty="0">
              <a:solidFill>
                <a:schemeClr val="accent5">
                  <a:lumMod val="75000"/>
                </a:schemeClr>
              </a:solidFill>
            </a:endParaRPr>
          </a:p>
          <a:p>
            <a:pPr algn="ctr"/>
            <a:endParaRPr lang="it-IT" b="1" dirty="0"/>
          </a:p>
        </p:txBody>
      </p:sp>
    </p:spTree>
    <p:extLst>
      <p:ext uri="{BB962C8B-B14F-4D97-AF65-F5344CB8AC3E}">
        <p14:creationId xmlns:p14="http://schemas.microsoft.com/office/powerpoint/2010/main" val="1679781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pPr marL="0" indent="0" algn="ctr">
              <a:buNone/>
            </a:pPr>
            <a:r>
              <a:rPr lang="it-IT" sz="2100" i="1" dirty="0">
                <a:solidFill>
                  <a:schemeClr val="accent5">
                    <a:lumMod val="75000"/>
                  </a:schemeClr>
                </a:solidFill>
              </a:rPr>
              <a:t>Vi è mai capitato di incontrare persone che amano farsi fare i massaggi ed altre che proprio non ci riescono, che provano paura, dolore o fastidio?</a:t>
            </a:r>
          </a:p>
          <a:p>
            <a:pPr marL="0" indent="0">
              <a:buNone/>
            </a:pPr>
            <a:endParaRPr lang="it-IT" sz="2100" dirty="0">
              <a:solidFill>
                <a:schemeClr val="accent5">
                  <a:lumMod val="75000"/>
                </a:schemeClr>
              </a:solidFill>
            </a:endParaRPr>
          </a:p>
          <a:p>
            <a:r>
              <a:rPr lang="it-IT" sz="2100" dirty="0">
                <a:solidFill>
                  <a:schemeClr val="accent5">
                    <a:lumMod val="75000"/>
                  </a:schemeClr>
                </a:solidFill>
              </a:rPr>
              <a:t>Permettere a qualcuno di entrare in contatto con il nostro corpo, di toccare, guardare e massaggiare la nostra pelle significa permettere di entrare in contatto con qualcosa che riguarda anche la nostra identità.  (CONCETTO DI IO-PELLE di </a:t>
            </a:r>
            <a:r>
              <a:rPr lang="it-IT" sz="2100" dirty="0" err="1">
                <a:solidFill>
                  <a:schemeClr val="accent5">
                    <a:lumMod val="75000"/>
                  </a:schemeClr>
                </a:solidFill>
              </a:rPr>
              <a:t>Anzieu</a:t>
            </a:r>
            <a:r>
              <a:rPr lang="it-IT" sz="2100" dirty="0">
                <a:solidFill>
                  <a:schemeClr val="accent5">
                    <a:lumMod val="75000"/>
                  </a:schemeClr>
                </a:solidFill>
              </a:rPr>
              <a:t> e </a:t>
            </a:r>
            <a:r>
              <a:rPr lang="it-IT" sz="2100" dirty="0" err="1">
                <a:solidFill>
                  <a:schemeClr val="accent5">
                    <a:lumMod val="75000"/>
                  </a:schemeClr>
                </a:solidFill>
              </a:rPr>
              <a:t>Bick</a:t>
            </a:r>
            <a:r>
              <a:rPr lang="it-IT" sz="2100" dirty="0">
                <a:solidFill>
                  <a:schemeClr val="accent5">
                    <a:lumMod val="75000"/>
                  </a:schemeClr>
                </a:solidFill>
              </a:rPr>
              <a:t>)</a:t>
            </a:r>
          </a:p>
          <a:p>
            <a:r>
              <a:rPr lang="it-IT" sz="2100" dirty="0">
                <a:solidFill>
                  <a:schemeClr val="accent5">
                    <a:lumMod val="75000"/>
                  </a:schemeClr>
                </a:solidFill>
              </a:rPr>
              <a:t>Anche il consulente del benessere nell'entrare in contatto con la pelle di una persona, ancora di più se affetta da una patologia importante quale il tumore, entra in contatto con importanti vissuti emotivi, scoprendo come si sente nel prendersi cura di una persona malata e quindi potenzialmente più vulnerabile.</a:t>
            </a:r>
          </a:p>
          <a:p>
            <a:pPr marL="0" indent="0">
              <a:buNone/>
            </a:pPr>
            <a:endParaRPr lang="it-IT" dirty="0"/>
          </a:p>
        </p:txBody>
      </p:sp>
    </p:spTree>
    <p:extLst>
      <p:ext uri="{BB962C8B-B14F-4D97-AF65-F5344CB8AC3E}">
        <p14:creationId xmlns:p14="http://schemas.microsoft.com/office/powerpoint/2010/main" val="1599963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marL="0" indent="0" defTabSz="457200">
              <a:spcBef>
                <a:spcPts val="0"/>
              </a:spcBef>
              <a:buClrTx/>
              <a:buSzTx/>
              <a:buNone/>
              <a:defRPr/>
            </a:pPr>
            <a:r>
              <a:rPr lang="it-IT" sz="2500" dirty="0" err="1">
                <a:solidFill>
                  <a:schemeClr val="accent5">
                    <a:lumMod val="75000"/>
                  </a:schemeClr>
                </a:solidFill>
              </a:rPr>
              <a:t>Anzieu</a:t>
            </a:r>
            <a:r>
              <a:rPr lang="it-IT" sz="2500" dirty="0">
                <a:solidFill>
                  <a:schemeClr val="accent5">
                    <a:lumMod val="75000"/>
                  </a:schemeClr>
                </a:solidFill>
              </a:rPr>
              <a:t> interviene con una sua originalità introducendo il concetto di Io-pelle, di un contenitore cioè della vita psichica, l'Io appunto, che ha radici profonde nella pelle del bambino e della pelle biologica conserva alcune funzioni fondamentali. </a:t>
            </a:r>
          </a:p>
          <a:p>
            <a:pPr marL="0" indent="0" defTabSz="457200">
              <a:spcBef>
                <a:spcPts val="0"/>
              </a:spcBef>
              <a:buClrTx/>
              <a:buSzTx/>
              <a:buNone/>
              <a:defRPr/>
            </a:pPr>
            <a:r>
              <a:rPr lang="it-IT" sz="2500" dirty="0">
                <a:solidFill>
                  <a:schemeClr val="accent5">
                    <a:lumMod val="75000"/>
                  </a:schemeClr>
                </a:solidFill>
              </a:rPr>
              <a:t>La pelle, osserva </a:t>
            </a:r>
            <a:r>
              <a:rPr lang="it-IT" sz="2500" dirty="0" err="1">
                <a:solidFill>
                  <a:schemeClr val="accent5">
                    <a:lumMod val="75000"/>
                  </a:schemeClr>
                </a:solidFill>
              </a:rPr>
              <a:t>Anzieu</a:t>
            </a:r>
            <a:r>
              <a:rPr lang="it-IT" sz="2500" dirty="0">
                <a:solidFill>
                  <a:schemeClr val="accent5">
                    <a:lumMod val="75000"/>
                  </a:schemeClr>
                </a:solidFill>
              </a:rPr>
              <a:t>, è un involucro, un contenitore del corpo del bambino, ma è anche un confine, una barriera di protezione tra il dentro e il fuori; essa è inoltre un luogo di contatto e di scambio con il mondo esterno. L'Io-pelle nasce e cresce assolvendo in termini psicologici le stesse funzioni che la pelle biologica assolve nei confronti del corpo. L'Io-pelle è il contenitore </a:t>
            </a:r>
            <a:r>
              <a:rPr lang="it-IT" sz="2500" dirty="0" err="1">
                <a:solidFill>
                  <a:schemeClr val="accent5">
                    <a:lumMod val="75000"/>
                  </a:schemeClr>
                </a:solidFill>
              </a:rPr>
              <a:t>somato</a:t>
            </a:r>
            <a:r>
              <a:rPr lang="it-IT" sz="2500" dirty="0">
                <a:solidFill>
                  <a:schemeClr val="accent5">
                    <a:lumMod val="75000"/>
                  </a:schemeClr>
                </a:solidFill>
              </a:rPr>
              <a:t>-psichico di quanto il bambino ha sperimentato nel contatto con la madre. In questo suo perimetro entrano le esperienze dell'essere toccati, tenuti al caldo, ascoltati e nutriti e, insieme, i sentimenti di sicurezza, stabilità e protezione che vi sono connessi. L'Io, in altri termini, non si comporta "come una pelle" per semplice analogia, l'Io si radica nella pelle, ha una sua origine epidermica e propriocettiva, nasce e si sviluppa nel contatto di un corpo con un altro corpo. </a:t>
            </a:r>
          </a:p>
          <a:p>
            <a:pPr marL="0" indent="0">
              <a:buNone/>
            </a:pPr>
            <a:endParaRPr lang="it-IT" dirty="0"/>
          </a:p>
        </p:txBody>
      </p:sp>
    </p:spTree>
    <p:extLst>
      <p:ext uri="{BB962C8B-B14F-4D97-AF65-F5344CB8AC3E}">
        <p14:creationId xmlns:p14="http://schemas.microsoft.com/office/powerpoint/2010/main" val="3149369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2. RESISTENZE PSICOLOGICHE AL MASSAGGIO</a:t>
            </a:r>
          </a:p>
        </p:txBody>
      </p:sp>
      <p:sp>
        <p:nvSpPr>
          <p:cNvPr id="3" name="Segnaposto contenuto 2"/>
          <p:cNvSpPr>
            <a:spLocks noGrp="1"/>
          </p:cNvSpPr>
          <p:nvPr>
            <p:ph idx="1"/>
          </p:nvPr>
        </p:nvSpPr>
        <p:spPr/>
        <p:txBody>
          <a:bodyPr>
            <a:noAutofit/>
          </a:bodyPr>
          <a:lstStyle/>
          <a:p>
            <a:pPr marL="0" indent="0">
              <a:buNone/>
            </a:pPr>
            <a:r>
              <a:rPr lang="it-IT" sz="2100" dirty="0">
                <a:solidFill>
                  <a:schemeClr val="accent5">
                    <a:lumMod val="75000"/>
                  </a:schemeClr>
                </a:solidFill>
              </a:rPr>
              <a:t>Il massaggio è capacità di ricevere, ci offre una opportunità. Trarre i maggiori benefici da un massaggio dipende anche dalla predisposizione di chi si sottopone a una seduta. </a:t>
            </a:r>
          </a:p>
          <a:p>
            <a:pPr marL="0" indent="0">
              <a:buNone/>
            </a:pPr>
            <a:endParaRPr lang="it-IT" sz="2100" dirty="0">
              <a:solidFill>
                <a:schemeClr val="accent5">
                  <a:lumMod val="75000"/>
                </a:schemeClr>
              </a:solidFill>
            </a:endParaRPr>
          </a:p>
          <a:p>
            <a:pPr marL="0" indent="0">
              <a:buNone/>
            </a:pPr>
            <a:endParaRPr lang="it-IT" sz="2100" dirty="0">
              <a:solidFill>
                <a:schemeClr val="accent5">
                  <a:lumMod val="75000"/>
                </a:schemeClr>
              </a:solidFill>
            </a:endParaRPr>
          </a:p>
          <a:p>
            <a:pPr marL="0" indent="0">
              <a:buNone/>
            </a:pPr>
            <a:r>
              <a:rPr lang="it-IT" sz="2100" dirty="0">
                <a:solidFill>
                  <a:schemeClr val="accent5">
                    <a:lumMod val="75000"/>
                  </a:schemeClr>
                </a:solidFill>
              </a:rPr>
              <a:t>Per le persone che sono più abituate a “dare” che a ricevere non è sempre facile lasciarsi andare e quindi permettere a chi massaggia di “donare” ciò di cui la persona ha veramente bisogno. </a:t>
            </a:r>
          </a:p>
          <a:p>
            <a:pPr marL="0" indent="0">
              <a:buNone/>
            </a:pPr>
            <a:endParaRPr lang="it-IT" sz="2100" dirty="0">
              <a:solidFill>
                <a:schemeClr val="accent5">
                  <a:lumMod val="75000"/>
                </a:schemeClr>
              </a:solidFill>
            </a:endParaRPr>
          </a:p>
          <a:p>
            <a:pPr marL="0" indent="0">
              <a:buNone/>
            </a:pPr>
            <a:endParaRPr lang="it-IT" sz="2100" dirty="0">
              <a:solidFill>
                <a:schemeClr val="accent5">
                  <a:lumMod val="75000"/>
                </a:schemeClr>
              </a:solidFill>
            </a:endParaRPr>
          </a:p>
          <a:p>
            <a:pPr marL="0" indent="0">
              <a:buNone/>
            </a:pPr>
            <a:r>
              <a:rPr lang="it-IT" sz="2100" dirty="0">
                <a:solidFill>
                  <a:schemeClr val="accent5">
                    <a:lumMod val="75000"/>
                  </a:schemeClr>
                </a:solidFill>
              </a:rPr>
              <a:t>Paura di farsi vedere “malati”, paura di affidarsi, forte tendenza al controllo, tratti o stati ansiosi, persone abituate a contare solo su se stesse, persone maltrattate/abusate (casi rari e molto gravi)</a:t>
            </a:r>
          </a:p>
        </p:txBody>
      </p:sp>
      <p:pic>
        <p:nvPicPr>
          <p:cNvPr id="5" name="Immagine 4"/>
          <p:cNvPicPr>
            <a:picLocks noChangeAspect="1"/>
          </p:cNvPicPr>
          <p:nvPr/>
        </p:nvPicPr>
        <p:blipFill>
          <a:blip r:embed="rId2"/>
          <a:stretch>
            <a:fillRect/>
          </a:stretch>
        </p:blipFill>
        <p:spPr>
          <a:xfrm rot="397193">
            <a:off x="7165703" y="2217415"/>
            <a:ext cx="1470314" cy="966054"/>
          </a:xfrm>
          <a:prstGeom prst="rect">
            <a:avLst/>
          </a:prstGeom>
        </p:spPr>
      </p:pic>
    </p:spTree>
    <p:extLst>
      <p:ext uri="{BB962C8B-B14F-4D97-AF65-F5344CB8AC3E}">
        <p14:creationId xmlns:p14="http://schemas.microsoft.com/office/powerpoint/2010/main" val="387983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L’IMPORTANZA DELLE MANI</a:t>
            </a:r>
          </a:p>
        </p:txBody>
      </p:sp>
      <p:sp>
        <p:nvSpPr>
          <p:cNvPr id="3" name="Segnaposto contenuto 2"/>
          <p:cNvSpPr>
            <a:spLocks noGrp="1"/>
          </p:cNvSpPr>
          <p:nvPr>
            <p:ph idx="1"/>
          </p:nvPr>
        </p:nvSpPr>
        <p:spPr/>
        <p:txBody>
          <a:bodyPr>
            <a:normAutofit/>
          </a:bodyPr>
          <a:lstStyle/>
          <a:p>
            <a:r>
              <a:rPr lang="it-IT" sz="2100" dirty="0">
                <a:solidFill>
                  <a:schemeClr val="accent5">
                    <a:lumMod val="75000"/>
                  </a:schemeClr>
                </a:solidFill>
              </a:rPr>
              <a:t>La prima parte del corpo con cui il bambino entra in contatto dopo la nascita sono proprio le mani della sua mamma; mani che lo afferrano quando piange, che lo accarezzano prima di addormentarsi, che lo vestono e lo lavano,....Queste mani possono anche essere le mani che invece respingono, che puniscono, che picchiano.</a:t>
            </a:r>
          </a:p>
          <a:p>
            <a:r>
              <a:rPr lang="it-IT" sz="2100" dirty="0">
                <a:solidFill>
                  <a:schemeClr val="accent5">
                    <a:lumMod val="75000"/>
                  </a:schemeClr>
                </a:solidFill>
              </a:rPr>
              <a:t>Il tocco delle mani della mamma trasmette tutta una serie di messaggi che sebbene siano percepiti a livello del corpo vanno poi a plasmare l'identità del bambino, la sua autostima e la sua fiducia nell'altro. </a:t>
            </a:r>
          </a:p>
          <a:p>
            <a:endParaRPr lang="it-IT" sz="2100" dirty="0">
              <a:solidFill>
                <a:schemeClr val="accent5">
                  <a:lumMod val="75000"/>
                </a:schemeClr>
              </a:solidFill>
            </a:endParaRPr>
          </a:p>
          <a:p>
            <a:endParaRPr lang="it-IT" sz="2100" dirty="0">
              <a:solidFill>
                <a:schemeClr val="accent5">
                  <a:lumMod val="75000"/>
                </a:schemeClr>
              </a:solidFill>
            </a:endParaRPr>
          </a:p>
        </p:txBody>
      </p:sp>
      <p:pic>
        <p:nvPicPr>
          <p:cNvPr id="6" name="Immagine 5"/>
          <p:cNvPicPr>
            <a:picLocks noChangeAspect="1"/>
          </p:cNvPicPr>
          <p:nvPr/>
        </p:nvPicPr>
        <p:blipFill>
          <a:blip r:embed="rId2"/>
          <a:stretch>
            <a:fillRect/>
          </a:stretch>
        </p:blipFill>
        <p:spPr>
          <a:xfrm rot="745102">
            <a:off x="6365736" y="4834617"/>
            <a:ext cx="2193703" cy="1423155"/>
          </a:xfrm>
          <a:prstGeom prst="rect">
            <a:avLst/>
          </a:prstGeom>
        </p:spPr>
      </p:pic>
    </p:spTree>
    <p:extLst>
      <p:ext uri="{BB962C8B-B14F-4D97-AF65-F5344CB8AC3E}">
        <p14:creationId xmlns:p14="http://schemas.microsoft.com/office/powerpoint/2010/main" val="2315372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br>
              <a:rPr lang="it-IT" sz="2000" b="1" dirty="0">
                <a:solidFill>
                  <a:srgbClr val="E26BE2"/>
                </a:solidFill>
              </a:rPr>
            </a:br>
            <a:br>
              <a:rPr lang="it-IT" sz="2000" b="1" dirty="0">
                <a:solidFill>
                  <a:srgbClr val="E26BE2"/>
                </a:solidFill>
              </a:rPr>
            </a:br>
            <a:endParaRPr lang="it-IT" sz="2000" b="1" dirty="0">
              <a:solidFill>
                <a:srgbClr val="E26BE2"/>
              </a:solidFill>
            </a:endParaRPr>
          </a:p>
        </p:txBody>
      </p:sp>
      <p:sp>
        <p:nvSpPr>
          <p:cNvPr id="3" name="Segnaposto contenuto 2"/>
          <p:cNvSpPr>
            <a:spLocks noGrp="1"/>
          </p:cNvSpPr>
          <p:nvPr>
            <p:ph idx="1"/>
          </p:nvPr>
        </p:nvSpPr>
        <p:spPr/>
        <p:txBody>
          <a:bodyPr>
            <a:normAutofit fontScale="92500" lnSpcReduction="10000"/>
          </a:bodyPr>
          <a:lstStyle/>
          <a:p>
            <a:pPr marL="0" indent="0">
              <a:buNone/>
            </a:pPr>
            <a:r>
              <a:rPr lang="it-IT" sz="2100" dirty="0">
                <a:solidFill>
                  <a:schemeClr val="accent5">
                    <a:lumMod val="75000"/>
                  </a:schemeClr>
                </a:solidFill>
              </a:rPr>
              <a:t>In ognuno di noi rimane la memoria delle mani della nostra mamma. A seconda della personale esperienza di ognuno, i clienti saranno più o meno propensi a lasciarsi massaggiare da mani che non conoscono, e potranno trarre più o meno beneficio dai diversi trattamenti.</a:t>
            </a:r>
          </a:p>
          <a:p>
            <a:pPr marL="0" indent="0">
              <a:buNone/>
            </a:pPr>
            <a:r>
              <a:rPr lang="it-IT" sz="2100" dirty="0">
                <a:solidFill>
                  <a:schemeClr val="accent5">
                    <a:lumMod val="75000"/>
                  </a:schemeClr>
                </a:solidFill>
              </a:rPr>
              <a:t>Un tocco frettoloso, rigido, disattento, porterà il bambino a percepire che il tempo per lui è poco e costa sacrificio alla sua mamma; che </a:t>
            </a:r>
            <a:r>
              <a:rPr lang="it-IT" sz="2100" dirty="0" err="1">
                <a:solidFill>
                  <a:schemeClr val="accent5">
                    <a:lumMod val="75000"/>
                  </a:schemeClr>
                </a:solidFill>
              </a:rPr>
              <a:t>c'e'</a:t>
            </a:r>
            <a:r>
              <a:rPr lang="it-IT" sz="2100" dirty="0">
                <a:solidFill>
                  <a:schemeClr val="accent5">
                    <a:lumMod val="75000"/>
                  </a:schemeClr>
                </a:solidFill>
              </a:rPr>
              <a:t> spazio solo per aspetti pratici (la pappa, il cambio, il bagnetto,..) ma non per coccole e giochini. </a:t>
            </a:r>
            <a:r>
              <a:rPr lang="it-IT" sz="2100" b="1" dirty="0">
                <a:solidFill>
                  <a:schemeClr val="accent5">
                    <a:lumMod val="75000"/>
                  </a:schemeClr>
                </a:solidFill>
              </a:rPr>
              <a:t>Tutto questo porterà anche l'adulto a vedere il suo corpo, ed anche la sua pelle, come un canale dal quale non si trae piacere e consolazione.</a:t>
            </a:r>
          </a:p>
          <a:p>
            <a:pPr marL="0" indent="0">
              <a:buNone/>
            </a:pPr>
            <a:endParaRPr lang="it-IT" sz="2100" b="1" dirty="0">
              <a:solidFill>
                <a:schemeClr val="accent5">
                  <a:lumMod val="75000"/>
                </a:schemeClr>
              </a:solidFill>
            </a:endParaRPr>
          </a:p>
          <a:p>
            <a:pPr marL="0" indent="0">
              <a:buNone/>
            </a:pPr>
            <a:r>
              <a:rPr lang="it-IT" sz="2100" dirty="0">
                <a:solidFill>
                  <a:schemeClr val="accent5">
                    <a:lumMod val="75000"/>
                  </a:schemeClr>
                </a:solidFill>
              </a:rPr>
              <a:t>Diversamente delle mani che sono calde, accoglienti, amorevoli, che accarezzano e che coccolano, che danno il giusto tempo ad ogni cosa, che trasmettono calma, portano il bambino a sentire che la mamma ha piacere di dedicare il suo tempo per lui, che è felice di potersi occupare di lui e che lui ha il permesso di essere accudito e amato.</a:t>
            </a:r>
          </a:p>
          <a:p>
            <a:pPr marL="0" indent="0">
              <a:buNone/>
            </a:pPr>
            <a:endParaRPr lang="it-IT" sz="2100" dirty="0">
              <a:solidFill>
                <a:schemeClr val="accent5">
                  <a:lumMod val="75000"/>
                </a:schemeClr>
              </a:solidFill>
            </a:endParaRPr>
          </a:p>
        </p:txBody>
      </p:sp>
      <p:pic>
        <p:nvPicPr>
          <p:cNvPr id="5" name="Immagine 4"/>
          <p:cNvPicPr>
            <a:picLocks noChangeAspect="1"/>
          </p:cNvPicPr>
          <p:nvPr/>
        </p:nvPicPr>
        <p:blipFill>
          <a:blip r:embed="rId2"/>
          <a:stretch>
            <a:fillRect/>
          </a:stretch>
        </p:blipFill>
        <p:spPr>
          <a:xfrm>
            <a:off x="7637768" y="434339"/>
            <a:ext cx="1277631" cy="1283335"/>
          </a:xfrm>
          <a:prstGeom prst="rect">
            <a:avLst/>
          </a:prstGeom>
        </p:spPr>
      </p:pic>
    </p:spTree>
    <p:extLst>
      <p:ext uri="{BB962C8B-B14F-4D97-AF65-F5344CB8AC3E}">
        <p14:creationId xmlns:p14="http://schemas.microsoft.com/office/powerpoint/2010/main" val="4195741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000" dirty="0">
                <a:solidFill>
                  <a:schemeClr val="accent5">
                    <a:lumMod val="75000"/>
                  </a:schemeClr>
                </a:solidFill>
              </a:rPr>
              <a:t>Per i vostri clienti le mani sono importanti, </a:t>
            </a:r>
            <a:r>
              <a:rPr lang="it-IT" sz="2000" dirty="0" err="1">
                <a:solidFill>
                  <a:schemeClr val="accent5">
                    <a:lumMod val="75000"/>
                  </a:schemeClr>
                </a:solidFill>
              </a:rPr>
              <a:t>perchè</a:t>
            </a:r>
            <a:r>
              <a:rPr lang="it-IT" sz="2000" dirty="0">
                <a:solidFill>
                  <a:schemeClr val="accent5">
                    <a:lumMod val="75000"/>
                  </a:schemeClr>
                </a:solidFill>
              </a:rPr>
              <a:t> in queste possono ricercare benessere e accoglimento, calore e distensione. </a:t>
            </a:r>
          </a:p>
          <a:p>
            <a:r>
              <a:rPr lang="it-IT" sz="2000" dirty="0">
                <a:solidFill>
                  <a:schemeClr val="accent5">
                    <a:lumMod val="75000"/>
                  </a:schemeClr>
                </a:solidFill>
              </a:rPr>
              <a:t>Le mani del consulente possono quindi trasmettere, proprio attraverso il loro tocco, sicurezza e professionalità, ma anche disagio e timore. Rapportarsi con un paziente oncologico può infatti attivare tanti vissuti emotivi nel professionista; è importante per chi lavora anche in questo ambito ascoltarsi e riconoscere quali possono essere le difficoltà insite nel rapportarsi ad un paziente oncologico</a:t>
            </a:r>
            <a:r>
              <a:rPr lang="it-IT" sz="2100" dirty="0">
                <a:solidFill>
                  <a:schemeClr val="accent5">
                    <a:lumMod val="75000"/>
                  </a:schemeClr>
                </a:solidFill>
              </a:rPr>
              <a:t>.</a:t>
            </a:r>
          </a:p>
          <a:p>
            <a:pPr marL="0" indent="0">
              <a:buNone/>
            </a:pPr>
            <a:endParaRPr lang="it-IT" dirty="0"/>
          </a:p>
        </p:txBody>
      </p:sp>
      <p:pic>
        <p:nvPicPr>
          <p:cNvPr id="4" name="Immagine 3"/>
          <p:cNvPicPr>
            <a:picLocks noChangeAspect="1"/>
          </p:cNvPicPr>
          <p:nvPr/>
        </p:nvPicPr>
        <p:blipFill>
          <a:blip r:embed="rId2"/>
          <a:stretch>
            <a:fillRect/>
          </a:stretch>
        </p:blipFill>
        <p:spPr>
          <a:xfrm>
            <a:off x="3258172" y="4453074"/>
            <a:ext cx="2627655" cy="1748585"/>
          </a:xfrm>
          <a:prstGeom prst="rect">
            <a:avLst/>
          </a:prstGeom>
        </p:spPr>
      </p:pic>
    </p:spTree>
    <p:extLst>
      <p:ext uri="{BB962C8B-B14F-4D97-AF65-F5344CB8AC3E}">
        <p14:creationId xmlns:p14="http://schemas.microsoft.com/office/powerpoint/2010/main" val="744204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L’IMPORTANZA DEL MASSAGGIO </a:t>
            </a:r>
            <a:br>
              <a:rPr lang="it-IT" dirty="0"/>
            </a:br>
            <a:r>
              <a:rPr lang="it-IT" dirty="0"/>
              <a:t>IN ONCOLOGIA</a:t>
            </a:r>
          </a:p>
        </p:txBody>
      </p:sp>
      <p:sp>
        <p:nvSpPr>
          <p:cNvPr id="3" name="Segnaposto contenuto 2"/>
          <p:cNvSpPr>
            <a:spLocks noGrp="1"/>
          </p:cNvSpPr>
          <p:nvPr>
            <p:ph idx="1"/>
          </p:nvPr>
        </p:nvSpPr>
        <p:spPr/>
        <p:txBody>
          <a:bodyPr>
            <a:normAutofit/>
          </a:bodyPr>
          <a:lstStyle/>
          <a:p>
            <a:r>
              <a:rPr lang="it-IT" sz="2200" dirty="0">
                <a:solidFill>
                  <a:schemeClr val="accent5">
                    <a:lumMod val="75000"/>
                  </a:schemeClr>
                </a:solidFill>
              </a:rPr>
              <a:t>Il massaggio viene spesso indicato ai pazienti oncologici in quanto può permettere loro di rilassarsi (massaggio rilassante), oppure di mantenere uno stato di benessere psicologico e fisico durante e dopo i trattamenti (per alleviare il dolore muscolare, per drenare liquidi in eccesso, per permettere alla pelle di restare elastica dopo un intervento chirurgico,...). </a:t>
            </a:r>
          </a:p>
          <a:p>
            <a:r>
              <a:rPr lang="it-IT" sz="2200" dirty="0">
                <a:solidFill>
                  <a:schemeClr val="accent5">
                    <a:lumMod val="75000"/>
                  </a:schemeClr>
                </a:solidFill>
              </a:rPr>
              <a:t>Le mani del consulente sono quindi molto importanti, </a:t>
            </a:r>
            <a:r>
              <a:rPr lang="it-IT" sz="2200" dirty="0" err="1">
                <a:solidFill>
                  <a:schemeClr val="accent5">
                    <a:lumMod val="75000"/>
                  </a:schemeClr>
                </a:solidFill>
              </a:rPr>
              <a:t>perchè</a:t>
            </a:r>
            <a:r>
              <a:rPr lang="it-IT" sz="2200" dirty="0">
                <a:solidFill>
                  <a:schemeClr val="accent5">
                    <a:lumMod val="75000"/>
                  </a:schemeClr>
                </a:solidFill>
              </a:rPr>
              <a:t> sono fonte di cura e di protezione, elargiscono benessere e danno al cliente il valore di prendersi cura di </a:t>
            </a:r>
            <a:r>
              <a:rPr lang="it-IT" sz="2200" dirty="0" err="1">
                <a:solidFill>
                  <a:schemeClr val="accent5">
                    <a:lumMod val="75000"/>
                  </a:schemeClr>
                </a:solidFill>
              </a:rPr>
              <a:t>sè</a:t>
            </a:r>
            <a:r>
              <a:rPr lang="it-IT" sz="2200" dirty="0">
                <a:solidFill>
                  <a:schemeClr val="accent5">
                    <a:lumMod val="75000"/>
                  </a:schemeClr>
                </a:solidFill>
              </a:rPr>
              <a:t>.</a:t>
            </a:r>
          </a:p>
          <a:p>
            <a:endParaRPr lang="it-IT" sz="2200" dirty="0">
              <a:solidFill>
                <a:schemeClr val="accent5">
                  <a:lumMod val="75000"/>
                </a:schemeClr>
              </a:solidFill>
            </a:endParaRPr>
          </a:p>
          <a:p>
            <a:pPr marL="0" indent="0">
              <a:buNone/>
            </a:pPr>
            <a:r>
              <a:rPr lang="it-IT" sz="1800" dirty="0">
                <a:solidFill>
                  <a:schemeClr val="accent5">
                    <a:lumMod val="75000"/>
                  </a:schemeClr>
                </a:solidFill>
              </a:rPr>
              <a:t>Ma non c’è solo il massaggio…..</a:t>
            </a:r>
          </a:p>
          <a:p>
            <a:pPr marL="0" indent="0">
              <a:buNone/>
            </a:pPr>
            <a:r>
              <a:rPr lang="it-IT" sz="1800" dirty="0">
                <a:solidFill>
                  <a:schemeClr val="accent5">
                    <a:lumMod val="75000"/>
                  </a:schemeClr>
                </a:solidFill>
              </a:rPr>
              <a:t>Gruppi trucco, cura delle unghie, consigli su prodotti per il corpo</a:t>
            </a:r>
          </a:p>
          <a:p>
            <a:pPr marL="0" indent="0">
              <a:buNone/>
            </a:pPr>
            <a:r>
              <a:rPr lang="it-IT" sz="1800" dirty="0">
                <a:solidFill>
                  <a:schemeClr val="accent5">
                    <a:lumMod val="75000"/>
                  </a:schemeClr>
                </a:solidFill>
              </a:rPr>
              <a:t>e sul make-up…..</a:t>
            </a:r>
          </a:p>
          <a:p>
            <a:endParaRPr lang="it-IT" dirty="0"/>
          </a:p>
        </p:txBody>
      </p:sp>
      <p:pic>
        <p:nvPicPr>
          <p:cNvPr id="4" name="Picture 11" descr="LA FORZA E IL SORRISO0168"/>
          <p:cNvPicPr>
            <a:picLocks noChangeAspect="1" noChangeArrowheads="1"/>
          </p:cNvPicPr>
          <p:nvPr/>
        </p:nvPicPr>
        <p:blipFill>
          <a:blip r:embed="rId2"/>
          <a:srcRect/>
          <a:stretch>
            <a:fillRect/>
          </a:stretch>
        </p:blipFill>
        <p:spPr bwMode="auto">
          <a:xfrm>
            <a:off x="7223545" y="4800601"/>
            <a:ext cx="1463255" cy="1676400"/>
          </a:xfrm>
          <a:prstGeom prst="rect">
            <a:avLst/>
          </a:prstGeom>
          <a:noFill/>
          <a:ln w="9525">
            <a:noFill/>
            <a:miter lim="800000"/>
            <a:headEnd/>
            <a:tailEnd/>
          </a:ln>
        </p:spPr>
      </p:pic>
    </p:spTree>
    <p:extLst>
      <p:ext uri="{BB962C8B-B14F-4D97-AF65-F5344CB8AC3E}">
        <p14:creationId xmlns:p14="http://schemas.microsoft.com/office/powerpoint/2010/main" val="1853058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normAutofit fontScale="90000"/>
          </a:bodyPr>
          <a:lstStyle/>
          <a:p>
            <a:br>
              <a:rPr lang="it-IT" dirty="0"/>
            </a:br>
            <a:r>
              <a:rPr lang="it-IT" dirty="0"/>
              <a:t>ALCUNE FRASI DI DONNE CHE SI SONO RIVOLTE A CONSULENTI DI ESTETICA DURANTE I TRATTAMENTI</a:t>
            </a:r>
          </a:p>
        </p:txBody>
      </p:sp>
      <p:sp>
        <p:nvSpPr>
          <p:cNvPr id="2" name="Sottotitolo 1"/>
          <p:cNvSpPr>
            <a:spLocks noGrp="1"/>
          </p:cNvSpPr>
          <p:nvPr>
            <p:ph idx="1"/>
          </p:nvPr>
        </p:nvSpPr>
        <p:spPr/>
        <p:txBody>
          <a:bodyPr>
            <a:normAutofit/>
          </a:bodyPr>
          <a:lstStyle/>
          <a:p>
            <a:pPr marL="0" indent="0">
              <a:buNone/>
            </a:pPr>
            <a:endParaRPr lang="it-IT" sz="2200" i="1" dirty="0">
              <a:solidFill>
                <a:schemeClr val="accent5">
                  <a:lumMod val="75000"/>
                </a:schemeClr>
              </a:solidFill>
            </a:endParaRPr>
          </a:p>
          <a:p>
            <a:pPr marL="0" indent="0">
              <a:buNone/>
            </a:pPr>
            <a:endParaRPr lang="it-IT" sz="2200" i="1" dirty="0">
              <a:solidFill>
                <a:schemeClr val="accent5">
                  <a:lumMod val="75000"/>
                </a:schemeClr>
              </a:solidFill>
            </a:endParaRPr>
          </a:p>
          <a:p>
            <a:r>
              <a:rPr lang="it-IT" sz="2200" i="1" dirty="0">
                <a:solidFill>
                  <a:schemeClr val="accent5">
                    <a:lumMod val="75000"/>
                  </a:schemeClr>
                </a:solidFill>
              </a:rPr>
              <a:t>“Non ho mai avuto tempo per me prima della malattia; andare dall’estetista mi fa sentire bene”</a:t>
            </a:r>
          </a:p>
          <a:p>
            <a:r>
              <a:rPr lang="it-IT" sz="2200" i="1" dirty="0">
                <a:solidFill>
                  <a:schemeClr val="accent5">
                    <a:lumMod val="75000"/>
                  </a:schemeClr>
                </a:solidFill>
              </a:rPr>
              <a:t>“Quando esco dai gruppi trucco mi sento bella, donna, desiderata…”</a:t>
            </a:r>
          </a:p>
          <a:p>
            <a:r>
              <a:rPr lang="it-IT" sz="2200" i="1" dirty="0">
                <a:solidFill>
                  <a:schemeClr val="accent5">
                    <a:lumMod val="75000"/>
                  </a:schemeClr>
                </a:solidFill>
              </a:rPr>
              <a:t>“Ho provato a fare dei massaggi per rilassarmi; all’inizio era difficile per me lasciarmi andare, ora mi regalo una coccola appena posso”</a:t>
            </a:r>
          </a:p>
          <a:p>
            <a:r>
              <a:rPr lang="it-IT" sz="2200" i="1" dirty="0">
                <a:solidFill>
                  <a:schemeClr val="accent5">
                    <a:lumMod val="75000"/>
                  </a:schemeClr>
                </a:solidFill>
              </a:rPr>
              <a:t>“E’ bello poter andare in un luogo non per le cure mediche ma per il mio benessere, e trovare sempre un sorriso”</a:t>
            </a:r>
          </a:p>
        </p:txBody>
      </p:sp>
    </p:spTree>
    <p:extLst>
      <p:ext uri="{BB962C8B-B14F-4D97-AF65-F5344CB8AC3E}">
        <p14:creationId xmlns:p14="http://schemas.microsoft.com/office/powerpoint/2010/main" val="1828007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SOMMARIO</a:t>
            </a:r>
          </a:p>
        </p:txBody>
      </p:sp>
      <p:sp>
        <p:nvSpPr>
          <p:cNvPr id="3" name="Segnaposto contenuto 2"/>
          <p:cNvSpPr>
            <a:spLocks noGrp="1"/>
          </p:cNvSpPr>
          <p:nvPr>
            <p:ph idx="1"/>
          </p:nvPr>
        </p:nvSpPr>
        <p:spPr>
          <a:xfrm>
            <a:off x="1371600" y="1981200"/>
            <a:ext cx="6972300" cy="4876800"/>
          </a:xfrm>
        </p:spPr>
        <p:txBody>
          <a:bodyPr>
            <a:normAutofit/>
          </a:bodyPr>
          <a:lstStyle/>
          <a:p>
            <a:pPr marL="457200" indent="-457200">
              <a:buFont typeface="+mj-lt"/>
              <a:buAutoNum type="arabicPeriod"/>
            </a:pPr>
            <a:r>
              <a:rPr lang="it-IT" sz="2200" dirty="0">
                <a:solidFill>
                  <a:schemeClr val="accent5">
                    <a:lumMod val="75000"/>
                  </a:schemeClr>
                </a:solidFill>
              </a:rPr>
              <a:t>La pelle</a:t>
            </a:r>
          </a:p>
          <a:p>
            <a:pPr marL="457200" indent="-457200">
              <a:buFont typeface="+mj-lt"/>
              <a:buAutoNum type="arabicPeriod"/>
            </a:pPr>
            <a:r>
              <a:rPr lang="it-IT" sz="2200" dirty="0">
                <a:solidFill>
                  <a:schemeClr val="accent5">
                    <a:lumMod val="75000"/>
                  </a:schemeClr>
                </a:solidFill>
              </a:rPr>
              <a:t>Benefici del massaggio</a:t>
            </a:r>
          </a:p>
          <a:p>
            <a:pPr marL="457200" indent="-457200">
              <a:buFont typeface="+mj-lt"/>
              <a:buAutoNum type="arabicPeriod"/>
            </a:pPr>
            <a:r>
              <a:rPr lang="it-IT" sz="2200" dirty="0">
                <a:solidFill>
                  <a:schemeClr val="accent5">
                    <a:lumMod val="75000"/>
                  </a:schemeClr>
                </a:solidFill>
              </a:rPr>
              <a:t>Resistenze psicologiche al massaggio</a:t>
            </a:r>
          </a:p>
        </p:txBody>
      </p:sp>
    </p:spTree>
    <p:extLst>
      <p:ext uri="{BB962C8B-B14F-4D97-AF65-F5344CB8AC3E}">
        <p14:creationId xmlns:p14="http://schemas.microsoft.com/office/powerpoint/2010/main" val="3577173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br>
              <a:rPr lang="it-IT" b="1" dirty="0"/>
            </a:br>
            <a:br>
              <a:rPr lang="it-IT" b="1" dirty="0"/>
            </a:br>
            <a:r>
              <a:rPr lang="it-IT" dirty="0"/>
              <a:t>1. PRENDERSI CURA DELLA PERSONA DALLA SUPERFICIE ALLA PROFONDITÀ</a:t>
            </a:r>
            <a:br>
              <a:rPr lang="it-IT" dirty="0"/>
            </a:br>
            <a:endParaRPr lang="it-IT" dirty="0"/>
          </a:p>
        </p:txBody>
      </p:sp>
      <p:sp>
        <p:nvSpPr>
          <p:cNvPr id="3" name="Segnaposto contenuto 2"/>
          <p:cNvSpPr>
            <a:spLocks noGrp="1"/>
          </p:cNvSpPr>
          <p:nvPr>
            <p:ph idx="1"/>
          </p:nvPr>
        </p:nvSpPr>
        <p:spPr/>
        <p:txBody>
          <a:bodyPr/>
          <a:lstStyle/>
          <a:p>
            <a:pPr marL="0" indent="0" algn="ctr">
              <a:buNone/>
            </a:pPr>
            <a:endParaRPr lang="it-IT" sz="3000" b="1" dirty="0"/>
          </a:p>
          <a:p>
            <a:pPr marL="0" indent="0">
              <a:buNone/>
            </a:pPr>
            <a:r>
              <a:rPr lang="it-IT" dirty="0">
                <a:solidFill>
                  <a:schemeClr val="accent5">
                    <a:lumMod val="75000"/>
                  </a:schemeClr>
                </a:solidFill>
              </a:rPr>
              <a:t>La pelle è stata definita come “telegrafo per il mondo esterno e specchio per il mondo interno” (Mantegazza)</a:t>
            </a:r>
          </a:p>
        </p:txBody>
      </p:sp>
      <p:pic>
        <p:nvPicPr>
          <p:cNvPr id="4" name="Immagine 3"/>
          <p:cNvPicPr>
            <a:picLocks noChangeAspect="1"/>
          </p:cNvPicPr>
          <p:nvPr/>
        </p:nvPicPr>
        <p:blipFill>
          <a:blip r:embed="rId2"/>
          <a:stretch>
            <a:fillRect/>
          </a:stretch>
        </p:blipFill>
        <p:spPr>
          <a:xfrm>
            <a:off x="3124636" y="3429000"/>
            <a:ext cx="2894727" cy="2955164"/>
          </a:xfrm>
          <a:prstGeom prst="rect">
            <a:avLst/>
          </a:prstGeom>
        </p:spPr>
      </p:pic>
    </p:spTree>
    <p:extLst>
      <p:ext uri="{BB962C8B-B14F-4D97-AF65-F5344CB8AC3E}">
        <p14:creationId xmlns:p14="http://schemas.microsoft.com/office/powerpoint/2010/main" val="1222750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t>LA DUPLICE FUNZIONE DELLA PELLE</a:t>
            </a:r>
          </a:p>
        </p:txBody>
      </p:sp>
      <p:sp>
        <p:nvSpPr>
          <p:cNvPr id="3" name="Segnaposto contenuto 2"/>
          <p:cNvSpPr>
            <a:spLocks noGrp="1"/>
          </p:cNvSpPr>
          <p:nvPr>
            <p:ph idx="1"/>
          </p:nvPr>
        </p:nvSpPr>
        <p:spPr>
          <a:xfrm>
            <a:off x="434340" y="1440180"/>
            <a:ext cx="8229600" cy="4876800"/>
          </a:xfrm>
        </p:spPr>
        <p:txBody>
          <a:bodyPr numCol="2">
            <a:noAutofit/>
          </a:bodyPr>
          <a:lstStyle/>
          <a:p>
            <a:pPr marL="0" indent="0">
              <a:buNone/>
            </a:pPr>
            <a:r>
              <a:rPr lang="it-IT" sz="2000" b="1" dirty="0">
                <a:solidFill>
                  <a:schemeClr val="accent5">
                    <a:lumMod val="75000"/>
                  </a:schemeClr>
                </a:solidFill>
              </a:rPr>
              <a:t>FUNZIONI FISICHE</a:t>
            </a:r>
            <a:endParaRPr lang="it-IT" sz="2000" dirty="0">
              <a:solidFill>
                <a:schemeClr val="accent5">
                  <a:lumMod val="75000"/>
                </a:schemeClr>
              </a:solidFill>
            </a:endParaRPr>
          </a:p>
          <a:p>
            <a:r>
              <a:rPr lang="it-IT" sz="2000" dirty="0">
                <a:solidFill>
                  <a:schemeClr val="accent5">
                    <a:lumMod val="75000"/>
                  </a:schemeClr>
                </a:solidFill>
              </a:rPr>
              <a:t>funzione protettiva</a:t>
            </a:r>
          </a:p>
          <a:p>
            <a:r>
              <a:rPr lang="it-IT" sz="2000" dirty="0">
                <a:solidFill>
                  <a:schemeClr val="accent5">
                    <a:lumMod val="75000"/>
                  </a:schemeClr>
                </a:solidFill>
              </a:rPr>
              <a:t>funzione di termoregolazione</a:t>
            </a:r>
          </a:p>
          <a:p>
            <a:r>
              <a:rPr lang="it-IT" sz="2000" dirty="0">
                <a:solidFill>
                  <a:schemeClr val="accent5">
                    <a:lumMod val="75000"/>
                  </a:schemeClr>
                </a:solidFill>
              </a:rPr>
              <a:t>funzione sensoriale</a:t>
            </a:r>
          </a:p>
          <a:p>
            <a:r>
              <a:rPr lang="it-IT" sz="2000" dirty="0">
                <a:solidFill>
                  <a:schemeClr val="accent5">
                    <a:lumMod val="75000"/>
                  </a:schemeClr>
                </a:solidFill>
              </a:rPr>
              <a:t>funzione respiratoria</a:t>
            </a:r>
          </a:p>
          <a:p>
            <a:r>
              <a:rPr lang="it-IT" sz="2000" dirty="0">
                <a:solidFill>
                  <a:schemeClr val="accent5">
                    <a:lumMod val="75000"/>
                  </a:schemeClr>
                </a:solidFill>
              </a:rPr>
              <a:t>funzione secretiva</a:t>
            </a:r>
          </a:p>
          <a:p>
            <a:r>
              <a:rPr lang="it-IT" sz="2000" dirty="0">
                <a:solidFill>
                  <a:schemeClr val="accent5">
                    <a:lumMod val="75000"/>
                  </a:schemeClr>
                </a:solidFill>
              </a:rPr>
              <a:t>funzione difensiva</a:t>
            </a:r>
          </a:p>
          <a:p>
            <a:r>
              <a:rPr lang="it-IT" sz="2000" dirty="0">
                <a:solidFill>
                  <a:schemeClr val="accent5">
                    <a:lumMod val="75000"/>
                  </a:schemeClr>
                </a:solidFill>
              </a:rPr>
              <a:t>funzione riproduttiva</a:t>
            </a:r>
          </a:p>
          <a:p>
            <a:endParaRPr lang="it-IT" sz="2000" dirty="0">
              <a:solidFill>
                <a:schemeClr val="accent5">
                  <a:lumMod val="75000"/>
                </a:schemeClr>
              </a:solidFill>
            </a:endParaRPr>
          </a:p>
          <a:p>
            <a:endParaRPr lang="it-IT" sz="2000" dirty="0">
              <a:solidFill>
                <a:schemeClr val="accent5">
                  <a:lumMod val="75000"/>
                </a:schemeClr>
              </a:solidFill>
            </a:endParaRPr>
          </a:p>
          <a:p>
            <a:pPr marL="0" indent="0">
              <a:buNone/>
            </a:pPr>
            <a:endParaRPr lang="it-IT" sz="2000" dirty="0">
              <a:solidFill>
                <a:schemeClr val="accent5">
                  <a:lumMod val="75000"/>
                </a:schemeClr>
              </a:solidFill>
            </a:endParaRPr>
          </a:p>
          <a:p>
            <a:pPr marL="0" indent="0">
              <a:buNone/>
            </a:pPr>
            <a:endParaRPr lang="it-IT" sz="2000" dirty="0">
              <a:solidFill>
                <a:schemeClr val="accent5">
                  <a:lumMod val="75000"/>
                </a:schemeClr>
              </a:solidFill>
            </a:endParaRPr>
          </a:p>
          <a:p>
            <a:pPr marL="0" indent="0">
              <a:buNone/>
            </a:pPr>
            <a:endParaRPr lang="it-IT" sz="2000" dirty="0">
              <a:solidFill>
                <a:schemeClr val="accent5">
                  <a:lumMod val="75000"/>
                </a:schemeClr>
              </a:solidFill>
            </a:endParaRPr>
          </a:p>
          <a:p>
            <a:pPr marL="0" indent="0">
              <a:buNone/>
            </a:pPr>
            <a:endParaRPr lang="it-IT" sz="2000" dirty="0">
              <a:solidFill>
                <a:schemeClr val="accent5">
                  <a:lumMod val="75000"/>
                </a:schemeClr>
              </a:solidFill>
            </a:endParaRPr>
          </a:p>
          <a:p>
            <a:pPr marL="0" indent="0">
              <a:buNone/>
            </a:pPr>
            <a:r>
              <a:rPr lang="it-IT" sz="2000" b="1" dirty="0">
                <a:solidFill>
                  <a:schemeClr val="accent5">
                    <a:lumMod val="75000"/>
                  </a:schemeClr>
                </a:solidFill>
              </a:rPr>
              <a:t>FUNZIONI PSICOLOGICHE</a:t>
            </a:r>
            <a:endParaRPr lang="it-IT" sz="2000" dirty="0">
              <a:solidFill>
                <a:schemeClr val="accent5">
                  <a:lumMod val="75000"/>
                </a:schemeClr>
              </a:solidFill>
            </a:endParaRPr>
          </a:p>
          <a:p>
            <a:r>
              <a:rPr lang="it-IT" sz="2000" dirty="0">
                <a:solidFill>
                  <a:schemeClr val="accent5">
                    <a:lumMod val="75000"/>
                  </a:schemeClr>
                </a:solidFill>
              </a:rPr>
              <a:t>tramite di conoscenza del mondo e delle sue differenziazioni</a:t>
            </a:r>
          </a:p>
          <a:p>
            <a:r>
              <a:rPr lang="it-IT" sz="2000" dirty="0">
                <a:solidFill>
                  <a:schemeClr val="accent5">
                    <a:lumMod val="75000"/>
                  </a:schemeClr>
                </a:solidFill>
              </a:rPr>
              <a:t>espressione della nostra individualità (impronte digitali, cicatrici,  rughe di espressione) dell’unicità del nostro essere e delle nostre esperienze</a:t>
            </a:r>
          </a:p>
          <a:p>
            <a:r>
              <a:rPr lang="it-IT" sz="2000" dirty="0">
                <a:solidFill>
                  <a:schemeClr val="accent5">
                    <a:lumMod val="75000"/>
                  </a:schemeClr>
                </a:solidFill>
              </a:rPr>
              <a:t>confine tra interno (protezione) ed esterno del corpo</a:t>
            </a:r>
          </a:p>
          <a:p>
            <a:r>
              <a:rPr lang="it-IT" sz="2000" dirty="0">
                <a:solidFill>
                  <a:schemeClr val="accent5">
                    <a:lumMod val="75000"/>
                  </a:schemeClr>
                </a:solidFill>
              </a:rPr>
              <a:t>funzione comunicativa</a:t>
            </a:r>
          </a:p>
          <a:p>
            <a:r>
              <a:rPr lang="it-IT" sz="2000" dirty="0">
                <a:solidFill>
                  <a:schemeClr val="accent5">
                    <a:lumMod val="75000"/>
                  </a:schemeClr>
                </a:solidFill>
              </a:rPr>
              <a:t>funzione relazionale</a:t>
            </a:r>
          </a:p>
          <a:p>
            <a:r>
              <a:rPr lang="it-IT" sz="2000" dirty="0">
                <a:solidFill>
                  <a:schemeClr val="accent5">
                    <a:lumMod val="75000"/>
                  </a:schemeClr>
                </a:solidFill>
              </a:rPr>
              <a:t>funzione affettiva/di contatto</a:t>
            </a:r>
          </a:p>
          <a:p>
            <a:pPr marL="0" indent="0">
              <a:buNone/>
            </a:pPr>
            <a:endParaRPr lang="it-IT" sz="2000" dirty="0">
              <a:solidFill>
                <a:schemeClr val="accent5">
                  <a:lumMod val="75000"/>
                </a:schemeClr>
              </a:solidFill>
            </a:endParaRPr>
          </a:p>
        </p:txBody>
      </p:sp>
    </p:spTree>
    <p:extLst>
      <p:ext uri="{BB962C8B-B14F-4D97-AF65-F5344CB8AC3E}">
        <p14:creationId xmlns:p14="http://schemas.microsoft.com/office/powerpoint/2010/main" val="214899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IL CONCETTO DI PELLE </a:t>
            </a:r>
            <a:br>
              <a:rPr lang="it-IT" sz="3600" dirty="0"/>
            </a:br>
            <a:r>
              <a:rPr lang="it-IT" sz="3600" dirty="0"/>
              <a:t>IN ONCOLOGIA</a:t>
            </a:r>
          </a:p>
        </p:txBody>
      </p:sp>
      <p:sp>
        <p:nvSpPr>
          <p:cNvPr id="3" name="Segnaposto contenuto 2"/>
          <p:cNvSpPr>
            <a:spLocks noGrp="1"/>
          </p:cNvSpPr>
          <p:nvPr>
            <p:ph idx="1"/>
          </p:nvPr>
        </p:nvSpPr>
        <p:spPr/>
        <p:txBody>
          <a:bodyPr>
            <a:normAutofit lnSpcReduction="10000"/>
          </a:bodyPr>
          <a:lstStyle/>
          <a:p>
            <a:pPr marL="0" indent="0">
              <a:buNone/>
            </a:pPr>
            <a:r>
              <a:rPr lang="it-IT" sz="2200" dirty="0">
                <a:solidFill>
                  <a:schemeClr val="accent5">
                    <a:lumMod val="75000"/>
                  </a:schemeClr>
                </a:solidFill>
              </a:rPr>
              <a:t>Quando si lavora nell'ambito dell'estetica prendersi cura della pelle dei propri clienti è qualcosa di consueto, abituale, che talvolta si riconosce di più nell'aspetto “pratico” del trattamento (massaggio, pulizia del viso, trattamenti per la pelle,...). In realtà entrare in contatto con la pelle dei propri clienti significa anche prendersi cura di qualcosa di molto prezioso, di quel confine che delimita la propria interiorità proteggendola da ciò che c‘è di esterno.</a:t>
            </a:r>
          </a:p>
          <a:p>
            <a:pPr marL="0" indent="0">
              <a:buNone/>
            </a:pPr>
            <a:endParaRPr lang="it-IT" sz="2200" dirty="0">
              <a:solidFill>
                <a:schemeClr val="accent5">
                  <a:lumMod val="75000"/>
                </a:schemeClr>
              </a:solidFill>
            </a:endParaRPr>
          </a:p>
          <a:p>
            <a:pPr marL="0" indent="0">
              <a:buNone/>
            </a:pPr>
            <a:r>
              <a:rPr lang="it-IT" sz="2200" dirty="0">
                <a:solidFill>
                  <a:schemeClr val="accent5">
                    <a:lumMod val="75000"/>
                  </a:schemeClr>
                </a:solidFill>
              </a:rPr>
              <a:t>La pelle per un paziente oncologico può quindi essere l'involucro che nasconde la malattia e protegge le emozioni che questa ha portato; ma può anche essere la superficie che mette in mostra la malattia stessa a causa degli effetti collaterali dei trattamenti sulla cute.</a:t>
            </a:r>
          </a:p>
          <a:p>
            <a:pPr marL="0" indent="0" algn="ctr">
              <a:buNone/>
            </a:pPr>
            <a:endParaRPr lang="it-IT" dirty="0"/>
          </a:p>
        </p:txBody>
      </p:sp>
    </p:spTree>
    <p:extLst>
      <p:ext uri="{BB962C8B-B14F-4D97-AF65-F5344CB8AC3E}">
        <p14:creationId xmlns:p14="http://schemas.microsoft.com/office/powerpoint/2010/main" val="1437911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t>L’IMPORTANZA DEL VOSTRO LAVORO</a:t>
            </a:r>
          </a:p>
        </p:txBody>
      </p:sp>
      <p:sp>
        <p:nvSpPr>
          <p:cNvPr id="3" name="Segnaposto contenuto 2"/>
          <p:cNvSpPr>
            <a:spLocks noGrp="1"/>
          </p:cNvSpPr>
          <p:nvPr>
            <p:ph idx="1"/>
          </p:nvPr>
        </p:nvSpPr>
        <p:spPr/>
        <p:txBody>
          <a:bodyPr>
            <a:normAutofit fontScale="77500" lnSpcReduction="20000"/>
          </a:bodyPr>
          <a:lstStyle/>
          <a:p>
            <a:pPr marL="0" indent="0">
              <a:buNone/>
            </a:pPr>
            <a:r>
              <a:rPr lang="it-IT" sz="2800" dirty="0">
                <a:solidFill>
                  <a:schemeClr val="accent5">
                    <a:lumMod val="75000"/>
                  </a:schemeClr>
                </a:solidFill>
              </a:rPr>
              <a:t>Nei pazienti oncologici, durante le cure, la pelle può subire importanti cambiamenti; questi possono essere di breve durata ed entità oppure permanere anche oltre il termine dei trattamenti oncologici. </a:t>
            </a:r>
          </a:p>
          <a:p>
            <a:pPr marL="0" indent="0">
              <a:buNone/>
            </a:pPr>
            <a:endParaRPr lang="it-IT" sz="2800" dirty="0">
              <a:solidFill>
                <a:schemeClr val="accent5">
                  <a:lumMod val="75000"/>
                </a:schemeClr>
              </a:solidFill>
            </a:endParaRPr>
          </a:p>
          <a:p>
            <a:pPr marL="0" indent="0">
              <a:buNone/>
            </a:pPr>
            <a:r>
              <a:rPr lang="it-IT" sz="2800" dirty="0">
                <a:solidFill>
                  <a:schemeClr val="accent5">
                    <a:lumMod val="75000"/>
                  </a:schemeClr>
                </a:solidFill>
              </a:rPr>
              <a:t>RADIOTERAPIA: arrossamenti, eritemi, irritazioni.</a:t>
            </a:r>
          </a:p>
          <a:p>
            <a:pPr marL="0" indent="0">
              <a:buNone/>
            </a:pPr>
            <a:r>
              <a:rPr lang="it-IT" sz="2800" dirty="0">
                <a:solidFill>
                  <a:schemeClr val="accent5">
                    <a:lumMod val="75000"/>
                  </a:schemeClr>
                </a:solidFill>
              </a:rPr>
              <a:t>CHEMIOTERAPIA: pelle secca e sensibile, dolore al tatto.</a:t>
            </a:r>
          </a:p>
          <a:p>
            <a:pPr marL="0" indent="0">
              <a:buNone/>
            </a:pPr>
            <a:r>
              <a:rPr lang="it-IT" sz="2800" dirty="0">
                <a:solidFill>
                  <a:schemeClr val="accent5">
                    <a:lumMod val="75000"/>
                  </a:schemeClr>
                </a:solidFill>
              </a:rPr>
              <a:t>TRATTAMENTI ORMONALI: sudorazione abbondante (odore che cambia).</a:t>
            </a:r>
          </a:p>
          <a:p>
            <a:pPr marL="0" indent="0">
              <a:buNone/>
            </a:pPr>
            <a:endParaRPr lang="it-IT" sz="2800" dirty="0">
              <a:solidFill>
                <a:schemeClr val="accent5">
                  <a:lumMod val="75000"/>
                </a:schemeClr>
              </a:solidFill>
            </a:endParaRPr>
          </a:p>
          <a:p>
            <a:pPr marL="0" indent="0" algn="ctr">
              <a:buNone/>
            </a:pPr>
            <a:r>
              <a:rPr lang="it-IT" sz="2800" dirty="0">
                <a:solidFill>
                  <a:schemeClr val="accent5">
                    <a:lumMod val="75000"/>
                  </a:schemeClr>
                </a:solidFill>
              </a:rPr>
              <a:t>Prendersi cura della pelle dei pazienti in questa fase è importante e permette al paziente di riappropriarsi di una immagine di sé positiva, di riprendere il controllo su alcuni effetti collaterali che pensavano di non poter ovviare, di concentrarsi su qualcosa di positivo, di dedicarsi al loro benessere.</a:t>
            </a:r>
          </a:p>
          <a:p>
            <a:pPr marL="0" indent="0">
              <a:buNone/>
            </a:pPr>
            <a:endParaRPr lang="it-IT" sz="2600" dirty="0"/>
          </a:p>
          <a:p>
            <a:pPr marL="0" indent="0">
              <a:buNone/>
            </a:pPr>
            <a:endParaRPr lang="it-IT" sz="2600" dirty="0"/>
          </a:p>
          <a:p>
            <a:pPr marL="0" indent="0">
              <a:buNone/>
            </a:pPr>
            <a:endParaRPr lang="it-IT" sz="2600" dirty="0"/>
          </a:p>
          <a:p>
            <a:pPr marL="0" indent="0">
              <a:buNone/>
            </a:pPr>
            <a:endParaRPr lang="it-IT" sz="2600" dirty="0"/>
          </a:p>
        </p:txBody>
      </p:sp>
    </p:spTree>
    <p:extLst>
      <p:ext uri="{BB962C8B-B14F-4D97-AF65-F5344CB8AC3E}">
        <p14:creationId xmlns:p14="http://schemas.microsoft.com/office/powerpoint/2010/main" val="216277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L’IMPORTANZA DELLE PRIME RELAZIONI</a:t>
            </a:r>
          </a:p>
        </p:txBody>
      </p:sp>
      <p:sp>
        <p:nvSpPr>
          <p:cNvPr id="3" name="Segnaposto contenuto 2"/>
          <p:cNvSpPr>
            <a:spLocks noGrp="1"/>
          </p:cNvSpPr>
          <p:nvPr>
            <p:ph idx="1"/>
          </p:nvPr>
        </p:nvSpPr>
        <p:spPr/>
        <p:txBody>
          <a:bodyPr>
            <a:noAutofit/>
          </a:bodyPr>
          <a:lstStyle/>
          <a:p>
            <a:pPr marL="342900" indent="-342900"/>
            <a:r>
              <a:rPr lang="it-IT" sz="2200" dirty="0">
                <a:solidFill>
                  <a:schemeClr val="accent5">
                    <a:lumMod val="75000"/>
                  </a:schemeClr>
                </a:solidFill>
              </a:rPr>
              <a:t>Durante il contatto con le mani dell’estetista si riattivano nel cliente tutte le dinamiche di cura ricevute nel corso della sua infanzia </a:t>
            </a:r>
          </a:p>
          <a:p>
            <a:pPr marL="342900" indent="-342900"/>
            <a:r>
              <a:rPr lang="it-IT" sz="2200" dirty="0">
                <a:solidFill>
                  <a:schemeClr val="accent5">
                    <a:lumMod val="75000"/>
                  </a:schemeClr>
                </a:solidFill>
              </a:rPr>
              <a:t>Durante il contatto con la pelle dei clienti si riattivano nel professionista le dinamiche legate all'accudimento e al prendersi cura di apprese da bambini (</a:t>
            </a:r>
            <a:r>
              <a:rPr lang="it-IT" sz="2200" dirty="0" err="1">
                <a:solidFill>
                  <a:schemeClr val="accent5">
                    <a:lumMod val="75000"/>
                  </a:schemeClr>
                </a:solidFill>
              </a:rPr>
              <a:t>Bowlby</a:t>
            </a:r>
            <a:r>
              <a:rPr lang="it-IT" sz="2200" dirty="0">
                <a:solidFill>
                  <a:schemeClr val="accent5">
                    <a:lumMod val="75000"/>
                  </a:schemeClr>
                </a:solidFill>
              </a:rPr>
              <a:t>, </a:t>
            </a:r>
            <a:r>
              <a:rPr lang="it-IT" sz="2200" dirty="0" err="1">
                <a:solidFill>
                  <a:schemeClr val="accent5">
                    <a:lumMod val="75000"/>
                  </a:schemeClr>
                </a:solidFill>
              </a:rPr>
              <a:t>Winnicott</a:t>
            </a:r>
            <a:r>
              <a:rPr lang="it-IT" sz="2200" dirty="0">
                <a:solidFill>
                  <a:schemeClr val="accent5">
                    <a:lumMod val="75000"/>
                  </a:schemeClr>
                </a:solidFill>
              </a:rPr>
              <a:t>).</a:t>
            </a:r>
          </a:p>
          <a:p>
            <a:endParaRPr lang="it-IT" sz="2200" dirty="0">
              <a:solidFill>
                <a:schemeClr val="accent5">
                  <a:lumMod val="75000"/>
                </a:schemeClr>
              </a:solidFill>
            </a:endParaRPr>
          </a:p>
        </p:txBody>
      </p:sp>
      <p:pic>
        <p:nvPicPr>
          <p:cNvPr id="4" name="Immagine 3"/>
          <p:cNvPicPr>
            <a:picLocks noChangeAspect="1"/>
          </p:cNvPicPr>
          <p:nvPr/>
        </p:nvPicPr>
        <p:blipFill>
          <a:blip r:embed="rId2"/>
          <a:stretch>
            <a:fillRect/>
          </a:stretch>
        </p:blipFill>
        <p:spPr>
          <a:xfrm>
            <a:off x="3337949" y="4038600"/>
            <a:ext cx="2468102" cy="2245972"/>
          </a:xfrm>
          <a:prstGeom prst="rect">
            <a:avLst/>
          </a:prstGeom>
        </p:spPr>
      </p:pic>
    </p:spTree>
    <p:extLst>
      <p:ext uri="{BB962C8B-B14F-4D97-AF65-F5344CB8AC3E}">
        <p14:creationId xmlns:p14="http://schemas.microsoft.com/office/powerpoint/2010/main" val="1136636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IL PRIMO CONTATTO DELLA PELLE IN UNA “CULLA” SPECIALE</a:t>
            </a:r>
          </a:p>
        </p:txBody>
      </p:sp>
      <p:sp>
        <p:nvSpPr>
          <p:cNvPr id="3" name="Segnaposto contenuto 2"/>
          <p:cNvSpPr>
            <a:spLocks noGrp="1"/>
          </p:cNvSpPr>
          <p:nvPr>
            <p:ph idx="1"/>
          </p:nvPr>
        </p:nvSpPr>
        <p:spPr/>
        <p:txBody>
          <a:bodyPr>
            <a:noAutofit/>
          </a:bodyPr>
          <a:lstStyle/>
          <a:p>
            <a:pPr marL="0" indent="0" algn="just">
              <a:buNone/>
            </a:pPr>
            <a:r>
              <a:rPr lang="it-IT" sz="1800" dirty="0">
                <a:solidFill>
                  <a:schemeClr val="accent5">
                    <a:lumMod val="75000"/>
                  </a:schemeClr>
                </a:solidFill>
              </a:rPr>
              <a:t>Prima della nascita il bambino si trova all’interno dell’utero materno, AVVOLTO e PROTETTO dal liquido amniotico. Il liquido amniotico costituisce una dolce culla nella quale il feto si sente CONTENUTO, DIFESO e al SICURO e con la quale la sua pelle delicata entra in CONTATTO.</a:t>
            </a:r>
          </a:p>
          <a:p>
            <a:pPr marL="0" indent="0" algn="just">
              <a:buNone/>
            </a:pPr>
            <a:r>
              <a:rPr lang="it-IT" sz="1800" dirty="0">
                <a:solidFill>
                  <a:schemeClr val="accent5">
                    <a:lumMod val="75000"/>
                  </a:schemeClr>
                </a:solidFill>
              </a:rPr>
              <a:t>Nel corso dei nove mesi di gravidanza questo liquido diminuisce e la pelle del bambino entra sempre più in contatto con le pareti uterine fino al parto.</a:t>
            </a:r>
          </a:p>
          <a:p>
            <a:pPr marL="0" indent="0" algn="just">
              <a:buNone/>
            </a:pPr>
            <a:endParaRPr lang="it-IT" sz="1800" dirty="0">
              <a:solidFill>
                <a:schemeClr val="accent5">
                  <a:lumMod val="75000"/>
                </a:schemeClr>
              </a:solidFill>
            </a:endParaRPr>
          </a:p>
          <a:p>
            <a:pPr marL="0" indent="0" algn="just">
              <a:buNone/>
            </a:pPr>
            <a:endParaRPr lang="it-IT" sz="1800" dirty="0">
              <a:solidFill>
                <a:schemeClr val="accent5">
                  <a:lumMod val="75000"/>
                </a:schemeClr>
              </a:solidFill>
            </a:endParaRPr>
          </a:p>
          <a:p>
            <a:pPr marL="0" indent="0" algn="just">
              <a:buNone/>
            </a:pPr>
            <a:endParaRPr lang="it-IT" sz="1800" dirty="0">
              <a:solidFill>
                <a:schemeClr val="accent5">
                  <a:lumMod val="75000"/>
                </a:schemeClr>
              </a:solidFill>
            </a:endParaRPr>
          </a:p>
          <a:p>
            <a:pPr marL="0" indent="0" algn="just">
              <a:buNone/>
            </a:pPr>
            <a:endParaRPr lang="it-IT" sz="1800" dirty="0">
              <a:solidFill>
                <a:schemeClr val="accent5">
                  <a:lumMod val="75000"/>
                </a:schemeClr>
              </a:solidFill>
            </a:endParaRPr>
          </a:p>
          <a:p>
            <a:pPr marL="0" indent="0" algn="ctr">
              <a:buNone/>
            </a:pPr>
            <a:endParaRPr lang="it-IT" sz="1800" dirty="0">
              <a:solidFill>
                <a:schemeClr val="accent5">
                  <a:lumMod val="75000"/>
                </a:schemeClr>
              </a:solidFill>
            </a:endParaRPr>
          </a:p>
          <a:p>
            <a:pPr marL="0" indent="0">
              <a:buNone/>
            </a:pPr>
            <a:r>
              <a:rPr lang="it-IT" sz="1800" dirty="0">
                <a:solidFill>
                  <a:schemeClr val="accent5">
                    <a:lumMod val="75000"/>
                  </a:schemeClr>
                </a:solidFill>
              </a:rPr>
              <a:t>A seconda dello stato d’animo della mamma, delle sue emozioni, dei suoi movimenti, delle sue parole (e quelle del papà) sussurrate al pancione, delle carezze sulla pelle del ventre materno, oppure dalla mancanza di queste piccole grandi attenzioni, IL BAMBINO SPERIMENTA LA PRIMA SIGNIFICATIVA ESPERIENZA CON L’AMBIENTE ATTORNO A LUI. </a:t>
            </a:r>
          </a:p>
        </p:txBody>
      </p:sp>
      <p:pic>
        <p:nvPicPr>
          <p:cNvPr id="5" name="Immagine 4"/>
          <p:cNvPicPr>
            <a:picLocks noChangeAspect="1"/>
          </p:cNvPicPr>
          <p:nvPr/>
        </p:nvPicPr>
        <p:blipFill>
          <a:blip r:embed="rId2"/>
          <a:stretch>
            <a:fillRect/>
          </a:stretch>
        </p:blipFill>
        <p:spPr>
          <a:xfrm>
            <a:off x="3497579" y="3429000"/>
            <a:ext cx="2166077" cy="1441426"/>
          </a:xfrm>
          <a:prstGeom prst="rect">
            <a:avLst/>
          </a:prstGeom>
        </p:spPr>
      </p:pic>
    </p:spTree>
    <p:extLst>
      <p:ext uri="{BB962C8B-B14F-4D97-AF65-F5344CB8AC3E}">
        <p14:creationId xmlns:p14="http://schemas.microsoft.com/office/powerpoint/2010/main" val="1350321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IL BAMBINO, LA PELLE…..L’ADULTO</a:t>
            </a:r>
          </a:p>
        </p:txBody>
      </p:sp>
      <p:sp>
        <p:nvSpPr>
          <p:cNvPr id="3" name="Segnaposto contenuto 2"/>
          <p:cNvSpPr>
            <a:spLocks noGrp="1"/>
          </p:cNvSpPr>
          <p:nvPr>
            <p:ph idx="1"/>
          </p:nvPr>
        </p:nvSpPr>
        <p:spPr/>
        <p:txBody>
          <a:bodyPr>
            <a:noAutofit/>
          </a:bodyPr>
          <a:lstStyle/>
          <a:p>
            <a:r>
              <a:rPr lang="it-IT" sz="1800" dirty="0">
                <a:solidFill>
                  <a:schemeClr val="accent5">
                    <a:lumMod val="75000"/>
                  </a:schemeClr>
                </a:solidFill>
              </a:rPr>
              <a:t>La pelle ha una importante funzione relazionale; il bambino, quando è molto piccolo, si dice che è tutto somatico, tutto centrato sul suo corpo (fame, freddo, caldo, dolore, coccole, protezione,...). </a:t>
            </a:r>
          </a:p>
          <a:p>
            <a:r>
              <a:rPr lang="it-IT" sz="1800" dirty="0">
                <a:solidFill>
                  <a:schemeClr val="accent5">
                    <a:lumMod val="75000"/>
                  </a:schemeClr>
                </a:solidFill>
              </a:rPr>
              <a:t>Attraverso il contatto corporeo con la figura di riferimento (mamma, papà,...) il bambino impara a ricevere cure e protezione, ma anche rifiuto e ostilità, talvolta anche sotto forma di violenza e trascuratezza (</a:t>
            </a:r>
            <a:r>
              <a:rPr lang="it-IT" sz="1800" dirty="0" err="1">
                <a:solidFill>
                  <a:schemeClr val="accent5">
                    <a:lumMod val="75000"/>
                  </a:schemeClr>
                </a:solidFill>
              </a:rPr>
              <a:t>Winnicott</a:t>
            </a:r>
            <a:r>
              <a:rPr lang="it-IT" sz="1800" dirty="0">
                <a:solidFill>
                  <a:schemeClr val="accent5">
                    <a:lumMod val="75000"/>
                  </a:schemeClr>
                </a:solidFill>
              </a:rPr>
              <a:t>).</a:t>
            </a:r>
          </a:p>
          <a:p>
            <a:r>
              <a:rPr lang="it-IT" sz="1800" dirty="0">
                <a:solidFill>
                  <a:schemeClr val="accent5">
                    <a:lumMod val="75000"/>
                  </a:schemeClr>
                </a:solidFill>
              </a:rPr>
              <a:t>La pelle diventa quindi il primo canale col quale il bambino impara a stare in contatto con il mondo esterno, impara a sentirsi amato o rifiutato e successivamente a sentirsi una persona separata dalla figura di accudimento. </a:t>
            </a:r>
          </a:p>
          <a:p>
            <a:r>
              <a:rPr lang="it-IT" sz="1800" dirty="0">
                <a:solidFill>
                  <a:schemeClr val="accent5">
                    <a:lumMod val="75000"/>
                  </a:schemeClr>
                </a:solidFill>
              </a:rPr>
              <a:t>Una volta adulto, questo bambino porta con sé questo bagaglio di esperienze relazionali definite primarie, e continuerà ad usare proprio la pelle, la superficie del suo corpo, come mezzo di difesa e ritiro dal mondo esterno oppure come canale con il quale ricevere coccole, rassicurazioni, come organo del quale prendersi cura anche durante la malattia.</a:t>
            </a:r>
          </a:p>
        </p:txBody>
      </p:sp>
    </p:spTree>
    <p:extLst>
      <p:ext uri="{BB962C8B-B14F-4D97-AF65-F5344CB8AC3E}">
        <p14:creationId xmlns:p14="http://schemas.microsoft.com/office/powerpoint/2010/main" val="1358970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presentazione APEO Pierpaol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Tema presentazione APEO Pierpaolo" id="{E0DA0D32-FB13-47D7-831A-DCE584CA2DAA}" vid="{940FF334-352A-4B71-B387-49CAC977043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Tema presentazione APEO Pierpaolo</Template>
  <TotalTime>408</TotalTime>
  <Words>1807</Words>
  <Application>Microsoft Office PowerPoint</Application>
  <PresentationFormat>Presentazione su schermo (4:3)</PresentationFormat>
  <Paragraphs>104</Paragraphs>
  <Slides>17</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Calibri</vt:lpstr>
      <vt:lpstr>Helvetica</vt:lpstr>
      <vt:lpstr>Tema presentazione APEO Pierpaolo</vt:lpstr>
      <vt:lpstr> LA PELLE E IL MASSAGGIO</vt:lpstr>
      <vt:lpstr>SOMMARIO</vt:lpstr>
      <vt:lpstr>  1. PRENDERSI CURA DELLA PERSONA DALLA SUPERFICIE ALLA PROFONDITÀ </vt:lpstr>
      <vt:lpstr>LA DUPLICE FUNZIONE DELLA PELLE</vt:lpstr>
      <vt:lpstr>IL CONCETTO DI PELLE  IN ONCOLOGIA</vt:lpstr>
      <vt:lpstr>L’IMPORTANZA DEL VOSTRO LAVORO</vt:lpstr>
      <vt:lpstr>L’IMPORTANZA DELLE PRIME RELAZIONI</vt:lpstr>
      <vt:lpstr>IL PRIMO CONTATTO DELLA PELLE IN UNA “CULLA” SPECIALE</vt:lpstr>
      <vt:lpstr>IL BAMBINO, LA PELLE…..L’ADULTO</vt:lpstr>
      <vt:lpstr>Presentazione standard di PowerPoint</vt:lpstr>
      <vt:lpstr>Presentazione standard di PowerPoint</vt:lpstr>
      <vt:lpstr>2. RESISTENZE PSICOLOGICHE AL MASSAGGIO</vt:lpstr>
      <vt:lpstr>L’IMPORTANZA DELLE MANI</vt:lpstr>
      <vt:lpstr>  </vt:lpstr>
      <vt:lpstr>Presentazione standard di PowerPoint</vt:lpstr>
      <vt:lpstr>L’IMPORTANZA DEL MASSAGGIO  IN ONCOLOGIA</vt:lpstr>
      <vt:lpstr> ALCUNE FRASI DI DONNE CHE SI SONO RIVOLTE A CONSULENTI DI ESTETICA DURANTE I TRATTAMENTI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PELLE</dc:title>
  <dc:creator>Nicola Picca</dc:creator>
  <cp:lastModifiedBy>Gruppo Office Due</cp:lastModifiedBy>
  <cp:revision>47</cp:revision>
  <dcterms:created xsi:type="dcterms:W3CDTF">2014-11-06T16:11:13Z</dcterms:created>
  <dcterms:modified xsi:type="dcterms:W3CDTF">2019-05-29T15:42:58Z</dcterms:modified>
</cp:coreProperties>
</file>