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sldIdLst>
    <p:sldId id="367" r:id="rId2"/>
    <p:sldId id="368" r:id="rId3"/>
    <p:sldId id="288" r:id="rId4"/>
    <p:sldId id="369" r:id="rId5"/>
    <p:sldId id="258" r:id="rId6"/>
    <p:sldId id="300" r:id="rId7"/>
    <p:sldId id="349" r:id="rId8"/>
    <p:sldId id="348" r:id="rId9"/>
    <p:sldId id="350" r:id="rId10"/>
    <p:sldId id="347" r:id="rId11"/>
    <p:sldId id="318" r:id="rId12"/>
    <p:sldId id="282" r:id="rId13"/>
    <p:sldId id="294" r:id="rId14"/>
    <p:sldId id="295" r:id="rId15"/>
    <p:sldId id="371" r:id="rId16"/>
    <p:sldId id="370" r:id="rId17"/>
    <p:sldId id="372" r:id="rId18"/>
    <p:sldId id="373" r:id="rId19"/>
    <p:sldId id="374" r:id="rId20"/>
    <p:sldId id="335" r:id="rId21"/>
    <p:sldId id="296" r:id="rId22"/>
    <p:sldId id="378" r:id="rId23"/>
    <p:sldId id="355" r:id="rId24"/>
    <p:sldId id="377" r:id="rId25"/>
    <p:sldId id="379" r:id="rId26"/>
    <p:sldId id="356" r:id="rId27"/>
    <p:sldId id="380" r:id="rId28"/>
    <p:sldId id="381" r:id="rId29"/>
    <p:sldId id="357" r:id="rId30"/>
    <p:sldId id="382" r:id="rId31"/>
    <p:sldId id="383" r:id="rId32"/>
    <p:sldId id="384" r:id="rId33"/>
    <p:sldId id="354" r:id="rId34"/>
    <p:sldId id="345" r:id="rId35"/>
    <p:sldId id="297" r:id="rId36"/>
    <p:sldId id="358" r:id="rId37"/>
    <p:sldId id="346" r:id="rId38"/>
    <p:sldId id="283" r:id="rId39"/>
    <p:sldId id="307" r:id="rId40"/>
    <p:sldId id="352" r:id="rId41"/>
    <p:sldId id="319" r:id="rId42"/>
    <p:sldId id="259" r:id="rId43"/>
    <p:sldId id="261" r:id="rId44"/>
    <p:sldId id="308" r:id="rId45"/>
    <p:sldId id="316" r:id="rId46"/>
    <p:sldId id="320" r:id="rId47"/>
    <p:sldId id="262" r:id="rId48"/>
    <p:sldId id="298" r:id="rId49"/>
    <p:sldId id="385" r:id="rId50"/>
    <p:sldId id="306" r:id="rId51"/>
    <p:sldId id="263" r:id="rId52"/>
    <p:sldId id="301" r:id="rId53"/>
    <p:sldId id="386" r:id="rId54"/>
    <p:sldId id="309" r:id="rId55"/>
    <p:sldId id="323" r:id="rId56"/>
    <p:sldId id="272" r:id="rId57"/>
    <p:sldId id="302" r:id="rId58"/>
    <p:sldId id="303" r:id="rId59"/>
    <p:sldId id="322" r:id="rId60"/>
    <p:sldId id="310" r:id="rId61"/>
    <p:sldId id="321" r:id="rId62"/>
    <p:sldId id="311" r:id="rId63"/>
    <p:sldId id="315" r:id="rId64"/>
    <p:sldId id="312" r:id="rId65"/>
    <p:sldId id="314" r:id="rId66"/>
    <p:sldId id="313" r:id="rId67"/>
    <p:sldId id="387" r:id="rId68"/>
    <p:sldId id="388" r:id="rId69"/>
    <p:sldId id="389" r:id="rId70"/>
    <p:sldId id="266" r:id="rId71"/>
    <p:sldId id="353" r:id="rId72"/>
    <p:sldId id="390" r:id="rId73"/>
    <p:sldId id="391" r:id="rId74"/>
    <p:sldId id="392" r:id="rId75"/>
    <p:sldId id="393" r:id="rId76"/>
    <p:sldId id="394" r:id="rId77"/>
    <p:sldId id="395" r:id="rId78"/>
    <p:sldId id="290" r:id="rId79"/>
    <p:sldId id="341" r:id="rId80"/>
    <p:sldId id="342" r:id="rId81"/>
    <p:sldId id="324" r:id="rId82"/>
    <p:sldId id="351" r:id="rId83"/>
    <p:sldId id="325" r:id="rId84"/>
    <p:sldId id="331" r:id="rId85"/>
    <p:sldId id="330" r:id="rId86"/>
    <p:sldId id="343" r:id="rId87"/>
    <p:sldId id="333" r:id="rId88"/>
    <p:sldId id="396" r:id="rId89"/>
    <p:sldId id="397" r:id="rId90"/>
    <p:sldId id="398" r:id="rId91"/>
    <p:sldId id="399" r:id="rId92"/>
    <p:sldId id="400" r:id="rId93"/>
    <p:sldId id="340" r:id="rId94"/>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47" autoAdjust="0"/>
  </p:normalViewPr>
  <p:slideViewPr>
    <p:cSldViewPr>
      <p:cViewPr varScale="1">
        <p:scale>
          <a:sx n="72" d="100"/>
          <a:sy n="72" d="100"/>
        </p:scale>
        <p:origin x="1326" y="54"/>
      </p:cViewPr>
      <p:guideLst>
        <p:guide orient="horz" pos="220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defRPr>
            </a:lvl1pPr>
          </a:lstStyle>
          <a:p>
            <a:pPr>
              <a:defRPr/>
            </a:pPr>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a:latin typeface="+mn-lt"/>
              </a:defRPr>
            </a:lvl1pPr>
          </a:lstStyle>
          <a:p>
            <a:pPr>
              <a:defRPr/>
            </a:pPr>
            <a:fld id="{C006983C-3D3A-4048-90EC-CBA90A809D48}" type="datetimeFigureOut">
              <a:rPr lang="it-IT"/>
              <a:pPr>
                <a:defRPr/>
              </a:pPr>
              <a:t>29/05/2019</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it-IT" noProof="0"/>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defRPr>
            </a:lvl1pPr>
          </a:lstStyle>
          <a:p>
            <a:pPr>
              <a:defRPr/>
            </a:pPr>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a:latin typeface="+mn-lt"/>
              </a:defRPr>
            </a:lvl1pPr>
          </a:lstStyle>
          <a:p>
            <a:pPr>
              <a:defRPr/>
            </a:pPr>
            <a:fld id="{B18A7397-908C-4A23-A916-1DA8D1B3C44A}" type="slidenum">
              <a:rPr lang="it-IT"/>
              <a:pPr>
                <a:defRPr/>
              </a:pPr>
              <a:t>‹N›</a:t>
            </a:fld>
            <a:endParaRPr lang="it-IT"/>
          </a:p>
        </p:txBody>
      </p:sp>
    </p:spTree>
    <p:extLst>
      <p:ext uri="{BB962C8B-B14F-4D97-AF65-F5344CB8AC3E}">
        <p14:creationId xmlns:p14="http://schemas.microsoft.com/office/powerpoint/2010/main" val="524169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p:cNvSpPr>
          <p:nvPr>
            <p:ph type="sldImg"/>
          </p:nvPr>
        </p:nvSpPr>
        <p:spPr bwMode="auto">
          <a:noFill/>
          <a:ln>
            <a:solidFill>
              <a:srgbClr val="000000"/>
            </a:solidFill>
            <a:miter lim="800000"/>
            <a:headEnd/>
            <a:tailEnd/>
          </a:ln>
        </p:spPr>
      </p:sp>
      <p:sp>
        <p:nvSpPr>
          <p:cNvPr id="29698"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dirty="0"/>
          </a:p>
        </p:txBody>
      </p:sp>
      <p:sp>
        <p:nvSpPr>
          <p:cNvPr id="4" name="Segnaposto numero diapositiva 3"/>
          <p:cNvSpPr>
            <a:spLocks noGrp="1"/>
          </p:cNvSpPr>
          <p:nvPr>
            <p:ph type="sldNum" sz="quarter" idx="5"/>
          </p:nvPr>
        </p:nvSpPr>
        <p:spPr/>
        <p:txBody>
          <a:bodyPr/>
          <a:lstStyle/>
          <a:p>
            <a:pPr>
              <a:defRPr/>
            </a:pPr>
            <a:fld id="{0F47B774-EC36-4E78-9186-7F0B323081F0}" type="slidenum">
              <a:rPr lang="it-IT" smtClean="0"/>
              <a:pPr>
                <a:defRPr/>
              </a:pPr>
              <a:t>20</a:t>
            </a:fld>
            <a:endParaRPr lang="it-IT"/>
          </a:p>
        </p:txBody>
      </p:sp>
    </p:spTree>
    <p:extLst>
      <p:ext uri="{BB962C8B-B14F-4D97-AF65-F5344CB8AC3E}">
        <p14:creationId xmlns:p14="http://schemas.microsoft.com/office/powerpoint/2010/main" val="1518193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egnaposto immagine diapositiva 1"/>
          <p:cNvSpPr>
            <a:spLocks noGrp="1" noRot="1" noChangeAspect="1"/>
          </p:cNvSpPr>
          <p:nvPr>
            <p:ph type="sldImg"/>
          </p:nvPr>
        </p:nvSpPr>
        <p:spPr bwMode="auto">
          <a:noFill/>
          <a:ln>
            <a:solidFill>
              <a:srgbClr val="000000"/>
            </a:solidFill>
            <a:miter lim="800000"/>
            <a:headEnd/>
            <a:tailEnd/>
          </a:ln>
        </p:spPr>
      </p:sp>
      <p:sp>
        <p:nvSpPr>
          <p:cNvPr id="58370"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p>
        </p:txBody>
      </p:sp>
      <p:sp>
        <p:nvSpPr>
          <p:cNvPr id="4" name="Segnaposto numero diapositiva 3"/>
          <p:cNvSpPr>
            <a:spLocks noGrp="1"/>
          </p:cNvSpPr>
          <p:nvPr>
            <p:ph type="sldNum" sz="quarter" idx="5"/>
          </p:nvPr>
        </p:nvSpPr>
        <p:spPr/>
        <p:txBody>
          <a:bodyPr/>
          <a:lstStyle/>
          <a:p>
            <a:pPr>
              <a:defRPr/>
            </a:pPr>
            <a:fld id="{33E050CC-8B50-4D27-8F7E-5BE05909DA6F}" type="slidenum">
              <a:rPr lang="it-IT" smtClean="0"/>
              <a:pPr>
                <a:defRPr/>
              </a:pPr>
              <a:t>50</a:t>
            </a:fld>
            <a:endParaRPr lang="it-IT"/>
          </a:p>
        </p:txBody>
      </p:sp>
    </p:spTree>
    <p:extLst>
      <p:ext uri="{BB962C8B-B14F-4D97-AF65-F5344CB8AC3E}">
        <p14:creationId xmlns:p14="http://schemas.microsoft.com/office/powerpoint/2010/main" val="4126747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egnaposto immagine diapositiva 1"/>
          <p:cNvSpPr>
            <a:spLocks noGrp="1" noRot="1" noChangeAspect="1"/>
          </p:cNvSpPr>
          <p:nvPr>
            <p:ph type="sldImg"/>
          </p:nvPr>
        </p:nvSpPr>
        <p:spPr bwMode="auto">
          <a:noFill/>
          <a:ln>
            <a:solidFill>
              <a:srgbClr val="000000"/>
            </a:solidFill>
            <a:miter lim="800000"/>
            <a:headEnd/>
            <a:tailEnd/>
          </a:ln>
        </p:spPr>
      </p:sp>
      <p:sp>
        <p:nvSpPr>
          <p:cNvPr id="61442"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dirty="0"/>
          </a:p>
        </p:txBody>
      </p:sp>
      <p:sp>
        <p:nvSpPr>
          <p:cNvPr id="4" name="Segnaposto numero diapositiva 3"/>
          <p:cNvSpPr>
            <a:spLocks noGrp="1"/>
          </p:cNvSpPr>
          <p:nvPr>
            <p:ph type="sldNum" sz="quarter" idx="5"/>
          </p:nvPr>
        </p:nvSpPr>
        <p:spPr/>
        <p:txBody>
          <a:bodyPr/>
          <a:lstStyle/>
          <a:p>
            <a:pPr>
              <a:defRPr/>
            </a:pPr>
            <a:fld id="{09160FA9-D0C6-4A5C-B612-9CC127181754}" type="slidenum">
              <a:rPr lang="it-IT" smtClean="0"/>
              <a:pPr>
                <a:defRPr/>
              </a:pPr>
              <a:t>52</a:t>
            </a:fld>
            <a:endParaRPr lang="it-IT"/>
          </a:p>
        </p:txBody>
      </p:sp>
    </p:spTree>
    <p:extLst>
      <p:ext uri="{BB962C8B-B14F-4D97-AF65-F5344CB8AC3E}">
        <p14:creationId xmlns:p14="http://schemas.microsoft.com/office/powerpoint/2010/main" val="2894213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DF95CF6D-01D9-491E-8F80-BF2BE4B55633}" type="slidenum">
              <a:rPr lang="it-IT" smtClean="0"/>
              <a:pPr>
                <a:defRPr/>
              </a:pPr>
              <a:t>54</a:t>
            </a:fld>
            <a:endParaRPr lang="it-IT"/>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sz="1100" dirty="0"/>
          </a:p>
        </p:txBody>
      </p:sp>
    </p:spTree>
    <p:extLst>
      <p:ext uri="{BB962C8B-B14F-4D97-AF65-F5344CB8AC3E}">
        <p14:creationId xmlns:p14="http://schemas.microsoft.com/office/powerpoint/2010/main" val="3565839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E16BF5-71FA-4124-8269-89E34FB8CB57}" type="slidenum">
              <a:rPr lang="it-IT"/>
              <a:pPr fontAlgn="base">
                <a:spcBef>
                  <a:spcPct val="0"/>
                </a:spcBef>
                <a:spcAft>
                  <a:spcPct val="0"/>
                </a:spcAft>
                <a:defRPr/>
              </a:pPr>
              <a:t>55</a:t>
            </a:fld>
            <a:endParaRPr lang="it-IT"/>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a:t> </a:t>
            </a:r>
          </a:p>
        </p:txBody>
      </p:sp>
    </p:spTree>
    <p:extLst>
      <p:ext uri="{BB962C8B-B14F-4D97-AF65-F5344CB8AC3E}">
        <p14:creationId xmlns:p14="http://schemas.microsoft.com/office/powerpoint/2010/main" val="37959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0658" name="Segnaposto note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it-IT" dirty="0"/>
          </a:p>
        </p:txBody>
      </p:sp>
      <p:sp>
        <p:nvSpPr>
          <p:cNvPr id="70659" name="Segnaposto numero diapositiva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4D195034-A0E6-453D-B3CC-FA0B3043A648}" type="slidenum">
              <a:rPr lang="it-IT" sz="1300">
                <a:latin typeface="Calibri" pitchFamily="34" charset="0"/>
              </a:rPr>
              <a:pPr algn="r"/>
              <a:t>59</a:t>
            </a:fld>
            <a:endParaRPr lang="it-IT" sz="1300">
              <a:latin typeface="Calibri" pitchFamily="34" charset="0"/>
            </a:endParaRPr>
          </a:p>
        </p:txBody>
      </p:sp>
    </p:spTree>
    <p:extLst>
      <p:ext uri="{BB962C8B-B14F-4D97-AF65-F5344CB8AC3E}">
        <p14:creationId xmlns:p14="http://schemas.microsoft.com/office/powerpoint/2010/main" val="729636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egnaposto immagine diapositiva 1"/>
          <p:cNvSpPr>
            <a:spLocks noGrp="1" noRot="1" noChangeAspect="1"/>
          </p:cNvSpPr>
          <p:nvPr>
            <p:ph type="sldImg"/>
          </p:nvPr>
        </p:nvSpPr>
        <p:spPr bwMode="auto">
          <a:noFill/>
          <a:ln>
            <a:solidFill>
              <a:srgbClr val="000000"/>
            </a:solidFill>
            <a:miter lim="800000"/>
            <a:headEnd/>
            <a:tailEnd/>
          </a:ln>
        </p:spPr>
      </p:sp>
      <p:sp>
        <p:nvSpPr>
          <p:cNvPr id="73730"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dirty="0"/>
          </a:p>
          <a:p>
            <a:endParaRPr lang="it-IT" dirty="0"/>
          </a:p>
        </p:txBody>
      </p:sp>
      <p:sp>
        <p:nvSpPr>
          <p:cNvPr id="4" name="Segnaposto numero diapositiva 3"/>
          <p:cNvSpPr>
            <a:spLocks noGrp="1"/>
          </p:cNvSpPr>
          <p:nvPr>
            <p:ph type="sldNum" sz="quarter" idx="5"/>
          </p:nvPr>
        </p:nvSpPr>
        <p:spPr/>
        <p:txBody>
          <a:bodyPr/>
          <a:lstStyle/>
          <a:p>
            <a:pPr>
              <a:defRPr/>
            </a:pPr>
            <a:fld id="{EBBBB726-856C-480A-9257-53F858D1BA86}" type="slidenum">
              <a:rPr lang="it-IT" smtClean="0"/>
              <a:pPr>
                <a:defRPr/>
              </a:pPr>
              <a:t>61</a:t>
            </a:fld>
            <a:endParaRPr lang="it-IT"/>
          </a:p>
        </p:txBody>
      </p:sp>
    </p:spTree>
    <p:extLst>
      <p:ext uri="{BB962C8B-B14F-4D97-AF65-F5344CB8AC3E}">
        <p14:creationId xmlns:p14="http://schemas.microsoft.com/office/powerpoint/2010/main" val="2706264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egnaposto immagine diapositiva 1"/>
          <p:cNvSpPr>
            <a:spLocks noGrp="1" noRot="1" noChangeAspect="1"/>
          </p:cNvSpPr>
          <p:nvPr>
            <p:ph type="sldImg"/>
          </p:nvPr>
        </p:nvSpPr>
        <p:spPr bwMode="auto">
          <a:noFill/>
          <a:ln>
            <a:solidFill>
              <a:srgbClr val="000000"/>
            </a:solidFill>
            <a:miter lim="800000"/>
            <a:headEnd/>
            <a:tailEnd/>
          </a:ln>
        </p:spPr>
      </p:sp>
      <p:sp>
        <p:nvSpPr>
          <p:cNvPr id="83970"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dirty="0"/>
          </a:p>
        </p:txBody>
      </p:sp>
      <p:sp>
        <p:nvSpPr>
          <p:cNvPr id="4" name="Segnaposto numero diapositiva 3"/>
          <p:cNvSpPr>
            <a:spLocks noGrp="1"/>
          </p:cNvSpPr>
          <p:nvPr>
            <p:ph type="sldNum" sz="quarter" idx="5"/>
          </p:nvPr>
        </p:nvSpPr>
        <p:spPr/>
        <p:txBody>
          <a:bodyPr/>
          <a:lstStyle/>
          <a:p>
            <a:pPr>
              <a:defRPr/>
            </a:pPr>
            <a:fld id="{9A4963CC-3B14-4C66-ADC3-F6FC1B0BF3F5}" type="slidenum">
              <a:rPr lang="it-IT" smtClean="0"/>
              <a:pPr>
                <a:defRPr/>
              </a:pPr>
              <a:t>79</a:t>
            </a:fld>
            <a:endParaRPr lang="it-IT"/>
          </a:p>
        </p:txBody>
      </p:sp>
    </p:spTree>
    <p:extLst>
      <p:ext uri="{BB962C8B-B14F-4D97-AF65-F5344CB8AC3E}">
        <p14:creationId xmlns:p14="http://schemas.microsoft.com/office/powerpoint/2010/main" val="2363173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egnaposto immagine diapositiva 1"/>
          <p:cNvSpPr>
            <a:spLocks noGrp="1" noRot="1" noChangeAspect="1"/>
          </p:cNvSpPr>
          <p:nvPr>
            <p:ph type="sldImg"/>
          </p:nvPr>
        </p:nvSpPr>
        <p:spPr bwMode="auto">
          <a:noFill/>
          <a:ln>
            <a:solidFill>
              <a:srgbClr val="000000"/>
            </a:solidFill>
            <a:miter lim="800000"/>
            <a:headEnd/>
            <a:tailEnd/>
          </a:ln>
        </p:spPr>
      </p:sp>
      <p:sp>
        <p:nvSpPr>
          <p:cNvPr id="86018"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dirty="0"/>
          </a:p>
        </p:txBody>
      </p:sp>
      <p:sp>
        <p:nvSpPr>
          <p:cNvPr id="4" name="Segnaposto numero diapositiva 3"/>
          <p:cNvSpPr>
            <a:spLocks noGrp="1"/>
          </p:cNvSpPr>
          <p:nvPr>
            <p:ph type="sldNum" sz="quarter" idx="5"/>
          </p:nvPr>
        </p:nvSpPr>
        <p:spPr/>
        <p:txBody>
          <a:bodyPr/>
          <a:lstStyle/>
          <a:p>
            <a:pPr>
              <a:defRPr/>
            </a:pPr>
            <a:fld id="{7115C491-10DC-4F56-B0A0-F218B9C7A8CD}" type="slidenum">
              <a:rPr lang="it-IT" smtClean="0"/>
              <a:pPr>
                <a:defRPr/>
              </a:pPr>
              <a:t>80</a:t>
            </a:fld>
            <a:endParaRPr lang="it-IT"/>
          </a:p>
        </p:txBody>
      </p:sp>
    </p:spTree>
    <p:extLst>
      <p:ext uri="{BB962C8B-B14F-4D97-AF65-F5344CB8AC3E}">
        <p14:creationId xmlns:p14="http://schemas.microsoft.com/office/powerpoint/2010/main" val="1296994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701533-0F84-43B6-8014-631370B99175}" type="slidenum">
              <a:rPr lang="it-IT" smtClean="0">
                <a:latin typeface="Arial" charset="0"/>
              </a:rPr>
              <a:pPr fontAlgn="base">
                <a:spcBef>
                  <a:spcPct val="0"/>
                </a:spcBef>
                <a:spcAft>
                  <a:spcPct val="0"/>
                </a:spcAft>
              </a:pPr>
              <a:t>81</a:t>
            </a:fld>
            <a:endParaRPr lang="it-IT">
              <a:latin typeface="Arial" charset="0"/>
            </a:endParaRPr>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dirty="0"/>
          </a:p>
        </p:txBody>
      </p:sp>
    </p:spTree>
    <p:extLst>
      <p:ext uri="{BB962C8B-B14F-4D97-AF65-F5344CB8AC3E}">
        <p14:creationId xmlns:p14="http://schemas.microsoft.com/office/powerpoint/2010/main" val="1011362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egnaposto immagine diapositiva 1"/>
          <p:cNvSpPr>
            <a:spLocks noGrp="1" noRot="1" noChangeAspect="1"/>
          </p:cNvSpPr>
          <p:nvPr>
            <p:ph type="sldImg"/>
          </p:nvPr>
        </p:nvSpPr>
        <p:spPr bwMode="auto">
          <a:noFill/>
          <a:ln>
            <a:solidFill>
              <a:srgbClr val="000000"/>
            </a:solidFill>
            <a:miter lim="800000"/>
            <a:headEnd/>
            <a:tailEnd/>
          </a:ln>
        </p:spPr>
      </p:sp>
      <p:sp>
        <p:nvSpPr>
          <p:cNvPr id="3" name="Segnaposto note 2"/>
          <p:cNvSpPr>
            <a:spLocks noGrp="1"/>
          </p:cNvSpPr>
          <p:nvPr>
            <p:ph type="body" idx="1"/>
          </p:nvPr>
        </p:nvSpPr>
        <p:spPr/>
        <p:txBody>
          <a:bodyPr>
            <a:normAutofit/>
          </a:bodyPr>
          <a:lstStyle/>
          <a:p>
            <a:pPr>
              <a:defRPr/>
            </a:pPr>
            <a:endParaRPr lang="it-IT" dirty="0"/>
          </a:p>
        </p:txBody>
      </p:sp>
      <p:sp>
        <p:nvSpPr>
          <p:cNvPr id="4" name="Segnaposto numero diapositiva 3"/>
          <p:cNvSpPr>
            <a:spLocks noGrp="1"/>
          </p:cNvSpPr>
          <p:nvPr>
            <p:ph type="sldNum" sz="quarter" idx="5"/>
          </p:nvPr>
        </p:nvSpPr>
        <p:spPr/>
        <p:txBody>
          <a:bodyPr/>
          <a:lstStyle/>
          <a:p>
            <a:pPr>
              <a:defRPr/>
            </a:pPr>
            <a:fld id="{ABEC404B-B09D-427E-B0EC-C613A74BCB3C}" type="slidenum">
              <a:rPr lang="it-IT" smtClean="0"/>
              <a:pPr>
                <a:defRPr/>
              </a:pPr>
              <a:t>83</a:t>
            </a:fld>
            <a:endParaRPr lang="it-IT"/>
          </a:p>
        </p:txBody>
      </p:sp>
    </p:spTree>
    <p:extLst>
      <p:ext uri="{BB962C8B-B14F-4D97-AF65-F5344CB8AC3E}">
        <p14:creationId xmlns:p14="http://schemas.microsoft.com/office/powerpoint/2010/main" val="2383287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immagine diapositiva 1"/>
          <p:cNvSpPr>
            <a:spLocks noGrp="1" noRot="1" noChangeAspect="1"/>
          </p:cNvSpPr>
          <p:nvPr>
            <p:ph type="sldImg"/>
          </p:nvPr>
        </p:nvSpPr>
        <p:spPr bwMode="auto">
          <a:noFill/>
          <a:ln>
            <a:solidFill>
              <a:srgbClr val="000000"/>
            </a:solidFill>
            <a:miter lim="800000"/>
            <a:headEnd/>
            <a:tailEnd/>
          </a:ln>
        </p:spPr>
      </p:sp>
      <p:sp>
        <p:nvSpPr>
          <p:cNvPr id="32770" name="Segnaposto note 2"/>
          <p:cNvSpPr>
            <a:spLocks noGrp="1"/>
          </p:cNvSpPr>
          <p:nvPr>
            <p:ph type="body" idx="1"/>
          </p:nvPr>
        </p:nvSpPr>
        <p:spPr bwMode="auto">
          <a:noFill/>
        </p:spPr>
        <p:txBody>
          <a:bodyPr wrap="square" numCol="1" anchor="t" anchorCtr="0" compatLnSpc="1">
            <a:prstTxWarp prst="textNoShape">
              <a:avLst/>
            </a:prstTxWarp>
            <a:normAutofit/>
          </a:bodyPr>
          <a:lstStyle/>
          <a:p>
            <a:pPr>
              <a:lnSpc>
                <a:spcPct val="80000"/>
              </a:lnSpc>
            </a:pPr>
            <a:endParaRPr lang="it-IT" sz="900" dirty="0"/>
          </a:p>
        </p:txBody>
      </p:sp>
      <p:sp>
        <p:nvSpPr>
          <p:cNvPr id="4" name="Segnaposto numero diapositiva 3"/>
          <p:cNvSpPr>
            <a:spLocks noGrp="1"/>
          </p:cNvSpPr>
          <p:nvPr>
            <p:ph type="sldNum" sz="quarter" idx="5"/>
          </p:nvPr>
        </p:nvSpPr>
        <p:spPr/>
        <p:txBody>
          <a:bodyPr/>
          <a:lstStyle/>
          <a:p>
            <a:pPr>
              <a:defRPr/>
            </a:pPr>
            <a:fld id="{71D5D6BA-2128-4CEF-8C80-2D93D0C3EE9A}" type="slidenum">
              <a:rPr lang="it-IT" smtClean="0"/>
              <a:pPr>
                <a:defRPr/>
              </a:pPr>
              <a:t>21</a:t>
            </a:fld>
            <a:endParaRPr lang="it-IT"/>
          </a:p>
        </p:txBody>
      </p:sp>
    </p:spTree>
    <p:extLst>
      <p:ext uri="{BB962C8B-B14F-4D97-AF65-F5344CB8AC3E}">
        <p14:creationId xmlns:p14="http://schemas.microsoft.com/office/powerpoint/2010/main" val="2132558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egnaposto immagine diapositiva 1"/>
          <p:cNvSpPr>
            <a:spLocks noGrp="1" noRot="1" noChangeAspect="1"/>
          </p:cNvSpPr>
          <p:nvPr>
            <p:ph type="sldImg"/>
          </p:nvPr>
        </p:nvSpPr>
        <p:spPr bwMode="auto">
          <a:noFill/>
          <a:ln>
            <a:solidFill>
              <a:srgbClr val="000000"/>
            </a:solidFill>
            <a:miter lim="800000"/>
            <a:headEnd/>
            <a:tailEnd/>
          </a:ln>
        </p:spPr>
      </p:sp>
      <p:sp>
        <p:nvSpPr>
          <p:cNvPr id="98306"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dirty="0"/>
          </a:p>
        </p:txBody>
      </p:sp>
      <p:sp>
        <p:nvSpPr>
          <p:cNvPr id="4" name="Segnaposto numero diapositiva 3"/>
          <p:cNvSpPr>
            <a:spLocks noGrp="1"/>
          </p:cNvSpPr>
          <p:nvPr>
            <p:ph type="sldNum" sz="quarter" idx="5"/>
          </p:nvPr>
        </p:nvSpPr>
        <p:spPr/>
        <p:txBody>
          <a:bodyPr/>
          <a:lstStyle/>
          <a:p>
            <a:pPr>
              <a:defRPr/>
            </a:pPr>
            <a:fld id="{E6E55007-86DA-4317-9D1E-FA0BFC514E83}" type="slidenum">
              <a:rPr lang="it-IT" smtClean="0"/>
              <a:pPr>
                <a:defRPr/>
              </a:pPr>
              <a:t>93</a:t>
            </a:fld>
            <a:endParaRPr lang="it-IT"/>
          </a:p>
        </p:txBody>
      </p:sp>
    </p:spTree>
    <p:extLst>
      <p:ext uri="{BB962C8B-B14F-4D97-AF65-F5344CB8AC3E}">
        <p14:creationId xmlns:p14="http://schemas.microsoft.com/office/powerpoint/2010/main" val="282202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p:cNvSpPr>
            <a:spLocks noGrp="1" noRot="1" noChangeAspect="1"/>
          </p:cNvSpPr>
          <p:nvPr>
            <p:ph type="sldImg"/>
          </p:nvPr>
        </p:nvSpPr>
        <p:spPr bwMode="auto">
          <a:noFill/>
          <a:ln>
            <a:solidFill>
              <a:srgbClr val="000000"/>
            </a:solidFill>
            <a:miter lim="800000"/>
            <a:headEnd/>
            <a:tailEnd/>
          </a:ln>
        </p:spPr>
      </p:sp>
      <p:sp>
        <p:nvSpPr>
          <p:cNvPr id="35842"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p>
        </p:txBody>
      </p:sp>
      <p:sp>
        <p:nvSpPr>
          <p:cNvPr id="4" name="Segnaposto numero diapositiva 3"/>
          <p:cNvSpPr>
            <a:spLocks noGrp="1"/>
          </p:cNvSpPr>
          <p:nvPr>
            <p:ph type="sldNum" sz="quarter" idx="5"/>
          </p:nvPr>
        </p:nvSpPr>
        <p:spPr/>
        <p:txBody>
          <a:bodyPr/>
          <a:lstStyle/>
          <a:p>
            <a:pPr>
              <a:defRPr/>
            </a:pPr>
            <a:fld id="{0D4C7180-C944-46F3-B74E-090B5456F7C2}" type="slidenum">
              <a:rPr lang="it-IT" smtClean="0"/>
              <a:pPr>
                <a:defRPr/>
              </a:pPr>
              <a:t>34</a:t>
            </a:fld>
            <a:endParaRPr lang="it-IT"/>
          </a:p>
        </p:txBody>
      </p:sp>
    </p:spTree>
    <p:extLst>
      <p:ext uri="{BB962C8B-B14F-4D97-AF65-F5344CB8AC3E}">
        <p14:creationId xmlns:p14="http://schemas.microsoft.com/office/powerpoint/2010/main" val="311079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p:cNvSpPr>
            <a:spLocks noGrp="1" noRot="1" noChangeAspect="1"/>
          </p:cNvSpPr>
          <p:nvPr>
            <p:ph type="sldImg"/>
          </p:nvPr>
        </p:nvSpPr>
        <p:spPr bwMode="auto">
          <a:noFill/>
          <a:ln>
            <a:solidFill>
              <a:srgbClr val="000000"/>
            </a:solidFill>
            <a:miter lim="800000"/>
            <a:headEnd/>
            <a:tailEnd/>
          </a:ln>
        </p:spPr>
      </p:sp>
      <p:sp>
        <p:nvSpPr>
          <p:cNvPr id="37890" name="Segnaposto note 2"/>
          <p:cNvSpPr>
            <a:spLocks noGrp="1"/>
          </p:cNvSpPr>
          <p:nvPr>
            <p:ph type="body" idx="1"/>
          </p:nvPr>
        </p:nvSpPr>
        <p:spPr bwMode="auto">
          <a:noFill/>
        </p:spPr>
        <p:txBody>
          <a:bodyPr wrap="square" numCol="1" anchor="t" anchorCtr="0" compatLnSpc="1">
            <a:prstTxWarp prst="textNoShape">
              <a:avLst/>
            </a:prstTxWarp>
          </a:bodyPr>
          <a:lstStyle/>
          <a:p>
            <a:pPr algn="ctr"/>
            <a:endParaRPr lang="it-IT" dirty="0"/>
          </a:p>
        </p:txBody>
      </p:sp>
      <p:sp>
        <p:nvSpPr>
          <p:cNvPr id="4" name="Segnaposto numero diapositiva 3"/>
          <p:cNvSpPr>
            <a:spLocks noGrp="1"/>
          </p:cNvSpPr>
          <p:nvPr>
            <p:ph type="sldNum" sz="quarter" idx="5"/>
          </p:nvPr>
        </p:nvSpPr>
        <p:spPr/>
        <p:txBody>
          <a:bodyPr/>
          <a:lstStyle/>
          <a:p>
            <a:pPr>
              <a:defRPr/>
            </a:pPr>
            <a:fld id="{1B5AC443-E5BE-4ECB-9FDB-07CF239CFDA7}" type="slidenum">
              <a:rPr lang="it-IT" smtClean="0"/>
              <a:pPr>
                <a:defRPr/>
              </a:pPr>
              <a:t>35</a:t>
            </a:fld>
            <a:endParaRPr lang="it-IT"/>
          </a:p>
        </p:txBody>
      </p:sp>
    </p:spTree>
    <p:extLst>
      <p:ext uri="{BB962C8B-B14F-4D97-AF65-F5344CB8AC3E}">
        <p14:creationId xmlns:p14="http://schemas.microsoft.com/office/powerpoint/2010/main" val="15767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immagine diapositiva 1"/>
          <p:cNvSpPr>
            <a:spLocks noGrp="1" noRot="1" noChangeAspect="1"/>
          </p:cNvSpPr>
          <p:nvPr>
            <p:ph type="sldImg"/>
          </p:nvPr>
        </p:nvSpPr>
        <p:spPr bwMode="auto">
          <a:noFill/>
          <a:ln>
            <a:solidFill>
              <a:srgbClr val="000000"/>
            </a:solidFill>
            <a:miter lim="800000"/>
            <a:headEnd/>
            <a:tailEnd/>
          </a:ln>
        </p:spPr>
      </p:sp>
      <p:sp>
        <p:nvSpPr>
          <p:cNvPr id="39938"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dirty="0"/>
          </a:p>
        </p:txBody>
      </p:sp>
      <p:sp>
        <p:nvSpPr>
          <p:cNvPr id="4" name="Segnaposto numero diapositiva 3"/>
          <p:cNvSpPr>
            <a:spLocks noGrp="1"/>
          </p:cNvSpPr>
          <p:nvPr>
            <p:ph type="sldNum" sz="quarter" idx="5"/>
          </p:nvPr>
        </p:nvSpPr>
        <p:spPr/>
        <p:txBody>
          <a:bodyPr/>
          <a:lstStyle/>
          <a:p>
            <a:pPr>
              <a:defRPr/>
            </a:pPr>
            <a:fld id="{0A88F935-B5DB-461E-A1F3-2E8EA4C87D7A}" type="slidenum">
              <a:rPr lang="it-IT" smtClean="0"/>
              <a:pPr>
                <a:defRPr/>
              </a:pPr>
              <a:t>37</a:t>
            </a:fld>
            <a:endParaRPr lang="it-IT"/>
          </a:p>
        </p:txBody>
      </p:sp>
    </p:spTree>
    <p:extLst>
      <p:ext uri="{BB962C8B-B14F-4D97-AF65-F5344CB8AC3E}">
        <p14:creationId xmlns:p14="http://schemas.microsoft.com/office/powerpoint/2010/main" val="2253520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immagine diapositiva 1"/>
          <p:cNvSpPr>
            <a:spLocks noGrp="1" noRot="1" noChangeAspect="1"/>
          </p:cNvSpPr>
          <p:nvPr>
            <p:ph type="sldImg"/>
          </p:nvPr>
        </p:nvSpPr>
        <p:spPr bwMode="auto">
          <a:noFill/>
          <a:ln>
            <a:solidFill>
              <a:srgbClr val="000000"/>
            </a:solidFill>
            <a:miter lim="800000"/>
            <a:headEnd/>
            <a:tailEnd/>
          </a:ln>
        </p:spPr>
      </p:sp>
      <p:sp>
        <p:nvSpPr>
          <p:cNvPr id="43010" name="Segnaposto note 2"/>
          <p:cNvSpPr>
            <a:spLocks noGrp="1"/>
          </p:cNvSpPr>
          <p:nvPr>
            <p:ph type="body" idx="1"/>
          </p:nvPr>
        </p:nvSpPr>
        <p:spPr bwMode="auto">
          <a:noFill/>
        </p:spPr>
        <p:txBody>
          <a:bodyPr wrap="square" numCol="1" anchor="t" anchorCtr="0" compatLnSpc="1">
            <a:prstTxWarp prst="textNoShape">
              <a:avLst/>
            </a:prstTxWarp>
          </a:bodyPr>
          <a:lstStyle/>
          <a:p>
            <a:pPr>
              <a:buFontTx/>
              <a:buChar char="-"/>
            </a:pPr>
            <a:endParaRPr lang="it-IT" dirty="0"/>
          </a:p>
        </p:txBody>
      </p:sp>
      <p:sp>
        <p:nvSpPr>
          <p:cNvPr id="4" name="Segnaposto numero diapositiva 3"/>
          <p:cNvSpPr>
            <a:spLocks noGrp="1"/>
          </p:cNvSpPr>
          <p:nvPr>
            <p:ph type="sldNum" sz="quarter" idx="5"/>
          </p:nvPr>
        </p:nvSpPr>
        <p:spPr/>
        <p:txBody>
          <a:bodyPr/>
          <a:lstStyle/>
          <a:p>
            <a:pPr>
              <a:defRPr/>
            </a:pPr>
            <a:fld id="{C5AF75B6-DC19-4A00-910F-C532E0DBC9A6}" type="slidenum">
              <a:rPr lang="it-IT" smtClean="0"/>
              <a:pPr>
                <a:defRPr/>
              </a:pPr>
              <a:t>39</a:t>
            </a:fld>
            <a:endParaRPr lang="it-IT"/>
          </a:p>
        </p:txBody>
      </p:sp>
    </p:spTree>
    <p:extLst>
      <p:ext uri="{BB962C8B-B14F-4D97-AF65-F5344CB8AC3E}">
        <p14:creationId xmlns:p14="http://schemas.microsoft.com/office/powerpoint/2010/main" val="228827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endParaRPr lang="it-IT"/>
          </a:p>
          <a:p>
            <a:endParaRPr lang="it-IT"/>
          </a:p>
        </p:txBody>
      </p:sp>
    </p:spTree>
    <p:extLst>
      <p:ext uri="{BB962C8B-B14F-4D97-AF65-F5344CB8AC3E}">
        <p14:creationId xmlns:p14="http://schemas.microsoft.com/office/powerpoint/2010/main" val="2684677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0A18F5AD-EF72-4057-9501-BBC6F0855BEE}" type="slidenum">
              <a:rPr lang="it-IT"/>
              <a:pPr>
                <a:defRPr/>
              </a:pPr>
              <a:t>45</a:t>
            </a:fld>
            <a:endParaRPr lang="it-IT"/>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2429903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xfrm>
            <a:off x="946574" y="4861441"/>
            <a:ext cx="5206153" cy="4605576"/>
          </a:xfrm>
          <a:noFill/>
        </p:spPr>
        <p:txBody>
          <a:bodyPr wrap="square" numCol="1" anchor="t" anchorCtr="0" compatLnSpc="1">
            <a:prstTxWarp prst="textNoShape">
              <a:avLst/>
            </a:prstTxWarp>
          </a:bodyPr>
          <a:lstStyle/>
          <a:p>
            <a:pPr eaLnBrk="1" hangingPunct="1"/>
            <a:endParaRPr lang="it-IT" dirty="0"/>
          </a:p>
          <a:p>
            <a:pPr eaLnBrk="1" hangingPunct="1"/>
            <a:endParaRPr lang="it-IT" dirty="0"/>
          </a:p>
        </p:txBody>
      </p:sp>
    </p:spTree>
    <p:extLst>
      <p:ext uri="{BB962C8B-B14F-4D97-AF65-F5344CB8AC3E}">
        <p14:creationId xmlns:p14="http://schemas.microsoft.com/office/powerpoint/2010/main" val="1630968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lgn="ctr">
              <a:defRPr sz="5400" cap="all" baseline="0"/>
            </a:lvl1pPr>
          </a:lstStyle>
          <a:p>
            <a:r>
              <a:rPr lang="it-IT" dirty="0"/>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Immagine 10"/>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81194" y="6388100"/>
            <a:ext cx="5016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11"/>
          <p:cNvSpPr/>
          <p:nvPr userDrawn="1"/>
        </p:nvSpPr>
        <p:spPr>
          <a:xfrm>
            <a:off x="2332019" y="6550223"/>
            <a:ext cx="5002007" cy="307777"/>
          </a:xfrm>
          <a:prstGeom prst="rect">
            <a:avLst/>
          </a:prstGeom>
        </p:spPr>
        <p:txBody>
          <a:bodyPr wrap="square">
            <a:spAutoFit/>
          </a:bodyPr>
          <a:lstStyle/>
          <a:p>
            <a:pPr algn="ctr"/>
            <a:r>
              <a:rPr lang="it-IT" sz="1400" dirty="0">
                <a:solidFill>
                  <a:srgbClr val="5C697C"/>
                </a:solidFill>
                <a:latin typeface="Helvetica"/>
                <a:cs typeface="Helvetica"/>
              </a:rPr>
              <a:t>® APEO tutti i diritti riservati – ogni riproduzione vietata</a:t>
            </a:r>
            <a:endParaRPr lang="en-US" sz="1400" dirty="0"/>
          </a:p>
        </p:txBody>
      </p:sp>
      <p:sp>
        <p:nvSpPr>
          <p:cNvPr id="7" name="Rettangolo 6">
            <a:extLst>
              <a:ext uri="{FF2B5EF4-FFF2-40B4-BE49-F238E27FC236}">
                <a16:creationId xmlns:a16="http://schemas.microsoft.com/office/drawing/2014/main" id="{1B8D13C4-A25C-4070-8C36-23D017B9DC4B}"/>
              </a:ext>
            </a:extLst>
          </p:cNvPr>
          <p:cNvSpPr/>
          <p:nvPr userDrawn="1"/>
        </p:nvSpPr>
        <p:spPr>
          <a:xfrm>
            <a:off x="6782099" y="26926"/>
            <a:ext cx="2361901" cy="307777"/>
          </a:xfrm>
          <a:prstGeom prst="rect">
            <a:avLst/>
          </a:prstGeom>
        </p:spPr>
        <p:txBody>
          <a:bodyPr wrap="square">
            <a:spAutoFit/>
          </a:bodyPr>
          <a:lstStyle/>
          <a:p>
            <a:pPr algn="ctr"/>
            <a:r>
              <a:rPr lang="it-IT" sz="1400" dirty="0">
                <a:solidFill>
                  <a:srgbClr val="5C697C"/>
                </a:solidFill>
                <a:latin typeface="Helvetica"/>
                <a:cs typeface="Helvetica"/>
              </a:rPr>
              <a:t>Rev. 28/06/2016</a:t>
            </a:r>
            <a:endParaRPr lang="en-US" sz="1400" dirty="0"/>
          </a:p>
        </p:txBody>
      </p:sp>
    </p:spTree>
    <p:extLst>
      <p:ext uri="{BB962C8B-B14F-4D97-AF65-F5344CB8AC3E}">
        <p14:creationId xmlns:p14="http://schemas.microsoft.com/office/powerpoint/2010/main" val="387547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pPr>
              <a:defRPr/>
            </a:pPr>
            <a:fld id="{58F9FBB2-2D36-47E4-9DA1-F9459C9EFF43}" type="datetime1">
              <a:rPr lang="it-IT" smtClean="0"/>
              <a:t>29/05/2019</a:t>
            </a:fld>
            <a:endParaRPr lang="it-IT"/>
          </a:p>
        </p:txBody>
      </p:sp>
      <p:sp>
        <p:nvSpPr>
          <p:cNvPr id="5" name="Footer Placeholder 4"/>
          <p:cNvSpPr>
            <a:spLocks noGrp="1"/>
          </p:cNvSpPr>
          <p:nvPr>
            <p:ph type="ftr" sz="quarter" idx="11"/>
          </p:nvPr>
        </p:nvSpPr>
        <p:spPr/>
        <p:txBody>
          <a:bodyPr/>
          <a:lstStyle/>
          <a:p>
            <a:pPr>
              <a:defRPr/>
            </a:pPr>
            <a:r>
              <a:rPr lang="it-IT"/>
              <a:t>APEO: Psiconcologia</a:t>
            </a:r>
          </a:p>
        </p:txBody>
      </p:sp>
      <p:sp>
        <p:nvSpPr>
          <p:cNvPr id="6" name="Slide Number Placeholder 5"/>
          <p:cNvSpPr>
            <a:spLocks noGrp="1"/>
          </p:cNvSpPr>
          <p:nvPr>
            <p:ph type="sldNum" sz="quarter" idx="12"/>
          </p:nvPr>
        </p:nvSpPr>
        <p:spPr/>
        <p:txBody>
          <a:bodyPr/>
          <a:lstStyle/>
          <a:p>
            <a:pPr>
              <a:defRPr/>
            </a:pPr>
            <a:fld id="{366FD329-2760-4EFD-8171-E9E665D04184}" type="slidenum">
              <a:rPr lang="it-IT" smtClean="0"/>
              <a:pPr>
                <a:defRPr/>
              </a:pPr>
              <a:t>‹N›</a:t>
            </a:fld>
            <a:endParaRPr lang="it-IT"/>
          </a:p>
        </p:txBody>
      </p:sp>
    </p:spTree>
    <p:extLst>
      <p:ext uri="{BB962C8B-B14F-4D97-AF65-F5344CB8AC3E}">
        <p14:creationId xmlns:p14="http://schemas.microsoft.com/office/powerpoint/2010/main" val="106470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9EDDF575-5001-4512-A862-9E8452279490}" type="datetime1">
              <a:rPr lang="it-IT" smtClean="0"/>
              <a:t>29/05/2019</a:t>
            </a:fld>
            <a:endParaRPr lang="it-IT"/>
          </a:p>
        </p:txBody>
      </p:sp>
      <p:sp>
        <p:nvSpPr>
          <p:cNvPr id="5" name="Footer Placeholder 4"/>
          <p:cNvSpPr>
            <a:spLocks noGrp="1"/>
          </p:cNvSpPr>
          <p:nvPr>
            <p:ph type="ftr" sz="quarter" idx="11"/>
          </p:nvPr>
        </p:nvSpPr>
        <p:spPr/>
        <p:txBody>
          <a:bodyPr/>
          <a:lstStyle/>
          <a:p>
            <a:pPr>
              <a:defRPr/>
            </a:pPr>
            <a:r>
              <a:rPr lang="it-IT"/>
              <a:t>APEO: Psiconcologia</a:t>
            </a:r>
          </a:p>
        </p:txBody>
      </p:sp>
      <p:sp>
        <p:nvSpPr>
          <p:cNvPr id="6" name="Slide Number Placeholder 5"/>
          <p:cNvSpPr>
            <a:spLocks noGrp="1"/>
          </p:cNvSpPr>
          <p:nvPr>
            <p:ph type="sldNum" sz="quarter" idx="12"/>
          </p:nvPr>
        </p:nvSpPr>
        <p:spPr/>
        <p:txBody>
          <a:bodyPr/>
          <a:lstStyle/>
          <a:p>
            <a:pPr>
              <a:defRPr/>
            </a:pPr>
            <a:fld id="{051831CC-D444-47FE-8326-EADE9F613D28}" type="slidenum">
              <a:rPr lang="it-IT" smtClean="0"/>
              <a:pPr>
                <a:defRPr/>
              </a:pPr>
              <a:t>‹N›</a:t>
            </a:fld>
            <a:endParaRPr lang="it-IT"/>
          </a:p>
        </p:txBody>
      </p:sp>
    </p:spTree>
    <p:extLst>
      <p:ext uri="{BB962C8B-B14F-4D97-AF65-F5344CB8AC3E}">
        <p14:creationId xmlns:p14="http://schemas.microsoft.com/office/powerpoint/2010/main" val="160561233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dirty="0"/>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ttangolo 6"/>
          <p:cNvSpPr/>
          <p:nvPr userDrawn="1"/>
        </p:nvSpPr>
        <p:spPr>
          <a:xfrm>
            <a:off x="2332019" y="6550223"/>
            <a:ext cx="5002007" cy="307777"/>
          </a:xfrm>
          <a:prstGeom prst="rect">
            <a:avLst/>
          </a:prstGeom>
        </p:spPr>
        <p:txBody>
          <a:bodyPr wrap="square">
            <a:spAutoFit/>
          </a:bodyPr>
          <a:lstStyle/>
          <a:p>
            <a:pPr algn="ctr"/>
            <a:r>
              <a:rPr lang="it-IT" sz="1400" dirty="0">
                <a:solidFill>
                  <a:srgbClr val="5C697C"/>
                </a:solidFill>
                <a:latin typeface="Helvetica"/>
                <a:cs typeface="Helvetica"/>
              </a:rPr>
              <a:t>® APEO tutti i diritti riservati – ogni riproduzione vietata</a:t>
            </a:r>
            <a:endParaRPr lang="en-US" sz="1400" dirty="0"/>
          </a:p>
        </p:txBody>
      </p:sp>
      <p:pic>
        <p:nvPicPr>
          <p:cNvPr id="8" name="Immagine 7"/>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81194" y="6388100"/>
            <a:ext cx="5016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a:extLst>
              <a:ext uri="{FF2B5EF4-FFF2-40B4-BE49-F238E27FC236}">
                <a16:creationId xmlns:a16="http://schemas.microsoft.com/office/drawing/2014/main" id="{CC5A581F-8FB9-486E-825C-DDC3054FAA90}"/>
              </a:ext>
            </a:extLst>
          </p:cNvPr>
          <p:cNvSpPr/>
          <p:nvPr userDrawn="1"/>
        </p:nvSpPr>
        <p:spPr>
          <a:xfrm>
            <a:off x="6782099" y="26926"/>
            <a:ext cx="2361901" cy="307777"/>
          </a:xfrm>
          <a:prstGeom prst="rect">
            <a:avLst/>
          </a:prstGeom>
        </p:spPr>
        <p:txBody>
          <a:bodyPr wrap="square">
            <a:spAutoFit/>
          </a:bodyPr>
          <a:lstStyle/>
          <a:p>
            <a:pPr algn="ctr"/>
            <a:r>
              <a:rPr lang="it-IT" sz="1400" dirty="0">
                <a:solidFill>
                  <a:srgbClr val="5C697C"/>
                </a:solidFill>
                <a:latin typeface="Helvetica"/>
                <a:cs typeface="Helvetica"/>
              </a:rPr>
              <a:t>Rev. 28/06/2016</a:t>
            </a:r>
            <a:endParaRPr lang="en-US" sz="1400" dirty="0"/>
          </a:p>
        </p:txBody>
      </p:sp>
    </p:spTree>
    <p:extLst>
      <p:ext uri="{BB962C8B-B14F-4D97-AF65-F5344CB8AC3E}">
        <p14:creationId xmlns:p14="http://schemas.microsoft.com/office/powerpoint/2010/main" val="95260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E42816DF-EB1C-49BD-9FDF-12E6C097F1F3}"/>
              </a:ext>
            </a:extLst>
          </p:cNvPr>
          <p:cNvSpPr/>
          <p:nvPr userDrawn="1"/>
        </p:nvSpPr>
        <p:spPr>
          <a:xfrm>
            <a:off x="6782099" y="26926"/>
            <a:ext cx="2361901" cy="307777"/>
          </a:xfrm>
          <a:prstGeom prst="rect">
            <a:avLst/>
          </a:prstGeom>
        </p:spPr>
        <p:txBody>
          <a:bodyPr wrap="square">
            <a:spAutoFit/>
          </a:bodyPr>
          <a:lstStyle/>
          <a:p>
            <a:pPr algn="ctr"/>
            <a:r>
              <a:rPr lang="it-IT" sz="1400" dirty="0">
                <a:solidFill>
                  <a:srgbClr val="5C697C"/>
                </a:solidFill>
                <a:latin typeface="Helvetica"/>
                <a:cs typeface="Helvetica"/>
              </a:rPr>
              <a:t>Rev. 28/06/2016</a:t>
            </a:r>
            <a:endParaRPr lang="en-US" sz="1400" dirty="0"/>
          </a:p>
        </p:txBody>
      </p:sp>
    </p:spTree>
    <p:extLst>
      <p:ext uri="{BB962C8B-B14F-4D97-AF65-F5344CB8AC3E}">
        <p14:creationId xmlns:p14="http://schemas.microsoft.com/office/powerpoint/2010/main" val="10488328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fld id="{9EDDF575-5001-4512-A862-9E8452279490}" type="datetime1">
              <a:rPr lang="it-IT" smtClean="0"/>
              <a:t>29/05/2019</a:t>
            </a:fld>
            <a:endParaRPr lang="it-IT"/>
          </a:p>
        </p:txBody>
      </p:sp>
      <p:sp>
        <p:nvSpPr>
          <p:cNvPr id="6" name="Footer Placeholder 5"/>
          <p:cNvSpPr>
            <a:spLocks noGrp="1"/>
          </p:cNvSpPr>
          <p:nvPr>
            <p:ph type="ftr" sz="quarter" idx="11"/>
          </p:nvPr>
        </p:nvSpPr>
        <p:spPr/>
        <p:txBody>
          <a:bodyPr/>
          <a:lstStyle/>
          <a:p>
            <a:pPr>
              <a:defRPr/>
            </a:pPr>
            <a:r>
              <a:rPr lang="it-IT"/>
              <a:t>APEO: Psiconcologia</a:t>
            </a:r>
          </a:p>
        </p:txBody>
      </p:sp>
      <p:sp>
        <p:nvSpPr>
          <p:cNvPr id="7" name="Slide Number Placeholder 6"/>
          <p:cNvSpPr>
            <a:spLocks noGrp="1"/>
          </p:cNvSpPr>
          <p:nvPr>
            <p:ph type="sldNum" sz="quarter" idx="12"/>
          </p:nvPr>
        </p:nvSpPr>
        <p:spPr/>
        <p:txBody>
          <a:bodyPr/>
          <a:lstStyle/>
          <a:p>
            <a:pPr>
              <a:defRPr/>
            </a:pPr>
            <a:fld id="{051831CC-D444-47FE-8326-EADE9F613D28}" type="slidenum">
              <a:rPr lang="it-IT" smtClean="0"/>
              <a:pPr>
                <a:defRPr/>
              </a:pPr>
              <a:t>‹N›</a:t>
            </a:fld>
            <a:endParaRPr lang="it-IT"/>
          </a:p>
        </p:txBody>
      </p:sp>
      <p:sp>
        <p:nvSpPr>
          <p:cNvPr id="8" name="Rettangolo 7">
            <a:extLst>
              <a:ext uri="{FF2B5EF4-FFF2-40B4-BE49-F238E27FC236}">
                <a16:creationId xmlns:a16="http://schemas.microsoft.com/office/drawing/2014/main" id="{9D20575F-E698-4E70-8116-CE28EB0336E5}"/>
              </a:ext>
            </a:extLst>
          </p:cNvPr>
          <p:cNvSpPr/>
          <p:nvPr userDrawn="1"/>
        </p:nvSpPr>
        <p:spPr>
          <a:xfrm>
            <a:off x="6782099" y="26926"/>
            <a:ext cx="2361901" cy="307777"/>
          </a:xfrm>
          <a:prstGeom prst="rect">
            <a:avLst/>
          </a:prstGeom>
        </p:spPr>
        <p:txBody>
          <a:bodyPr wrap="square">
            <a:spAutoFit/>
          </a:bodyPr>
          <a:lstStyle/>
          <a:p>
            <a:pPr algn="ctr"/>
            <a:r>
              <a:rPr lang="it-IT" sz="1400" dirty="0">
                <a:solidFill>
                  <a:srgbClr val="5C697C"/>
                </a:solidFill>
                <a:latin typeface="Helvetica"/>
                <a:cs typeface="Helvetica"/>
              </a:rPr>
              <a:t>Rev. 28/06/2016</a:t>
            </a:r>
            <a:endParaRPr lang="en-US" sz="1400" dirty="0"/>
          </a:p>
        </p:txBody>
      </p:sp>
    </p:spTree>
    <p:extLst>
      <p:ext uri="{BB962C8B-B14F-4D97-AF65-F5344CB8AC3E}">
        <p14:creationId xmlns:p14="http://schemas.microsoft.com/office/powerpoint/2010/main" val="122793595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fld id="{C86EB1AE-7765-407F-B875-28FFAD442657}" type="datetime1">
              <a:rPr lang="it-IT" smtClean="0"/>
              <a:t>29/05/2019</a:t>
            </a:fld>
            <a:endParaRPr lang="it-IT"/>
          </a:p>
        </p:txBody>
      </p:sp>
      <p:sp>
        <p:nvSpPr>
          <p:cNvPr id="8" name="Footer Placeholder 7"/>
          <p:cNvSpPr>
            <a:spLocks noGrp="1"/>
          </p:cNvSpPr>
          <p:nvPr>
            <p:ph type="ftr" sz="quarter" idx="11"/>
          </p:nvPr>
        </p:nvSpPr>
        <p:spPr/>
        <p:txBody>
          <a:bodyPr/>
          <a:lstStyle/>
          <a:p>
            <a:pPr>
              <a:defRPr/>
            </a:pPr>
            <a:r>
              <a:rPr lang="it-IT"/>
              <a:t>APEO: Psiconcologia</a:t>
            </a:r>
          </a:p>
        </p:txBody>
      </p:sp>
      <p:sp>
        <p:nvSpPr>
          <p:cNvPr id="9" name="Slide Number Placeholder 8"/>
          <p:cNvSpPr>
            <a:spLocks noGrp="1"/>
          </p:cNvSpPr>
          <p:nvPr>
            <p:ph type="sldNum" sz="quarter" idx="12"/>
          </p:nvPr>
        </p:nvSpPr>
        <p:spPr/>
        <p:txBody>
          <a:bodyPr/>
          <a:lstStyle/>
          <a:p>
            <a:pPr>
              <a:defRPr/>
            </a:pPr>
            <a:fld id="{D74D9D1D-B4BE-46CA-B9A2-8E59144BAA86}" type="slidenum">
              <a:rPr lang="it-IT" smtClean="0"/>
              <a:pPr>
                <a:defRPr/>
              </a:pPr>
              <a:t>‹N›</a:t>
            </a:fld>
            <a:endParaRPr lang="it-IT"/>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BC4644B0-AE06-484E-B2AD-84297789E6D1}"/>
              </a:ext>
            </a:extLst>
          </p:cNvPr>
          <p:cNvSpPr/>
          <p:nvPr userDrawn="1"/>
        </p:nvSpPr>
        <p:spPr>
          <a:xfrm>
            <a:off x="6782099" y="26926"/>
            <a:ext cx="2361901" cy="307777"/>
          </a:xfrm>
          <a:prstGeom prst="rect">
            <a:avLst/>
          </a:prstGeom>
        </p:spPr>
        <p:txBody>
          <a:bodyPr wrap="square">
            <a:spAutoFit/>
          </a:bodyPr>
          <a:lstStyle/>
          <a:p>
            <a:pPr algn="ctr"/>
            <a:r>
              <a:rPr lang="it-IT" sz="1400" dirty="0">
                <a:solidFill>
                  <a:srgbClr val="5C697C"/>
                </a:solidFill>
                <a:latin typeface="Helvetica"/>
                <a:cs typeface="Helvetica"/>
              </a:rPr>
              <a:t>Rev. 28/06/2016</a:t>
            </a:r>
            <a:endParaRPr lang="en-US" sz="1400" dirty="0"/>
          </a:p>
        </p:txBody>
      </p:sp>
    </p:spTree>
    <p:extLst>
      <p:ext uri="{BB962C8B-B14F-4D97-AF65-F5344CB8AC3E}">
        <p14:creationId xmlns:p14="http://schemas.microsoft.com/office/powerpoint/2010/main" val="3384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pPr>
              <a:defRPr/>
            </a:pPr>
            <a:fld id="{DD85C8EF-86A5-42DE-9003-A52D60A7D122}" type="datetime1">
              <a:rPr lang="it-IT" smtClean="0"/>
              <a:t>29/05/2019</a:t>
            </a:fld>
            <a:endParaRPr lang="it-IT"/>
          </a:p>
        </p:txBody>
      </p:sp>
      <p:sp>
        <p:nvSpPr>
          <p:cNvPr id="4" name="Footer Placeholder 3"/>
          <p:cNvSpPr>
            <a:spLocks noGrp="1"/>
          </p:cNvSpPr>
          <p:nvPr>
            <p:ph type="ftr" sz="quarter" idx="11"/>
          </p:nvPr>
        </p:nvSpPr>
        <p:spPr/>
        <p:txBody>
          <a:bodyPr/>
          <a:lstStyle/>
          <a:p>
            <a:pPr>
              <a:defRPr/>
            </a:pPr>
            <a:r>
              <a:rPr lang="it-IT"/>
              <a:t>APEO: Psiconcologia</a:t>
            </a:r>
          </a:p>
        </p:txBody>
      </p:sp>
      <p:sp>
        <p:nvSpPr>
          <p:cNvPr id="5" name="Slide Number Placeholder 4"/>
          <p:cNvSpPr>
            <a:spLocks noGrp="1"/>
          </p:cNvSpPr>
          <p:nvPr>
            <p:ph type="sldNum" sz="quarter" idx="12"/>
          </p:nvPr>
        </p:nvSpPr>
        <p:spPr/>
        <p:txBody>
          <a:bodyPr/>
          <a:lstStyle/>
          <a:p>
            <a:pPr>
              <a:defRPr/>
            </a:pPr>
            <a:fld id="{1D92C45F-6B58-4ACE-8643-749801261932}" type="slidenum">
              <a:rPr lang="it-IT" smtClean="0"/>
              <a:pPr>
                <a:defRPr/>
              </a:pPr>
              <a:t>‹N›</a:t>
            </a:fld>
            <a:endParaRPr lang="it-IT"/>
          </a:p>
        </p:txBody>
      </p:sp>
      <p:sp>
        <p:nvSpPr>
          <p:cNvPr id="6" name="Rettangolo 5">
            <a:extLst>
              <a:ext uri="{FF2B5EF4-FFF2-40B4-BE49-F238E27FC236}">
                <a16:creationId xmlns:a16="http://schemas.microsoft.com/office/drawing/2014/main" id="{689D5A55-D55F-40DE-B8F0-78A41AA35A57}"/>
              </a:ext>
            </a:extLst>
          </p:cNvPr>
          <p:cNvSpPr/>
          <p:nvPr userDrawn="1"/>
        </p:nvSpPr>
        <p:spPr>
          <a:xfrm>
            <a:off x="6782099" y="26926"/>
            <a:ext cx="2361901" cy="307777"/>
          </a:xfrm>
          <a:prstGeom prst="rect">
            <a:avLst/>
          </a:prstGeom>
        </p:spPr>
        <p:txBody>
          <a:bodyPr wrap="square">
            <a:spAutoFit/>
          </a:bodyPr>
          <a:lstStyle/>
          <a:p>
            <a:pPr algn="ctr"/>
            <a:r>
              <a:rPr lang="it-IT" sz="1400" dirty="0">
                <a:solidFill>
                  <a:srgbClr val="5C697C"/>
                </a:solidFill>
                <a:latin typeface="Helvetica"/>
                <a:cs typeface="Helvetica"/>
              </a:rPr>
              <a:t>Rev. 28/06/2016</a:t>
            </a:r>
            <a:endParaRPr lang="en-US" sz="1400" dirty="0"/>
          </a:p>
        </p:txBody>
      </p:sp>
    </p:spTree>
    <p:extLst>
      <p:ext uri="{BB962C8B-B14F-4D97-AF65-F5344CB8AC3E}">
        <p14:creationId xmlns:p14="http://schemas.microsoft.com/office/powerpoint/2010/main" val="199222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DDF575-5001-4512-A862-9E8452279490}" type="datetime1">
              <a:rPr lang="it-IT" smtClean="0"/>
              <a:t>29/05/2019</a:t>
            </a:fld>
            <a:endParaRPr lang="it-IT"/>
          </a:p>
        </p:txBody>
      </p:sp>
      <p:sp>
        <p:nvSpPr>
          <p:cNvPr id="3" name="Footer Placeholder 2"/>
          <p:cNvSpPr>
            <a:spLocks noGrp="1"/>
          </p:cNvSpPr>
          <p:nvPr>
            <p:ph type="ftr" sz="quarter" idx="11"/>
          </p:nvPr>
        </p:nvSpPr>
        <p:spPr/>
        <p:txBody>
          <a:bodyPr/>
          <a:lstStyle/>
          <a:p>
            <a:pPr>
              <a:defRPr/>
            </a:pPr>
            <a:r>
              <a:rPr lang="it-IT"/>
              <a:t>APEO: Psiconcologia</a:t>
            </a:r>
          </a:p>
        </p:txBody>
      </p:sp>
      <p:sp>
        <p:nvSpPr>
          <p:cNvPr id="4" name="Slide Number Placeholder 3"/>
          <p:cNvSpPr>
            <a:spLocks noGrp="1"/>
          </p:cNvSpPr>
          <p:nvPr>
            <p:ph type="sldNum" sz="quarter" idx="12"/>
          </p:nvPr>
        </p:nvSpPr>
        <p:spPr/>
        <p:txBody>
          <a:bodyPr/>
          <a:lstStyle/>
          <a:p>
            <a:pPr>
              <a:defRPr/>
            </a:pPr>
            <a:fld id="{051831CC-D444-47FE-8326-EADE9F613D28}" type="slidenum">
              <a:rPr lang="it-IT" smtClean="0"/>
              <a:pPr>
                <a:defRPr/>
              </a:pPr>
              <a:t>‹N›</a:t>
            </a:fld>
            <a:endParaRPr lang="it-IT"/>
          </a:p>
        </p:txBody>
      </p:sp>
    </p:spTree>
    <p:extLst>
      <p:ext uri="{BB962C8B-B14F-4D97-AF65-F5344CB8AC3E}">
        <p14:creationId xmlns:p14="http://schemas.microsoft.com/office/powerpoint/2010/main" val="93051249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pPr>
              <a:defRPr/>
            </a:pPr>
            <a:fld id="{BAE68917-7059-46C4-AA95-51BF98C32571}" type="datetime1">
              <a:rPr lang="it-IT" smtClean="0"/>
              <a:t>29/05/2019</a:t>
            </a:fld>
            <a:endParaRPr lang="it-IT"/>
          </a:p>
        </p:txBody>
      </p:sp>
      <p:sp>
        <p:nvSpPr>
          <p:cNvPr id="6" name="Footer Placeholder 5"/>
          <p:cNvSpPr>
            <a:spLocks noGrp="1"/>
          </p:cNvSpPr>
          <p:nvPr>
            <p:ph type="ftr" sz="quarter" idx="11"/>
          </p:nvPr>
        </p:nvSpPr>
        <p:spPr/>
        <p:txBody>
          <a:bodyPr/>
          <a:lstStyle/>
          <a:p>
            <a:pPr>
              <a:defRPr/>
            </a:pPr>
            <a:r>
              <a:rPr lang="it-IT"/>
              <a:t>APEO: Psiconcologia</a:t>
            </a:r>
          </a:p>
        </p:txBody>
      </p:sp>
      <p:sp>
        <p:nvSpPr>
          <p:cNvPr id="7" name="Slide Number Placeholder 6"/>
          <p:cNvSpPr>
            <a:spLocks noGrp="1"/>
          </p:cNvSpPr>
          <p:nvPr>
            <p:ph type="sldNum" sz="quarter" idx="12"/>
          </p:nvPr>
        </p:nvSpPr>
        <p:spPr/>
        <p:txBody>
          <a:bodyPr/>
          <a:lstStyle/>
          <a:p>
            <a:pPr>
              <a:defRPr/>
            </a:pPr>
            <a:fld id="{615D8963-C9C0-4FE4-978A-060DA5255172}" type="slidenum">
              <a:rPr lang="it-IT" smtClean="0"/>
              <a:pPr>
                <a:defRPr/>
              </a:pPr>
              <a:t>‹N›</a:t>
            </a:fld>
            <a:endParaRPr lang="it-IT"/>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59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pPr>
              <a:defRPr/>
            </a:pPr>
            <a:fld id="{205860C0-9560-4C5A-AD4F-19976EF2084A}" type="datetime1">
              <a:rPr lang="it-IT" smtClean="0"/>
              <a:t>29/05/2019</a:t>
            </a:fld>
            <a:endParaRPr lang="it-IT"/>
          </a:p>
        </p:txBody>
      </p:sp>
      <p:sp>
        <p:nvSpPr>
          <p:cNvPr id="6" name="Footer Placeholder 5"/>
          <p:cNvSpPr>
            <a:spLocks noGrp="1"/>
          </p:cNvSpPr>
          <p:nvPr>
            <p:ph type="ftr" sz="quarter" idx="11"/>
          </p:nvPr>
        </p:nvSpPr>
        <p:spPr/>
        <p:txBody>
          <a:bodyPr/>
          <a:lstStyle/>
          <a:p>
            <a:pPr>
              <a:defRPr/>
            </a:pPr>
            <a:r>
              <a:rPr lang="it-IT"/>
              <a:t>APEO: Psiconcologia</a:t>
            </a:r>
          </a:p>
        </p:txBody>
      </p:sp>
      <p:sp>
        <p:nvSpPr>
          <p:cNvPr id="7" name="Slide Number Placeholder 6"/>
          <p:cNvSpPr>
            <a:spLocks noGrp="1"/>
          </p:cNvSpPr>
          <p:nvPr>
            <p:ph type="sldNum" sz="quarter" idx="12"/>
          </p:nvPr>
        </p:nvSpPr>
        <p:spPr/>
        <p:txBody>
          <a:bodyPr/>
          <a:lstStyle/>
          <a:p>
            <a:pPr>
              <a:defRPr/>
            </a:pPr>
            <a:fld id="{12F037B4-781B-431A-B708-CAD8130C76B0}" type="slidenum">
              <a:rPr lang="it-IT" smtClean="0"/>
              <a:pPr>
                <a:defRPr/>
              </a:pPr>
              <a:t>‹N›</a:t>
            </a:fld>
            <a:endParaRPr lang="it-IT"/>
          </a:p>
        </p:txBody>
      </p:sp>
    </p:spTree>
    <p:extLst>
      <p:ext uri="{BB962C8B-B14F-4D97-AF65-F5344CB8AC3E}">
        <p14:creationId xmlns:p14="http://schemas.microsoft.com/office/powerpoint/2010/main" val="354661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9EDDF575-5001-4512-A862-9E8452279490}" type="datetime1">
              <a:rPr lang="it-IT" smtClean="0"/>
              <a:t>29/05/2019</a:t>
            </a:fld>
            <a:endParaRPr lang="it-IT"/>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it-IT"/>
              <a:t>APEO: Psiconcologia</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051831CC-D444-47FE-8326-EADE9F613D28}" type="slidenum">
              <a:rPr lang="it-IT" smtClean="0"/>
              <a:pPr>
                <a:defRPr/>
              </a:pPr>
              <a:t>‹N›</a:t>
            </a:fld>
            <a:endParaRPr lang="it-IT"/>
          </a:p>
        </p:txBody>
      </p:sp>
    </p:spTree>
    <p:extLst>
      <p:ext uri="{BB962C8B-B14F-4D97-AF65-F5344CB8AC3E}">
        <p14:creationId xmlns:p14="http://schemas.microsoft.com/office/powerpoint/2010/main" val="1078949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lamentementecostantemente.files.wordpress.com/2011/08/resilienza-stress_corda.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it/imgres?imgurl=http://img1.amando.it/imagesdyn/articoli/37/0/47764.png&amp;imgrefurl=http://www.amando.it/salute/psicologia/resilienza.html&amp;usg=__ZAGcJac4HC_INriR-GPvq3Qdco4=&amp;h=521&amp;w=529&amp;sz=201&amp;hl=it&amp;start=159&amp;sig2=nYOwUAo8SIjvbuh07eEnsw&amp;zoom=1&amp;tbnid=8-lvjHsHYj2EXM:&amp;tbnh=130&amp;tbnw=132&amp;ei=Sv-8Tq_SDcrO4QTko8TABA&amp;prev=/search?q=resilienza&amp;start=140&amp;hl=it&amp;sa=N&amp;gbv=2&amp;tbm=isch&amp;itbs=1"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it/imgres?imgurl=http://img2.amando.it/imagesdyn/articoli/26/60/28418.jpg&amp;imgrefurl=http://www.amando.it/societa/scuola-lavoro/resilienza-lavoro.html&amp;usg=__BHn5fVWg3V5bSo6k_RxWrlkpzls=&amp;h=322&amp;w=349&amp;sz=18&amp;hl=it&amp;start=21&amp;sig2=2bM0o1ZWlonyrDBSo0jCVQ&amp;zoom=1&amp;tbnid=H4nLzL-o6TmD1M:&amp;tbnh=111&amp;tbnw=120&amp;ei=5uu8TvSyFNCk4ATQuoi3BA&amp;prev=/search?q=resilienza&amp;start=20&amp;hl=it&amp;sa=N&amp;gbv=2&amp;tbm=isch&amp;itbs=1"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8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sz="2000" dirty="0"/>
              <a:t>Come gestire</a:t>
            </a:r>
            <a:br>
              <a:rPr lang="it-IT" sz="2000" dirty="0"/>
            </a:br>
            <a:r>
              <a:rPr lang="it-IT" sz="2000" dirty="0"/>
              <a:t>LO STRESS EMOZIONALE NELLA </a:t>
            </a:r>
            <a:br>
              <a:rPr lang="it-IT" sz="2000" dirty="0"/>
            </a:br>
            <a:r>
              <a:rPr lang="it-IT" sz="2000" dirty="0"/>
              <a:t>RELAZIONE</a:t>
            </a:r>
            <a:br>
              <a:rPr lang="it-IT" sz="2000" dirty="0"/>
            </a:br>
            <a:r>
              <a:rPr lang="it-IT" sz="2000" dirty="0"/>
              <a:t>E  NELLA  COMUNICAZIONE CON IL PAZIENTE</a:t>
            </a:r>
            <a:br>
              <a:rPr lang="it-IT" sz="2000" dirty="0"/>
            </a:br>
            <a:r>
              <a:rPr lang="it-IT" sz="2000" dirty="0"/>
              <a:t>IN ONCOLOGIA?</a:t>
            </a:r>
            <a:br>
              <a:rPr lang="it-IT" sz="2000" dirty="0"/>
            </a:br>
            <a:br>
              <a:rPr lang="it-IT" sz="1800" dirty="0"/>
            </a:br>
            <a:r>
              <a:rPr lang="it-IT" sz="1800" dirty="0"/>
              <a:t>L’ IMPORTANZA DELL’ESTETICA nella</a:t>
            </a:r>
            <a:br>
              <a:rPr lang="it-IT" sz="1800" dirty="0"/>
            </a:br>
            <a:r>
              <a:rPr lang="it-IT" sz="1800" dirty="0"/>
              <a:t>paziente oncologica: PERCORSI BENESSERE</a:t>
            </a:r>
            <a:br>
              <a:rPr lang="it-IT" sz="1800" dirty="0"/>
            </a:br>
            <a:r>
              <a:rPr lang="it-IT" sz="1800" dirty="0"/>
              <a:t>L’UNITA’ MENTE E CORPO</a:t>
            </a:r>
            <a:br>
              <a:rPr lang="it-IT" sz="1800" dirty="0"/>
            </a:br>
            <a:r>
              <a:rPr lang="it-IT" sz="1800" dirty="0"/>
              <a:t>MALESSERE E BENESSERE</a:t>
            </a:r>
            <a:endParaRPr lang="it-IT" sz="2400" dirty="0"/>
          </a:p>
        </p:txBody>
      </p:sp>
      <p:sp>
        <p:nvSpPr>
          <p:cNvPr id="5" name="Sottotitolo 4"/>
          <p:cNvSpPr>
            <a:spLocks noGrp="1"/>
          </p:cNvSpPr>
          <p:nvPr>
            <p:ph type="subTitle" idx="1"/>
          </p:nvPr>
        </p:nvSpPr>
        <p:spPr>
          <a:xfrm>
            <a:off x="685800" y="3505200"/>
            <a:ext cx="6694512" cy="1752600"/>
          </a:xfrm>
        </p:spPr>
        <p:txBody>
          <a:bodyPr/>
          <a:lstStyle/>
          <a:p>
            <a:r>
              <a:rPr lang="it-IT" dirty="0">
                <a:solidFill>
                  <a:schemeClr val="accent5">
                    <a:lumMod val="75000"/>
                  </a:schemeClr>
                </a:solidFill>
              </a:rPr>
              <a:t>Percorso di “Benessere, Make-up e Inestetismi da Terapia”</a:t>
            </a:r>
          </a:p>
          <a:p>
            <a:r>
              <a:rPr lang="it-IT" dirty="0" err="1">
                <a:solidFill>
                  <a:schemeClr val="accent5">
                    <a:lumMod val="75000"/>
                  </a:schemeClr>
                </a:solidFill>
              </a:rPr>
              <a:t>D.ssa</a:t>
            </a:r>
            <a:r>
              <a:rPr lang="it-IT" dirty="0">
                <a:solidFill>
                  <a:schemeClr val="accent5">
                    <a:lumMod val="75000"/>
                  </a:schemeClr>
                </a:solidFill>
              </a:rPr>
              <a:t> </a:t>
            </a:r>
            <a:r>
              <a:rPr lang="it-IT">
                <a:solidFill>
                  <a:schemeClr val="accent5">
                    <a:lumMod val="75000"/>
                  </a:schemeClr>
                </a:solidFill>
              </a:rPr>
              <a:t>Florence Didier</a:t>
            </a:r>
          </a:p>
          <a:p>
            <a:r>
              <a:rPr lang="it-IT">
                <a:solidFill>
                  <a:schemeClr val="accent5">
                    <a:lumMod val="75000"/>
                  </a:schemeClr>
                </a:solidFill>
              </a:rPr>
              <a:t>D.ssa</a:t>
            </a:r>
            <a:r>
              <a:rPr lang="it-IT" dirty="0">
                <a:solidFill>
                  <a:schemeClr val="accent5">
                    <a:lumMod val="75000"/>
                  </a:schemeClr>
                </a:solidFill>
              </a:rPr>
              <a:t> Giada </a:t>
            </a:r>
            <a:r>
              <a:rPr lang="it-IT" dirty="0" err="1">
                <a:solidFill>
                  <a:schemeClr val="accent5">
                    <a:lumMod val="75000"/>
                  </a:schemeClr>
                </a:solidFill>
              </a:rPr>
              <a:t>Perinel</a:t>
            </a:r>
            <a:endParaRPr lang="it-IT" dirty="0">
              <a:solidFill>
                <a:schemeClr val="accent5">
                  <a:lumMod val="75000"/>
                </a:schemeClr>
              </a:solidFill>
            </a:endParaRPr>
          </a:p>
          <a:p>
            <a:endParaRPr lang="it-IT" dirty="0"/>
          </a:p>
        </p:txBody>
      </p:sp>
    </p:spTree>
    <p:extLst>
      <p:ext uri="{BB962C8B-B14F-4D97-AF65-F5344CB8AC3E}">
        <p14:creationId xmlns:p14="http://schemas.microsoft.com/office/powerpoint/2010/main" val="375512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normAutofit fontScale="90000"/>
          </a:bodyPr>
          <a:lstStyle/>
          <a:p>
            <a:br>
              <a:rPr lang="it-IT" dirty="0">
                <a:solidFill>
                  <a:srgbClr val="FFFF00"/>
                </a:solidFill>
              </a:rPr>
            </a:br>
            <a:br>
              <a:rPr lang="it-IT" dirty="0">
                <a:solidFill>
                  <a:srgbClr val="FFFF00"/>
                </a:solidFill>
              </a:rPr>
            </a:br>
            <a:r>
              <a:rPr lang="it-IT" dirty="0"/>
              <a:t>CHE COSA EVOCA PER VOI IL CANCRO…?</a:t>
            </a:r>
            <a:br>
              <a:rPr lang="it-IT" dirty="0">
                <a:solidFill>
                  <a:srgbClr val="FFFF00"/>
                </a:solidFill>
              </a:rPr>
            </a:br>
            <a:br>
              <a:rPr lang="it-IT" dirty="0">
                <a:solidFill>
                  <a:srgbClr val="FFFF00"/>
                </a:solidFill>
              </a:rPr>
            </a:br>
            <a:endParaRPr lang="it-IT" dirty="0"/>
          </a:p>
        </p:txBody>
      </p:sp>
      <p:sp>
        <p:nvSpPr>
          <p:cNvPr id="3" name="Segnaposto contenuto 2"/>
          <p:cNvSpPr>
            <a:spLocks noGrp="1"/>
          </p:cNvSpPr>
          <p:nvPr>
            <p:ph idx="1"/>
          </p:nvPr>
        </p:nvSpPr>
        <p:spPr/>
        <p:txBody>
          <a:bodyPr/>
          <a:lstStyle/>
          <a:p>
            <a:pPr marL="0" indent="0">
              <a:buNone/>
            </a:pPr>
            <a:br>
              <a:rPr lang="it-IT" dirty="0">
                <a:solidFill>
                  <a:srgbClr val="FFFF00"/>
                </a:solidFill>
              </a:rPr>
            </a:br>
            <a:endParaRPr lang="it-IT" dirty="0"/>
          </a:p>
        </p:txBody>
      </p:sp>
      <p:sp>
        <p:nvSpPr>
          <p:cNvPr id="23555" name="AutoShape 2" descr="data:image/jpeg;base64,/9j/4AAQSkZJRgABAQAAAQABAAD/2wCEAAkGBxIQEhQUEhQTFRQWFhgVGBUXFxUUHxUXFxUWFxQXFBcYHyggGhomHRUUITEiJSorLi8uFx8zODMsOCgtLisBCgoKDg0OGxAQGywlICQsLCwsLCwsLCwsLCwsLCwsLCwsLCwsLCwsLCwsLCwsLCwsLCwsLCwsLCwsLCwsLCwsLP/AABEIALkBEAMBEQACEQEDEQH/xAAcAAEAAQUBAQAAAAAAAAAAAAAABwEDBAUGAgj/xABHEAABAwIDBAYFBg0DBQEAAAABAAIDBBEFEiEGMUFRBxMiYXGBFDKRobFCUlNyktEVFiMzNENUYoKTosHwc4PSRFVjsrMk/8QAGgEBAAMBAQEAAAAAAAAAAAAAAAEEBQMCBv/EADARAQACAQIFAwQBBAEFAAAAAAABAgMEERIhMUFRBRMUImFxgTIjUpGxQiQzoeHw/9oADAMBAAIRAxEAPwCcUBAQEBAQEBAQEBAQEBAQEFueZrGlzyGtaCS4kAADeSTuCgRXi/SDV1znRYQxrIgcrq6UaE8epYRr4kHwG9cNRqseGPqn9PF7xXq0UmyE05zVeIVczjvAd1bfJtz/AGWTf1TefprDhOfwrHsa6LWnrq2F3C0mYX726XUU9VtWedYIzy2NHtLjWH/ngzEYBvLQI5WjiQAO17HHvC0MPqGLJynlP3da5az1SPsttTS4lF1lO+9tHsd2Xxnk9vDdv3FXnVuwVIqgICAgICAgICAgICAgICAgICAgICAgICAgIKEoIk2/xV+KVhw6JxbSwWdVvabdY7eyEHx394PzVV1eojBTfvPR4yX4YZ9PA2NrWMaGtaLNa0WAA4AL5i1rWne87zKlM7zvK6vKBARDS4jhj45RV0Z6uqZvA0bUN4xyjiSNzudvK/pdZav0Xnl/p2pkmOUpF2U2gbXQtkboSASOW8EEcCCCCOBBW3p83HvS3WFmlt+TehWXsQEBAQEBAQEBAQEBAQEBAQEBAQEBAQEBAQa7aHEhS00853RRvktzLWkge2yCIuj6lLaQSv1lqHOnkcd7i5xy38hfzPNfN+pZePLMR2U8872dVC9g9Zt+8E/BUXPkzW0kbxdpPkd3iCvW3LdMRDEqaYs7weP3rzMTDzssqEKFBTYKfqq6qgHqlzZQP9ZmY/1xyH+Ira0lp4qW8xtP6/8AS1jnnE+UlBbKwICAgICAgICAgICAgICAgICAgICAgICAgIOY6SaGWow2qigaXSOj0aN7rEEgd9gdEENYHtuWRR0zKKpfPExsZjaOLW21GXML2vuWRl9Mm+SbcXVXnBvO7qaPZ/Ha7Vxhw+PgCBLIR3jW39JXfH6bhp/Lm9xirC3U02IYRVUzJ6gVUFS/qg8sDHRybwCBe4P37lz1eixRjm1I2mOaMmOIrvDr6uUOiB529vH+6w5neFaejXrw8KFBg7GOz4xUkbmMp2HxEcrj7Mw9q2dLG0YvzKzj/wCKVwtpZEBAQEBAQEBAQEBAQEBAQEBAQEBAQEBAQEBB5QYWKYlHTsL3kC3eB7zuHeVwzZ64/wAvNrbIqqMUdjFXFI39FpXmTrTo18oBa1kV9XBtyS7ifJZeoy3pSZyfyty28Q4WtMR9ToJpAbNHqt3d/MrIcJlbXlCzV1LYmOkebMY0uceQAuV7pT3LRWCOc7HQxRPkilrZBZ1RK+QDk0kNaB3Brfevo8WL+p9qxt+12I2n8JOCvOggICAgICAgICAgICAgICAgICAgICAgICAgIMXEc/VSdWcr8jsptezrHKbHfrZBAuA4fNjEbavEaiSZricsA7DBkcW9oN0tcbhbxWRrtZOK3DSOflXy5OGdodoergjOjWRxtJ0AAa1oubDuAKxvqyX+8yr85l5wyubURRysvlkaHC+hAPA96Zcc47zW084LRtO0soleIR9nHTtfjtSKKlJ9EYQ6qqG6tIBBaxh3HdpzOu4a7+g0c4447df9LeLHtzlOFBRshjZHG0NYxoa1o4ACwWlWsVjaHWIZK9JEBAQEBAQEBAQEBAQEBAQEBAQEBAQEBAQEBBbqPVd4H4IIa6P4smHUw5sc77Uj3f3Xy+vtvnspZf5s7aeMuo6lrdSYJbDn2DouelnbNT8oxztZoNkMTrJaSBlLh80uSNrM+dkbCW9kuueFwfetXJ6fGTNa3E7Wwxa27fR7A4niBtXzx0tOd8FMS57hye91x8R3K5g0WLFzjnPmXWuOtUkbP4FT0MTYaaNscY5b3H5z3b3O7yrb22iAgICAgICAgICAgICAgICAgICAgICAgICAgICChUCEMA2CxOkY7rcQhpYWvc1jJQ2UFgcbO1IDb+tYHjrbcq+bT4ck/VHN4tStuqtVOb5BjeGZt35ry1OYhcY9NwRO+0/5eYw0dp0WbJT4ZHI19THPDIRJG1jSAwkdotN/VIy6DTTvV2IiObq7pehVAQEBAQEBAQEBAQEBAQEBAQEBAQEBAQEBAQEBAQYmJyuZE9zTYhpIJ4WFyfLVcs03ik8HXsi2+3JAuE4THis0ldVOMjHvPUwOkJytacuaTW4vlvlFh46LL1GovgrGOv8ALbnLhe9qxtC/tdVUEEDoGRQSTPaWRxRsY4hzhlDjlHZte/MkaLnpa6m94taZiI6793nHF5neZSj0W4dNTYZTRTgiRrSbH5Ic4ua0+AIC2qX4lmJdavaRAQEBAQEBAQEBAQEBAQEBAQEBAQEBAQEBAQEFLoF0GFW10DARLJE0EEEPe0Cx0IOYpt3OaNq7ZrZVzy50tG031ayryDwyNksPKyDd7PP2epLeiy4cx24O66Jzzy7T3Fx9q8zWJ6odnS1sUuscjHj91zXfAr1H2TDIugXQVQEBAQEBAQEBAQEBAQEBAQEBAQEBAQEBBS6Dk9rOkOgw27ZZc8v0MVpH34Zhezf4iERM7OFrOkjFKo//AJYIKSM7n1Bc+QjgQxuo+yfFcbajHXrLhfVYqdZaeroq6q/Sa+tkv8mMimj8A06nxLAVUv6jWP4wp39TrH8IYD9ioN72g98kr3E+J0Cq21+Seipb1DLPRbds/TN06qI+AJ+K5/Kyz3cvmZp/5S8uwGmP6lnsI+CfKy/3HzM/9ywdm4QbxmWJ3ON5b8brrXXZY683anqOWOvNucM2ixeh/M1PpMY/VVN3m3IPvf8AqCt49fWeVo2XMXqVLcrxskHZPpUpatwhqGupKjdkl0a8/wDjkOh8Da99Lq9W0WjeGhW1bRvWd0gAqXpVAQEBAQEBAQEBAQEBAQEBAQEBAQEBBj1lWyFjpJHNYxgLnOcQA0DeSTwTqdUM7T9INViTjDhxdBTeqaixEkvdEN7Rv13+G5Vs+ppijn1VdRqqYY8y1uD7LQwDM4dreXOILiTvLnnd5LIy6rJknqxc2ryZJ5zt9m0NbFHowX8Bb2nj71XVebFlxJ53Wb4an2lNhiPcTqST46r0lRAQEBBjV9BHO3LI0OHDmPqnguuPNkxz9MuuLPkxT9MtpsrttU4SWx1Ln1NDewkN3SU4PP5zBy9nI62n1VcvLpLb02spl5dJ8JuoK2OeNkkTmvje0Oa5puHA7iFbXWSgICAgICAgICAgICAgICAgICAgILNXUsiY58jg1jGlznE2DWgXJJ5IIE2q2mkx2YtYXMw+N3Zb6vpDh8t/Jvdw8d1PVaqMUbR1UdZq/ajhr1lfhnbCA2Nova2a1gBya3gFi2m0zvLBtabTvPNZllc/VxJ/zlwUbIeUgFIICAnI3hQlDl5AUN4VUESo4X0O47xz8V6iZid4TEzE7wydjton4NNY3dQSu7bd/oz3H86z9zmP8OvpNVGT6bdW5otX7scNuqd4pA4Agggi4I1uDuI7leaD2gICAgICAgICAgICAgICAgICChKCDelzap9dU/gymdaGM3qXg+s5p1Z4N08XG3yVyzZYx0mzjnzRipNmrhibGwNbZrWiw7gOZWDa1r23nrL5u1rZLb9Zlq/wtLO7JRU8tS69szWuLb+IH3K7i0EzzvLQw+mzPO87OooOjnGp2B8k1NTE7o8ucj6xAIB8yrcaLFHbdd+Bhjtv+2uxbZXGqEF74o6qMakxesBzygA+4rnbR4rdOTlfQ4rdphhYVisdQDluHN0cx2hae/71n5sFsXVm59NbF1Z64KzxLKGAucQANSToB4qa0m0xEPVKTedqwx8Irpax5ZQ0clWQbGRxMUTT+8RYneDq4eC1cWhrH8mxh9OrEfW7Wj2Pxp4uZcNpf3Y6dsp9r2n4q3GHHHZergx16VhbxDYjGWi7ZsPqbfJfTthJ/iY0H+oKLafHbrDzfT479auHxHEpaSQRV1LJSuO43L2Hva7iN24uVHNoO9P8M/P6d3xz+mwY8EAgggi4I1uO5Z0xMTtLKtE1naepIwOBBAIIsQeIO8KItwzvBW01nidv0SY8W5sPldcxt6ynJ3uhvZ0Z5lh0+qRyX0GDN7tInu+l02f3aRPfuky67O6qAgICAgICAgICAgICAgICAg5npD2jGG0E04tntkiB4yO0ZpxtvPc0oII2WoTHGZH3MsxzuJ32OoB9pJ8Vja3Nx34Y7MHX5/cvwx0hdocNmxmsFHCS2FnanlHAA667t+gHE35K3pNPwV47dV3Q6WKV47df9PofAsGgooGQU7AyNgsAOPNzjxcd5KvNFsEFLIIu6VdhQ5rsQo2hlTEC+RrRYTxjV+YDe8C+vEaHhbnfHFqzWXPJires1nu4ihqmzRte3c4X8OY8QbrByY5x34ZfNZcc47zWezK2W2VdjdQc5c2ggcA8tNjPJ8xp+aOJ4X01Omvo8Ht03nrLc0Wn9unFPWU64dh8VPG2KGNscbRYMaA0DyCtrvVlICDXY9gkFbC6GojEkbhuO9p4OYd7XDmEEBVWCS4TWOopCXxOBlp5CPWbxaeGYcQOIvuKztdgiY446sz1DTxNfcjrDNWTvDE/LDrqx9K6Kri/OUzxJb5zD2ZWnuLSr2hycOTh8tD07JwZOHy+hcPrGTxRyxm7JGte082uAI+K2W8yUBAQEBAQEBAQEBAQEBAQEHkoIL6Y8T9NxGChabxU462XkXu1sfBth/GVXz5eCk2/StnzcFJt+oaysm6uKR+nYY5wHeAcvleyyMFfcyQw9NT3MsR+0ldC+zwpMOjkcLy1Vp3u42cLxtvyDbHxcVv9H0nLo79EuR6S9sDhNIJmsEj3SNja1xIGoc4kka7mlBlbBbWxYtSieNpY4EskjOuR4AJAPyhYgg8jzQdE4XQfM2Nj8HuxGFmggmcIxybLqwDwvdUM+Hiz1/8AujN1OCL6in/n9J82HwRtDQ08DRbLGC7ve7tSE9+Yn2BX2kifbnpMxOQzuw+N0VHC/qzU9XmzuDspIc4FoBO4AX3EnXQONwbpYxSnla99Q6Zl7ujkDSHDiAQLt05FB9RUNSJY2SN3Pa148HAEfFBfQR101UQNNBU7nU9TGb82SO6t7fA3afJeMkb0n8PGSN6S4JfOTGz5aY25LdREHtc07nAt9osvVLcNol6pbhtFvDuegTGDNQOp3m8lLIWEE3IY8uczyvnA+qvo4neN31MTvCTVKRAQEBAQEBAQEBAQEBAQEGHi1c2nhklf6sbS4+QXm9uGsy8Xtw1mXzds/I6d89VJq+eQuv8Au3Nvf8AsrW322p4Y+vvP008f7ZuOC9NPb6J3uLXH3Arlop2zR+HDQTEZ4/Cf9nntdS05Z6phjLfDq22W4+hbFEtPtNs1S4lEIqqPOwODwMzmEOAIuC0g7iR5oMjA8GgooWw00YjjbuaLnU7ySdSTzKDPJRG75f6SZOsqsUe31fSYmX72Nyn3hcLT/WrH2lwvP9esfaX05DKHta5puHAOB7iLhd1hA20+GYphtPWUDKd1TRVDzJFKwFzoszg4ghtzfs2sQNdQdbIOR2S6MK+ulaHwyQQ3GeWRuSzeORrrFzrbhZB9TUkDY2NY3RrGho8GgAfBBeQR3051QbhvVn1pp4WN8Q/OfcwrzflWfw8X/jLgV83PV8tM81uWQN3+xTFZnkmKzLM6IK7qMYnh3Nqoi9o5uZ27eP51b2mtvjh9Hpbb4o+yebrusbiCqAgICAgICAgICAgoXII3remWgjnfGI6h8bHFjqhjAWAg2JGty0c/ZdRvG+yJtETtu73C8ThqomywPbJG8Xa5puD9x7t6lKP+nPFzHRspmH8pVPyD6rSC8+GrVxyz56Rzccs9N+kc5R1hzQwBg3AADyWNlniniYWeZv8AUzi0EWIuCCCObSLOB8Rcea5Y7cNuKHDHbgtFo7O36KdpBG0YdO60kYPozzungv2Q0/PZuLe7uX0GO8ZK7w+mxZIyUi0JLBXR03VQUQc3t7tVHhlI+ZxBkILYWcZJCOyAOQ3nuCR5N0E0uFl9M6OU3klzPkcfpHnNc94IHvWNl1H9eLR0hhZtV/1EXjpCUehra0VFOKKc5aumGQtO+SMeq5vOwsD4A8VsRMWjeG5W0WjihJN1KRBVBQlBA3SFj4xTEWRQnNTUVyXDUPmO+x4gWA8nKrrMvBjmO8qeuze3imO8sUlYfd89tza2pnDQ57iA0ak8grNKTvtC7THMzww1dDLVumjq4CIDFfqnOAcTmBBJaQQQQTv4FXqZMenjh33lfplx6eODrLqcT6YMQFOafq2NrHOsJowCOrtoWMN+2T5W1tyuVvW1eKF6uStq8UOi6ItsKySpdR1r3SF8PXxPeAHNIID43W3jUkcsvfopki/RGPJGSN6u32y25pML6sTl7nyHsxxjM7LexeRcWaPfwXp03brBsWhq4WTQPEkbxdrh7CCN4IOhB3KRnICAgICAgIKEoIs2t6VyyR8GGxMnezR87yeqaeTcpGc+Y814vkpj52c8mWmPnZyGN9JGKTw+ivbCySc5BLBnaQy1nggk233zAjQLlOetq8UTyjq4znravFE8o6rFDSMhjbGwWaBbxPEnvKxcmW17cXdg5c1sluLuytj8efhVaxjf0SqJzR8GSDe5nLS2nHyC0tPqZtj3nrHX8NXTaqbYt57dfwtbb42MRxOR7DeGlHUREahzz+dePO48ACumrvtXby7ay+1eGO7AWb1ZXVlxTg79CuNqbOF8cw9VEDJW5XgkXzNc05XRuG58bx6rhp3G2oXXBntink66fU2wzy/w32Fbc4lRgNcI6+Ibi49TOBydfsyHwuTvutbHq8du7Zx63Ffvt+W2HTZTN0loq9juWRh95c34Lvx1npKxF6z0mGBiHTRJICKKgmc87nTaNHIkM3j+ILzbLSvWYebZsdesw4+VlTWTipr5OslHqRj1Ihe9mjd/m8rO1Os4o4KMvVa/j+jH08s9ZzL3YFfhxe9k0T3Q1EZuyVlwQRztvH+dytafU2xcusLmm1c4eU84dbgvSxVUwDMRpXSgaekUwBv3vYSAD5jwWtjz479JbOLU4snSf8uso+lrCJB+kZDxEjJGEd263sXZYWMQ6X8KiBySSTu4Mijc4nwLrN96idoRMxDhtpduq/E2mKFhoqZ2jnOP5WRvED5o8PbwVbLq6U6c5VM2tpjjlzlrMPo44GBkYAA8Lk8SeZWRlyWyW3nqxM2S+S3FZcqXdleaxzeKV5tDUx9fURwn1GjrZBzto1p7rq9Wfbxzk7zyho1n2sU5O88obmrOoH+f5vVLHv1lSxbzzlrNmoA/PUOF3SOIafmsacoA9nuVnV3mu2OOkdVnW5JrtijpEc2+wKtZT4pTTSODWRw1D3nkxsZPx0HerPp+/DK16XvFLMGOqfXVEtfN68pPVNP6qEGzGjkbcR381x1uomZ9urjr9RvPt17Ow6JK4wV1RS3/ACc0YqI28GvYcsuXlmu027lc0mT3MfPrC7ocs5MXPrCYFaXBAQEFLoKoLFZVMhY6SRzWMYC5znEANA3kkoIR2+6VJatj6fDmObFI4RGqddpfm0IhHyQdRmNza+g3rxa9Y6z0eLZK133no0MVG2CJsbNw48zxJ71h2y+7ebWfPTmnLebWa/DB1lZI47oWBg8Xak/FWM21MEV8rWo+jTxXy6FUImIZkbOX22rerEQabPzFw5gZS3339y0fT6cpmejV9NxztMz0XML6uCJrC9lwLntN9Y6nj5eSjPx5L9JM/uZL8o5Mk4hCP1kf2mrx7V/Dl7OTw8nE4PpY/tBPZyeE+xk8KfhiH6Zn2lPxr+D4uT+15ONQfSt9pT42T+1Pxcn9qn4cg+lH9X3Kfj5fCfi5fDw7aCn+l9zz/ZT8XL4T8TLPZ5/GGm+kP2X/AHJ8TJ4Ph5fCn4xU/wA8/Zd9yn4mTwn4eXwqMegO4vPgxyfEyeD4eTw9DG4+AmPhG5TGkyeE/DyeFDiMbv1Mzv8AZJXr4uV7jS5vK8ypcPVpqrygcPgp+Lk8k6TLPdd6ybhR1p/2HqPh28o+Dfyq0VR3UFefCnf9yfCt5hPwbeYXfRa3/t9f/Jcp+DPlPwLeYY2CRvFRVdbG+N4MbSx4s5vZvYjhz81z1leCtaflx18e3Stfypick9RN6PSNL5SO0R8gWvb62/w+DS4Y4Ytf9J0eCIrFr/plbM/osP1T/wCzrqtq+WSfyqa3/u238ue2lpKiqnf1EU0rYmtjd1bHvyk3dZ2UG19fYtTRUmuKPvza2gpw4YnzzdTSztbliyyRuDRlZLG6FxaBa7Wu3jThdZuo0+StpvLM1OmyUtN5VwzaOGixWkkmL2MjEokflJGSSMtba2pAda9u9XPT6zFJsu+mVmKTbdNkG2+GvF21tNb/AFWD3E3Wg015m1+HuIArKUk8Ouj+9Bt2StcA4EEEXBBBBB3EHig93QcttHVYuJbUMFI6IW7c0jg5xtc9lo7IG7jdBXGKnF2ub6NDRPaWNLusklaY5LdsaDttvuNge5BD2281fV1xpa2oY+OJrZJIoMzY2uOrWG+rnWLTc7gdLKvqcvt03jqq6vP7OOZ7sKrLRPTRAAAZ32Glg1ha0DzJ9iy6cU4r5J78mTTinFfJ52hmQYZPiNQKSlIa4DPNMdRCw7tOLjwHw3ixotPvHHb9LGg028cdv0xqDBxRVFZAHF/VzZM53uswEE/aK8+odawj1P8AlXfw2OA4BWYvJI2mkbBTxO6t9QRmLpBq5kbeNgRy3jVdtNpIisWvHV20mirFeK8dUkbN9FlDShxnb6ZK6wMlQ1r7AcGMNw0e096vxWKxtDSrWKxtDd/iRhn7DR/yIv8AipSfiPhn7DR/yIvuQPxHwz9ho/5EX3IH4kYZ+w0f8iL/AIoPTdjMNG6hpB/sRf8AFBdGydAP+jpf5Mf3ILsez1G31aanHhFGP7IL4winG6GH+Wz7kHsYdD9FH9hv3ILjKVg3MYPBoCD2IwNwHsQerIbFkCyBZAsg+d+keq9DxLEXG2Z4hkYOZdGG+4glVNRh921d+inqcHu3rv0Sl0X7HMw6lY9wvUytEkzzqczu1kHcL27zcqzFI33WYx1id0W1cIo5ayI6Np55SByY78qz3Ot5LL1ePfNH3Y+uxTOev3Sf0OYUIcNjkP5ypc6oeeZeeyPJob7+a1YjaNmzWu0RENpt/s62upJGgflmAyQv4skaLtseRtlI5FJiJjaU2iLRtKFNlqyOprqCQsDwxtRK9lgfUhNm2PN4FvEKppcM4rWjspaTBbFa8duyTBR0c/Wddh9HmdDLLCTDlMhhe5kzDmaHCxEZDtMzZLgaK4vNXUbN4Uxkxlw6EuheQ7q3yNDoxHG9rmC/ruMzGNZxdfWwNgsYxSYc5gpRBJHTRO6/8m+ZpZcvbnzG7Q4iORwZxsDcE2QbTAcXGHmSNhnmp2XJMsnWFgDjcseTe+UF2XLl7Ns19CEl2QCEHzhDUZ5q6d59erncSeDWu7I8hdZOu3tkiseGL6jvfLFY8NZVUkkDqbEZzkhqHSMjZY5uqbH2Xn6xOg77q1Om2we2uzpf+n9uOqYehfBjDQ+kSNtNVuMzzxyXIhHhl7QH76tVrFYisLdKxSsVjs4PamRsGKYoX7msbUhu7MepAaPAvMfldV8+D3L1mVTU6f3L1mUv7C4R6HQU0NgHCJrn24yPGaQ/acVaXI5N+iRAQEBAQEBAQEBAQEBAQEAoIv6SthHVuI4fUNbdnWNin0vZjHGRpPcbOb5hBJ9kEEdOtG6mqHShpLKyJsZI+TNEbC/jGbW7l4tSLTEz2c7Y4tMTPZNGz9GIKWniAt1cMcf2WAf2Xt0Z7ggiuh6N5KKtq6uFrZWPdG6KLNkNjK2WdhJ0GrGgcwSNE7jeYRslUt6nrJWtDXdc8ayOMrmFkrczvkuaddd5Om4gLuE4NK+aProBFHEI5HnMHmpqImiKF2m5jGsz2+c5p3tKDBxfZ+rBfFDHnbJZokvGGsAErWueS8O0bKAQGuuWDUZuyFit2TqSSwNL9GsZJnAa3IS9kj2X1Il6uU6Xu0ixDroJJQUKD5zoNmp6rFKrDspbE2rfNNJrpTl2YNvzeMtvHuK5ThrOSL/ZxnBWckZPEJd222EhxSOmje4xsgkDsrR60eXKYx83QDXhZdXZ1kUYa0NaAAAAANwA0ACCJukzYaWrxWhnjaTHK5kU5F7NERMmZ1uBYCNeLQOKCXGhBVAQEBAQEBAQEBAQEBAQEBAQUIQVQazH8CgroxHO3M1r2SN5tcxwLSPeD3EhBsggqgICClkFUFLIKoPLkOznsG/Tq/xg/wDiojqivV0AU9k9npBQqJFQpFUBAQEBAQEBAQEBAQEBAQEBAQEBAQEBAQEBAQ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p>
        </p:txBody>
      </p:sp>
      <p:sp>
        <p:nvSpPr>
          <p:cNvPr id="23556" name="AutoShape 4" descr="data:image/jpeg;base64,/9j/4AAQSkZJRgABAQAAAQABAAD/2wCEAAkGBxIQEhQUEhQTFRQWFhgVGBUXFxUUHxUXFxUWFxQXFBcYHyggGhomHRUUITEiJSorLi8uFx8zODMsOCgtLisBCgoKDg0OGxAQGywlICQsLCwsLCwsLCwsLCwsLCwsLCwsLCwsLCwsLCwsLCwsLCwsLCwsLCwsLCwsLCwsLCwsLP/AABEIALkBEAMBEQACEQEDEQH/xAAcAAEAAQUBAQAAAAAAAAAAAAAABwEDBAUGAgj/xABHEAABAwIDBAYFBg0DBQEAAAABAAIDBBEFEiEGMUFRBxMiYXGBFDKRobFCUlNyktEVFiMzNENUYoKTosHwc4PSRFVjsrMk/8QAGgEBAAMBAQEAAAAAAAAAAAAAAAEEBQMCBv/EADARAQACAQIFAwQBBAEFAAAAAAABAgMEERIhMUFRBRMUImFxgTIjUpGxQiQzoeHw/9oADAMBAAIRAxEAPwCcUBAQEBAQEBAQEBAQEBAQEFueZrGlzyGtaCS4kAADeSTuCgRXi/SDV1znRYQxrIgcrq6UaE8epYRr4kHwG9cNRqseGPqn9PF7xXq0UmyE05zVeIVczjvAd1bfJtz/AGWTf1TefprDhOfwrHsa6LWnrq2F3C0mYX726XUU9VtWedYIzy2NHtLjWH/ngzEYBvLQI5WjiQAO17HHvC0MPqGLJynlP3da5az1SPsttTS4lF1lO+9tHsd2Xxnk9vDdv3FXnVuwVIqgICAgICAgICAgICAgICAgICAgICAgICAgIKEoIk2/xV+KVhw6JxbSwWdVvabdY7eyEHx394PzVV1eojBTfvPR4yX4YZ9PA2NrWMaGtaLNa0WAA4AL5i1rWne87zKlM7zvK6vKBARDS4jhj45RV0Z6uqZvA0bUN4xyjiSNzudvK/pdZav0Xnl/p2pkmOUpF2U2gbXQtkboSASOW8EEcCCCCOBBW3p83HvS3WFmlt+TehWXsQEBAQEBAQEBAQEBAQEBAQEBAQEBAQEBAQa7aHEhS00853RRvktzLWkge2yCIuj6lLaQSv1lqHOnkcd7i5xy38hfzPNfN+pZePLMR2U8872dVC9g9Zt+8E/BUXPkzW0kbxdpPkd3iCvW3LdMRDEqaYs7weP3rzMTDzssqEKFBTYKfqq6qgHqlzZQP9ZmY/1xyH+Ira0lp4qW8xtP6/8AS1jnnE+UlBbKwICAgICAgICAgICAgICAgICAgICAgICAgIOY6SaGWow2qigaXSOj0aN7rEEgd9gdEENYHtuWRR0zKKpfPExsZjaOLW21GXML2vuWRl9Mm+SbcXVXnBvO7qaPZ/Ha7Vxhw+PgCBLIR3jW39JXfH6bhp/Lm9xirC3U02IYRVUzJ6gVUFS/qg8sDHRybwCBe4P37lz1eixRjm1I2mOaMmOIrvDr6uUOiB529vH+6w5neFaejXrw8KFBg7GOz4xUkbmMp2HxEcrj7Mw9q2dLG0YvzKzj/wCKVwtpZEBAQEBAQEBAQEBAQEBAQEBAQEBAQEBAQEBB5QYWKYlHTsL3kC3eB7zuHeVwzZ64/wAvNrbIqqMUdjFXFI39FpXmTrTo18oBa1kV9XBtyS7ifJZeoy3pSZyfyty28Q4WtMR9ToJpAbNHqt3d/MrIcJlbXlCzV1LYmOkebMY0uceQAuV7pT3LRWCOc7HQxRPkilrZBZ1RK+QDk0kNaB3Brfevo8WL+p9qxt+12I2n8JOCvOggICAgICAgICAgICAgICAgICAgICAgICAgIMXEc/VSdWcr8jsptezrHKbHfrZBAuA4fNjEbavEaiSZricsA7DBkcW9oN0tcbhbxWRrtZOK3DSOflXy5OGdodoergjOjWRxtJ0AAa1oubDuAKxvqyX+8yr85l5wyubURRysvlkaHC+hAPA96Zcc47zW084LRtO0soleIR9nHTtfjtSKKlJ9EYQ6qqG6tIBBaxh3HdpzOu4a7+g0c4447df9LeLHtzlOFBRshjZHG0NYxoa1o4ACwWlWsVjaHWIZK9JEBAQEBAQEBAQEBAQEBAQEBAQEBAQEBAQEBBbqPVd4H4IIa6P4smHUw5sc77Uj3f3Xy+vtvnspZf5s7aeMuo6lrdSYJbDn2DouelnbNT8oxztZoNkMTrJaSBlLh80uSNrM+dkbCW9kuueFwfetXJ6fGTNa3E7Wwxa27fR7A4niBtXzx0tOd8FMS57hye91x8R3K5g0WLFzjnPmXWuOtUkbP4FT0MTYaaNscY5b3H5z3b3O7yrb22iAgICAgICAgICAgICAgICAgICAgICAgICAgICChUCEMA2CxOkY7rcQhpYWvc1jJQ2UFgcbO1IDb+tYHjrbcq+bT4ck/VHN4tStuqtVOb5BjeGZt35ry1OYhcY9NwRO+0/5eYw0dp0WbJT4ZHI19THPDIRJG1jSAwkdotN/VIy6DTTvV2IiObq7pehVAQEBAQEBAQEBAQEBAQEBAQEBAQEBAQEBAQEBAQYmJyuZE9zTYhpIJ4WFyfLVcs03ik8HXsi2+3JAuE4THis0ldVOMjHvPUwOkJytacuaTW4vlvlFh46LL1GovgrGOv8ALbnLhe9qxtC/tdVUEEDoGRQSTPaWRxRsY4hzhlDjlHZte/MkaLnpa6m94taZiI6793nHF5neZSj0W4dNTYZTRTgiRrSbH5Ic4ua0+AIC2qX4lmJdavaRAQEBAQEBAQEBAQEBAQEBAQEBAQEBAQEBAQEFLoF0GFW10DARLJE0EEEPe0Cx0IOYpt3OaNq7ZrZVzy50tG031ayryDwyNksPKyDd7PP2epLeiy4cx24O66Jzzy7T3Fx9q8zWJ6odnS1sUuscjHj91zXfAr1H2TDIugXQVQEBAQEBAQEBAQEBAQEBAQEBAQEBAQEBBS6Dk9rOkOgw27ZZc8v0MVpH34Zhezf4iERM7OFrOkjFKo//AJYIKSM7n1Bc+QjgQxuo+yfFcbajHXrLhfVYqdZaeroq6q/Sa+tkv8mMimj8A06nxLAVUv6jWP4wp39TrH8IYD9ioN72g98kr3E+J0Cq21+Seipb1DLPRbds/TN06qI+AJ+K5/Kyz3cvmZp/5S8uwGmP6lnsI+CfKy/3HzM/9ywdm4QbxmWJ3ON5b8brrXXZY683anqOWOvNucM2ixeh/M1PpMY/VVN3m3IPvf8AqCt49fWeVo2XMXqVLcrxskHZPpUpatwhqGupKjdkl0a8/wDjkOh8Da99Lq9W0WjeGhW1bRvWd0gAqXpVAQEBAQEBAQEBAQEBAQEBAQEBAQEBBj1lWyFjpJHNYxgLnOcQA0DeSTwTqdUM7T9INViTjDhxdBTeqaixEkvdEN7Rv13+G5Vs+ppijn1VdRqqYY8y1uD7LQwDM4dreXOILiTvLnnd5LIy6rJknqxc2ryZJ5zt9m0NbFHowX8Bb2nj71XVebFlxJ53Wb4an2lNhiPcTqST46r0lRAQEBBjV9BHO3LI0OHDmPqnguuPNkxz9MuuLPkxT9MtpsrttU4SWx1Ln1NDewkN3SU4PP5zBy9nI62n1VcvLpLb02spl5dJ8JuoK2OeNkkTmvje0Oa5puHA7iFbXWSgICAgICAgICAgICAgICAgICAgILNXUsiY58jg1jGlznE2DWgXJJ5IIE2q2mkx2YtYXMw+N3Zb6vpDh8t/Jvdw8d1PVaqMUbR1UdZq/ajhr1lfhnbCA2Nova2a1gBya3gFi2m0zvLBtabTvPNZllc/VxJ/zlwUbIeUgFIICAnI3hQlDl5AUN4VUESo4X0O47xz8V6iZid4TEzE7wydjton4NNY3dQSu7bd/oz3H86z9zmP8OvpNVGT6bdW5otX7scNuqd4pA4Agggi4I1uDuI7leaD2gICAgICAgICAgICAgICAgICChKCDelzap9dU/gymdaGM3qXg+s5p1Z4N08XG3yVyzZYx0mzjnzRipNmrhibGwNbZrWiw7gOZWDa1r23nrL5u1rZLb9Zlq/wtLO7JRU8tS69szWuLb+IH3K7i0EzzvLQw+mzPO87OooOjnGp2B8k1NTE7o8ucj6xAIB8yrcaLFHbdd+Bhjtv+2uxbZXGqEF74o6qMakxesBzygA+4rnbR4rdOTlfQ4rdphhYVisdQDluHN0cx2hae/71n5sFsXVm59NbF1Z64KzxLKGAucQANSToB4qa0m0xEPVKTedqwx8Irpax5ZQ0clWQbGRxMUTT+8RYneDq4eC1cWhrH8mxh9OrEfW7Wj2Pxp4uZcNpf3Y6dsp9r2n4q3GHHHZergx16VhbxDYjGWi7ZsPqbfJfTthJ/iY0H+oKLafHbrDzfT479auHxHEpaSQRV1LJSuO43L2Hva7iN24uVHNoO9P8M/P6d3xz+mwY8EAgggi4I1uO5Z0xMTtLKtE1naepIwOBBAIIsQeIO8KItwzvBW01nidv0SY8W5sPldcxt6ynJ3uhvZ0Z5lh0+qRyX0GDN7tInu+l02f3aRPfuky67O6qAgICAgICAgICAgICAgICAg5npD2jGG0E04tntkiB4yO0ZpxtvPc0oII2WoTHGZH3MsxzuJ32OoB9pJ8Vja3Nx34Y7MHX5/cvwx0hdocNmxmsFHCS2FnanlHAA667t+gHE35K3pNPwV47dV3Q6WKV47df9PofAsGgooGQU7AyNgsAOPNzjxcd5KvNFsEFLIIu6VdhQ5rsQo2hlTEC+RrRYTxjV+YDe8C+vEaHhbnfHFqzWXPJires1nu4ihqmzRte3c4X8OY8QbrByY5x34ZfNZcc47zWezK2W2VdjdQc5c2ggcA8tNjPJ8xp+aOJ4X01Omvo8Ht03nrLc0Wn9unFPWU64dh8VPG2KGNscbRYMaA0DyCtrvVlICDXY9gkFbC6GojEkbhuO9p4OYd7XDmEEBVWCS4TWOopCXxOBlp5CPWbxaeGYcQOIvuKztdgiY446sz1DTxNfcjrDNWTvDE/LDrqx9K6Kri/OUzxJb5zD2ZWnuLSr2hycOTh8tD07JwZOHy+hcPrGTxRyxm7JGte082uAI+K2W8yUBAQEBAQEBAQEBAQEBAQEHkoIL6Y8T9NxGChabxU462XkXu1sfBth/GVXz5eCk2/StnzcFJt+oaysm6uKR+nYY5wHeAcvleyyMFfcyQw9NT3MsR+0ldC+zwpMOjkcLy1Vp3u42cLxtvyDbHxcVv9H0nLo79EuR6S9sDhNIJmsEj3SNja1xIGoc4kka7mlBlbBbWxYtSieNpY4EskjOuR4AJAPyhYgg8jzQdE4XQfM2Nj8HuxGFmggmcIxybLqwDwvdUM+Hiz1/8AujN1OCL6in/n9J82HwRtDQ08DRbLGC7ve7tSE9+Yn2BX2kifbnpMxOQzuw+N0VHC/qzU9XmzuDspIc4FoBO4AX3EnXQONwbpYxSnla99Q6Zl7ujkDSHDiAQLt05FB9RUNSJY2SN3Pa148HAEfFBfQR101UQNNBU7nU9TGb82SO6t7fA3afJeMkb0n8PGSN6S4JfOTGz5aY25LdREHtc07nAt9osvVLcNol6pbhtFvDuegTGDNQOp3m8lLIWEE3IY8uczyvnA+qvo4neN31MTvCTVKRAQEBAQEBAQEBAQEBAQEGHi1c2nhklf6sbS4+QXm9uGsy8Xtw1mXzds/I6d89VJq+eQuv8Au3Nvf8AsrW322p4Y+vvP008f7ZuOC9NPb6J3uLXH3Arlop2zR+HDQTEZ4/Cf9nntdS05Z6phjLfDq22W4+hbFEtPtNs1S4lEIqqPOwODwMzmEOAIuC0g7iR5oMjA8GgooWw00YjjbuaLnU7ySdSTzKDPJRG75f6SZOsqsUe31fSYmX72Nyn3hcLT/WrH2lwvP9esfaX05DKHta5puHAOB7iLhd1hA20+GYphtPWUDKd1TRVDzJFKwFzoszg4ghtzfs2sQNdQdbIOR2S6MK+ulaHwyQQ3GeWRuSzeORrrFzrbhZB9TUkDY2NY3RrGho8GgAfBBeQR3051QbhvVn1pp4WN8Q/OfcwrzflWfw8X/jLgV83PV8tM81uWQN3+xTFZnkmKzLM6IK7qMYnh3Nqoi9o5uZ27eP51b2mtvjh9Hpbb4o+yebrusbiCqAgICAgICAgICAgoXII3remWgjnfGI6h8bHFjqhjAWAg2JGty0c/ZdRvG+yJtETtu73C8ThqomywPbJG8Xa5puD9x7t6lKP+nPFzHRspmH8pVPyD6rSC8+GrVxyz56Rzccs9N+kc5R1hzQwBg3AADyWNlniniYWeZv8AUzi0EWIuCCCObSLOB8Rcea5Y7cNuKHDHbgtFo7O36KdpBG0YdO60kYPozzungv2Q0/PZuLe7uX0GO8ZK7w+mxZIyUi0JLBXR03VQUQc3t7tVHhlI+ZxBkILYWcZJCOyAOQ3nuCR5N0E0uFl9M6OU3klzPkcfpHnNc94IHvWNl1H9eLR0hhZtV/1EXjpCUehra0VFOKKc5aumGQtO+SMeq5vOwsD4A8VsRMWjeG5W0WjihJN1KRBVBQlBA3SFj4xTEWRQnNTUVyXDUPmO+x4gWA8nKrrMvBjmO8qeuze3imO8sUlYfd89tza2pnDQ57iA0ak8grNKTvtC7THMzww1dDLVumjq4CIDFfqnOAcTmBBJaQQQQTv4FXqZMenjh33lfplx6eODrLqcT6YMQFOafq2NrHOsJowCOrtoWMN+2T5W1tyuVvW1eKF6uStq8UOi6ItsKySpdR1r3SF8PXxPeAHNIID43W3jUkcsvfopki/RGPJGSN6u32y25pML6sTl7nyHsxxjM7LexeRcWaPfwXp03brBsWhq4WTQPEkbxdrh7CCN4IOhB3KRnICAgICAgIKEoIs2t6VyyR8GGxMnezR87yeqaeTcpGc+Y814vkpj52c8mWmPnZyGN9JGKTw+ivbCySc5BLBnaQy1nggk233zAjQLlOetq8UTyjq4znravFE8o6rFDSMhjbGwWaBbxPEnvKxcmW17cXdg5c1sluLuytj8efhVaxjf0SqJzR8GSDe5nLS2nHyC0tPqZtj3nrHX8NXTaqbYt57dfwtbb42MRxOR7DeGlHUREahzz+dePO48ACumrvtXby7ay+1eGO7AWb1ZXVlxTg79CuNqbOF8cw9VEDJW5XgkXzNc05XRuG58bx6rhp3G2oXXBntink66fU2wzy/w32Fbc4lRgNcI6+Ibi49TOBydfsyHwuTvutbHq8du7Zx63Ffvt+W2HTZTN0loq9juWRh95c34Lvx1npKxF6z0mGBiHTRJICKKgmc87nTaNHIkM3j+ILzbLSvWYebZsdesw4+VlTWTipr5OslHqRj1Ihe9mjd/m8rO1Os4o4KMvVa/j+jH08s9ZzL3YFfhxe9k0T3Q1EZuyVlwQRztvH+dytafU2xcusLmm1c4eU84dbgvSxVUwDMRpXSgaekUwBv3vYSAD5jwWtjz479JbOLU4snSf8uso+lrCJB+kZDxEjJGEd263sXZYWMQ6X8KiBySSTu4Mijc4nwLrN96idoRMxDhtpduq/E2mKFhoqZ2jnOP5WRvED5o8PbwVbLq6U6c5VM2tpjjlzlrMPo44GBkYAA8Lk8SeZWRlyWyW3nqxM2S+S3FZcqXdleaxzeKV5tDUx9fURwn1GjrZBzto1p7rq9Wfbxzk7zyho1n2sU5O88obmrOoH+f5vVLHv1lSxbzzlrNmoA/PUOF3SOIafmsacoA9nuVnV3mu2OOkdVnW5JrtijpEc2+wKtZT4pTTSODWRw1D3nkxsZPx0HerPp+/DK16XvFLMGOqfXVEtfN68pPVNP6qEGzGjkbcR381x1uomZ9urjr9RvPt17Ow6JK4wV1RS3/ACc0YqI28GvYcsuXlmu027lc0mT3MfPrC7ocs5MXPrCYFaXBAQEFLoKoLFZVMhY6SRzWMYC5znEANA3kkoIR2+6VJatj6fDmObFI4RGqddpfm0IhHyQdRmNza+g3rxa9Y6z0eLZK133no0MVG2CJsbNw48zxJ71h2y+7ebWfPTmnLebWa/DB1lZI47oWBg8Xak/FWM21MEV8rWo+jTxXy6FUImIZkbOX22rerEQabPzFw5gZS3339y0fT6cpmejV9NxztMz0XML6uCJrC9lwLntN9Y6nj5eSjPx5L9JM/uZL8o5Mk4hCP1kf2mrx7V/Dl7OTw8nE4PpY/tBPZyeE+xk8KfhiH6Zn2lPxr+D4uT+15ONQfSt9pT42T+1Pxcn9qn4cg+lH9X3Kfj5fCfi5fDw7aCn+l9zz/ZT8XL4T8TLPZ5/GGm+kP2X/AHJ8TJ4Ph5fCn4xU/wA8/Zd9yn4mTwn4eXwqMegO4vPgxyfEyeD4eTw9DG4+AmPhG5TGkyeE/DyeFDiMbv1Mzv8AZJXr4uV7jS5vK8ypcPVpqrygcPgp+Lk8k6TLPdd6ybhR1p/2HqPh28o+Dfyq0VR3UFefCnf9yfCt5hPwbeYXfRa3/t9f/Jcp+DPlPwLeYY2CRvFRVdbG+N4MbSx4s5vZvYjhz81z1leCtaflx18e3Stfypick9RN6PSNL5SO0R8gWvb62/w+DS4Y4Ytf9J0eCIrFr/plbM/osP1T/wCzrqtq+WSfyqa3/u238ue2lpKiqnf1EU0rYmtjd1bHvyk3dZ2UG19fYtTRUmuKPvza2gpw4YnzzdTSztbliyyRuDRlZLG6FxaBa7Wu3jThdZuo0+StpvLM1OmyUtN5VwzaOGixWkkmL2MjEokflJGSSMtba2pAda9u9XPT6zFJsu+mVmKTbdNkG2+GvF21tNb/AFWD3E3Wg015m1+HuIArKUk8Ouj+9Bt2StcA4EEEXBBBBB3EHig93QcttHVYuJbUMFI6IW7c0jg5xtc9lo7IG7jdBXGKnF2ub6NDRPaWNLusklaY5LdsaDttvuNge5BD2281fV1xpa2oY+OJrZJIoMzY2uOrWG+rnWLTc7gdLKvqcvt03jqq6vP7OOZ7sKrLRPTRAAAZ32Glg1ha0DzJ9iy6cU4r5J78mTTinFfJ52hmQYZPiNQKSlIa4DPNMdRCw7tOLjwHw3ixotPvHHb9LGg028cdv0xqDBxRVFZAHF/VzZM53uswEE/aK8+odawj1P8AlXfw2OA4BWYvJI2mkbBTxO6t9QRmLpBq5kbeNgRy3jVdtNpIisWvHV20mirFeK8dUkbN9FlDShxnb6ZK6wMlQ1r7AcGMNw0e096vxWKxtDSrWKxtDd/iRhn7DR/yIv8AipSfiPhn7DR/yIvuQPxHwz9ho/5EX3IH4kYZ+w0f8iL/AIoPTdjMNG6hpB/sRf8AFBdGydAP+jpf5Mf3ILsez1G31aanHhFGP7IL4winG6GH+Wz7kHsYdD9FH9hv3ILjKVg3MYPBoCD2IwNwHsQerIbFkCyBZAsg+d+keq9DxLEXG2Z4hkYOZdGG+4glVNRh921d+inqcHu3rv0Sl0X7HMw6lY9wvUytEkzzqczu1kHcL27zcqzFI33WYx1id0W1cIo5ayI6Np55SByY78qz3Ot5LL1ePfNH3Y+uxTOev3Sf0OYUIcNjkP5ypc6oeeZeeyPJob7+a1YjaNmzWu0RENpt/s62upJGgflmAyQv4skaLtseRtlI5FJiJjaU2iLRtKFNlqyOprqCQsDwxtRK9lgfUhNm2PN4FvEKppcM4rWjspaTBbFa8duyTBR0c/Wddh9HmdDLLCTDlMhhe5kzDmaHCxEZDtMzZLgaK4vNXUbN4Uxkxlw6EuheQ7q3yNDoxHG9rmC/ruMzGNZxdfWwNgsYxSYc5gpRBJHTRO6/8m+ZpZcvbnzG7Q4iORwZxsDcE2QbTAcXGHmSNhnmp2XJMsnWFgDjcseTe+UF2XLl7Ns19CEl2QCEHzhDUZ5q6d59erncSeDWu7I8hdZOu3tkiseGL6jvfLFY8NZVUkkDqbEZzkhqHSMjZY5uqbH2Xn6xOg77q1Om2we2uzpf+n9uOqYehfBjDQ+kSNtNVuMzzxyXIhHhl7QH76tVrFYisLdKxSsVjs4PamRsGKYoX7msbUhu7MepAaPAvMfldV8+D3L1mVTU6f3L1mUv7C4R6HQU0NgHCJrn24yPGaQ/acVaXI5N+iRAQEBAQEBAQEBAQEBAQEAoIv6SthHVuI4fUNbdnWNin0vZjHGRpPcbOb5hBJ9kEEdOtG6mqHShpLKyJsZI+TNEbC/jGbW7l4tSLTEz2c7Y4tMTPZNGz9GIKWniAt1cMcf2WAf2Xt0Z7ggiuh6N5KKtq6uFrZWPdG6KLNkNjK2WdhJ0GrGgcwSNE7jeYRslUt6nrJWtDXdc8ayOMrmFkrczvkuaddd5Om4gLuE4NK+aProBFHEI5HnMHmpqImiKF2m5jGsz2+c5p3tKDBxfZ+rBfFDHnbJZokvGGsAErWueS8O0bKAQGuuWDUZuyFit2TqSSwNL9GsZJnAa3IS9kj2X1Il6uU6Xu0ixDroJJQUKD5zoNmp6rFKrDspbE2rfNNJrpTl2YNvzeMtvHuK5ThrOSL/ZxnBWckZPEJd222EhxSOmje4xsgkDsrR60eXKYx83QDXhZdXZ1kUYa0NaAAAAANwA0ACCJukzYaWrxWhnjaTHK5kU5F7NERMmZ1uBYCNeLQOKCXGhBVAQEBAQEBAQEBAQEBAQEBAQUIQVQazH8CgroxHO3M1r2SN5tcxwLSPeD3EhBsggqgICClkFUFLIKoPLkOznsG/Tq/xg/wDiojqivV0AU9k9npBQqJFQpFUBAQEBAQEBAQEBAQEBAQEBAQEBAQEBAQEBAQ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p>
        </p:txBody>
      </p:sp>
      <p:pic>
        <p:nvPicPr>
          <p:cNvPr id="23557" name="Picture 5" descr="C:\Users\ugo\Desktop\download.jpg"/>
          <p:cNvPicPr>
            <a:picLocks noChangeAspect="1" noChangeArrowheads="1"/>
          </p:cNvPicPr>
          <p:nvPr/>
        </p:nvPicPr>
        <p:blipFill>
          <a:blip r:embed="rId2"/>
          <a:srcRect/>
          <a:stretch>
            <a:fillRect/>
          </a:stretch>
        </p:blipFill>
        <p:spPr bwMode="auto">
          <a:xfrm>
            <a:off x="3205162" y="2439987"/>
            <a:ext cx="2733675" cy="19780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8831" y="1124744"/>
            <a:ext cx="8229600" cy="990600"/>
          </a:xfrm>
        </p:spPr>
        <p:txBody>
          <a:bodyPr>
            <a:normAutofit fontScale="90000"/>
          </a:bodyPr>
          <a:lstStyle/>
          <a:p>
            <a:br>
              <a:rPr lang="it-IT" dirty="0">
                <a:latin typeface="Bookman Old Style" pitchFamily="16" charset="0"/>
                <a:ea typeface="ＭＳ Ｐゴシック" pitchFamily="16" charset="-128"/>
              </a:rPr>
            </a:br>
            <a:r>
              <a:rPr lang="it-IT" dirty="0">
                <a:ea typeface="ＭＳ Ｐゴシック" pitchFamily="16" charset="-128"/>
              </a:rPr>
              <a:t>IL POTERE DELLE CREDENZE  MALSANE E DELLE ASPETTATIVE</a:t>
            </a:r>
            <a:br>
              <a:rPr lang="it-IT" dirty="0">
                <a:solidFill>
                  <a:srgbClr val="FFFF00"/>
                </a:solidFill>
                <a:effectLst>
                  <a:outerShdw blurRad="38100" dist="38100" dir="2700000" algn="tl">
                    <a:srgbClr val="000000"/>
                  </a:outerShdw>
                </a:effectLst>
                <a:latin typeface="Bookman Old Style" pitchFamily="16" charset="0"/>
                <a:ea typeface="ＭＳ Ｐゴシック" pitchFamily="16" charset="-128"/>
              </a:rPr>
            </a:br>
            <a:endParaRPr lang="it-IT" dirty="0"/>
          </a:p>
        </p:txBody>
      </p:sp>
      <p:sp>
        <p:nvSpPr>
          <p:cNvPr id="6" name="Segnaposto contenuto 5"/>
          <p:cNvSpPr>
            <a:spLocks noGrp="1"/>
          </p:cNvSpPr>
          <p:nvPr>
            <p:ph idx="1"/>
          </p:nvPr>
        </p:nvSpPr>
        <p:spPr>
          <a:xfrm>
            <a:off x="457200" y="2852936"/>
            <a:ext cx="8229600" cy="4876800"/>
          </a:xfrm>
        </p:spPr>
        <p:txBody>
          <a:bodyPr/>
          <a:lstStyle/>
          <a:p>
            <a:pPr>
              <a:lnSpc>
                <a:spcPct val="90000"/>
              </a:lnSpc>
              <a:defRPr/>
            </a:pPr>
            <a:r>
              <a:rPr lang="it-IT" dirty="0">
                <a:solidFill>
                  <a:schemeClr val="accent5">
                    <a:lumMod val="75000"/>
                  </a:schemeClr>
                </a:solidFill>
                <a:ea typeface="ＭＳ Ｐゴシック" pitchFamily="16" charset="-128"/>
              </a:rPr>
              <a:t>E’ importante non identificarsi con i nostri pensieri negativi/le nostre convinzioni negative. </a:t>
            </a:r>
          </a:p>
          <a:p>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 STRESS </a:t>
            </a:r>
          </a:p>
        </p:txBody>
      </p:sp>
      <p:sp>
        <p:nvSpPr>
          <p:cNvPr id="76803" name="Rectangle 3"/>
          <p:cNvSpPr>
            <a:spLocks noGrp="1" noChangeArrowheads="1"/>
          </p:cNvSpPr>
          <p:nvPr>
            <p:ph idx="1"/>
          </p:nvPr>
        </p:nvSpPr>
        <p:spPr>
          <a:effectLst>
            <a:outerShdw dist="35921" dir="2700000" algn="ctr" rotWithShape="0">
              <a:schemeClr val="bg2">
                <a:alpha val="74997"/>
              </a:schemeClr>
            </a:outerShdw>
          </a:effectLst>
        </p:spPr>
        <p:txBody>
          <a:bodyPr rtlCol="0">
            <a:normAutofit/>
          </a:bodyPr>
          <a:lstStyle/>
          <a:p>
            <a:pPr>
              <a:spcBef>
                <a:spcPct val="0"/>
              </a:spcBef>
              <a:defRPr/>
            </a:pPr>
            <a:r>
              <a:rPr lang="it-IT" dirty="0">
                <a:solidFill>
                  <a:schemeClr val="accent5">
                    <a:lumMod val="75000"/>
                  </a:schemeClr>
                </a:solidFill>
              </a:rPr>
              <a:t>È uno stato di attivazione </a:t>
            </a:r>
            <a:r>
              <a:rPr lang="it-IT" dirty="0" err="1">
                <a:solidFill>
                  <a:schemeClr val="accent5">
                    <a:lumMod val="75000"/>
                  </a:schemeClr>
                </a:solidFill>
              </a:rPr>
              <a:t>somato</a:t>
            </a:r>
            <a:r>
              <a:rPr lang="it-IT" dirty="0">
                <a:solidFill>
                  <a:schemeClr val="accent5">
                    <a:lumMod val="75000"/>
                  </a:schemeClr>
                </a:solidFill>
              </a:rPr>
              <a:t> - psichica suscitata dalla presenza di eventi o situazioni valutate come emozionalmente troppo “pesanti” dall’individuo.</a:t>
            </a:r>
          </a:p>
        </p:txBody>
      </p:sp>
      <p:sp>
        <p:nvSpPr>
          <p:cNvPr id="25603" name="AutoShape 2" descr="data:image/jpg;base64,/9j/4AAQSkZJRgABAQAAAQABAAD/2wCEAAkGBhQRERQUERQWFRQWFxkYGRcYGRgfHxscGhcaHBwgGh4YHCceIiIkHxcYHzAgJCcqLCwtGB4xNTIqNSYrLSkBCQoKDgwOGg8PGiokHyIsLCwsLywxNCw0KSwsLCwsLCwsLCwpLCw0LCkpLCwsLCwsKSwsKSwsLCwsLCwsLCwsLP/AABEIAMABBgMBIgACEQEDEQH/xAAcAAABBQEBAQAAAAAAAAAAAAAFAAMEBgcCAQj/xABQEAACAgAEAwQFBwcHCgYDAQABAgMRAAQSIQUTMQYiQVEHMmFxgRQVI0JTk9IzNFJzkaGzJENicrGy0RYXVHSCkqLB0/BVY7TCxOGjteI1/8QAGgEAAgMBAQAAAAAAAAAAAAAAAAMBAgQFBv/EADARAAIBAgQCCAcBAQEAAAAAAAABAgMRBBIhMUFRBRMUMnGB0fAiQmGRobHhwSPx/9oADAMBAAIRAxEAPwDccLCwsACwsLCwALCwsLAAsLCwsACwsLCwALCwsLAAsLCwsACwsLEXifEUy8Mk0p0pGjOx8gos/wBmAAR237bwcKy/On1MWOlEWtTtV7XsAALJPT2kgHC/8puO8bkb5NzliJNCL6ONQdqaTbV0+sxPWhiP2W4RP2k4q0maZuUvelI+olnRGm1CzsPYHbc3f0jw3hi5dBFEFSFVARFWtIA33ve+u+9k2TewB81x+hvMyOyHOZH5QD3oTmCZNRJoEBCNRI8/HfD+Yz/aDgtmRpxFYtmqaI9413jqC3R2tTuPZjQuPdhhFm5M6uciDnMNNTZaNhEUjss+lwTy03G1lmUndgRfMhJNmcsj2i84q9FR3IWpglHUGYrSk9LYkdACAAvRx6UoOKpoI5WaVbeM9D5tGbsr7DuL8epvGPnL0sdjZOEZ5M/kzoikl1JoBHKkrUV220tTEAeGpaob7h2J7TrxHJQ5laBdadR9V12cb79RtfgR54ADuFjiWUKpZiFUCySaAA6kk9BincZ7byEsuUQCLSG+VOe4Q3Qxr1cHYK/RjekSVRALphYzzh/Gpo2ZcvrZtKVBPKHZhRIkIvmKXA1EoXA68qzqM+Lt3N3g2WjtAWcrM5oDqSiwmUAHailjxAOwi4F0wsVSPtfMwBTLagd1oZymvpTNkgu/mSB7a3xDk9Irr1y8Z/q5lGPxCoSMFwLvhYG8A42ubhEgVkb1XR1YFHABZTqAuiasbYJYkBYWFhYAFhYWFgAWFhYWABYWG58wsalnYKo6sxAA95O2Ame44ZXjhyrH6RmuZVBVUVCWMZYFWIbQl0VBejvtgAOyShQWYgKASSTQAHUknoMeQzK6hkIZSLBBBBHsI2xWuIdnoXzGXjkUy+vKzSkuWMWnSKY0O9KH7oAGigKYjDue+b1kbW0SSX3tL6G1eZ5ZB1e3r0xTMgLHhYrkEyEhcvnwSfVRmil+G/0pHmNWrruMTvlmYj/KRLKPOFqb36JK26mg7HcAA9cWugCuFiFleNQyNpSVC+/csB9uoKHvAjxBG1HEmedUUs7BVAssSAAPaTiQHMRcjxOOYuIzZjco2xG461fUe0WLBHUEBcRzwihkl6hULed0LFV1vpQ63gOuX+RpFMegRUzHjdkkyH2rI7sTtYkc7kKMABzORM0bqjaHKsFegdJIIBo7GjRr2YAZKKeCWMtHoiIfmkZiSVRSlrPOVWU3feUHVZ1b0cFOCqxRpXvVKdYUn1EqkWugOmiQPrM3XrjJ+2PpEmzDy5dWEcKs8ThNJL6HKk6moaW0kaBRrrqBNUnNQV2XhFydkW3jvpfykKtyLnfu0QCE72nvFj9VdYugd9vOsy7S8fzObMsc08pWQ6SisypRWEABFOn1pAd7veyfEHPONQBZQyupBJA7rPakgnoDrBXw19AFGGeIZgglQDvFqUeNUhTfztUWx15dYyOpOT5GlU4xRpvoBmy8EDwlqzUrmSiCAyAUgQ3R2DP4GmOxC3jQu1sMhhVo30BG1uxk0AKoJ1M1jZWCmjsao7Xj5xyGZDlAHFDSLBFsR5KDezVXnadBROhcK9IqjJy5POB5dauqyuQ66XB2lCd8hbO6a9h1FWHwq3dpCZUrK6DAyrZ/PHLbPD+WzEiSIw0PLI4gJUkkvpgRh+hlh4OK0/GPej3sJmcrlRNwziOXkkcnnJXMgYregagBIjAEXtfe6bC9W4Vm5JIwZoTDJtqQsrC6F6WU0Re1mjt0GHiSj9ss3k81k+LwLGxmy8TSSl0cHWqs8RDHcgVa71p6bGsUj0GcfzKZXNwwCJgjq4Mj6RHqVgzMPFByxdEEHoDeL32x7MQZTKcTzbSu0s2VljDTODpDAkRx2BsXqhueg8BjPPQn2VTN5XiDPCGcFBBIy+rIEkPdJ2sFkPs1DzwAXhMy2YAd2kzLgAGWWIrl4yTtyYat5etagzg0NtQGH8rwrnK7s7LCxuXMzPZewFIjqUogql2seBJGpDKyuRdypzMOZKrsItCEACxR0sEAqu6irtsxcdIfanjUkUiPIGgQkLDzvkyqh00WvU4WwatwpF0G30GgBDjksEkSxpDIRTush5q92wXe0dJGGqmLMyqSA2q9NgoZtbBdU0lluW8k0zaHA9cNqKqEF6tK6lDGmYNqAzPcWjjIMmaa3ZQNKWztVr33XUTufpGBZbIVFY6mN8G4lFGo+XmRQxB08lmicKe4BIqEyKvWgFQGhpAoMEg/I8TRjqaCOYgteqNWVx62oqGIU0SxkAsb6hINMmL1wztbBIt6WiAAsso0rYsamUkKD4M2kHwwK4hk+HZu5I83AuvclJISCQeu+9/Hz8SSQMvZmde/l51lC2OZGEc2dzrMS84bb7GRybJY0qGNwLRwmeEZwRZZmRI1dShlbQx2pYomc+rTEsqBfImzVsxizcX5f0U0qQEmik8f0RI3pQ7NETt0maNwQdWg9433sBm2ZJkZtYVlIK6Sg1IO4hjLJtpDkBtjLuOhN0QWzCwsLEgLCwsLAAsLCxD4tnDFC7rRcA6Ab7znZFobm2oUPPABWU44kkuuZWkPMAhSxoS3jjBI6X9PFbHURzGCilJY3D384xA7sMSp/tSNqI9lKkZ9useWBHA+yzoymQ6QhVh0JY63vVp2vQMuNQ6sjmt7Jjhn5xm/68f8FMKbJPEOvOsfCKFV/wBqVySPYQIkPtEg9l0jh7MF1RzSrbyuuiQ6aaV2BCG4zYINlTd3uTeLvwnebNnx5yr8BBCR/fOKLwb83g/Ux/w1xixcnGKsJqtpKxOOcmoqzxzK3UTwo1/d8v8AeDjuLi7x7xxPGR9nLzFJ9sU+gV56GVunwawsYo15x4iVVkiwZTiIzKxrmI0ZJdSpIpYEulkqUI1RsAjnZmood+lv8GyzTRQ8xyyRFlo2TI0UjIjyE9SNAf2sb20jALgDnVEvgufkr2ashJI37Xkc/HyAGLN2e9SX2Zif+K2OzRk5Rua07q41meBNaLEwEJkR3RiTp0MHHK60CVVSmygGxRBDmqxHXPxmQxBxzANRXxrb/FfdqXzFt57iIjpVGuVvUjBon2nyUeLeHtJALgAHpK48+UyRMYBaVxDv4B1ayPbS0PIsDvVHI+ynBzmc7DE6FEosxNglIwO6GFbnZboHSb72kVdfTPxVAuXhdDq3kLXIFrSU0hlBBJJN30A8LwL9EHDwZsxLyymhERbLV32YsdL7g0ib0NiRv4ZK2sjTS0iaG0AgVRDApQXax6VI9qrQDE+PeB2+sdsVvO9m+HzZhJuQTMoowKmnVvf0iEBQLIOskK3S2B3gZzjU0/Evo3k5OXnVSqlgKVgslqu7szc1QtMTp7o7pOLj8maTvx5hhFIFagATVfzb9V1A73ZH1dBu1oszh8yPVzUcMaSbANIGLkkDSVMYB670W+N3jP8A0hdiRlk5+UFJrGpK1aCzADRYOxO1k2pKhdjQsfH4bib5CziQMeYQJRJKiagwjlkGp9LUxCMb3/SphOe4g+Y4FM0rcwiVFBJPeUZiEjUwBJ2PrUSR5nrD3sStrlp9Eqj5sjO1s8pYgk2ea676iT0UDr0AxZ0ljzMRoko4ZDRZSKJRhsQykEEeBBGPnvhPpkfh0E2VhhDks7LNzW7rMoHqyRm9LDoaB/eXD2tz3FckIMrlc58oZhqminzBiZBqsESsVF1Vauo6/Vxuj3UZZbsf9NXbBszNHwvKkyLEyK7atTSS1pCk+JW6O+7E3uuNJ9HXY+XhiRQeBiEkz0CrSFntFAcFWUMg10wcL9XSMCfRZ6HVyBTNZvv5vfSoNpFYrw9ZqJs9BdDpZ0zMZlYwC5oFlX4uwVR8WYD44sVO5ZQqlmICgEknoAOpOMh4i7Z2eXMGNY4y2mNua2qRBpVHQaQ6C162gDEAAvZN37UcMzeYakCfJ1o6RIQznYksNK7r9VOYoumZugWocX4TnMvOotzzdJSRedLIG0vrAcaTqCordzlgqCKfvMIYE/g2WWCRw6QQ82MoFIIrXrIZl5asgdgaEkiuwRt3KroHvxJkl5dCKZ6tOZPq3NAkQhM0wY0AZASRuQbGnxQYHO2YDk/lHGbXdqJCyOsO7EWSVkFhbUAWe+F8SVvzUyOB9IREyondO5klH0DVVlniUmiC7EAGoDziaY6MymX0q5UGWdHFjbutNkZRq/oNKXA64nDsAwbXyl1VpszRkgddtWSNUdwRRHhWGuKzlpHmWKSdgF+kyxzQqqOjQNaTKF7x1KqMG2BLGmOHcaiZtCc1WFAwmPPZdwa9X+Ts6ErRGlUAXw8sBI9xLse30YzAflFwrsZhIqKQd3jMCAqSFXc0pZWIOnF84RwiPLR8uINpsnvO7kk9bZyT8LoeGM8zHadZKRp59CkkxqGaxRAV/lGVi1IL3DOSSBerfFx7G8WbNQNMZOZGzkRmkB0gAHVyyVvVrPX1dN0bxMSA/hYWFiwCwsLCwAReKZzkwyy1q5cbvV1elSavwusQclwl2ZJc06yyJugRSqRkrTFVLMxYgsNTHoxAC21+9pswvybMpfe+TStXs0ML/bgnF0HuxSbA6wL4N+Uzf+sf/HgwUwL4N+Uzf+sf/HgwtEnnB/yub/1gf+ny+KLwb83g/Ux/w1xe+D/lc3/rA/8ATwYo/DY9MSJ10Ax358smO/jouvC/HGPG91CK2yJOFhYWOaZiTwD10/19v/1hwcyWUeSGTlPodc1KwYgkbTNYYAiwVJFWOuAvZuImSPyOamlHuiy3yYj3lySPYPM0LL2a/Ie+Wc/AzyEH9mO7h+4vA3R7qPZOCaY15TVKjF1dt9TNevXVWHtgQNhYIA0rXoEeVQvK1u5AZyCWdjsFVVs+xUW/ibJJ4B8Z7NfKJ0kLjQE0MjJqtTIjsFOoBdYQI1hrXbbe9BJWu1+SXirZUQ5giNWl1KEewVVdTEFlIItUGpSPpr32Bd7F8GXKSTRqjICsL0762a2lBZqAVT4FRsK6nc4sHaHJOiJNl1UtAG+iquZGQC6KR6pOhWU9NSKDsSRDykonnMimkjTQD4tzUilJIPQBeVXjeq9hvmqrW46m9LAvsF2feCSUTUZl1PYJIJmdwCxPU6YUo7EcyS92bDmU4zyXlyzRys0bEs8UbuicxeaF7gLCi5VRp2AX34iZbIyZeV1zLSSrIiN9BHL3n5kuoMYxSi5OZVqLYnoKwQTJ8O3uHKob3WSKKNht4rIoby3qsRKSy2JSd7kpYmHDI5KGuGFJYtIN2kQNH+t3kNdQ5GA/F+zarkpMvERpnzSOgFbB8xFIQLVhQCu3qmlF71hcUy8LZdxkY5YJZF0xSwQOgYtQBJRQpTcWz0ApLKfHE/P8JTL5V9FnRKJ11EHS4mVwFAAAUHYKANiR44JyUrBGLVwZlex0GW5TNl4SoeOJ0YCYOJHSNXDSoGV1dwT4MNViypW7cXzrQQmREVtJBIZioC3udlPTyrz69DAycXPzBNgxQMAtfWl0tqJPQhFcChvr136owXz2TWWNo3vSwINdd/LDqd8uoudr6HmRzqyoHWxdgg1YKkqwNEiwwIPtBx7ncmsqMjXTeI2IINgg+BBAIPgQDjjh+QESnvFmZtTsa7zEAXQ2GwAoeXibJlYYUOYlIABNkAWdt/bttiqekOSGOKOWadIuWxIVju9qQRGL/KV0amoFhVMSLbir9suFtI+XlB0LEz65AWtVkATojIdPRi+saQm4ZSaAKrJk8s5HyaGEhl3aYKztfUDLxg14GuUdwxKrpUslzjFWJSSgQ1PGsOt+obmZoRpqWq9WQrvpEdDTZpeyKKhM04ZBuzSpG1e25tSg1QuvAdcCjkYYjUCPrYd0sI4Cw/ox5dYpHG1/SaUFHvqLOKJgRhw0TUzy5PLsTaiWJJwRtuHmCO1Cu+sjKTsKC7y8xwLMAaZkEidKj+Usjexh8qGknz5bD39MRMvw6NnLPDGwfvaNTRLRFaqjVlCbbOzaSS1PJqDY8bszlydcEbRuvd1RxxZhBW+zR/SbWT3u8DRUChgJF83J01wgj+baaOLT74zlUIb2neq9mCvZHJZiOaTl8n5Ozhncan1EIF0xspVSRpFtpNXpslaUdCs91EyTsP5pc06uDW+mOZTHYo2kqddVkVWIU/BpVWm4cQNywKZRmK0bCNlcv3WJ2uwRd7bYlEGqYWA/Be0iZhmTlyROqhtEgUEg9aAYnbawaNOhqmBJjFgFhYWFgArfaGIs+YVQWY5GUAAWSSSAAB4nBTI8YhkpUlQv00XTA10KGmB2OxAIrDuYyJaaOVWooHUgi9SPpJA3FHVGhvfYMK3sdZ7h0cylZUDA+fUe49QdgbFEEA+GKuNwH8C+GfnGb/rxn4mFP8B+zEXNNmsrCz6451iWyCkiuVXqS6u+pgosgR94j6t7Mrn5IpzPNEEgkjAeRJNaqVJKu1KulSrsDJuAFS9IW8Uy2JCHDdsxml6W0b1/WiVb9xMZHlaH24o2WmrWgDsySyhgkckhU85/W5StXx67+WLgOJRLnNYljKyQhS2taBidiou6sidzR66Nuhw3npcg7nWY5WPWNSZL2G5hTVqNVvpNUD4YTVpKokmUlBSKlJxNFJU6ww+q0cqnz/nFUDbfcjCy+caUXFGxXpqKykX7OTHJdeIOnqOvha8vnYQ3Ky2SY6QGsRRxKupjV80q4sht1Q9CaPjPPytvsIh1s8yX4EfRAe+zhUcFH6lFSiAuCxnLx85w2mCCdnYo8Yd5HEr6FkGsKvLqyN9QrocGslwVxBBEZWVI4kRlSlLFVANuCSBt9Wj/AEvDEF89EzAZjOxSUQeTFoAYggqNOp5WNhSFVtztRBrB/I55Jk1xkkWRuGUgqSCCGAIII8RjbCOVWGgPhHEBEsmXiUySxzSAR2e4rMZEMjm9IKuCCbJ8ASDiblcxMk4SdlYSoWUKKCMhGpQfWaw4IY/oNsLAwWAxA41lWeMNGLkjYSILAsr1WzsNalks/p4uBPYXscVJQmSmmjVTUkkTooJ6PGEIGo/UGWd66aaA8sHYMrK7B5n0AbiKM7f7bUGb3Cl9jbHAjj+Q15yIg7mJ2+7Bjq78fll34cvx1bLqK8S8HZjORzWYbl6eXMJIjObOjlqzAogZVYNsxAYgfkmJvUAPGz0rQxzNlY9MnLC6pQSOa6qtjldLcE0el1eBeR4XGxVoMrE55EUcjk8rRIpPMBdFMmsBqIA8CrEdMN5rs+sSxRTTZZtOgqkkUzl9Hq6Y2zTHqB6gs0V3BINGqaZZObJua4kwv5RmIoljzCxyRRkoxV2VVPMZ9YoyIxICWFYVRxHzef1Rzwgs8Tc6mcyFtKNlQBbnVR5zmz7KNYWUyx9SH5PvMswT5NNlz9G6ORGZCQfUANDbXZI8X81leYJpadGeYxIrLX5Z8qtmx4NF1FigxFijgeS2hHxX1Lvl8usahI1VFUUFUAADyAGww5hYWHixYWFhYAFhuc91q60f7Pcf7MOYWADKMrnYkjj5r6WXVaFmVUZCRJpQLz1pj/NxRKA2nUL7zmd4nGpMUUcskrHdPk0yBzW1RyXq6aubOWHTwto5XadZkzk4hYRRsYmdkiBlLcsABJGZV6AUgYNZJF3pYOOGS8vYpHHK1UkZuQnwaR5WklbU12A6i7DCQYqBLyMSZhn+VtJZ765ZGDh3ApA5mJEzmwQSNICKTywpUT8zwuPo+Xkdl2VimZJA/qPDNF8NRU9aXoDnZXs9yhzswFDCzGoDBYlKAMadmIZiHYsTdNvW4xxxbtiGbl5Y67Dd9CpvTswXqAL+uQa0vSkKzJW5JXc5y9IDrmEjGwGYRESttgozEQNUCEjA9UUpqsNZOSG9EOZaMv3QVfNxhLPrANmpI9uunSAd+8uCeX7WypS8+Nj0AYA9PAGWSINVGiJXLKL71kgovaWWipVJb8OTmF2/qos9+8kYkAXl+NjJz8zOZvnQxII0fQm7StHZLo5sWqL3t7LE0ACdARwwBBBB3BHQj2Yo2f4hK+kfIzy6PM5ayqT0pSZcspC1q1VR9XcC7tXZ/Pc7LxuIuSpHdTyX6pAoUCKIBAI8sWRARwsLCxICxFz3EVioUzu3qogtjVX1IAAsWzEKLFkWMc8XzphgkkABZUJUHxau6PiaHxwK4eZcuLlgZyaDyq/MZiPHSVVgt3SqKGrZQCSIbsBB4tx+UuY9MqEdVjVyACLAlmSJwpIPqRAsLB1CxjvgicsaMrmIXPjl2BQA10UamljJ3ZtYeyCaBJJkZrOZJ2LvIYHNDWTLly1dBqbRrry3q/C8dPwszJqXMLml/RmWFlPQ0rQopQ9O93q2NGsUvfck6Ng23D7bejGcuwo1tcjxnqOgFdN/JvM8RlSo6jgsWEj1TSV4lY1QKo/pmwDtRJGIUskscqQt8qplclEcPqKlK0TOAyqQ7E63Q2orr35UfCxFGWncQox3ij09++ivIVMsjkV6pBJJHeBwADZ0VmKRwuJfrMZGknJ8A/Jk0gHw5sqKNzp2OCXB8pnIg/eLx2NMeZZTKRpAa5IiUFkEgU3Xqt7dz59o4wMvDyItQVbjFszHSFSIFdNkjvyFQK6UQwC8UmdSi5w61dgUDz5bTaupZGjkihVgwOksBKU6rRIJlXILTk+MxajDp5UqgsIG0BiBuSgRirDcdCa1C6vELguSzRgRX/k2xZ60s5dyXeuqIAzNXrmq3FbscMSJ5coY4EhAXMPoCoKKMIrBUC/yr/Bzi04sgAfAMoqTZrTdB40NsWLEQo5Ysxsk80Lv4IPcDmAnC80ka5iSRgNWYkBJ8SpEaADxOlEUACyR4k4G9se07RrHHAzJLIBIW0raJf6LggMx7tFTsH6EDFZzUIuUtkBZ81nEiUvK6oo6sxAA+J2xQuN9s1lmjkyqK4hZwJWYU4NqwTQCdJKg6zsdAOlhRxVuIyk6pXLSTUFVnNtqOyBSfV7zeFAXeHMvDpVUvoAt+4AXjk1se5K0FbxGKNjQuDcdjzK2oKtvaN17p0kqejKCCNS7bUaO2HJcxDliSQsQclmcLpUn/wAxwKs/0jv78N9lOEJJw7L8wXqXmgi1ZDKxk7rKdQrXpsEWB5GsNzcWTKzNFLOrgKCCWTmKaJYShaoadLCQgCidRGxbb1TSuXVS+jHhxg2AIpLb1F7od6ssQjsulQPFyvWq3XVW+2EEsWYy0pkZZSkpGg92MqYx3AwokiQhiwOrbYAACZwTi7xyRTTMmjMy8sEruByDIO+SKRWHLCgHcFmJZmIl+kmPuZZq6TFSfINDJtfkWCbeYXyGCrTy0pNb2KOd2McD9JIIK5uNldXKmSNbQjYqSuoyC1IvYgeeLnlsysih42V0YWGUggj2EbHGKx7TOP00Vh7SpKt8aMQ+A+MzK5mSFi+XkMTnqRRDfrFYENvvezeTCzjJT6Qadqi80DjyNjwsQOB8VGZgjlArUN1u9LKSrrfjpZWF+zE/HXTuLFhYWB0WYeTMOA2mOGlYAA62ZQ25I2CgjYEElt9huAM8Y7K5bNMrTRKXUgiQCn2sVrWmrc7XWM74JxsxnXFl2zc/LBGamdFKgja15jhVAJFhkWzpYrbNjWZFJBANEjY7be3fbGZ8I4ODl4HlnKxFbQO4VXazZjy+WEdk9VDszKNA0A7LDAjZxnzZ/lI53iFBhZBQDbK3c0iwTKQ8ZBAJHrB+LJRKoJjQA7627urSNtJCsxoVvCZGpR9KqKoaY+ciSgiyOS3rMC2pwdXchU8suLv6Uh19YhmNsx8tVpNWYmKUDq1EO+xW1KFiAbIbSUVbSzFSAioETPQ5pQ+lWYNp0RvkBpUAL3JATp2N0ULFuhbZSAWWLq9HL8LTwLLl+Hf2HPq3wNHFgnyyRASpaK26nkNGFU7jXNBDJrBsfzqbiupAVmPtCrmkzrX5LNPt59QT+3ASBv8AJ3KHryPaAuQr4Xnya+JPtxp3YbiLSQctlJWGkWW0KuoG1FJpbZQArEsbO92SBVIM8ZN04gjAddOeQ/2Pgn2JnlGaMXyvnxiJ3K68s3eMi0bijVyTchNk7lb6i5RBfMLCwsWAFdpfySf6xlf/AFcOCQwO7Tj+STV+gT+ze/hV/DBFXBAINg7gjxHswuYHuIOY4HA7ajGof9Ne6/W9nSm39+94nYWFkgPOibLBeVJzVZ0QJNZILsFsSDvULLkMGsKQCu1TsnwwK3MkPMlr1yNlvqI1s6F2GwNmhqLHfDPFu9NlUG/0rOR/RSGTc+wO0XxIwQzGZSNS0jKijqzEAbmhuduuLXAqfGI55cxIFSRjEw5dpSaeUh1JJIeWG1tKusK7jagBqt/hvZ9ml1PGYY9HeqUmWR7Fcx079KAaHMIOrp3Rg1mc9IGKxQl6q2Zgibi9jRY9RZCkdfEVgVmFR2KSls3JdGFQOUh8A4PcFdfpGZvED1Riyb2AmcHVDmJuXp0RxwwqFrSAodqFbAgSKK8guDWB3BeF8hXsKGkcuwQUosBVAH9FFRboaipNC6wRxdEAvI8ESAs5ZnIaRwXIpA7s5ChQAPWI1EFiNiSNsZlms7z5ZJt6lcut9dFAJf8AsBdvCyN+punpC4myRxwqa5xbXR35aAah7izIp9jEeNijY5PSNXamvFjILiR82htGG4Qlio6nukAj3aidPj7wL7zE9Rs48ELAj2LYrDOZTVKisToKybWQGIMdA11217dOuH0yq0kaqNLPGmgCgVaRQygDzBYbeZxzYxzOK5+pY0Dg7nJxfJEAMquqxLvRV9JZwL1FFZpSd/qEbWuA3HuMZjhsknKC5hnMZAYG2llMiIAFbZzo8BpKpXcI+kv/ACF1a9I1Vp1ULq7q+tXvWKn204bomgzoYLygYmJ00glZVEoDAgmMM+3kx8AQ3p5baClvqCBO+Z4tFBOUlSKGRJQi6USSaMnlg6rbuxk2dwAOhsYkdtc3IIJI3USRwSZc88vRBeVRpZK7zBH3IP8AOKavpD9F/DjGxlktUzQklyyNuQrMuou1WzuqxPudhq0gAsFjekjPHJ5NY5LMjOHjAFh5RKsssjbikGoqqkg23QUCFvWm78mMUHKajFalczOY0BZZWWIDoG6kEd5T5saU6VGxUCz1AXNduD/NRCvOQ/8AtXp4fW+Hjir5jOvIxaTWzHqTR/sP7gMFuH9l5pQG7qKQCGLA2D5BL/fXljj9VCKvM7sMFQoRzYiXlr/6wxwv0p53LI6RckKzM26EkFgBtb14XuDvh3LemXiMd3JHKT01xLt91o299+HTEf8AyMjQapJXIWi2kKvdBBbchq7urzrrvVEN2r4ZDl89PFBzCkTcsNIVLErs57qgAarA9gBPWhrp1W43i9FoXpLBVp9VTh5+3c0rgHpzLShc5EqRmhri1WpvqysTY86326HGiwTrFK0gIMGZKMrg2A5VUFkfVcLHpPS7H1lv5dxs3oT4ws+Wnyco18s6gG7wKSbFaNigymx0748zjTRquTszP0l0fCjFVKWi2aNJ4bnudHrrSdTqRd0UdkPh5rjLuHrqEhMUrMXd3DQiFgryMyiXvNV3Qd4uoJWTu6hcchxBcpmZkmcLEWCq8jADVyw62xPVlYx70f5MCbL3ijcSK5yWWdsslSstnmIdkGmMguARIwCkKASQUIRvXOlnCJUvFZFJCNFEWpTSAOVNkcxpJuYTtSx6lQ1QY7he4JHRwug2FBXlhwQtkKESQhmBosDE4q2A5YW5YqcPy8K28MaNGHtY0hXf62txXLWyAyj1NXqIwV2m8SngIQyQGSwNXchV4tGy6oqkQqVVXQuGIVSdRAGmoHiRRoVK5lYHYXYys256H6RJzIwJHqpMR0PiCXpOKqF0HPrI463DJ18LGcnMS+8kdOovcNB2fyWZ1ciNSSLbTyARq6M6fLwGvqOYjL5CibmfN8uRCRjLZsCjTQNkkci/OKIEC/qGQgebUMBIxIudlpmTKzD6p+mG1+eTg0H/AH3A8D1wQ7L8RmgzsCzx7yaoY1WeYhQy62ZUzbaitQIKVUVaagxIGBeb7atA5TXnYJB6wlmyrP8AFZZQtV5pe5N9Kt3ZfjacTd48w1mMK3IPKCsvTUyAlyQ2xsmM2pF7HErcgvOFjxVAAAFAbAYWLAK8V7OwLBJ9GHy6kE8xRqhvx5sfROt6xp6G2rY1HhPCIWy8JMSEmKMklRZJjUknbDmY4EmxjSJSPBogQf2FWH7cc7t8b2sauzPmXPLcbIUGUAqRazQ28bDzOmynmbtRtTHeiWWzSSKGjZXU9GUgj9o2xnCdmsuGDiFEbxCAaTfWxWk7m9VBthuOmJ2UyogYvl6ickE6Rs9bDmKNn2233A6EYp22DezDs0uZYOP5sxTJIq62TLZpgv6RXkkD41io68zmZEkklOks2kqQ0UqRjQBHlr1lmlDSczpo6sVOkFJuPztLG+mAFEkXXrYi3Me+ig1/R+rqrf1vDAaefLyusjNDmWdxE8xaNmFglR3BVXXdGkC7om7dLFQjtqUjRk99C68N4PJyo43d4oo0VFRWGshVABlkUbNsLWOgCPWYHBnL5dY1CooVR0AFAYzv5ry32cX+6mHPmSD7GP8A3F/wwvt8V8rL9mfM0S8K8ZxJwnLqCWiiAAJJKrQA3JO2ILZEPHJJDlYtKkIvNDRs0jVShGhJ6sg71CybrS1XhjM/diyJUMu7GO0/aBJc3KZJEXQxiRSyiljYq2zG7Lh/gF8rMYHEsdhJMtJFFAySFwxYs8qadIGpioDggkqLoG2xHngeN2jkGl0O/Ugg3TKSASpo70N1PljmYmE3Jza0KJWB8s1zxr+jqP8AvIfw/vGDXA4A+cyqnoZr2/8ALjkkH/FGt+wnAGJCX1gX9M4PlQi0X+2NR7ycWjsf+fw/1Zf7owUEnWggexp+Kj6R8ik8MMU0nKiMuuV7IqOON2cWK9Ydzr0Y9eht2KR224C3EM5lcuxIy0StPMAR3+8qxpXXcq+49vjpOO/N2ixcd9SvcCzEonyvEs+THzpRlsvllG0cUqHSQOt6gt9O6tn6oWoemLjwzHEzGrKUy6BABXrt3ns+JGy10Gk+NjFm45xUvA2fMYHNj+S8Oy4sMBIxHNIoUzKoZaoUFHjqxmHHuzs+VlBlKNqLgsHLDWjFHXVXeYUjGumsA72Bnu8jR08Eo9fGb56L3yIjOB1xY+wrycyQWeXp1EbUGsBa9pGq661v4YE5PgUsiNIBSqpOp7ANAmkob3Vfs3xoGQyKwxqiCgOvmT4k+0//AF4Y5leaUcp0OksXTnDq1q/1/fDbUeSQNdb0Sp942I/76gg9DgMPRbNnS8uWdWIfS6yOVOqtQIKrRBRo9jvZbqNyRyzU0wokh9VCt7jTYWQPDxxYuwfHRFmzHIrp8oVVXUBWqPmMN1Yr3gzDrfcG24wYNpVMr2Zw4VZUnnhuUlPQ3mBvNNlYkHVmmYjrVURV/wCGNL9HPYuDImRoXkmLqoMpAWM0bqIDqPHVbDoAeuAvG+wnynPZmWFYVt1PNIJBqNFaOlAa9SNqZHWtfViGUNZThdJGGy0DSFmjMKFncMhZSxZ13TUoBZqChgSzdMdPMoP4Yt+Y6piKtaNpy08LfpE/tFC07S5gvy48vJzj9FJJq0iXLqAYu8hURtLrptInWwVXvDeH50vEsr5lkS9NQiFVisXpOYljSJNyFflKCxqtV4Dp2flgzDqsUZ0SIvLA1AWdNygqG0sihhKCfEmmtTkXES/Nk5t6wxDautg1R91VXhWNuDh2qcobZTHUhkipXvc3huKQ5eIhc/GqMFB5UmUmk2P84EhV226BDa0dN90YazXb+Aii/NUXpV45JlA8QDNl45LJA6uw9vlkXAnJidQaIJr4qK2+GIkckrctndtDE7Am7A3vQhNWDtRr9+Oq+j6cEszk78rK2ttd+Zm6x3NVHH8lm1C5sGEAl1dI52kRzX1g0mx3J0tfkwxHjzGQhsRTuyg/WAiJ2v153aShfUxm6q/EZi8kq6Gd302RYDWPpB61jysixfhiQ+elQE22y2uoAEjmKAWHnRIxTsdHXvLjwf1DPL6GvcI7T/KH0R5iMULs5rM0APMxymuvUgD3YsPZAfyxtLIq6BRWTXzvXJVLkkFIzajpYMCdxpYE4NleNFioYANe3eo7uV7u3gB5i+nji/8AZOCbNyh53MsUOxEveJYoaAJGolQQbYkAMABuCuXE4aFCi68Z3S8nrw4jKbc5ZbG8Xj3GL9u+Hxx5ZWjRUPNUWoANaJNrHuH7MLHLp4lTV7GiVJxdix8G/NoP1MX8NcTMQ+Dfm0H6mL+GuJmODLdnRWxXu0vbrLZLUrsXlAB5SAk71VmtK7G9zddAcZJ2j9IeczUlo0kEdUI42Ye/UwosT7dvZjfQx8zhrNZwRozuxCopZjZ6KLP9mNNGtCn8l34/wVOEpcbHy5ym/RP7MLlHyP7Mbkna3N5y/kapCgOktI2p767KLratirDfr5QWg4hG8a/KlU8zWumFaBlLq46DbvXpoAlrHTbb29LRpJ+PojO8P9ff3Mn4TwSbNSrFDGzMfIbAeJJ6ADzOPoDs/wAEi4dllQuDVa5W21Hevh4Kvl5m7A5WPiKxkDNoAHfSGgQA/SNvZBIB3I2PXAvhfFJZM4IczmC7SEqkkLQNoLA0FuMhRSm6AbdbBHTPVr9o0TVl4+g2nT6vXiXvKZo5idF06II/ppWfqUTdRoHQMwB725CP3QRsWyKkpkQwILs+YYHzMcjlT7VknQi/s76gYh9n+HiOLOkGzXLshdR0wB+8VUajcx3IJ9p2AKRevkf1T/w48PpRUY6FJO71JGW3zc5/RjhX98zf+4jELimSjzkrRHWjw6TzUA+uLZLZCnQo2k2d1att5uT/ADnM/wBWD+yTFbzGVlknzDpmsxCDMV0RGLT3ESO+/ExshATvWJnKMV8WwJN6IkZ7sLHHExy7yB1DNpd9Ssb1G9Ski7bdSNzvYFYY9Hq683rUWoy5Nnw5rxlP2iOTp0r2i25eEzMpBz+dpgR60A67GiIL/ZjrgvApMpq5OYzFsFBLLATS3pAuDYCzsPPGeNSkqinyuEqMnsaVjJPTBxvlzchJjFJKsO4ZlAjHynXq5YLkG17q7nT0NAGyc/Nf6TN/uZf/AKGKJ6QMrlmXnZiYvmNtGj5Mrv8AVGopDZVR1J6VQ3IB2PF05qyuTRoSVRZiBwLOwR8PWSPIyjO2MvBODI2qR0YEofVV1GruDxrSeunTexfZpYIjlpVWcIEkdmAcLmG70gUsOliNxtYJJJ3GMe7N8ey6xw/K8xmiYGLQovqRkAVRskHuggbKPiSWuM9v8xIZEimmjheyVL2Wvc6262a9VSAB3dxghUtLW5qlg51ZOMVZX3d/Lf3qHOO9psvC86AcyppwFWiKEz6QWO3SulnFX4p2nmmrSeWBdhGcEn2sDe37N7rAQudunsrpf/8AP/fs8V66dOln3Cifff8AZjN1UczlbU6VHA0adnLXx9PXxDXCOONCzPI8jkoFq3a++DfeJHdGqr/SPtxc+wskHEJ2VIpcvOo5yyh0kvlyJp1h4wQQzK3d0g2fV2GMzhlu6sm/3UKvwGJvDOJywsssDtFIAaZTvRFHqKIPkRXTF0lF3aCr0fTqpyhu9lw0ty93Z9FcEzfeeFUZVg7hZrtm1NRugDqQLKW85huTqppoZOfmYoWERmVJTMANQJUxUoI3rlIST6ocAAFgcDuxGbZyWeQuZoMvN3iDbaWWXSetL9CKs1qHng3KwGci33aGUV5BZITf/EBhsZ8UcBx0syp5kOF+UZewPkuVmkjbXJqEhm1Pd6y6hVJbfUqmwaWqpxHsLk83KXLvlpZG1EAq0bk2SYyQAbO+xB29UYu/DOIwRKTmJFRZclC9MwW1d805VbIsgOF29mw8B2S7NI0S8xpNTonMAelLaRfdAC9fZvtfQUqpVlQlnhJpvlxLQWdWauVTK+iR4XJTMqVNgho2sV02D0T4Hp1PuxOj9Gz33swteOmI38LkIxcsjkhCgRS5UdNbFiPYCfAeA6Dw2w3xDi8WX085wmo0LBPSrJoGlFgFjQBZRe4xePTOOXwxqP7L0LPC0d2isf5tV/0l/u1/Fjw+jRT1zDV+rX8WCfaPNu5iTLSyBmUv9CFa1JUIxJBGkta6r096zsLEITyTZkc6dssU06I2MaltlVwqklX1OrG+9SlAPXOmV0nj2rupK3h/CHQo3tlQKn9FJa7librsY3F73uVkPU73R86OLtwXhgy8EcQq1UamArU1d5vibOJuFjFiMdXxKSqyv5JfpIdTowpu8UVj0ifmi/rk/uSYWF6RPzRf1yf3JMLDsN3BNXvBvg35tB+pi/hriZiHwb82g/Uxfw1xMxzpbs1LYWG8xDrRlJoMrLflqBF/vw5hYgkwmfhxico3deMlD0NFTRAJ8LB6EfDEjIR5iRlhhkcmRgqopcBi2245lV5k7UCTsMXPtL2UM2e1A8uJ4+ZJJoZwujuudKd47cskmlGqyfN6DN5fK5djlIHnkuFNfJaRHMrRkLK6OA7MroywIyoCyhix3HVo0pVVmexnqVYw0tqC27GxQx3mXOYl0l0gjfSJiNGys0b922ZBLqXmMQiC6LWvgeXyrR5SXLZYQllmLEkuTpEakrI27pblQwoEk1sbMFOAR5uNs3npJ6kC5iAJOD9CQzvAzbFVRjRdtKINBBU8zBjg3EUzReaMnRQiXulVGiyeWp6LcgUeJ5fe3GNGJy06TstzPScpzVxSMp5wLuMvu0wsBGZVVWFheYRpjpgrae7pINsMSIc3OnIkkIIgUpo2DyBlC2xchVk2TuA6bBGrvDS2YAxWFB9HGQZPbsWVTfUlisjX4db14cdS8wBB0RgNv9Z2J0+/QFJ97jpp35Uaso7M1uCZLy3FpEkkkkjsyqmlUttLJqAV22FHVeugBTDwBaPGpjRRs0jMB5BpJZNz02Gtyemw2A2AxxMScxEADSo7MaNd7Sqi+l3qNeSk+VleB5dXl5shAjicIl9Glalv/Z16AP0mbxUYbTzV5KL23ZWVqabQSh7GwaRzNTSHdnV5ELE+B5bDujoqknSPiS//AJI5P/RYPu0/wwWDA9Me3jtKEVsjnttgj/JHJ/6LB92n+GM29J3bGCAzZLLZaLWV0yS6E7mtbIQad20sO8TtfQ407tFxtMnlpcxJWmNSaJqz0Vbo+sxVfjj5ZzefaV2kcszuxZjTGyTZ3b/mcKrTyL4Tp9G4aNebdTZflkaeZ5WEkhLE9SxJJLUB18hQ9w2w2IyE87r9u2k/t/dWHnY1vpA9u/8A9YaEgJ3fYdOg+PTGRNnoHCEdP57WnIcWChV7EC/+f7cd8vvX7tvbvv8AsNYWg+DftA/5VjwsRuaI+I/xxS7ZpUYxW2i98xp460gk9DvXsrYD338MOJIduhB8vL3H/HDckxIOzKBdnu+HW9/+6woX36i/EbjYeQO/xG2L201EqSjO0eNvevv7G0di8yfkWUlVSTDqGkdWCmSJgPaR3gOlhR7cG+IcSklnLZZuXUJQmSOQN9Ix3QMUZSpjUhiCDqIFFTgH6Pf/APPh98v8eTBrO5TWLU6JADoffYnzAI1LsLU7Gh4gEYuulBuK5nnqtNOTI2WTR3ISVZAF0zamJjSwgVg3qLZII1VqNgHbDHMMZALtCxNASMZInbcgLI9NZAPd1IdvVIG5FoBKi81AD1q7KN46WWiCPBgQenTHUMJClWbWNxuBuvk3g3tNC/LzS5cwtyHI7AGutVb1YH7zsPecUbiHas5rNRQ5Qooe15kpK6iCsi6BWr14lroSaAG+9g7TZd1yUiZaMkkadKDcKx75AG52sUN+9fhjIYskUbUrEMp8bBBoj6ukg7kG7O59uNeEpRleUvD7nMx+LdBxXn/DYOB9nnyZ1tIrRJBoICOWtTqJUAmrrcKDrNbWATxmcxPPPKqxuqhNC8w6FVWTvEkI+suxKaQdhEGBG+Mvh4lmEKlJZBoXQtTyilqtIG9D2DpQw3nc3NOAJnaQC65ksjgX5B/HYbisdRJRSUdEjnvpCD1a/XqaRwbtYnyhsqxsK7Rwy6tQkAakBIX1qoarpip8SNVoxhfD+DM8irEGduuhAfgTvsB1tj1A3GNq4WkggiExuURoHN3baRq3HXe98cjF0owlePHgdTAYmVeLzLbZ/wCeKAXpE/NF/XJ/ckwsL0ifmi/rk/uSYWHYbuDqveDfBvzaD9TF/DXEzEPg35tB+pi/hriZjnS3ZqWwsLCwsQSDuN8OWZNL6tDK0bFVLFVYowdVWyxWSGI6aNjUCN7A7iWZykDvmZZg0oaM9xGhT6MDlRrl3kAldSpe2NIzEkigmLFj28bKGLlSjltcRUoqbuZhxrtTms/axpKY3qwoZzKVJrW6Iqmt6RQEU3tdnF67M8OMGUhjYUwW2Hkzksw6noWI222wUvFM7W9sXizEeVyrIJtSBgwUg8wqFXfpsdRO2xHwldZi55V46/Qs8tKNy2yyJErM1Kt2xrxJA8NySaHmdhgM3bSANp3J6KiFXdj5aUYgePrMPAUTsKbnO0s2ddeHyovNLjvbqLTVYlUagRsWtdgQrAUKJ/K9g4oY2kzLGXQpYqncWlF/pAnp4so93XGp4KjQg+0TtL5Ule/J3va1/MV1s5v/AJrTi2Mxds81m5OVkYFLUTXrtW1MaZEQbj1iRZ6nxK5jsLn5Yl+VzyBVBdYMugcKyEMCwLqjOSWbfWSQe8S1GxdjeLZaJe4pDOq92IJIFVbKqqZZncAa2JZlAJY9LCglmouGSA85YhcgmbmgpcgBA18zTZAZhpbwsVtjqQdOC/5U1H8v7v8AxIxTcpP4nf8ABDzHZdIHDQBozpZjpnWISPGO7qCiyZNZJY+qIlFaSVYO+SjOaLpJHPzWCohzOY1lQiFwr63RmIEyGOlFAHUo1Xa8pneHJtE+WJGk9xkdiVsA7EsSLO+5FnCzPbDLwBVCtpoBRSxiug0CYoWX2oGUDxxUgyztt2TzOZmYZWRJVQC8u2c1tEwbQ207A/oNZrdiATtdJ4r2M4hAwSbLSKSpcaAGtVIBNxsw2sbXe48xjfH7coWDfJZnIsK6pqFGr0soI3oXR8PZiv8AHO0geSfNCE/yfKgaDtIdTyMw6HSKjQ77+NVRxkrOCTktWdGhiq0EoLRe+Rg+Yybx0ZEdL6F1YXXkWG+GQcaBmPTnt9HlTd/Wlsf8KDArMelaOQEPw7LMCbN11/3MKSqveH5Q3tcSp0MPZdXc6U1OTfdALGvHaicXfgHpNyPqT5KOFb2aNEZRf6QKhv2X7sallM6kqB4nV0PRlawfiMJq1ZU+9EZDE37nv9GBwdms5ICUgnZb3qJ692+/lg1l+wueeg2W0g+LPHQ8dwWse6r92NnOFjPLFN8ENhiKkNn/AL+7lP7FcNnyUbJmLppFjhjDqRqOokgkhVDEirYWQdtTANaXWUkrSK4ruAGVtxe+hljTaj3n31DpY1RON5Z3VNCBwrhmUsFJAVqALAqO8Rd+AIprrEN8+oGh4ipO4il5Om6pqKgoLAIEsfLI7pKudeNGGp0qvxT35HPxFWea6JEsUzCzPSbbxotG+gLu6pd0AsUjkk1jwZOSOjz9BJIHN1hGNbAfKCsjfpVFGTvWs+ExIkdiUjSFhtyWWMP5lSVlXVS7sDNRU3p0kF3+EQyK+uCAsl95wyKGBBsUiQox366pFB33YHHQVCmlbKjH1kt7nNst3cqD+dWN06VZMbkvpBPrrqXfcrRxEznBctme/JHHISBTjqR4U6ENXuPT2Yl5rh2WhdjmHy2XPUqrBnCgg91nCICAw25bPW4YkigfGu2OURlXKrMZnfTzGKpHJqYkM5l0q4cEsrx940FBAIByVcF81N2Y6Ne6yzV0c/5vcp5S/eNj2PsBlAbKyN7DI9f8JB/fgzwvPc+GOXSV5iK2k9RYvErHNdWotHJj1h6O6gvsiPkeHxwJoiRUXyA6+0nqT7TZxIwsLCm77j0raIrHpE/NF/XJ/ckwsL0ifmi/rk/uSYWOjhu4ZaveDfBvzaD9TF/DXEzAjhHF4Bl4AZ4QRDECDLH4Rr/SxL+eYPt4fvY/xYwSi77GlNWJmFiH88wfbw/ex/iwvnmD7eH72P8AFiuV8ibomYWIfzzB9vD97H+LC+eYPt4fvY/xYMr5BdEzAmXsnlWzHyhoVM2oNrJf1lqjWrTYoeHhiV88wfbw/ex/iwvnmD7eH72P8WLxc4926IdnuODhkXN5vLTnVp5mkaq6Vqq+m3uwCh9IGWcMY1ndVbQXWI6dXlZI3PWuuDPzzB9vD97H+LAuDI8Pjd3jeBGkJL6MxpDX1sLIFo+Iqj5YjW2q14ESv8thuXtVBKKaFnW+kiL19zX59ffho9o4UBKxyx0P5uRkNDwHLYbf0RtsMT9OR/Ty/wB8n48Ipkf08v8AfJ+PEJzi9NPfiUak92h8yKZRBMMyJSoflyvPIADe+rW8a9GAtg2x233nZfKpHfLRUvc6VAv30Nz7TiJl+IZWNdKS5dV8hJGPZ+l5AD4Dyw588wfbw/ex/iwypJyel7fXUtFJLgTDjmWIMpVgCrAqQdwQRRBHlRO2IvzzB9vD97H+LC+eYPt4fvY/xYXlZe6PmvinD2gmkicU0bFT8DV/Hr8cRcbP227GZbPzLMmcy8TadL20ZDV0Ozg3Rre9gvliu/5pov8AxLLftX/qY7kMVBxTluc6VGSehnWJ/COPT5RtWXlaMnrR2PvB2PxGL7B6J8tX0nEorv6vKqvjLh3/ADT5P/xJP/w/9XEvE0Xo/wBP0BUZ7okdlfTGukJnwQw/nUUUf6yjofavXyHjpHD+JRZhBJBIsiH6ym/gfEH2GjigZT0Z8LX181zNqozwgXtuNNH4WeuLLwLhnDslZy7QIzAAsZlJIHmWc/urHMrqk9aad/wa6edd6xY8cyRhhTAEHwIsfsOIvzzB9vD97H+LC+eYPt4fvY/xYy2Y66IGZ7PFQPk7lQBQid5NFXYCkEtHR3AUFQQDpNViBxPjWZliWCQZl3WkaFBKmtSCH5k/qMCusKRzL02QDbYPfPMH28P3sf4sL55g+3h+9j/FjZTxdWCs9fERKjCTvsVHJ9kp5WdpWZddXqLG6sAsW+lY8vRHqJjIptSn1cGsv2PRJebzZC1bNZ19GBt3ZmNq7itgLsUReCnzzB9vD97H+LC+eYPt4fvY/wAWFTr1Z7l404RJUcYUAKKAAAA8ANhjrEP55g+3h+9j/FhfPMH28P3sf4sIsxl0TMLEP55g+3h+9j/FhfPMH28P3sf4sRlfILoCekT80X9cn9yTCxF7f8ThbKqFmiY85TSyIfqSeR9uFjpYZPIZar+I/9k="/>
          <p:cNvSpPr>
            <a:spLocks noChangeAspect="1" noChangeArrowheads="1"/>
          </p:cNvSpPr>
          <p:nvPr/>
        </p:nvSpPr>
        <p:spPr bwMode="auto">
          <a:xfrm>
            <a:off x="63500" y="-893763"/>
            <a:ext cx="2495550" cy="1828801"/>
          </a:xfrm>
          <a:prstGeom prst="rect">
            <a:avLst/>
          </a:prstGeom>
          <a:noFill/>
          <a:ln w="9525">
            <a:noFill/>
            <a:miter lim="800000"/>
            <a:headEnd/>
            <a:tailEnd/>
          </a:ln>
        </p:spPr>
        <p:txBody>
          <a:bodyPr/>
          <a:lstStyle/>
          <a:p>
            <a:endParaRPr lang="it-IT">
              <a:latin typeface="Calibri" pitchFamily="34" charset="0"/>
            </a:endParaRPr>
          </a:p>
        </p:txBody>
      </p:sp>
      <p:pic>
        <p:nvPicPr>
          <p:cNvPr id="25604" name="Picture 4" descr="http://cdn.gingerandtomato.com/wp-content/uploads/2008/02/stress.gif"/>
          <p:cNvPicPr>
            <a:picLocks noChangeAspect="1" noChangeArrowheads="1"/>
          </p:cNvPicPr>
          <p:nvPr/>
        </p:nvPicPr>
        <p:blipFill>
          <a:blip r:embed="rId2"/>
          <a:srcRect/>
          <a:stretch>
            <a:fillRect/>
          </a:stretch>
        </p:blipFill>
        <p:spPr bwMode="auto">
          <a:xfrm>
            <a:off x="2843448" y="3429000"/>
            <a:ext cx="3457104" cy="24794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2000"/>
                                        <p:tgtEl>
                                          <p:spTgt spid="76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dirty="0">
                <a:latin typeface="Chalkboard Bold"/>
              </a:rPr>
              <a:t>LO STRESS PSICOLOGICO</a:t>
            </a:r>
            <a:endParaRPr lang="it-IT" dirty="0"/>
          </a:p>
        </p:txBody>
      </p:sp>
      <p:sp>
        <p:nvSpPr>
          <p:cNvPr id="3" name="Segnaposto contenuto 2"/>
          <p:cNvSpPr>
            <a:spLocks noGrp="1"/>
          </p:cNvSpPr>
          <p:nvPr>
            <p:ph idx="1"/>
          </p:nvPr>
        </p:nvSpPr>
        <p:spPr>
          <a:xfrm>
            <a:off x="539552" y="2132856"/>
            <a:ext cx="8229600" cy="4876800"/>
          </a:xfrm>
        </p:spPr>
        <p:txBody>
          <a:bodyPr/>
          <a:lstStyle/>
          <a:p>
            <a:pPr marL="0" indent="0" algn="ctr">
              <a:buNone/>
            </a:pPr>
            <a:r>
              <a:rPr lang="it-IT" dirty="0">
                <a:solidFill>
                  <a:schemeClr val="accent5">
                    <a:lumMod val="75000"/>
                  </a:schemeClr>
                </a:solidFill>
              </a:rPr>
              <a:t>(Ricerche di </a:t>
            </a:r>
            <a:r>
              <a:rPr lang="it-IT" dirty="0" err="1">
                <a:solidFill>
                  <a:schemeClr val="accent5">
                    <a:lumMod val="75000"/>
                  </a:schemeClr>
                </a:solidFill>
              </a:rPr>
              <a:t>Lazarus</a:t>
            </a:r>
            <a:r>
              <a:rPr lang="it-IT" dirty="0">
                <a:solidFill>
                  <a:schemeClr val="accent5">
                    <a:lumMod val="75000"/>
                  </a:schemeClr>
                </a:solidFill>
              </a:rPr>
              <a:t>)</a:t>
            </a:r>
          </a:p>
          <a:p>
            <a:r>
              <a:rPr lang="it-IT" dirty="0">
                <a:solidFill>
                  <a:schemeClr val="accent5">
                    <a:lumMod val="75000"/>
                  </a:schemeClr>
                </a:solidFill>
              </a:rPr>
              <a:t>Si verifica quando pensiamo di non essere in grado di adeguarci alle necessità percepite e ci aspettiamo che dalla nostra inadeguatezza derivino conseguenze negative.</a:t>
            </a:r>
            <a:endParaRPr lang="en-US" dirty="0">
              <a:solidFill>
                <a:schemeClr val="accent5">
                  <a:lumMod val="75000"/>
                </a:schemeClr>
              </a:solidFill>
            </a:endParaRPr>
          </a:p>
          <a:p>
            <a:pPr marL="0" indent="0">
              <a:buNone/>
            </a:pPr>
            <a:endParaRPr lang="it-IT" dirty="0">
              <a:solidFill>
                <a:schemeClr val="accent5">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pPr eaLnBrk="1" hangingPunct="1"/>
            <a:r>
              <a:rPr lang="it-IT" dirty="0">
                <a:latin typeface="Chalkboard Bold"/>
              </a:rPr>
              <a:t>LO STRESS PSICOLOGICO</a:t>
            </a:r>
            <a:endParaRPr lang="it-IT" dirty="0"/>
          </a:p>
        </p:txBody>
      </p:sp>
      <p:sp>
        <p:nvSpPr>
          <p:cNvPr id="3" name="Segnaposto contenuto 2"/>
          <p:cNvSpPr>
            <a:spLocks noGrp="1"/>
          </p:cNvSpPr>
          <p:nvPr>
            <p:ph idx="1"/>
          </p:nvPr>
        </p:nvSpPr>
        <p:spPr>
          <a:xfrm>
            <a:off x="475419" y="1772816"/>
            <a:ext cx="8229600" cy="4876800"/>
          </a:xfrm>
        </p:spPr>
        <p:txBody>
          <a:bodyPr>
            <a:normAutofit/>
          </a:bodyPr>
          <a:lstStyle/>
          <a:p>
            <a:pPr marL="0" indent="0" algn="ctr">
              <a:buNone/>
            </a:pPr>
            <a:r>
              <a:rPr lang="it-IT" dirty="0">
                <a:solidFill>
                  <a:schemeClr val="accent5">
                    <a:lumMod val="75000"/>
                  </a:schemeClr>
                </a:solidFill>
              </a:rPr>
              <a:t>(Ricerche di </a:t>
            </a:r>
            <a:r>
              <a:rPr lang="it-IT" dirty="0" err="1">
                <a:solidFill>
                  <a:schemeClr val="accent5">
                    <a:lumMod val="75000"/>
                  </a:schemeClr>
                </a:solidFill>
              </a:rPr>
              <a:t>Lazarus</a:t>
            </a:r>
            <a:r>
              <a:rPr lang="it-IT" dirty="0">
                <a:solidFill>
                  <a:schemeClr val="accent5">
                    <a:lumMod val="75000"/>
                  </a:schemeClr>
                </a:solidFill>
              </a:rPr>
              <a:t>)</a:t>
            </a:r>
          </a:p>
          <a:p>
            <a:endParaRPr lang="it-IT" dirty="0">
              <a:solidFill>
                <a:schemeClr val="accent5">
                  <a:lumMod val="75000"/>
                </a:schemeClr>
              </a:solidFill>
              <a:latin typeface="Chalkboard Bold"/>
            </a:endParaRPr>
          </a:p>
          <a:p>
            <a:pPr>
              <a:lnSpc>
                <a:spcPct val="90000"/>
              </a:lnSpc>
              <a:spcBef>
                <a:spcPct val="0"/>
              </a:spcBef>
            </a:pPr>
            <a:r>
              <a:rPr lang="it-IT" dirty="0">
                <a:solidFill>
                  <a:schemeClr val="accent5">
                    <a:lumMod val="75000"/>
                  </a:schemeClr>
                </a:solidFill>
                <a:latin typeface="Chalkboard Bold"/>
              </a:rPr>
              <a:t>Lo stress psicologico  comporta esperienze emotive negative e ha sensibili effetti a livello fisiologico.</a:t>
            </a:r>
          </a:p>
          <a:p>
            <a:pPr>
              <a:lnSpc>
                <a:spcPct val="90000"/>
              </a:lnSpc>
              <a:spcBef>
                <a:spcPct val="0"/>
              </a:spcBef>
            </a:pPr>
            <a:endParaRPr lang="it-IT" dirty="0">
              <a:solidFill>
                <a:schemeClr val="accent5">
                  <a:lumMod val="75000"/>
                </a:schemeClr>
              </a:solidFill>
              <a:latin typeface="Chalkboard Bold"/>
            </a:endParaRPr>
          </a:p>
          <a:p>
            <a:pPr>
              <a:lnSpc>
                <a:spcPct val="90000"/>
              </a:lnSpc>
              <a:spcBef>
                <a:spcPct val="0"/>
              </a:spcBef>
            </a:pPr>
            <a:r>
              <a:rPr lang="it-IT" dirty="0">
                <a:solidFill>
                  <a:schemeClr val="accent5">
                    <a:lumMod val="75000"/>
                  </a:schemeClr>
                </a:solidFill>
                <a:latin typeface="Chalkboard Bold"/>
              </a:rPr>
              <a:t>La reazione dipende dalla valutazione cognitiva del significato dello stimolo, mentre nello stress fisiologico la reazione è determinata da un'azione diretta dello stimolo sull’organismo.</a:t>
            </a:r>
            <a:endParaRPr lang="en-US" dirty="0">
              <a:solidFill>
                <a:schemeClr val="accent5">
                  <a:lumMod val="75000"/>
                </a:schemeClr>
              </a:solidFill>
              <a:latin typeface="Chalkboard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dirty="0">
                <a:latin typeface="Chalkboard Bold"/>
              </a:rPr>
              <a:t>IL CONCETTO DI STRESS PSICOLOGICO</a:t>
            </a:r>
            <a:endParaRPr lang="it-IT" dirty="0"/>
          </a:p>
        </p:txBody>
      </p:sp>
      <p:sp>
        <p:nvSpPr>
          <p:cNvPr id="3" name="Segnaposto contenuto 2"/>
          <p:cNvSpPr>
            <a:spLocks noGrp="1"/>
          </p:cNvSpPr>
          <p:nvPr>
            <p:ph idx="1"/>
          </p:nvPr>
        </p:nvSpPr>
        <p:spPr>
          <a:xfrm>
            <a:off x="457200" y="2204864"/>
            <a:ext cx="8229600" cy="4876800"/>
          </a:xfrm>
        </p:spPr>
        <p:txBody>
          <a:bodyPr>
            <a:normAutofit fontScale="70000" lnSpcReduction="20000"/>
          </a:bodyPr>
          <a:lstStyle/>
          <a:p>
            <a:pPr fontAlgn="base"/>
            <a:r>
              <a:rPr lang="it-IT" sz="2800" dirty="0">
                <a:solidFill>
                  <a:schemeClr val="accent5">
                    <a:lumMod val="75000"/>
                  </a:schemeClr>
                </a:solidFill>
                <a:latin typeface="Chalkboard Bold"/>
              </a:rPr>
              <a:t>L'importanza delle emozioni nella reazione di stress ha condotto alcuni autori a proporre il concetto di stress psicologico.</a:t>
            </a:r>
          </a:p>
          <a:p>
            <a:pPr fontAlgn="base"/>
            <a:r>
              <a:rPr lang="it-IT" sz="2800" dirty="0">
                <a:solidFill>
                  <a:schemeClr val="accent5">
                    <a:lumMod val="75000"/>
                  </a:schemeClr>
                </a:solidFill>
                <a:latin typeface="Chalkboard Bold"/>
              </a:rPr>
              <a:t> Secondo </a:t>
            </a:r>
            <a:r>
              <a:rPr lang="it-IT" sz="2800" dirty="0" err="1">
                <a:solidFill>
                  <a:schemeClr val="accent5">
                    <a:lumMod val="75000"/>
                  </a:schemeClr>
                </a:solidFill>
                <a:latin typeface="Chalkboard Bold"/>
              </a:rPr>
              <a:t>Lazarus</a:t>
            </a:r>
            <a:r>
              <a:rPr lang="it-IT" sz="2800" dirty="0">
                <a:solidFill>
                  <a:schemeClr val="accent5">
                    <a:lumMod val="75000"/>
                  </a:schemeClr>
                </a:solidFill>
                <a:latin typeface="Chalkboard Bold"/>
              </a:rPr>
              <a:t>, che ha discusso in vari lavori il problema dello stress psicologico, in questo ultimo la reazione dipende dalla valutazione cognitiva del significato dello stimolo, mentre nello stress fisiologico la reazione è determinata da un'azione diretta dello stimolo sui tessuti.</a:t>
            </a:r>
          </a:p>
          <a:p>
            <a:pPr fontAlgn="base"/>
            <a:r>
              <a:rPr lang="it-IT" sz="2800" dirty="0">
                <a:solidFill>
                  <a:schemeClr val="accent5">
                    <a:lumMod val="75000"/>
                  </a:schemeClr>
                </a:solidFill>
                <a:latin typeface="Chalkboard Bold"/>
              </a:rPr>
              <a:t> Se dunque uno stimolo non è valutato come rilevante per l'individuo, a livello conscio o inconscio, non si verifica attivazione emozionale e dunque una eventuale reazione non può essere considerata come stress psicologico.</a:t>
            </a:r>
          </a:p>
          <a:p>
            <a:pPr fontAlgn="base"/>
            <a:r>
              <a:rPr lang="it-IT" sz="2800" dirty="0">
                <a:solidFill>
                  <a:schemeClr val="accent5">
                    <a:lumMod val="75000"/>
                  </a:schemeClr>
                </a:solidFill>
                <a:latin typeface="Chalkboard Bold"/>
              </a:rPr>
              <a:t> Il contributo degli autori di impostazione psicologica al problema dello stress è stato fondamentalmente quello di avere sottolineato l'importanza della valutazione del significato dello stimolo nella produzione della reazione di stress, mediata dall'attivazione emozionale. Inoltre, essi hanno giustamente posto l'accento non solo sugli aspetti fisiologici dello stress, come era stato fatto da </a:t>
            </a:r>
            <a:r>
              <a:rPr lang="it-IT" sz="2800" dirty="0" err="1">
                <a:solidFill>
                  <a:schemeClr val="accent5">
                    <a:lumMod val="75000"/>
                  </a:schemeClr>
                </a:solidFill>
                <a:latin typeface="Chalkboard Bold"/>
              </a:rPr>
              <a:t>Selye</a:t>
            </a:r>
            <a:r>
              <a:rPr lang="it-IT" sz="2800" dirty="0">
                <a:solidFill>
                  <a:schemeClr val="accent5">
                    <a:lumMod val="75000"/>
                  </a:schemeClr>
                </a:solidFill>
                <a:latin typeface="Chalkboard Bold"/>
              </a:rPr>
              <a:t> e dagli altri autori di impostazione fisiologica, ma anche sugli altri aspetti comportamentali associati </a:t>
            </a:r>
          </a:p>
          <a:p>
            <a:endParaRPr lang="it-IT" dirty="0"/>
          </a:p>
          <a:p>
            <a:endParaRPr lang="it-IT" dirty="0"/>
          </a:p>
          <a:p>
            <a:endParaRPr lang="it-IT" dirty="0"/>
          </a:p>
        </p:txBody>
      </p:sp>
    </p:spTree>
    <p:extLst>
      <p:ext uri="{BB962C8B-B14F-4D97-AF65-F5344CB8AC3E}">
        <p14:creationId xmlns:p14="http://schemas.microsoft.com/office/powerpoint/2010/main" val="185434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Chalkboard Bold"/>
              </a:rPr>
              <a:t>LO STRESS PSICOLOGICO</a:t>
            </a:r>
            <a:endParaRPr lang="it-IT" dirty="0"/>
          </a:p>
        </p:txBody>
      </p:sp>
      <p:sp>
        <p:nvSpPr>
          <p:cNvPr id="3" name="Segnaposto contenuto 2"/>
          <p:cNvSpPr>
            <a:spLocks noGrp="1"/>
          </p:cNvSpPr>
          <p:nvPr>
            <p:ph idx="1"/>
          </p:nvPr>
        </p:nvSpPr>
        <p:spPr>
          <a:xfrm>
            <a:off x="457200" y="2276872"/>
            <a:ext cx="8229600" cy="4876800"/>
          </a:xfrm>
        </p:spPr>
        <p:txBody>
          <a:bodyPr>
            <a:normAutofit/>
          </a:bodyPr>
          <a:lstStyle/>
          <a:p>
            <a:r>
              <a:rPr lang="it-IT" dirty="0">
                <a:solidFill>
                  <a:schemeClr val="accent5">
                    <a:lumMod val="75000"/>
                  </a:schemeClr>
                </a:solidFill>
                <a:latin typeface="Chalkboard Bold"/>
              </a:rPr>
              <a:t>deriva dal rapporto tra la percezione o “valutazione” soggettiva delle richieste dell’ambiente e la valutazione soggettiva delle nostre capacità o risorse.</a:t>
            </a:r>
            <a:endParaRPr lang="en-US" dirty="0">
              <a:solidFill>
                <a:schemeClr val="accent5">
                  <a:lumMod val="75000"/>
                </a:schemeClr>
              </a:solidFill>
              <a:latin typeface="Chalkboard Bold"/>
            </a:endParaRPr>
          </a:p>
          <a:p>
            <a:endParaRPr lang="it-IT" dirty="0">
              <a:solidFill>
                <a:schemeClr val="accent5">
                  <a:lumMod val="75000"/>
                </a:schemeClr>
              </a:solidFill>
              <a:latin typeface="Chalkboard Bold"/>
            </a:endParaRPr>
          </a:p>
        </p:txBody>
      </p:sp>
    </p:spTree>
    <p:extLst>
      <p:ext uri="{BB962C8B-B14F-4D97-AF65-F5344CB8AC3E}">
        <p14:creationId xmlns:p14="http://schemas.microsoft.com/office/powerpoint/2010/main" val="2837992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1981200"/>
            <a:ext cx="8229600" cy="4876800"/>
          </a:xfrm>
        </p:spPr>
        <p:txBody>
          <a:bodyPr>
            <a:normAutofit/>
          </a:bodyPr>
          <a:lstStyle/>
          <a:p>
            <a:pPr>
              <a:buNone/>
            </a:pPr>
            <a:r>
              <a:rPr lang="it-IT" dirty="0">
                <a:solidFill>
                  <a:schemeClr val="accent5">
                    <a:lumMod val="75000"/>
                  </a:schemeClr>
                </a:solidFill>
                <a:latin typeface="Chalkboard Bold"/>
              </a:rPr>
              <a:t>Il contributo degli autori di impostazione psicologica al problema dello stress è stato fondamentalmente quello di avere sottolineato l'importanza della </a:t>
            </a:r>
            <a:r>
              <a:rPr lang="it-IT" b="1" dirty="0">
                <a:solidFill>
                  <a:schemeClr val="accent5">
                    <a:lumMod val="75000"/>
                  </a:schemeClr>
                </a:solidFill>
                <a:latin typeface="Chalkboard Bold"/>
              </a:rPr>
              <a:t>valutazione del significato dello stimolo </a:t>
            </a:r>
            <a:r>
              <a:rPr lang="it-IT" dirty="0">
                <a:solidFill>
                  <a:schemeClr val="accent5">
                    <a:lumMod val="75000"/>
                  </a:schemeClr>
                </a:solidFill>
                <a:latin typeface="Chalkboard Bold"/>
              </a:rPr>
              <a:t>nella produzione della reazione di stress, mediata dall'attivazione emozionale. </a:t>
            </a:r>
          </a:p>
          <a:p>
            <a:pPr>
              <a:buNone/>
            </a:pPr>
            <a:r>
              <a:rPr lang="it-IT" dirty="0">
                <a:solidFill>
                  <a:schemeClr val="accent5">
                    <a:lumMod val="75000"/>
                  </a:schemeClr>
                </a:solidFill>
                <a:latin typeface="Chalkboard Bold"/>
              </a:rPr>
              <a:t>  (esempio; la perdita dei capelli)</a:t>
            </a:r>
          </a:p>
        </p:txBody>
      </p:sp>
    </p:spTree>
    <p:extLst>
      <p:ext uri="{BB962C8B-B14F-4D97-AF65-F5344CB8AC3E}">
        <p14:creationId xmlns:p14="http://schemas.microsoft.com/office/powerpoint/2010/main" val="3744562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err="1">
                <a:solidFill>
                  <a:schemeClr val="accent5">
                    <a:lumMod val="75000"/>
                  </a:schemeClr>
                </a:solidFill>
              </a:rPr>
              <a:t>Selye</a:t>
            </a:r>
            <a:r>
              <a:rPr lang="it-IT" dirty="0">
                <a:solidFill>
                  <a:schemeClr val="accent5">
                    <a:lumMod val="75000"/>
                  </a:schemeClr>
                </a:solidFill>
              </a:rPr>
              <a:t> concettualizza lo stress come un insieme di reazioni difensive di natura fisiologica e psicologica attuate per far fronte ad una minaccia o ad una sfida. </a:t>
            </a:r>
            <a:br>
              <a:rPr lang="it-IT" dirty="0">
                <a:solidFill>
                  <a:schemeClr val="accent5">
                    <a:lumMod val="75000"/>
                  </a:schemeClr>
                </a:solidFill>
              </a:rPr>
            </a:br>
            <a:br>
              <a:rPr lang="it-IT" dirty="0">
                <a:solidFill>
                  <a:schemeClr val="accent5">
                    <a:lumMod val="75000"/>
                  </a:schemeClr>
                </a:solidFill>
              </a:rPr>
            </a:br>
            <a:r>
              <a:rPr lang="it-IT" dirty="0">
                <a:solidFill>
                  <a:schemeClr val="accent5">
                    <a:lumMod val="75000"/>
                  </a:schemeClr>
                </a:solidFill>
              </a:rPr>
              <a:t>Fu il primo ad aver riconosciuto che lo stress non è una condizione necessariamente patologica e negativa, ma una reazione in primo luogo adattativa, in quanto finalizzata a ristabilire o a mantenere l’equilibrio omeostatico. </a:t>
            </a:r>
            <a:br>
              <a:rPr lang="it-IT" dirty="0"/>
            </a:br>
            <a:endParaRPr lang="it-IT" dirty="0"/>
          </a:p>
        </p:txBody>
      </p:sp>
    </p:spTree>
    <p:extLst>
      <p:ext uri="{BB962C8B-B14F-4D97-AF65-F5344CB8AC3E}">
        <p14:creationId xmlns:p14="http://schemas.microsoft.com/office/powerpoint/2010/main" val="2700173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 TIPI DI STRESS ACUTO, CRONICO</a:t>
            </a:r>
          </a:p>
        </p:txBody>
      </p:sp>
      <p:sp>
        <p:nvSpPr>
          <p:cNvPr id="3" name="Segnaposto contenuto 2"/>
          <p:cNvSpPr>
            <a:spLocks noGrp="1"/>
          </p:cNvSpPr>
          <p:nvPr>
            <p:ph idx="1"/>
          </p:nvPr>
        </p:nvSpPr>
        <p:spPr/>
        <p:txBody>
          <a:bodyPr>
            <a:noAutofit/>
          </a:bodyPr>
          <a:lstStyle/>
          <a:p>
            <a:r>
              <a:rPr lang="it-IT" sz="2000" dirty="0">
                <a:solidFill>
                  <a:schemeClr val="accent5">
                    <a:lumMod val="75000"/>
                  </a:schemeClr>
                </a:solidFill>
              </a:rPr>
              <a:t>Secondo queste ricerche ci possiamo trovare davanti a due situazioni:</a:t>
            </a:r>
          </a:p>
          <a:p>
            <a:endParaRPr lang="it-IT" sz="2000" dirty="0">
              <a:solidFill>
                <a:schemeClr val="accent5">
                  <a:lumMod val="75000"/>
                </a:schemeClr>
              </a:solidFill>
            </a:endParaRPr>
          </a:p>
          <a:p>
            <a:pPr marL="0" indent="0">
              <a:buNone/>
            </a:pPr>
            <a:r>
              <a:rPr lang="it-IT" sz="2000" dirty="0">
                <a:solidFill>
                  <a:schemeClr val="accent5">
                    <a:lumMod val="75000"/>
                  </a:schemeClr>
                </a:solidFill>
              </a:rPr>
              <a:t>1. la prima vede il nostro organismo fare fronte ad uno stress acuto, al quale facciamo fronte con una breve fase di resistenza per poi riuscire a tornare nel più breve tempo possibile alla normalità (omeostasi)</a:t>
            </a:r>
          </a:p>
          <a:p>
            <a:endParaRPr lang="it-IT" sz="2000" dirty="0">
              <a:solidFill>
                <a:schemeClr val="accent5">
                  <a:lumMod val="75000"/>
                </a:schemeClr>
              </a:solidFill>
            </a:endParaRPr>
          </a:p>
          <a:p>
            <a:pPr marL="0" indent="0">
              <a:buNone/>
            </a:pPr>
            <a:r>
              <a:rPr lang="it-IT" sz="2000" dirty="0">
                <a:solidFill>
                  <a:schemeClr val="accent5">
                    <a:lumMod val="75000"/>
                  </a:schemeClr>
                </a:solidFill>
              </a:rPr>
              <a:t>2. la seconda vede invece il nostro corpo impegnato in uno lotta contro uno stress cronico, nel quale la fase di resistenza può durare da qualche ora a molti anni (per alcuni addirittura tutta la vita; esempio malattia cronica)</a:t>
            </a:r>
          </a:p>
        </p:txBody>
      </p:sp>
    </p:spTree>
    <p:extLst>
      <p:ext uri="{BB962C8B-B14F-4D97-AF65-F5344CB8AC3E}">
        <p14:creationId xmlns:p14="http://schemas.microsoft.com/office/powerpoint/2010/main" val="931637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SOMMARIO	</a:t>
            </a:r>
          </a:p>
        </p:txBody>
      </p:sp>
      <p:sp>
        <p:nvSpPr>
          <p:cNvPr id="3" name="Segnaposto contenuto 2"/>
          <p:cNvSpPr>
            <a:spLocks noGrp="1"/>
          </p:cNvSpPr>
          <p:nvPr>
            <p:ph idx="1"/>
          </p:nvPr>
        </p:nvSpPr>
        <p:spPr>
          <a:xfrm>
            <a:off x="1686983" y="2276872"/>
            <a:ext cx="6995120" cy="4876800"/>
          </a:xfrm>
        </p:spPr>
        <p:txBody>
          <a:bodyPr/>
          <a:lstStyle/>
          <a:p>
            <a:pPr marL="457200" indent="-457200">
              <a:buAutoNum type="arabicPeriod"/>
            </a:pPr>
            <a:r>
              <a:rPr lang="it-IT" sz="2200" dirty="0">
                <a:solidFill>
                  <a:schemeClr val="accent5">
                    <a:lumMod val="75000"/>
                  </a:schemeClr>
                </a:solidFill>
              </a:rPr>
              <a:t>Obiettivi del corso</a:t>
            </a:r>
          </a:p>
          <a:p>
            <a:pPr marL="457200" indent="-457200">
              <a:buAutoNum type="arabicPeriod"/>
            </a:pPr>
            <a:r>
              <a:rPr lang="it-IT" sz="2200" dirty="0">
                <a:solidFill>
                  <a:schemeClr val="accent5">
                    <a:lumMod val="75000"/>
                  </a:schemeClr>
                </a:solidFill>
              </a:rPr>
              <a:t>Stress</a:t>
            </a:r>
          </a:p>
          <a:p>
            <a:pPr marL="457200" indent="-457200">
              <a:buAutoNum type="arabicPeriod"/>
            </a:pPr>
            <a:r>
              <a:rPr lang="it-IT" sz="2200" dirty="0">
                <a:solidFill>
                  <a:schemeClr val="accent5">
                    <a:lumMod val="75000"/>
                  </a:schemeClr>
                </a:solidFill>
              </a:rPr>
              <a:t>La comunicazione: il valore dell’ascolto</a:t>
            </a:r>
          </a:p>
          <a:p>
            <a:pPr marL="457200" indent="-457200">
              <a:buAutoNum type="arabicPeriod"/>
            </a:pPr>
            <a:endParaRPr lang="it-IT" dirty="0"/>
          </a:p>
        </p:txBody>
      </p:sp>
    </p:spTree>
    <p:extLst>
      <p:ext uri="{BB962C8B-B14F-4D97-AF65-F5344CB8AC3E}">
        <p14:creationId xmlns:p14="http://schemas.microsoft.com/office/powerpoint/2010/main" val="2706103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p:txBody>
          <a:bodyPr>
            <a:normAutofit fontScale="90000"/>
          </a:bodyPr>
          <a:lstStyle/>
          <a:p>
            <a:r>
              <a:rPr lang="it-IT" dirty="0"/>
              <a:t>LE FASI DELLA RISPOSTA  ALLO STRESS</a:t>
            </a:r>
          </a:p>
        </p:txBody>
      </p:sp>
      <p:sp>
        <p:nvSpPr>
          <p:cNvPr id="3" name="Segnaposto contenuto 2"/>
          <p:cNvSpPr>
            <a:spLocks noGrp="1"/>
          </p:cNvSpPr>
          <p:nvPr>
            <p:ph idx="1"/>
          </p:nvPr>
        </p:nvSpPr>
        <p:spPr>
          <a:xfrm>
            <a:off x="683568" y="2636912"/>
            <a:ext cx="8229600" cy="4876800"/>
          </a:xfrm>
        </p:spPr>
        <p:txBody>
          <a:bodyPr/>
          <a:lstStyle/>
          <a:p>
            <a:r>
              <a:rPr lang="it-IT" dirty="0">
                <a:solidFill>
                  <a:schemeClr val="accent5">
                    <a:lumMod val="75000"/>
                  </a:schemeClr>
                </a:solidFill>
              </a:rPr>
              <a:t>Le ricerche del </a:t>
            </a:r>
            <a:r>
              <a:rPr lang="it-IT" b="1" dirty="0">
                <a:solidFill>
                  <a:schemeClr val="accent5">
                    <a:lumMod val="75000"/>
                  </a:schemeClr>
                </a:solidFill>
              </a:rPr>
              <a:t>Dr. Hans </a:t>
            </a:r>
            <a:r>
              <a:rPr lang="it-IT" b="1" dirty="0" err="1">
                <a:solidFill>
                  <a:schemeClr val="accent5">
                    <a:lumMod val="75000"/>
                  </a:schemeClr>
                </a:solidFill>
              </a:rPr>
              <a:t>Selye</a:t>
            </a:r>
            <a:r>
              <a:rPr lang="it-IT" dirty="0">
                <a:solidFill>
                  <a:schemeClr val="accent5">
                    <a:lumMod val="75000"/>
                  </a:schemeClr>
                </a:solidFill>
              </a:rPr>
              <a:t> e di altri scienziati hanno chiarito la complessa fisiologia delle </a:t>
            </a:r>
            <a:r>
              <a:rPr lang="it-IT" b="1" dirty="0">
                <a:solidFill>
                  <a:schemeClr val="accent5">
                    <a:lumMod val="75000"/>
                  </a:schemeClr>
                </a:solidFill>
              </a:rPr>
              <a:t>tre fasi della sindrome generale di adattamento.</a:t>
            </a:r>
            <a:r>
              <a:rPr lang="en-US" dirty="0">
                <a:solidFill>
                  <a:schemeClr val="accent5">
                    <a:lumMod val="75000"/>
                  </a:schemeClr>
                </a:solidFill>
              </a:rPr>
              <a:t> </a:t>
            </a:r>
          </a:p>
          <a:p>
            <a:endParaRPr lang="en-US" dirty="0">
              <a:solidFill>
                <a:schemeClr val="accent5">
                  <a:lumMod val="75000"/>
                </a:schemeClr>
              </a:solidFill>
            </a:endParaRPr>
          </a:p>
          <a:p>
            <a:pPr marL="0" indent="0">
              <a:buNone/>
            </a:pPr>
            <a:r>
              <a:rPr lang="en-US" sz="1800" dirty="0" err="1">
                <a:solidFill>
                  <a:schemeClr val="accent5">
                    <a:lumMod val="75000"/>
                  </a:schemeClr>
                </a:solidFill>
              </a:rPr>
              <a:t>Selye</a:t>
            </a:r>
            <a:r>
              <a:rPr lang="en-US" sz="1800" dirty="0">
                <a:solidFill>
                  <a:schemeClr val="accent5">
                    <a:lumMod val="75000"/>
                  </a:schemeClr>
                </a:solidFill>
              </a:rPr>
              <a:t> H., (1956) </a:t>
            </a:r>
            <a:r>
              <a:rPr lang="en-US" sz="1800" i="1" dirty="0">
                <a:solidFill>
                  <a:schemeClr val="accent5">
                    <a:lumMod val="75000"/>
                  </a:schemeClr>
                </a:solidFill>
              </a:rPr>
              <a:t>The Stress of life</a:t>
            </a:r>
            <a:r>
              <a:rPr lang="en-US" sz="1800" dirty="0">
                <a:solidFill>
                  <a:schemeClr val="accent5">
                    <a:lumMod val="75000"/>
                  </a:schemeClr>
                </a:solidFill>
              </a:rPr>
              <a:t>. McGraw-Hill (Paperback), New York.</a:t>
            </a:r>
          </a:p>
          <a:p>
            <a:pPr marL="0" indent="0">
              <a:buNone/>
            </a:pPr>
            <a:r>
              <a:rPr lang="en-US" sz="1800" dirty="0" err="1">
                <a:solidFill>
                  <a:schemeClr val="accent5">
                    <a:lumMod val="75000"/>
                  </a:schemeClr>
                </a:solidFill>
              </a:rPr>
              <a:t>Selye</a:t>
            </a:r>
            <a:r>
              <a:rPr lang="en-US" sz="1800" dirty="0">
                <a:solidFill>
                  <a:schemeClr val="accent5">
                    <a:lumMod val="75000"/>
                  </a:schemeClr>
                </a:solidFill>
              </a:rPr>
              <a:t> H., (1971) </a:t>
            </a:r>
            <a:r>
              <a:rPr lang="en-US" sz="1800" i="1" dirty="0">
                <a:solidFill>
                  <a:schemeClr val="accent5">
                    <a:lumMod val="75000"/>
                  </a:schemeClr>
                </a:solidFill>
              </a:rPr>
              <a:t>Hormones and Resistance.</a:t>
            </a:r>
            <a:r>
              <a:rPr lang="en-US" sz="1800" dirty="0">
                <a:solidFill>
                  <a:schemeClr val="accent5">
                    <a:lumMod val="75000"/>
                  </a:schemeClr>
                </a:solidFill>
              </a:rPr>
              <a:t> Springer-</a:t>
            </a:r>
            <a:r>
              <a:rPr lang="en-US" sz="1800" dirty="0" err="1">
                <a:solidFill>
                  <a:schemeClr val="accent5">
                    <a:lumMod val="75000"/>
                  </a:schemeClr>
                </a:solidFill>
              </a:rPr>
              <a:t>Verlag</a:t>
            </a:r>
            <a:r>
              <a:rPr lang="en-US" sz="1800" dirty="0">
                <a:solidFill>
                  <a:schemeClr val="accent5">
                    <a:lumMod val="75000"/>
                  </a:schemeClr>
                </a:solidFill>
              </a:rPr>
              <a:t>, Berlin.</a:t>
            </a:r>
          </a:p>
          <a:p>
            <a:pPr marL="0" indent="0">
              <a:buNone/>
            </a:pPr>
            <a:endParaRPr lang="en-US" sz="1800" dirty="0">
              <a:solidFill>
                <a:schemeClr val="accent5">
                  <a:lumMod val="75000"/>
                </a:schemeClr>
              </a:solidFill>
            </a:endParaRPr>
          </a:p>
          <a:p>
            <a:pPr marL="0" indent="0">
              <a:buNone/>
            </a:pPr>
            <a:endParaRPr lang="en-US" sz="1800" dirty="0">
              <a:solidFill>
                <a:schemeClr val="accent5">
                  <a:lumMod val="75000"/>
                </a:schemeClr>
              </a:solidFill>
            </a:endParaRPr>
          </a:p>
          <a:p>
            <a:pPr marL="0" indent="0">
              <a:buNone/>
            </a:pP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WordArt 2"/>
          <p:cNvSpPr>
            <a:spLocks noChangeArrowheads="1" noChangeShapeType="1"/>
          </p:cNvSpPr>
          <p:nvPr/>
        </p:nvSpPr>
        <p:spPr bwMode="auto">
          <a:xfrm>
            <a:off x="3563938" y="549275"/>
            <a:ext cx="2473325" cy="441325"/>
          </a:xfrm>
          <a:prstGeom prst="rect">
            <a:avLst/>
          </a:prstGeom>
        </p:spPr>
        <p:txBody>
          <a:bodyPr wrap="none" fromWordArt="1">
            <a:prstTxWarp prst="textPlain">
              <a:avLst>
                <a:gd name="adj" fmla="val 50000"/>
              </a:avLst>
            </a:prstTxWarp>
          </a:bodyPr>
          <a:lstStyle/>
          <a:p>
            <a:pPr algn="ctr"/>
            <a:r>
              <a:rPr lang="it-IT" kern="10" spc="90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Fight-attacco</a:t>
            </a:r>
          </a:p>
        </p:txBody>
      </p:sp>
      <p:pic>
        <p:nvPicPr>
          <p:cNvPr id="428035" name="Picture 3"/>
          <p:cNvPicPr>
            <a:picLocks noChangeAspect="1" noChangeArrowheads="1"/>
          </p:cNvPicPr>
          <p:nvPr/>
        </p:nvPicPr>
        <p:blipFill>
          <a:blip r:embed="rId4"/>
          <a:srcRect/>
          <a:stretch>
            <a:fillRect/>
          </a:stretch>
        </p:blipFill>
        <p:spPr bwMode="auto">
          <a:xfrm>
            <a:off x="5791200" y="304800"/>
            <a:ext cx="2695575" cy="2085975"/>
          </a:xfrm>
          <a:prstGeom prst="rect">
            <a:avLst/>
          </a:prstGeom>
          <a:noFill/>
          <a:ln w="9525">
            <a:noFill/>
            <a:miter lim="800000"/>
            <a:headEnd/>
            <a:tailEnd/>
          </a:ln>
        </p:spPr>
      </p:pic>
      <p:graphicFrame>
        <p:nvGraphicFramePr>
          <p:cNvPr id="428036" name="Object 2"/>
          <p:cNvGraphicFramePr>
            <a:graphicFrameLocks noChangeAspect="1"/>
          </p:cNvGraphicFramePr>
          <p:nvPr/>
        </p:nvGraphicFramePr>
        <p:xfrm>
          <a:off x="539750" y="1844675"/>
          <a:ext cx="2695575" cy="2638425"/>
        </p:xfrm>
        <a:graphic>
          <a:graphicData uri="http://schemas.openxmlformats.org/presentationml/2006/ole">
            <mc:AlternateContent xmlns:mc="http://schemas.openxmlformats.org/markup-compatibility/2006">
              <mc:Choice xmlns:v="urn:schemas-microsoft-com:vml" Requires="v">
                <p:oleObj spid="_x0000_s1128" r:id="rId5" imgW="2490216" imgH="2438400" progId="Word.Picture.8">
                  <p:embed/>
                </p:oleObj>
              </mc:Choice>
              <mc:Fallback>
                <p:oleObj r:id="rId5" imgW="2490216" imgH="2438400" progId="Word.Picture.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844675"/>
                        <a:ext cx="2695575" cy="263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8037" name="WordArt 5"/>
          <p:cNvSpPr>
            <a:spLocks noChangeArrowheads="1" noChangeShapeType="1"/>
          </p:cNvSpPr>
          <p:nvPr/>
        </p:nvSpPr>
        <p:spPr bwMode="auto">
          <a:xfrm>
            <a:off x="3492500" y="2205038"/>
            <a:ext cx="2044700" cy="622300"/>
          </a:xfrm>
          <a:prstGeom prst="rect">
            <a:avLst/>
          </a:prstGeom>
        </p:spPr>
        <p:txBody>
          <a:bodyPr wrap="none" fromWordArt="1">
            <a:prstTxWarp prst="textSlantUp">
              <a:avLst>
                <a:gd name="adj" fmla="val 32056"/>
              </a:avLst>
            </a:prstTxWarp>
          </a:bodyPr>
          <a:lstStyle/>
          <a:p>
            <a:pPr algn="ctr"/>
            <a:r>
              <a:rPr lang="it-IT" kern="10" spc="90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4997"/>
                    </a:srgbClr>
                  </a:outerShdw>
                </a:effectLst>
                <a:latin typeface="Impact"/>
              </a:rPr>
              <a:t>Flight- fuga</a:t>
            </a:r>
          </a:p>
        </p:txBody>
      </p:sp>
      <p:graphicFrame>
        <p:nvGraphicFramePr>
          <p:cNvPr id="428038" name="Object 3"/>
          <p:cNvGraphicFramePr>
            <a:graphicFrameLocks noChangeAspect="1"/>
          </p:cNvGraphicFramePr>
          <p:nvPr/>
        </p:nvGraphicFramePr>
        <p:xfrm>
          <a:off x="2916238" y="4149725"/>
          <a:ext cx="2305050" cy="2200275"/>
        </p:xfrm>
        <a:graphic>
          <a:graphicData uri="http://schemas.openxmlformats.org/presentationml/2006/ole">
            <mc:AlternateContent xmlns:mc="http://schemas.openxmlformats.org/markup-compatibility/2006">
              <mc:Choice xmlns:v="urn:schemas-microsoft-com:vml" Requires="v">
                <p:oleObj spid="_x0000_s1129" r:id="rId7" imgW="1581912" imgH="1511808" progId="Word.Picture.8">
                  <p:embed/>
                </p:oleObj>
              </mc:Choice>
              <mc:Fallback>
                <p:oleObj r:id="rId7" imgW="1581912" imgH="1511808" progId="Word.Picture.8">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4149725"/>
                        <a:ext cx="2305050" cy="220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7"/>
          <p:cNvGrpSpPr>
            <a:grpSpLocks/>
          </p:cNvGrpSpPr>
          <p:nvPr/>
        </p:nvGrpSpPr>
        <p:grpSpPr bwMode="auto">
          <a:xfrm rot="-2356622">
            <a:off x="2971800" y="5181600"/>
            <a:ext cx="992188" cy="1031875"/>
            <a:chOff x="-1" y="0"/>
            <a:chExt cx="20001" cy="20000"/>
          </a:xfrm>
        </p:grpSpPr>
        <p:sp>
          <p:nvSpPr>
            <p:cNvPr id="1037" name="Freeform 8"/>
            <p:cNvSpPr>
              <a:spLocks/>
            </p:cNvSpPr>
            <p:nvPr/>
          </p:nvSpPr>
          <p:spPr bwMode="auto">
            <a:xfrm>
              <a:off x="5275" y="7434"/>
              <a:ext cx="14725" cy="12480"/>
            </a:xfrm>
            <a:custGeom>
              <a:avLst/>
              <a:gdLst>
                <a:gd name="T0" fmla="*/ 49 w 20000"/>
                <a:gd name="T1" fmla="*/ 0 h 20000"/>
                <a:gd name="T2" fmla="*/ 181 w 20000"/>
                <a:gd name="T3" fmla="*/ 20 h 20000"/>
                <a:gd name="T4" fmla="*/ 283 w 20000"/>
                <a:gd name="T5" fmla="*/ 37 h 20000"/>
                <a:gd name="T6" fmla="*/ 415 w 20000"/>
                <a:gd name="T7" fmla="*/ 52 h 20000"/>
                <a:gd name="T8" fmla="*/ 507 w 20000"/>
                <a:gd name="T9" fmla="*/ 62 h 20000"/>
                <a:gd name="T10" fmla="*/ 493 w 20000"/>
                <a:gd name="T11" fmla="*/ 68 h 20000"/>
                <a:gd name="T12" fmla="*/ 459 w 20000"/>
                <a:gd name="T13" fmla="*/ 69 h 20000"/>
                <a:gd name="T14" fmla="*/ 415 w 20000"/>
                <a:gd name="T15" fmla="*/ 68 h 20000"/>
                <a:gd name="T16" fmla="*/ 268 w 20000"/>
                <a:gd name="T17" fmla="*/ 48 h 20000"/>
                <a:gd name="T18" fmla="*/ 137 w 20000"/>
                <a:gd name="T19" fmla="*/ 27 h 20000"/>
                <a:gd name="T20" fmla="*/ 0 w 20000"/>
                <a:gd name="T21" fmla="*/ 4 h 20000"/>
                <a:gd name="T22" fmla="*/ 49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48" y="0"/>
                  </a:moveTo>
                  <a:lnTo>
                    <a:pt x="7130" y="5858"/>
                  </a:lnTo>
                  <a:lnTo>
                    <a:pt x="11148" y="10671"/>
                  </a:lnTo>
                  <a:lnTo>
                    <a:pt x="16348" y="14892"/>
                  </a:lnTo>
                  <a:lnTo>
                    <a:pt x="19983" y="17850"/>
                  </a:lnTo>
                  <a:lnTo>
                    <a:pt x="19409" y="19448"/>
                  </a:lnTo>
                  <a:lnTo>
                    <a:pt x="18087" y="19980"/>
                  </a:lnTo>
                  <a:lnTo>
                    <a:pt x="16348" y="19448"/>
                  </a:lnTo>
                  <a:lnTo>
                    <a:pt x="10574" y="13866"/>
                  </a:lnTo>
                  <a:lnTo>
                    <a:pt x="5391" y="7732"/>
                  </a:lnTo>
                  <a:lnTo>
                    <a:pt x="0" y="1321"/>
                  </a:lnTo>
                  <a:lnTo>
                    <a:pt x="1948" y="0"/>
                  </a:lnTo>
                  <a:close/>
                </a:path>
              </a:pathLst>
            </a:custGeom>
            <a:solidFill>
              <a:srgbClr val="FF0000"/>
            </a:solidFill>
            <a:ln w="0">
              <a:solidFill>
                <a:srgbClr val="FF0000"/>
              </a:solidFill>
              <a:round/>
              <a:headEnd/>
              <a:tailEnd/>
            </a:ln>
          </p:spPr>
          <p:txBody>
            <a:bodyPr/>
            <a:lstStyle/>
            <a:p>
              <a:endParaRPr lang="it-IT"/>
            </a:p>
          </p:txBody>
        </p:sp>
        <p:sp>
          <p:nvSpPr>
            <p:cNvPr id="1038" name="Freeform 9"/>
            <p:cNvSpPr>
              <a:spLocks/>
            </p:cNvSpPr>
            <p:nvPr/>
          </p:nvSpPr>
          <p:spPr bwMode="auto">
            <a:xfrm>
              <a:off x="3802" y="6191"/>
              <a:ext cx="3983" cy="2905"/>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w 20000"/>
                <a:gd name="T11" fmla="*/ 0 h 20000"/>
                <a:gd name="T12" fmla="*/ 0 w 20000"/>
                <a:gd name="T13" fmla="*/ 0 h 20000"/>
                <a:gd name="T14" fmla="*/ 0 w 20000"/>
                <a:gd name="T15" fmla="*/ 0 h 20000"/>
                <a:gd name="T16" fmla="*/ 0 w 20000"/>
                <a:gd name="T17" fmla="*/ 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8296" y="0"/>
                  </a:moveTo>
                  <a:lnTo>
                    <a:pt x="16527" y="2373"/>
                  </a:lnTo>
                  <a:lnTo>
                    <a:pt x="15756" y="7034"/>
                  </a:lnTo>
                  <a:lnTo>
                    <a:pt x="19936" y="11695"/>
                  </a:lnTo>
                  <a:lnTo>
                    <a:pt x="15756" y="17542"/>
                  </a:lnTo>
                  <a:lnTo>
                    <a:pt x="7588" y="19915"/>
                  </a:lnTo>
                  <a:lnTo>
                    <a:pt x="2508" y="15169"/>
                  </a:lnTo>
                  <a:lnTo>
                    <a:pt x="0" y="7034"/>
                  </a:lnTo>
                  <a:lnTo>
                    <a:pt x="8296" y="0"/>
                  </a:lnTo>
                  <a:close/>
                </a:path>
              </a:pathLst>
            </a:custGeom>
            <a:solidFill>
              <a:srgbClr val="70230C"/>
            </a:solidFill>
            <a:ln w="0">
              <a:solidFill>
                <a:srgbClr val="70230C"/>
              </a:solidFill>
              <a:round/>
              <a:headEnd/>
              <a:tailEnd/>
            </a:ln>
          </p:spPr>
          <p:txBody>
            <a:bodyPr/>
            <a:lstStyle/>
            <a:p>
              <a:endParaRPr lang="it-IT"/>
            </a:p>
          </p:txBody>
        </p:sp>
        <p:grpSp>
          <p:nvGrpSpPr>
            <p:cNvPr id="1039" name="Group 10"/>
            <p:cNvGrpSpPr>
              <a:grpSpLocks/>
            </p:cNvGrpSpPr>
            <p:nvPr/>
          </p:nvGrpSpPr>
          <p:grpSpPr bwMode="auto">
            <a:xfrm>
              <a:off x="-1" y="0"/>
              <a:ext cx="19681" cy="20000"/>
              <a:chOff x="0" y="0"/>
              <a:chExt cx="20001" cy="20000"/>
            </a:xfrm>
          </p:grpSpPr>
          <p:sp>
            <p:nvSpPr>
              <p:cNvPr id="1040" name="Freeform 11"/>
              <p:cNvSpPr>
                <a:spLocks/>
              </p:cNvSpPr>
              <p:nvPr/>
            </p:nvSpPr>
            <p:spPr bwMode="auto">
              <a:xfrm>
                <a:off x="65" y="160"/>
                <a:ext cx="6116" cy="6634"/>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w 20000"/>
                  <a:gd name="T11" fmla="*/ 0 h 20000"/>
                  <a:gd name="T12" fmla="*/ 0 w 20000"/>
                  <a:gd name="T13" fmla="*/ 0 h 20000"/>
                  <a:gd name="T14" fmla="*/ 0 w 20000"/>
                  <a:gd name="T15" fmla="*/ 0 h 20000"/>
                  <a:gd name="T16" fmla="*/ 0 w 20000"/>
                  <a:gd name="T17" fmla="*/ 0 h 20000"/>
                  <a:gd name="T18" fmla="*/ 0 w 20000"/>
                  <a:gd name="T19" fmla="*/ 0 h 20000"/>
                  <a:gd name="T20" fmla="*/ 0 w 20000"/>
                  <a:gd name="T21" fmla="*/ 0 h 20000"/>
                  <a:gd name="T22" fmla="*/ 0 w 20000"/>
                  <a:gd name="T23" fmla="*/ 0 h 20000"/>
                  <a:gd name="T24" fmla="*/ 0 w 20000"/>
                  <a:gd name="T25" fmla="*/ 0 h 20000"/>
                  <a:gd name="T26" fmla="*/ 0 w 20000"/>
                  <a:gd name="T27" fmla="*/ 0 h 20000"/>
                  <a:gd name="T28" fmla="*/ 0 w 20000"/>
                  <a:gd name="T29" fmla="*/ 0 h 20000"/>
                  <a:gd name="T30" fmla="*/ 0 w 20000"/>
                  <a:gd name="T31" fmla="*/ 0 h 20000"/>
                  <a:gd name="T32" fmla="*/ 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0" y="0"/>
                    </a:moveTo>
                    <a:lnTo>
                      <a:pt x="5532" y="2968"/>
                    </a:lnTo>
                    <a:lnTo>
                      <a:pt x="8298" y="3451"/>
                    </a:lnTo>
                    <a:lnTo>
                      <a:pt x="9277" y="4935"/>
                    </a:lnTo>
                    <a:lnTo>
                      <a:pt x="12979" y="5492"/>
                    </a:lnTo>
                    <a:lnTo>
                      <a:pt x="13872" y="6976"/>
                    </a:lnTo>
                    <a:lnTo>
                      <a:pt x="19957" y="8980"/>
                    </a:lnTo>
                    <a:lnTo>
                      <a:pt x="18979" y="14471"/>
                    </a:lnTo>
                    <a:lnTo>
                      <a:pt x="19957" y="15993"/>
                    </a:lnTo>
                    <a:lnTo>
                      <a:pt x="15277" y="19481"/>
                    </a:lnTo>
                    <a:lnTo>
                      <a:pt x="11064" y="18961"/>
                    </a:lnTo>
                    <a:lnTo>
                      <a:pt x="6511" y="19963"/>
                    </a:lnTo>
                    <a:lnTo>
                      <a:pt x="6511" y="16994"/>
                    </a:lnTo>
                    <a:lnTo>
                      <a:pt x="4213" y="14471"/>
                    </a:lnTo>
                    <a:lnTo>
                      <a:pt x="4638" y="10464"/>
                    </a:lnTo>
                    <a:lnTo>
                      <a:pt x="2809" y="7458"/>
                    </a:lnTo>
                    <a:lnTo>
                      <a:pt x="0" y="0"/>
                    </a:lnTo>
                    <a:close/>
                  </a:path>
                </a:pathLst>
              </a:custGeom>
              <a:solidFill>
                <a:srgbClr val="00EAFF"/>
              </a:solidFill>
              <a:ln w="0">
                <a:solidFill>
                  <a:srgbClr val="00EAFF"/>
                </a:solidFill>
                <a:round/>
                <a:headEnd/>
                <a:tailEnd/>
              </a:ln>
            </p:spPr>
            <p:txBody>
              <a:bodyPr/>
              <a:lstStyle/>
              <a:p>
                <a:endParaRPr lang="it-IT"/>
              </a:p>
            </p:txBody>
          </p:sp>
          <p:grpSp>
            <p:nvGrpSpPr>
              <p:cNvPr id="1041" name="Group 12"/>
              <p:cNvGrpSpPr>
                <a:grpSpLocks/>
              </p:cNvGrpSpPr>
              <p:nvPr/>
            </p:nvGrpSpPr>
            <p:grpSpPr bwMode="auto">
              <a:xfrm>
                <a:off x="0" y="0"/>
                <a:ext cx="20001" cy="20000"/>
                <a:chOff x="2" y="0"/>
                <a:chExt cx="19998" cy="20000"/>
              </a:xfrm>
            </p:grpSpPr>
            <p:sp>
              <p:nvSpPr>
                <p:cNvPr id="1042" name="Freeform 13"/>
                <p:cNvSpPr>
                  <a:spLocks/>
                </p:cNvSpPr>
                <p:nvPr/>
              </p:nvSpPr>
              <p:spPr bwMode="auto">
                <a:xfrm>
                  <a:off x="6884" y="7274"/>
                  <a:ext cx="13116" cy="11803"/>
                </a:xfrm>
                <a:custGeom>
                  <a:avLst/>
                  <a:gdLst>
                    <a:gd name="T0" fmla="*/ 3 w 20000"/>
                    <a:gd name="T1" fmla="*/ 2 h 20000"/>
                    <a:gd name="T2" fmla="*/ 0 w 20000"/>
                    <a:gd name="T3" fmla="*/ 4 h 20000"/>
                    <a:gd name="T4" fmla="*/ 6 w 20000"/>
                    <a:gd name="T5" fmla="*/ 3 h 20000"/>
                    <a:gd name="T6" fmla="*/ 4 w 20000"/>
                    <a:gd name="T7" fmla="*/ 5 h 20000"/>
                    <a:gd name="T8" fmla="*/ 10 w 20000"/>
                    <a:gd name="T9" fmla="*/ 4 h 20000"/>
                    <a:gd name="T10" fmla="*/ 7 w 20000"/>
                    <a:gd name="T11" fmla="*/ 6 h 20000"/>
                    <a:gd name="T12" fmla="*/ 14 w 20000"/>
                    <a:gd name="T13" fmla="*/ 5 h 20000"/>
                    <a:gd name="T14" fmla="*/ 11 w 20000"/>
                    <a:gd name="T15" fmla="*/ 7 h 20000"/>
                    <a:gd name="T16" fmla="*/ 18 w 20000"/>
                    <a:gd name="T17" fmla="*/ 6 h 20000"/>
                    <a:gd name="T18" fmla="*/ 14 w 20000"/>
                    <a:gd name="T19" fmla="*/ 9 h 20000"/>
                    <a:gd name="T20" fmla="*/ 21 w 20000"/>
                    <a:gd name="T21" fmla="*/ 8 h 20000"/>
                    <a:gd name="T22" fmla="*/ 18 w 20000"/>
                    <a:gd name="T23" fmla="*/ 11 h 20000"/>
                    <a:gd name="T24" fmla="*/ 28 w 20000"/>
                    <a:gd name="T25" fmla="*/ 9 h 20000"/>
                    <a:gd name="T26" fmla="*/ 22 w 20000"/>
                    <a:gd name="T27" fmla="*/ 12 h 20000"/>
                    <a:gd name="T28" fmla="*/ 28 w 20000"/>
                    <a:gd name="T29" fmla="*/ 11 h 20000"/>
                    <a:gd name="T30" fmla="*/ 26 w 20000"/>
                    <a:gd name="T31" fmla="*/ 14 h 20000"/>
                    <a:gd name="T32" fmla="*/ 35 w 20000"/>
                    <a:gd name="T33" fmla="*/ 13 h 20000"/>
                    <a:gd name="T34" fmla="*/ 31 w 20000"/>
                    <a:gd name="T35" fmla="*/ 16 h 20000"/>
                    <a:gd name="T36" fmla="*/ 40 w 20000"/>
                    <a:gd name="T37" fmla="*/ 14 h 20000"/>
                    <a:gd name="T38" fmla="*/ 37 w 20000"/>
                    <a:gd name="T39" fmla="*/ 17 h 20000"/>
                    <a:gd name="T40" fmla="*/ 46 w 20000"/>
                    <a:gd name="T41" fmla="*/ 16 h 20000"/>
                    <a:gd name="T42" fmla="*/ 43 w 20000"/>
                    <a:gd name="T43" fmla="*/ 18 h 20000"/>
                    <a:gd name="T44" fmla="*/ 50 w 20000"/>
                    <a:gd name="T45" fmla="*/ 17 h 20000"/>
                    <a:gd name="T46" fmla="*/ 45 w 20000"/>
                    <a:gd name="T47" fmla="*/ 19 h 20000"/>
                    <a:gd name="T48" fmla="*/ 54 w 20000"/>
                    <a:gd name="T49" fmla="*/ 18 h 20000"/>
                    <a:gd name="T50" fmla="*/ 50 w 20000"/>
                    <a:gd name="T51" fmla="*/ 21 h 20000"/>
                    <a:gd name="T52" fmla="*/ 62 w 20000"/>
                    <a:gd name="T53" fmla="*/ 20 h 20000"/>
                    <a:gd name="T54" fmla="*/ 56 w 20000"/>
                    <a:gd name="T55" fmla="*/ 22 h 20000"/>
                    <a:gd name="T56" fmla="*/ 67 w 20000"/>
                    <a:gd name="T57" fmla="*/ 21 h 20000"/>
                    <a:gd name="T58" fmla="*/ 60 w 20000"/>
                    <a:gd name="T59" fmla="*/ 24 h 20000"/>
                    <a:gd name="T60" fmla="*/ 74 w 20000"/>
                    <a:gd name="T61" fmla="*/ 22 h 20000"/>
                    <a:gd name="T62" fmla="*/ 68 w 20000"/>
                    <a:gd name="T63" fmla="*/ 25 h 20000"/>
                    <a:gd name="T64" fmla="*/ 78 w 20000"/>
                    <a:gd name="T65" fmla="*/ 24 h 20000"/>
                    <a:gd name="T66" fmla="*/ 72 w 20000"/>
                    <a:gd name="T67" fmla="*/ 27 h 20000"/>
                    <a:gd name="T68" fmla="*/ 85 w 20000"/>
                    <a:gd name="T69" fmla="*/ 26 h 20000"/>
                    <a:gd name="T70" fmla="*/ 79 w 20000"/>
                    <a:gd name="T71" fmla="*/ 28 h 20000"/>
                    <a:gd name="T72" fmla="*/ 90 w 20000"/>
                    <a:gd name="T73" fmla="*/ 27 h 20000"/>
                    <a:gd name="T74" fmla="*/ 83 w 20000"/>
                    <a:gd name="T75" fmla="*/ 30 h 20000"/>
                    <a:gd name="T76" fmla="*/ 97 w 20000"/>
                    <a:gd name="T77" fmla="*/ 28 h 20000"/>
                    <a:gd name="T78" fmla="*/ 89 w 20000"/>
                    <a:gd name="T79" fmla="*/ 30 h 20000"/>
                    <a:gd name="T80" fmla="*/ 106 w 20000"/>
                    <a:gd name="T81" fmla="*/ 30 h 20000"/>
                    <a:gd name="T82" fmla="*/ 96 w 20000"/>
                    <a:gd name="T83" fmla="*/ 32 h 20000"/>
                    <a:gd name="T84" fmla="*/ 113 w 20000"/>
                    <a:gd name="T85" fmla="*/ 31 h 20000"/>
                    <a:gd name="T86" fmla="*/ 103 w 20000"/>
                    <a:gd name="T87" fmla="*/ 34 h 20000"/>
                    <a:gd name="T88" fmla="*/ 121 w 20000"/>
                    <a:gd name="T89" fmla="*/ 34 h 20000"/>
                    <a:gd name="T90" fmla="*/ 111 w 20000"/>
                    <a:gd name="T91" fmla="*/ 36 h 20000"/>
                    <a:gd name="T92" fmla="*/ 127 w 20000"/>
                    <a:gd name="T93" fmla="*/ 35 h 20000"/>
                    <a:gd name="T94" fmla="*/ 122 w 20000"/>
                    <a:gd name="T95" fmla="*/ 32 h 20000"/>
                    <a:gd name="T96" fmla="*/ 91 w 20000"/>
                    <a:gd name="T97" fmla="*/ 25 h 20000"/>
                    <a:gd name="T98" fmla="*/ 80 w 20000"/>
                    <a:gd name="T99" fmla="*/ 22 h 20000"/>
                    <a:gd name="T100" fmla="*/ 68 w 20000"/>
                    <a:gd name="T101" fmla="*/ 20 h 20000"/>
                    <a:gd name="T102" fmla="*/ 58 w 20000"/>
                    <a:gd name="T103" fmla="*/ 17 h 20000"/>
                    <a:gd name="T104" fmla="*/ 48 w 20000"/>
                    <a:gd name="T105" fmla="*/ 15 h 20000"/>
                    <a:gd name="T106" fmla="*/ 41 w 20000"/>
                    <a:gd name="T107" fmla="*/ 12 h 20000"/>
                    <a:gd name="T108" fmla="*/ 33 w 20000"/>
                    <a:gd name="T109" fmla="*/ 9 h 20000"/>
                    <a:gd name="T110" fmla="*/ 28 w 20000"/>
                    <a:gd name="T111" fmla="*/ 6 h 20000"/>
                    <a:gd name="T112" fmla="*/ 15 w 20000"/>
                    <a:gd name="T113" fmla="*/ 4 h 20000"/>
                    <a:gd name="T114" fmla="*/ 3 w 20000"/>
                    <a:gd name="T115" fmla="*/ 0 h 20000"/>
                    <a:gd name="T116" fmla="*/ 3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476" y="897"/>
                      </a:moveTo>
                      <a:lnTo>
                        <a:pt x="0" y="2461"/>
                      </a:lnTo>
                      <a:lnTo>
                        <a:pt x="972" y="1648"/>
                      </a:lnTo>
                      <a:lnTo>
                        <a:pt x="575" y="2982"/>
                      </a:lnTo>
                      <a:lnTo>
                        <a:pt x="1647" y="2315"/>
                      </a:lnTo>
                      <a:lnTo>
                        <a:pt x="1071" y="3525"/>
                      </a:lnTo>
                      <a:lnTo>
                        <a:pt x="2282" y="2857"/>
                      </a:lnTo>
                      <a:lnTo>
                        <a:pt x="1766" y="4046"/>
                      </a:lnTo>
                      <a:lnTo>
                        <a:pt x="2778" y="3754"/>
                      </a:lnTo>
                      <a:lnTo>
                        <a:pt x="2282" y="5193"/>
                      </a:lnTo>
                      <a:lnTo>
                        <a:pt x="3294" y="4567"/>
                      </a:lnTo>
                      <a:lnTo>
                        <a:pt x="2778" y="5714"/>
                      </a:lnTo>
                      <a:lnTo>
                        <a:pt x="4306" y="5193"/>
                      </a:lnTo>
                      <a:lnTo>
                        <a:pt x="3393" y="6757"/>
                      </a:lnTo>
                      <a:lnTo>
                        <a:pt x="4484" y="6236"/>
                      </a:lnTo>
                      <a:lnTo>
                        <a:pt x="4087" y="7716"/>
                      </a:lnTo>
                      <a:lnTo>
                        <a:pt x="5595" y="7174"/>
                      </a:lnTo>
                      <a:lnTo>
                        <a:pt x="4901" y="8738"/>
                      </a:lnTo>
                      <a:lnTo>
                        <a:pt x="6310" y="8092"/>
                      </a:lnTo>
                      <a:lnTo>
                        <a:pt x="5813" y="9531"/>
                      </a:lnTo>
                      <a:lnTo>
                        <a:pt x="7183" y="8863"/>
                      </a:lnTo>
                      <a:lnTo>
                        <a:pt x="6706" y="9906"/>
                      </a:lnTo>
                      <a:lnTo>
                        <a:pt x="7937" y="9531"/>
                      </a:lnTo>
                      <a:lnTo>
                        <a:pt x="7123" y="10803"/>
                      </a:lnTo>
                      <a:lnTo>
                        <a:pt x="8512" y="10428"/>
                      </a:lnTo>
                      <a:lnTo>
                        <a:pt x="7937" y="11867"/>
                      </a:lnTo>
                      <a:lnTo>
                        <a:pt x="9821" y="11095"/>
                      </a:lnTo>
                      <a:lnTo>
                        <a:pt x="8810" y="12388"/>
                      </a:lnTo>
                      <a:lnTo>
                        <a:pt x="10615" y="11721"/>
                      </a:lnTo>
                      <a:lnTo>
                        <a:pt x="9524" y="13160"/>
                      </a:lnTo>
                      <a:lnTo>
                        <a:pt x="11647" y="12534"/>
                      </a:lnTo>
                      <a:lnTo>
                        <a:pt x="10734" y="13827"/>
                      </a:lnTo>
                      <a:lnTo>
                        <a:pt x="12341" y="13431"/>
                      </a:lnTo>
                      <a:lnTo>
                        <a:pt x="11329" y="14870"/>
                      </a:lnTo>
                      <a:lnTo>
                        <a:pt x="13472" y="14494"/>
                      </a:lnTo>
                      <a:lnTo>
                        <a:pt x="12421" y="15766"/>
                      </a:lnTo>
                      <a:lnTo>
                        <a:pt x="14246" y="15245"/>
                      </a:lnTo>
                      <a:lnTo>
                        <a:pt x="13135" y="16288"/>
                      </a:lnTo>
                      <a:lnTo>
                        <a:pt x="15317" y="15912"/>
                      </a:lnTo>
                      <a:lnTo>
                        <a:pt x="14028" y="17101"/>
                      </a:lnTo>
                      <a:lnTo>
                        <a:pt x="16766" y="16684"/>
                      </a:lnTo>
                      <a:lnTo>
                        <a:pt x="15238" y="18165"/>
                      </a:lnTo>
                      <a:lnTo>
                        <a:pt x="17976" y="17643"/>
                      </a:lnTo>
                      <a:lnTo>
                        <a:pt x="16250" y="19062"/>
                      </a:lnTo>
                      <a:lnTo>
                        <a:pt x="19147" y="18790"/>
                      </a:lnTo>
                      <a:lnTo>
                        <a:pt x="17460" y="19979"/>
                      </a:lnTo>
                      <a:lnTo>
                        <a:pt x="19980" y="19708"/>
                      </a:lnTo>
                      <a:lnTo>
                        <a:pt x="19286" y="18019"/>
                      </a:lnTo>
                      <a:lnTo>
                        <a:pt x="14464" y="14202"/>
                      </a:lnTo>
                      <a:lnTo>
                        <a:pt x="12619" y="12388"/>
                      </a:lnTo>
                      <a:lnTo>
                        <a:pt x="10734" y="11345"/>
                      </a:lnTo>
                      <a:lnTo>
                        <a:pt x="9226" y="9531"/>
                      </a:lnTo>
                      <a:lnTo>
                        <a:pt x="7599" y="8342"/>
                      </a:lnTo>
                      <a:lnTo>
                        <a:pt x="6429" y="6507"/>
                      </a:lnTo>
                      <a:lnTo>
                        <a:pt x="5179" y="5339"/>
                      </a:lnTo>
                      <a:lnTo>
                        <a:pt x="4306" y="3379"/>
                      </a:lnTo>
                      <a:lnTo>
                        <a:pt x="2381" y="1919"/>
                      </a:lnTo>
                      <a:lnTo>
                        <a:pt x="476" y="0"/>
                      </a:lnTo>
                      <a:lnTo>
                        <a:pt x="476" y="897"/>
                      </a:lnTo>
                      <a:close/>
                    </a:path>
                  </a:pathLst>
                </a:custGeom>
                <a:solidFill>
                  <a:srgbClr val="000000"/>
                </a:solidFill>
                <a:ln w="0">
                  <a:solidFill>
                    <a:srgbClr val="000000"/>
                  </a:solidFill>
                  <a:round/>
                  <a:headEnd/>
                  <a:tailEnd/>
                </a:ln>
              </p:spPr>
              <p:txBody>
                <a:bodyPr/>
                <a:lstStyle/>
                <a:p>
                  <a:endParaRPr lang="it-IT"/>
                </a:p>
              </p:txBody>
            </p:sp>
            <p:grpSp>
              <p:nvGrpSpPr>
                <p:cNvPr id="1043" name="Group 14"/>
                <p:cNvGrpSpPr>
                  <a:grpSpLocks/>
                </p:cNvGrpSpPr>
                <p:nvPr/>
              </p:nvGrpSpPr>
              <p:grpSpPr bwMode="auto">
                <a:xfrm>
                  <a:off x="2" y="0"/>
                  <a:ext cx="19738" cy="20000"/>
                  <a:chOff x="2" y="0"/>
                  <a:chExt cx="19997" cy="20000"/>
                </a:xfrm>
              </p:grpSpPr>
              <p:sp>
                <p:nvSpPr>
                  <p:cNvPr id="1044" name="Freeform 15"/>
                  <p:cNvSpPr>
                    <a:spLocks/>
                  </p:cNvSpPr>
                  <p:nvPr/>
                </p:nvSpPr>
                <p:spPr bwMode="auto">
                  <a:xfrm>
                    <a:off x="4509" y="5797"/>
                    <a:ext cx="1700" cy="1969"/>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w 20000"/>
                      <a:gd name="T11" fmla="*/ 0 h 20000"/>
                      <a:gd name="T12" fmla="*/ 0 w 20000"/>
                      <a:gd name="T13" fmla="*/ 0 h 20000"/>
                      <a:gd name="T14" fmla="*/ 0 w 20000"/>
                      <a:gd name="T15" fmla="*/ 0 h 20000"/>
                      <a:gd name="T16" fmla="*/ 0 w 20000"/>
                      <a:gd name="T17" fmla="*/ 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5750"/>
                        </a:moveTo>
                        <a:lnTo>
                          <a:pt x="14109" y="0"/>
                        </a:lnTo>
                        <a:lnTo>
                          <a:pt x="7907" y="9750"/>
                        </a:lnTo>
                        <a:lnTo>
                          <a:pt x="14109" y="12000"/>
                        </a:lnTo>
                        <a:lnTo>
                          <a:pt x="14109" y="17875"/>
                        </a:lnTo>
                        <a:lnTo>
                          <a:pt x="19845" y="19875"/>
                        </a:lnTo>
                        <a:lnTo>
                          <a:pt x="7907" y="19875"/>
                        </a:lnTo>
                        <a:lnTo>
                          <a:pt x="1860" y="12000"/>
                        </a:lnTo>
                        <a:lnTo>
                          <a:pt x="0" y="5750"/>
                        </a:lnTo>
                        <a:close/>
                      </a:path>
                    </a:pathLst>
                  </a:custGeom>
                  <a:solidFill>
                    <a:srgbClr val="000000"/>
                  </a:solidFill>
                  <a:ln w="0">
                    <a:solidFill>
                      <a:srgbClr val="000000"/>
                    </a:solidFill>
                    <a:round/>
                    <a:headEnd/>
                    <a:tailEnd/>
                  </a:ln>
                </p:spPr>
                <p:txBody>
                  <a:bodyPr/>
                  <a:lstStyle/>
                  <a:p>
                    <a:endParaRPr lang="it-IT"/>
                  </a:p>
                </p:txBody>
              </p:sp>
              <p:sp>
                <p:nvSpPr>
                  <p:cNvPr id="1045" name="Freeform 16"/>
                  <p:cNvSpPr>
                    <a:spLocks/>
                  </p:cNvSpPr>
                  <p:nvPr/>
                </p:nvSpPr>
                <p:spPr bwMode="auto">
                  <a:xfrm>
                    <a:off x="2" y="0"/>
                    <a:ext cx="7500" cy="7889"/>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w 20000"/>
                      <a:gd name="T11" fmla="*/ 0 h 20000"/>
                      <a:gd name="T12" fmla="*/ 0 w 20000"/>
                      <a:gd name="T13" fmla="*/ 0 h 20000"/>
                      <a:gd name="T14" fmla="*/ 0 w 20000"/>
                      <a:gd name="T15" fmla="*/ 0 h 20000"/>
                      <a:gd name="T16" fmla="*/ 0 w 20000"/>
                      <a:gd name="T17" fmla="*/ 0 h 20000"/>
                      <a:gd name="T18" fmla="*/ 0 w 20000"/>
                      <a:gd name="T19" fmla="*/ 0 h 20000"/>
                      <a:gd name="T20" fmla="*/ 0 w 20000"/>
                      <a:gd name="T21" fmla="*/ 0 h 20000"/>
                      <a:gd name="T22" fmla="*/ 0 w 20000"/>
                      <a:gd name="T23" fmla="*/ 0 h 20000"/>
                      <a:gd name="T24" fmla="*/ 0 w 20000"/>
                      <a:gd name="T25" fmla="*/ 0 h 20000"/>
                      <a:gd name="T26" fmla="*/ 0 w 20000"/>
                      <a:gd name="T27" fmla="*/ 0 h 20000"/>
                      <a:gd name="T28" fmla="*/ 0 w 20000"/>
                      <a:gd name="T29" fmla="*/ 0 h 20000"/>
                      <a:gd name="T30" fmla="*/ 0 w 20000"/>
                      <a:gd name="T31" fmla="*/ 0 h 20000"/>
                      <a:gd name="T32" fmla="*/ 0 w 20000"/>
                      <a:gd name="T33" fmla="*/ 0 h 20000"/>
                      <a:gd name="T34" fmla="*/ 0 w 20000"/>
                      <a:gd name="T35" fmla="*/ 0 h 20000"/>
                      <a:gd name="T36" fmla="*/ 0 w 20000"/>
                      <a:gd name="T37" fmla="*/ 0 h 20000"/>
                      <a:gd name="T38" fmla="*/ 0 w 20000"/>
                      <a:gd name="T39" fmla="*/ 0 h 20000"/>
                      <a:gd name="T40" fmla="*/ 0 w 20000"/>
                      <a:gd name="T41" fmla="*/ 0 h 20000"/>
                      <a:gd name="T42" fmla="*/ 0 w 20000"/>
                      <a:gd name="T43" fmla="*/ 0 h 20000"/>
                      <a:gd name="T44" fmla="*/ 0 w 20000"/>
                      <a:gd name="T45" fmla="*/ 0 h 20000"/>
                      <a:gd name="T46" fmla="*/ 0 w 20000"/>
                      <a:gd name="T47" fmla="*/ 0 h 20000"/>
                      <a:gd name="T48" fmla="*/ 0 w 20000"/>
                      <a:gd name="T49" fmla="*/ 0 h 20000"/>
                      <a:gd name="T50" fmla="*/ 0 w 20000"/>
                      <a:gd name="T51" fmla="*/ 0 h 20000"/>
                      <a:gd name="T52" fmla="*/ 0 w 20000"/>
                      <a:gd name="T53" fmla="*/ 0 h 20000"/>
                      <a:gd name="T54" fmla="*/ 0 w 20000"/>
                      <a:gd name="T55" fmla="*/ 0 h 20000"/>
                      <a:gd name="T56" fmla="*/ 0 w 20000"/>
                      <a:gd name="T57" fmla="*/ 0 h 20000"/>
                      <a:gd name="T58" fmla="*/ 0 w 20000"/>
                      <a:gd name="T59" fmla="*/ 0 h 20000"/>
                      <a:gd name="T60" fmla="*/ 0 w 20000"/>
                      <a:gd name="T61" fmla="*/ 0 h 20000"/>
                      <a:gd name="T62" fmla="*/ 0 w 20000"/>
                      <a:gd name="T63" fmla="*/ 0 h 20000"/>
                      <a:gd name="T64" fmla="*/ 0 w 20000"/>
                      <a:gd name="T65" fmla="*/ 0 h 20000"/>
                      <a:gd name="T66" fmla="*/ 0 w 20000"/>
                      <a:gd name="T67" fmla="*/ 0 h 20000"/>
                      <a:gd name="T68" fmla="*/ 0 w 20000"/>
                      <a:gd name="T69" fmla="*/ 0 h 20000"/>
                      <a:gd name="T70" fmla="*/ 0 w 20000"/>
                      <a:gd name="T71" fmla="*/ 0 h 20000"/>
                      <a:gd name="T72" fmla="*/ 0 w 20000"/>
                      <a:gd name="T73" fmla="*/ 0 h 20000"/>
                      <a:gd name="T74" fmla="*/ 0 w 20000"/>
                      <a:gd name="T75" fmla="*/ 0 h 20000"/>
                      <a:gd name="T76" fmla="*/ 0 w 20000"/>
                      <a:gd name="T77" fmla="*/ 0 h 20000"/>
                      <a:gd name="T78" fmla="*/ 0 w 20000"/>
                      <a:gd name="T79" fmla="*/ 0 h 20000"/>
                      <a:gd name="T80" fmla="*/ 0 w 20000"/>
                      <a:gd name="T81" fmla="*/ 0 h 20000"/>
                      <a:gd name="T82" fmla="*/ 0 w 20000"/>
                      <a:gd name="T83" fmla="*/ 0 h 20000"/>
                      <a:gd name="T84" fmla="*/ 0 w 20000"/>
                      <a:gd name="T85" fmla="*/ 0 h 20000"/>
                      <a:gd name="T86" fmla="*/ 0 w 20000"/>
                      <a:gd name="T87" fmla="*/ 0 h 20000"/>
                      <a:gd name="T88" fmla="*/ 0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879" y="780"/>
                        </a:moveTo>
                        <a:lnTo>
                          <a:pt x="4218" y="3120"/>
                        </a:lnTo>
                        <a:lnTo>
                          <a:pt x="6784" y="3775"/>
                        </a:lnTo>
                        <a:lnTo>
                          <a:pt x="7487" y="4930"/>
                        </a:lnTo>
                        <a:lnTo>
                          <a:pt x="10475" y="5491"/>
                        </a:lnTo>
                        <a:lnTo>
                          <a:pt x="11424" y="6864"/>
                        </a:lnTo>
                        <a:lnTo>
                          <a:pt x="13357" y="7488"/>
                        </a:lnTo>
                        <a:lnTo>
                          <a:pt x="15185" y="8830"/>
                        </a:lnTo>
                        <a:lnTo>
                          <a:pt x="16731" y="9204"/>
                        </a:lnTo>
                        <a:lnTo>
                          <a:pt x="16028" y="13136"/>
                        </a:lnTo>
                        <a:lnTo>
                          <a:pt x="17083" y="13916"/>
                        </a:lnTo>
                        <a:lnTo>
                          <a:pt x="15185" y="15476"/>
                        </a:lnTo>
                        <a:lnTo>
                          <a:pt x="16942" y="15039"/>
                        </a:lnTo>
                        <a:lnTo>
                          <a:pt x="17996" y="16412"/>
                        </a:lnTo>
                        <a:lnTo>
                          <a:pt x="15817" y="18440"/>
                        </a:lnTo>
                        <a:lnTo>
                          <a:pt x="19086" y="17067"/>
                        </a:lnTo>
                        <a:lnTo>
                          <a:pt x="19402" y="18003"/>
                        </a:lnTo>
                        <a:lnTo>
                          <a:pt x="17293" y="19969"/>
                        </a:lnTo>
                        <a:lnTo>
                          <a:pt x="19613" y="18783"/>
                        </a:lnTo>
                        <a:lnTo>
                          <a:pt x="19965" y="17410"/>
                        </a:lnTo>
                        <a:lnTo>
                          <a:pt x="19192" y="16256"/>
                        </a:lnTo>
                        <a:lnTo>
                          <a:pt x="17996" y="15850"/>
                        </a:lnTo>
                        <a:lnTo>
                          <a:pt x="18735" y="14103"/>
                        </a:lnTo>
                        <a:lnTo>
                          <a:pt x="16520" y="12543"/>
                        </a:lnTo>
                        <a:lnTo>
                          <a:pt x="18172" y="7644"/>
                        </a:lnTo>
                        <a:lnTo>
                          <a:pt x="14411" y="6271"/>
                        </a:lnTo>
                        <a:lnTo>
                          <a:pt x="13040" y="4930"/>
                        </a:lnTo>
                        <a:lnTo>
                          <a:pt x="8893" y="3931"/>
                        </a:lnTo>
                        <a:lnTo>
                          <a:pt x="7487" y="2746"/>
                        </a:lnTo>
                        <a:lnTo>
                          <a:pt x="4815" y="1966"/>
                        </a:lnTo>
                        <a:lnTo>
                          <a:pt x="0" y="0"/>
                        </a:lnTo>
                        <a:lnTo>
                          <a:pt x="3726" y="9392"/>
                        </a:lnTo>
                        <a:lnTo>
                          <a:pt x="3726" y="12543"/>
                        </a:lnTo>
                        <a:lnTo>
                          <a:pt x="5518" y="14477"/>
                        </a:lnTo>
                        <a:lnTo>
                          <a:pt x="5694" y="17847"/>
                        </a:lnTo>
                        <a:lnTo>
                          <a:pt x="7487" y="17847"/>
                        </a:lnTo>
                        <a:lnTo>
                          <a:pt x="10475" y="17067"/>
                        </a:lnTo>
                        <a:lnTo>
                          <a:pt x="10475" y="16412"/>
                        </a:lnTo>
                        <a:lnTo>
                          <a:pt x="7311" y="17067"/>
                        </a:lnTo>
                        <a:lnTo>
                          <a:pt x="6432" y="16256"/>
                        </a:lnTo>
                        <a:lnTo>
                          <a:pt x="6643" y="14883"/>
                        </a:lnTo>
                        <a:lnTo>
                          <a:pt x="4640" y="11981"/>
                        </a:lnTo>
                        <a:lnTo>
                          <a:pt x="4815" y="8050"/>
                        </a:lnTo>
                        <a:lnTo>
                          <a:pt x="2847" y="5710"/>
                        </a:lnTo>
                        <a:lnTo>
                          <a:pt x="879" y="780"/>
                        </a:lnTo>
                        <a:close/>
                      </a:path>
                    </a:pathLst>
                  </a:custGeom>
                  <a:solidFill>
                    <a:srgbClr val="000000"/>
                  </a:solidFill>
                  <a:ln w="0">
                    <a:solidFill>
                      <a:srgbClr val="000000"/>
                    </a:solidFill>
                    <a:round/>
                    <a:headEnd/>
                    <a:tailEnd/>
                  </a:ln>
                </p:spPr>
                <p:txBody>
                  <a:bodyPr/>
                  <a:lstStyle/>
                  <a:p>
                    <a:endParaRPr lang="it-IT"/>
                  </a:p>
                </p:txBody>
              </p:sp>
              <p:sp>
                <p:nvSpPr>
                  <p:cNvPr id="1046" name="Freeform 17"/>
                  <p:cNvSpPr>
                    <a:spLocks/>
                  </p:cNvSpPr>
                  <p:nvPr/>
                </p:nvSpPr>
                <p:spPr bwMode="auto">
                  <a:xfrm>
                    <a:off x="3719" y="6782"/>
                    <a:ext cx="16280" cy="13218"/>
                  </a:xfrm>
                  <a:custGeom>
                    <a:avLst/>
                    <a:gdLst>
                      <a:gd name="T0" fmla="*/ 49 w 20000"/>
                      <a:gd name="T1" fmla="*/ 0 h 20000"/>
                      <a:gd name="T2" fmla="*/ 71 w 20000"/>
                      <a:gd name="T3" fmla="*/ 5 h 20000"/>
                      <a:gd name="T4" fmla="*/ 100 w 20000"/>
                      <a:gd name="T5" fmla="*/ 6 h 20000"/>
                      <a:gd name="T6" fmla="*/ 115 w 20000"/>
                      <a:gd name="T7" fmla="*/ 11 h 20000"/>
                      <a:gd name="T8" fmla="*/ 162 w 20000"/>
                      <a:gd name="T9" fmla="*/ 13 h 20000"/>
                      <a:gd name="T10" fmla="*/ 216 w 20000"/>
                      <a:gd name="T11" fmla="*/ 15 h 20000"/>
                      <a:gd name="T12" fmla="*/ 351 w 20000"/>
                      <a:gd name="T13" fmla="*/ 28 h 20000"/>
                      <a:gd name="T14" fmla="*/ 537 w 20000"/>
                      <a:gd name="T15" fmla="*/ 48 h 20000"/>
                      <a:gd name="T16" fmla="*/ 802 w 20000"/>
                      <a:gd name="T17" fmla="*/ 74 h 20000"/>
                      <a:gd name="T18" fmla="*/ 1120 w 20000"/>
                      <a:gd name="T19" fmla="*/ 102 h 20000"/>
                      <a:gd name="T20" fmla="*/ 1370 w 20000"/>
                      <a:gd name="T21" fmla="*/ 122 h 20000"/>
                      <a:gd name="T22" fmla="*/ 1468 w 20000"/>
                      <a:gd name="T23" fmla="*/ 130 h 20000"/>
                      <a:gd name="T24" fmla="*/ 1580 w 20000"/>
                      <a:gd name="T25" fmla="*/ 135 h 20000"/>
                      <a:gd name="T26" fmla="*/ 1691 w 20000"/>
                      <a:gd name="T27" fmla="*/ 132 h 20000"/>
                      <a:gd name="T28" fmla="*/ 1691 w 20000"/>
                      <a:gd name="T29" fmla="*/ 134 h 20000"/>
                      <a:gd name="T30" fmla="*/ 1580 w 20000"/>
                      <a:gd name="T31" fmla="*/ 139 h 20000"/>
                      <a:gd name="T32" fmla="*/ 1468 w 20000"/>
                      <a:gd name="T33" fmla="*/ 134 h 20000"/>
                      <a:gd name="T34" fmla="*/ 1204 w 20000"/>
                      <a:gd name="T35" fmla="*/ 114 h 20000"/>
                      <a:gd name="T36" fmla="*/ 855 w 20000"/>
                      <a:gd name="T37" fmla="*/ 86 h 20000"/>
                      <a:gd name="T38" fmla="*/ 703 w 20000"/>
                      <a:gd name="T39" fmla="*/ 69 h 20000"/>
                      <a:gd name="T40" fmla="*/ 553 w 20000"/>
                      <a:gd name="T41" fmla="*/ 57 h 20000"/>
                      <a:gd name="T42" fmla="*/ 481 w 20000"/>
                      <a:gd name="T43" fmla="*/ 47 h 20000"/>
                      <a:gd name="T44" fmla="*/ 418 w 20000"/>
                      <a:gd name="T45" fmla="*/ 42 h 20000"/>
                      <a:gd name="T46" fmla="*/ 190 w 20000"/>
                      <a:gd name="T47" fmla="*/ 16 h 20000"/>
                      <a:gd name="T48" fmla="*/ 85 w 20000"/>
                      <a:gd name="T49" fmla="*/ 13 h 20000"/>
                      <a:gd name="T50" fmla="*/ 37 w 20000"/>
                      <a:gd name="T51" fmla="*/ 9 h 20000"/>
                      <a:gd name="T52" fmla="*/ 0 w 20000"/>
                      <a:gd name="T53" fmla="*/ 6 h 20000"/>
                      <a:gd name="T54" fmla="*/ 13 w 20000"/>
                      <a:gd name="T55" fmla="*/ 2 h 20000"/>
                      <a:gd name="T56" fmla="*/ 49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583" y="0"/>
                        </a:moveTo>
                        <a:lnTo>
                          <a:pt x="842" y="596"/>
                        </a:lnTo>
                        <a:lnTo>
                          <a:pt x="1182" y="838"/>
                        </a:lnTo>
                        <a:lnTo>
                          <a:pt x="1360" y="1527"/>
                        </a:lnTo>
                        <a:lnTo>
                          <a:pt x="1911" y="1769"/>
                        </a:lnTo>
                        <a:lnTo>
                          <a:pt x="2559" y="2142"/>
                        </a:lnTo>
                        <a:lnTo>
                          <a:pt x="4146" y="4078"/>
                        </a:lnTo>
                        <a:lnTo>
                          <a:pt x="6348" y="6909"/>
                        </a:lnTo>
                        <a:lnTo>
                          <a:pt x="9474" y="10652"/>
                        </a:lnTo>
                        <a:lnTo>
                          <a:pt x="13231" y="14823"/>
                        </a:lnTo>
                        <a:lnTo>
                          <a:pt x="16194" y="17505"/>
                        </a:lnTo>
                        <a:lnTo>
                          <a:pt x="17344" y="18678"/>
                        </a:lnTo>
                        <a:lnTo>
                          <a:pt x="18672" y="19385"/>
                        </a:lnTo>
                        <a:lnTo>
                          <a:pt x="19984" y="18920"/>
                        </a:lnTo>
                        <a:lnTo>
                          <a:pt x="19984" y="19143"/>
                        </a:lnTo>
                        <a:lnTo>
                          <a:pt x="18672" y="19981"/>
                        </a:lnTo>
                        <a:lnTo>
                          <a:pt x="17344" y="19255"/>
                        </a:lnTo>
                        <a:lnTo>
                          <a:pt x="14219" y="16480"/>
                        </a:lnTo>
                        <a:lnTo>
                          <a:pt x="10105" y="12384"/>
                        </a:lnTo>
                        <a:lnTo>
                          <a:pt x="8308" y="9907"/>
                        </a:lnTo>
                        <a:lnTo>
                          <a:pt x="6526" y="8175"/>
                        </a:lnTo>
                        <a:lnTo>
                          <a:pt x="5684" y="6778"/>
                        </a:lnTo>
                        <a:lnTo>
                          <a:pt x="4939" y="6089"/>
                        </a:lnTo>
                        <a:lnTo>
                          <a:pt x="2235" y="2216"/>
                        </a:lnTo>
                        <a:lnTo>
                          <a:pt x="1004" y="1862"/>
                        </a:lnTo>
                        <a:lnTo>
                          <a:pt x="437" y="1192"/>
                        </a:lnTo>
                        <a:lnTo>
                          <a:pt x="0" y="838"/>
                        </a:lnTo>
                        <a:lnTo>
                          <a:pt x="162" y="242"/>
                        </a:lnTo>
                        <a:lnTo>
                          <a:pt x="583" y="0"/>
                        </a:lnTo>
                        <a:close/>
                      </a:path>
                    </a:pathLst>
                  </a:custGeom>
                  <a:solidFill>
                    <a:srgbClr val="000000"/>
                  </a:solidFill>
                  <a:ln w="0">
                    <a:solidFill>
                      <a:srgbClr val="000000"/>
                    </a:solidFill>
                    <a:round/>
                    <a:headEnd/>
                    <a:tailEnd/>
                  </a:ln>
                </p:spPr>
                <p:txBody>
                  <a:bodyPr/>
                  <a:lstStyle/>
                  <a:p>
                    <a:endParaRPr lang="it-IT"/>
                  </a:p>
                </p:txBody>
              </p:sp>
            </p:grpSp>
          </p:grpSp>
        </p:grpSp>
      </p:grpSp>
      <p:sp>
        <p:nvSpPr>
          <p:cNvPr id="428050" name="WordArt 18"/>
          <p:cNvSpPr>
            <a:spLocks noChangeArrowheads="1" noChangeShapeType="1"/>
          </p:cNvSpPr>
          <p:nvPr/>
        </p:nvSpPr>
        <p:spPr bwMode="auto">
          <a:xfrm rot="1437189">
            <a:off x="381000" y="4826000"/>
            <a:ext cx="2381250" cy="906463"/>
          </a:xfrm>
          <a:prstGeom prst="rect">
            <a:avLst/>
          </a:prstGeom>
        </p:spPr>
        <p:txBody>
          <a:bodyPr wrap="none" fromWordArt="1">
            <a:prstTxWarp prst="textSlantUp">
              <a:avLst>
                <a:gd name="adj" fmla="val 32056"/>
              </a:avLst>
            </a:prstTxWarp>
          </a:bodyPr>
          <a:lstStyle/>
          <a:p>
            <a:pPr algn="ctr"/>
            <a:r>
              <a:rPr lang="it-IT" kern="10" spc="900">
                <a:ln w="9525">
                  <a:solidFill>
                    <a:srgbClr val="CC99FF"/>
                  </a:solidFill>
                  <a:round/>
                  <a:headEnd/>
                  <a:tailEnd/>
                </a:ln>
                <a:gradFill rotWithShape="1">
                  <a:gsLst>
                    <a:gs pos="0">
                      <a:srgbClr val="6600CC"/>
                    </a:gs>
                    <a:gs pos="100000">
                      <a:srgbClr val="CC00CC"/>
                    </a:gs>
                  </a:gsLst>
                  <a:lin ang="3960000" scaled="1"/>
                </a:gradFill>
                <a:effectLst>
                  <a:outerShdw dist="53882" dir="2700000" algn="ctr" rotWithShape="0">
                    <a:srgbClr val="9999FF">
                      <a:alpha val="74997"/>
                    </a:srgbClr>
                  </a:outerShdw>
                </a:effectLst>
                <a:latin typeface="Impact"/>
              </a:rPr>
              <a:t>Freeze</a:t>
            </a:r>
          </a:p>
          <a:p>
            <a:pPr algn="ctr"/>
            <a:r>
              <a:rPr lang="it-IT" kern="10" spc="900">
                <a:ln w="9525">
                  <a:solidFill>
                    <a:srgbClr val="CC99FF"/>
                  </a:solidFill>
                  <a:round/>
                  <a:headEnd/>
                  <a:tailEnd/>
                </a:ln>
                <a:gradFill rotWithShape="1">
                  <a:gsLst>
                    <a:gs pos="0">
                      <a:srgbClr val="6600CC"/>
                    </a:gs>
                    <a:gs pos="100000">
                      <a:srgbClr val="CC00CC"/>
                    </a:gs>
                  </a:gsLst>
                  <a:lin ang="3960000" scaled="1"/>
                </a:gradFill>
                <a:effectLst>
                  <a:outerShdw dist="53882" dir="2700000" algn="ctr" rotWithShape="0">
                    <a:srgbClr val="9999FF">
                      <a:alpha val="74997"/>
                    </a:srgbClr>
                  </a:outerShdw>
                </a:effectLst>
                <a:latin typeface="Impact"/>
              </a:rPr>
              <a:t>Blocco</a:t>
            </a:r>
          </a:p>
          <a:p>
            <a:pPr algn="ctr"/>
            <a:r>
              <a:rPr lang="it-IT" kern="10" spc="900">
                <a:ln w="9525">
                  <a:solidFill>
                    <a:srgbClr val="CC99FF"/>
                  </a:solidFill>
                  <a:round/>
                  <a:headEnd/>
                  <a:tailEnd/>
                </a:ln>
                <a:gradFill rotWithShape="1">
                  <a:gsLst>
                    <a:gs pos="0">
                      <a:srgbClr val="6600CC"/>
                    </a:gs>
                    <a:gs pos="100000">
                      <a:srgbClr val="CC00CC"/>
                    </a:gs>
                  </a:gsLst>
                  <a:lin ang="3960000" scaled="1"/>
                </a:gradFill>
                <a:effectLst>
                  <a:outerShdw dist="53882" dir="2700000" algn="ctr" rotWithShape="0">
                    <a:srgbClr val="9999FF">
                      <a:alpha val="74997"/>
                    </a:srgbClr>
                  </a:outerShdw>
                </a:effectLst>
                <a:latin typeface="Impact"/>
              </a:rPr>
              <a:t>siderazione</a:t>
            </a:r>
          </a:p>
        </p:txBody>
      </p:sp>
      <p:sp>
        <p:nvSpPr>
          <p:cNvPr id="1034" name="CasellaDiTesto 18"/>
          <p:cNvSpPr txBox="1">
            <a:spLocks noChangeArrowheads="1"/>
          </p:cNvSpPr>
          <p:nvPr/>
        </p:nvSpPr>
        <p:spPr bwMode="auto">
          <a:xfrm>
            <a:off x="395288" y="620713"/>
            <a:ext cx="2016125" cy="954087"/>
          </a:xfrm>
          <a:prstGeom prst="rect">
            <a:avLst/>
          </a:prstGeom>
          <a:noFill/>
          <a:ln w="9525">
            <a:noFill/>
            <a:miter lim="800000"/>
            <a:headEnd/>
            <a:tailEnd/>
          </a:ln>
        </p:spPr>
        <p:txBody>
          <a:bodyPr>
            <a:spAutoFit/>
          </a:bodyPr>
          <a:lstStyle/>
          <a:p>
            <a:pPr algn="ctr"/>
            <a:r>
              <a:rPr lang="it-IT" sz="2800" dirty="0">
                <a:solidFill>
                  <a:srgbClr val="FFC000"/>
                </a:solidFill>
                <a:latin typeface="Impact" pitchFamily="34" charset="0"/>
              </a:rPr>
              <a:t>1. Fase di allarme</a:t>
            </a:r>
          </a:p>
        </p:txBody>
      </p:sp>
      <p:sp>
        <p:nvSpPr>
          <p:cNvPr id="1035" name="CasellaDiTesto 19"/>
          <p:cNvSpPr txBox="1">
            <a:spLocks noChangeArrowheads="1"/>
          </p:cNvSpPr>
          <p:nvPr/>
        </p:nvSpPr>
        <p:spPr bwMode="auto">
          <a:xfrm>
            <a:off x="4500563" y="3357563"/>
            <a:ext cx="3090862" cy="522287"/>
          </a:xfrm>
          <a:prstGeom prst="rect">
            <a:avLst/>
          </a:prstGeom>
          <a:noFill/>
          <a:ln w="9525">
            <a:noFill/>
            <a:miter lim="800000"/>
            <a:headEnd/>
            <a:tailEnd/>
          </a:ln>
        </p:spPr>
        <p:txBody>
          <a:bodyPr wrap="none">
            <a:spAutoFit/>
          </a:bodyPr>
          <a:lstStyle/>
          <a:p>
            <a:r>
              <a:rPr lang="it-IT" sz="2800">
                <a:solidFill>
                  <a:srgbClr val="FFC000"/>
                </a:solidFill>
                <a:latin typeface="Impact" pitchFamily="34" charset="0"/>
              </a:rPr>
              <a:t>2-Fase di resistenza</a:t>
            </a:r>
          </a:p>
        </p:txBody>
      </p:sp>
      <p:sp>
        <p:nvSpPr>
          <p:cNvPr id="1036" name="CasellaDiTesto 20"/>
          <p:cNvSpPr txBox="1">
            <a:spLocks noChangeArrowheads="1"/>
          </p:cNvSpPr>
          <p:nvPr/>
        </p:nvSpPr>
        <p:spPr bwMode="auto">
          <a:xfrm>
            <a:off x="5508625" y="5013325"/>
            <a:ext cx="3416300" cy="522288"/>
          </a:xfrm>
          <a:prstGeom prst="rect">
            <a:avLst/>
          </a:prstGeom>
          <a:noFill/>
          <a:ln w="9525">
            <a:noFill/>
            <a:miter lim="800000"/>
            <a:headEnd/>
            <a:tailEnd/>
          </a:ln>
        </p:spPr>
        <p:txBody>
          <a:bodyPr wrap="none">
            <a:spAutoFit/>
          </a:bodyPr>
          <a:lstStyle/>
          <a:p>
            <a:r>
              <a:rPr lang="it-IT" sz="2800">
                <a:solidFill>
                  <a:srgbClr val="FFC000"/>
                </a:solidFill>
                <a:latin typeface="Impact" pitchFamily="34" charset="0"/>
              </a:rPr>
              <a:t>3.Fase di esaurimento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28034"/>
                                        </p:tgtEl>
                                        <p:attrNameLst>
                                          <p:attrName>style.visibility</p:attrName>
                                        </p:attrNameLst>
                                      </p:cBhvr>
                                      <p:to>
                                        <p:strVal val="visible"/>
                                      </p:to>
                                    </p:set>
                                    <p:anim to="" calcmode="lin" valueType="num">
                                      <p:cBhvr>
                                        <p:cTn id="7" dur="1" fill="hold"/>
                                        <p:tgtEl>
                                          <p:spTgt spid="42803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499"/>
                                          </p:stCondLst>
                                        </p:cTn>
                                        <p:tgtEl>
                                          <p:spTgt spid="428035"/>
                                        </p:tgtEl>
                                        <p:attrNameLst>
                                          <p:attrName>style.visibility</p:attrName>
                                        </p:attrNameLst>
                                      </p:cBhvr>
                                      <p:to>
                                        <p:strVal val="visible"/>
                                      </p:to>
                                    </p:set>
                                    <p:anim to="" calcmode="lin" valueType="num">
                                      <p:cBhvr>
                                        <p:cTn id="12" dur="1" fill="hold"/>
                                        <p:tgtEl>
                                          <p:spTgt spid="42803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499"/>
                                          </p:stCondLst>
                                        </p:cTn>
                                        <p:tgtEl>
                                          <p:spTgt spid="428036"/>
                                        </p:tgtEl>
                                        <p:attrNameLst>
                                          <p:attrName>style.visibility</p:attrName>
                                        </p:attrNameLst>
                                      </p:cBhvr>
                                      <p:to>
                                        <p:strVal val="visible"/>
                                      </p:to>
                                    </p:set>
                                    <p:anim to="" calcmode="lin" valueType="num">
                                      <p:cBhvr>
                                        <p:cTn id="17" dur="1" fill="hold"/>
                                        <p:tgtEl>
                                          <p:spTgt spid="42803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428037"/>
                                        </p:tgtEl>
                                        <p:attrNameLst>
                                          <p:attrName>style.visibility</p:attrName>
                                        </p:attrNameLst>
                                      </p:cBhvr>
                                      <p:to>
                                        <p:strVal val="visible"/>
                                      </p:to>
                                    </p:set>
                                    <p:anim to="" calcmode="lin" valueType="num">
                                      <p:cBhvr>
                                        <p:cTn id="22" dur="1" fill="hold"/>
                                        <p:tgtEl>
                                          <p:spTgt spid="42803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499"/>
                                          </p:stCondLst>
                                        </p:cTn>
                                        <p:tgtEl>
                                          <p:spTgt spid="428038"/>
                                        </p:tgtEl>
                                        <p:attrNameLst>
                                          <p:attrName>style.visibility</p:attrName>
                                        </p:attrNameLst>
                                      </p:cBhvr>
                                      <p:to>
                                        <p:strVal val="visible"/>
                                      </p:to>
                                    </p:set>
                                    <p:anim to="" calcmode="lin" valueType="num">
                                      <p:cBhvr>
                                        <p:cTn id="27" dur="1" fill="hold"/>
                                        <p:tgtEl>
                                          <p:spTgt spid="428038"/>
                                        </p:tgtEl>
                                        <p:attrNameLst>
                                          <p:attrName/>
                                        </p:attrNameLst>
                                      </p:cBhvr>
                                    </p:anim>
                                  </p:childTnLst>
                                </p:cTn>
                              </p:par>
                            </p:childTnLst>
                          </p:cTn>
                        </p:par>
                        <p:par>
                          <p:cTn id="28" fill="hold">
                            <p:stCondLst>
                              <p:cond delay="500"/>
                            </p:stCondLst>
                            <p:childTnLst>
                              <p:par>
                                <p:cTn id="29" presetID="24" presetClass="entr" presetSubtype="0" fill="hold" nodeType="afterEffect">
                                  <p:stCondLst>
                                    <p:cond delay="0"/>
                                  </p:stCondLst>
                                  <p:childTnLst>
                                    <p:set>
                                      <p:cBhvr>
                                        <p:cTn id="30" dur="1" fill="hold">
                                          <p:stCondLst>
                                            <p:cond delay="499"/>
                                          </p:stCondLst>
                                        </p:cTn>
                                        <p:tgtEl>
                                          <p:spTgt spid="2"/>
                                        </p:tgtEl>
                                        <p:attrNameLst>
                                          <p:attrName>style.visibility</p:attrName>
                                        </p:attrNameLst>
                                      </p:cBhvr>
                                      <p:to>
                                        <p:strVal val="visible"/>
                                      </p:to>
                                    </p:set>
                                    <p:anim to="" calcmode="lin" valueType="num">
                                      <p:cBhvr>
                                        <p:cTn id="31" dur="1" fill="hold"/>
                                        <p:tgtEl>
                                          <p:spTgt spid="2"/>
                                        </p:tgtEl>
                                        <p:attrNameLst>
                                          <p:attrName/>
                                        </p:attrNameLst>
                                      </p:cBhvr>
                                    </p:anim>
                                  </p:childTnLst>
                                </p:cTn>
                              </p:par>
                            </p:childTnLst>
                          </p:cTn>
                        </p:par>
                        <p:par>
                          <p:cTn id="32" fill="hold">
                            <p:stCondLst>
                              <p:cond delay="1000"/>
                            </p:stCondLst>
                            <p:childTnLst>
                              <p:par>
                                <p:cTn id="33" presetID="24" presetClass="entr" presetSubtype="0" fill="hold" grpId="0" nodeType="afterEffect">
                                  <p:stCondLst>
                                    <p:cond delay="0"/>
                                  </p:stCondLst>
                                  <p:childTnLst>
                                    <p:set>
                                      <p:cBhvr>
                                        <p:cTn id="34" dur="1" fill="hold">
                                          <p:stCondLst>
                                            <p:cond delay="499"/>
                                          </p:stCondLst>
                                        </p:cTn>
                                        <p:tgtEl>
                                          <p:spTgt spid="428050"/>
                                        </p:tgtEl>
                                        <p:attrNameLst>
                                          <p:attrName>style.visibility</p:attrName>
                                        </p:attrNameLst>
                                      </p:cBhvr>
                                      <p:to>
                                        <p:strVal val="visible"/>
                                      </p:to>
                                    </p:set>
                                    <p:anim to="" calcmode="lin" valueType="num">
                                      <p:cBhvr>
                                        <p:cTn id="35" dur="1" fill="hold"/>
                                        <p:tgtEl>
                                          <p:spTgt spid="4280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4" grpId="0" animBg="1"/>
      <p:bldP spid="428037" grpId="0" animBg="1"/>
      <p:bldP spid="4280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FASE DI ALLARME</a:t>
            </a:r>
          </a:p>
        </p:txBody>
      </p:sp>
      <p:sp>
        <p:nvSpPr>
          <p:cNvPr id="3" name="Segnaposto contenuto 2"/>
          <p:cNvSpPr>
            <a:spLocks noGrp="1"/>
          </p:cNvSpPr>
          <p:nvPr>
            <p:ph idx="1"/>
          </p:nvPr>
        </p:nvSpPr>
        <p:spPr/>
        <p:txBody>
          <a:bodyPr>
            <a:normAutofit/>
          </a:bodyPr>
          <a:lstStyle/>
          <a:p>
            <a:pPr>
              <a:buNone/>
            </a:pPr>
            <a:r>
              <a:rPr lang="it-IT" sz="2200" dirty="0">
                <a:solidFill>
                  <a:schemeClr val="accent5">
                    <a:lumMod val="75000"/>
                  </a:schemeClr>
                </a:solidFill>
              </a:rPr>
              <a:t>Durante la fase di allarme si mobilitano le energie difensive. Il corpo si impegna totalmente a richiamare tutte le forze e le energie per far fronte allo </a:t>
            </a:r>
            <a:r>
              <a:rPr lang="it-IT" sz="2200" dirty="0" err="1">
                <a:solidFill>
                  <a:schemeClr val="accent5">
                    <a:lumMod val="75000"/>
                  </a:schemeClr>
                </a:solidFill>
              </a:rPr>
              <a:t>stressor</a:t>
            </a:r>
            <a:r>
              <a:rPr lang="it-IT" sz="2200" dirty="0">
                <a:solidFill>
                  <a:schemeClr val="accent5">
                    <a:lumMod val="75000"/>
                  </a:schemeClr>
                </a:solidFill>
              </a:rPr>
              <a:t> nel migliore dei modi. </a:t>
            </a:r>
          </a:p>
          <a:p>
            <a:pPr>
              <a:buNone/>
            </a:pPr>
            <a:r>
              <a:rPr lang="it-IT" sz="2200" dirty="0">
                <a:solidFill>
                  <a:schemeClr val="accent5">
                    <a:lumMod val="75000"/>
                  </a:schemeClr>
                </a:solidFill>
              </a:rPr>
              <a:t>     </a:t>
            </a:r>
          </a:p>
          <a:p>
            <a:pPr>
              <a:buNone/>
            </a:pPr>
            <a:r>
              <a:rPr lang="it-IT" sz="2200" dirty="0">
                <a:solidFill>
                  <a:schemeClr val="accent5">
                    <a:lumMod val="75000"/>
                  </a:schemeClr>
                </a:solidFill>
              </a:rPr>
              <a:t>     La principale reazione interna è la produzione di adrenalina(catecolamine) con conseguente aumento del battito cardiaco: il corpo si prepara alla classica risposta “combatti o fuggi”, dominata dal nostro istinto di sopravvivenza.</a:t>
            </a:r>
          </a:p>
          <a:p>
            <a:pPr>
              <a:buNone/>
            </a:pPr>
            <a:r>
              <a:rPr lang="it-IT" sz="2200" dirty="0">
                <a:solidFill>
                  <a:schemeClr val="accent5">
                    <a:lumMod val="75000"/>
                  </a:schemeClr>
                </a:solidFill>
              </a:rPr>
              <a:t> -&gt;  (innalzamento della frequenza, della pressione cardiaca, della tensione muscolare, diminuzione delle secrezione salivare, aumentata liberazione di cortisolo, ecc.).</a:t>
            </a:r>
          </a:p>
          <a:p>
            <a:endParaRPr lang="it-IT" dirty="0"/>
          </a:p>
        </p:txBody>
      </p:sp>
    </p:spTree>
    <p:extLst>
      <p:ext uri="{BB962C8B-B14F-4D97-AF65-F5344CB8AC3E}">
        <p14:creationId xmlns:p14="http://schemas.microsoft.com/office/powerpoint/2010/main" val="1703477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b="1" dirty="0"/>
            </a:br>
            <a:r>
              <a:rPr lang="it-IT" dirty="0"/>
              <a:t>LA PRIMA FASE: IL CAMPANELLO D’ALLARME (FASE DI ALLARME)</a:t>
            </a:r>
            <a:br>
              <a:rPr lang="it-IT" dirty="0"/>
            </a:br>
            <a:endParaRPr lang="it-IT" dirty="0"/>
          </a:p>
        </p:txBody>
      </p:sp>
      <p:sp>
        <p:nvSpPr>
          <p:cNvPr id="3" name="Segnaposto contenuto 2"/>
          <p:cNvSpPr>
            <a:spLocks noGrp="1"/>
          </p:cNvSpPr>
          <p:nvPr>
            <p:ph idx="1"/>
          </p:nvPr>
        </p:nvSpPr>
        <p:spPr>
          <a:xfrm>
            <a:off x="611560" y="1981200"/>
            <a:ext cx="8229600" cy="4876800"/>
          </a:xfrm>
        </p:spPr>
        <p:txBody>
          <a:bodyPr>
            <a:noAutofit/>
          </a:bodyPr>
          <a:lstStyle/>
          <a:p>
            <a:pPr fontAlgn="base"/>
            <a:r>
              <a:rPr lang="it-IT" sz="2200" dirty="0">
                <a:solidFill>
                  <a:schemeClr val="accent5">
                    <a:lumMod val="75000"/>
                  </a:schemeClr>
                </a:solidFill>
              </a:rPr>
              <a:t>In questa prima fase detta di allarme il corpo si impegna totalmente a richiamare tutte le forze e le energie per far fronte allo </a:t>
            </a:r>
            <a:r>
              <a:rPr lang="it-IT" sz="2200" dirty="0" err="1">
                <a:solidFill>
                  <a:schemeClr val="accent5">
                    <a:lumMod val="75000"/>
                  </a:schemeClr>
                </a:solidFill>
              </a:rPr>
              <a:t>stressor</a:t>
            </a:r>
            <a:r>
              <a:rPr lang="it-IT" sz="2200" dirty="0">
                <a:solidFill>
                  <a:schemeClr val="accent5">
                    <a:lumMod val="75000"/>
                  </a:schemeClr>
                </a:solidFill>
              </a:rPr>
              <a:t> nel migliore dei modi. La principale reazione interna è la produzione di adrenalina (catecolamine) con conseguente aumento del battito cardiaco: il corpo si prepara alla classica risposta “combatti o fuggi”, dominata dal nostro istinto di sopravvivenza.</a:t>
            </a:r>
          </a:p>
          <a:p>
            <a:pPr fontAlgn="base"/>
            <a:r>
              <a:rPr lang="it-IT" sz="2200" dirty="0">
                <a:solidFill>
                  <a:schemeClr val="accent5">
                    <a:lumMod val="75000"/>
                  </a:schemeClr>
                </a:solidFill>
              </a:rPr>
              <a:t>Il nostro corpo percepisce una novità, ma come tale la interpreta come possibile pericolo reagendo di conseguenza: in questo caso il protagonista è sicuramente l’ipotalamo.</a:t>
            </a:r>
          </a:p>
          <a:p>
            <a:pPr fontAlgn="base"/>
            <a:r>
              <a:rPr lang="it-IT" sz="2200" dirty="0">
                <a:solidFill>
                  <a:schemeClr val="accent5">
                    <a:lumMod val="75000"/>
                  </a:schemeClr>
                </a:solidFill>
              </a:rPr>
              <a:t>Questa importante area dell’encefalo agisce attraverso tre vie: secrezione di cortisolo, adrenalina e noradrenalina.</a:t>
            </a:r>
          </a:p>
          <a:p>
            <a:pPr fontAlgn="base"/>
            <a:endParaRPr lang="it-IT" sz="2200" dirty="0">
              <a:solidFill>
                <a:schemeClr val="accent5">
                  <a:lumMod val="75000"/>
                </a:schemeClr>
              </a:solidFill>
            </a:endParaRPr>
          </a:p>
        </p:txBody>
      </p:sp>
    </p:spTree>
    <p:extLst>
      <p:ext uri="{BB962C8B-B14F-4D97-AF65-F5344CB8AC3E}">
        <p14:creationId xmlns:p14="http://schemas.microsoft.com/office/powerpoint/2010/main" val="990906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40000" lnSpcReduction="20000"/>
          </a:bodyPr>
          <a:lstStyle/>
          <a:p>
            <a:pPr marL="0" indent="0" fontAlgn="base">
              <a:buNone/>
            </a:pPr>
            <a:r>
              <a:rPr lang="it-IT" sz="4000" dirty="0">
                <a:solidFill>
                  <a:schemeClr val="accent5">
                    <a:lumMod val="75000"/>
                  </a:schemeClr>
                </a:solidFill>
              </a:rPr>
              <a:t> </a:t>
            </a:r>
            <a:r>
              <a:rPr lang="it-IT" sz="4000" dirty="0">
                <a:solidFill>
                  <a:schemeClr val="accent5">
                    <a:lumMod val="75000"/>
                  </a:schemeClr>
                </a:solidFill>
                <a:sym typeface="Wingdings" panose="05000000000000000000" pitchFamily="2" charset="2"/>
              </a:rPr>
              <a:t> </a:t>
            </a:r>
            <a:r>
              <a:rPr lang="it-IT" sz="4000" dirty="0">
                <a:solidFill>
                  <a:schemeClr val="accent5">
                    <a:lumMod val="75000"/>
                  </a:schemeClr>
                </a:solidFill>
              </a:rPr>
              <a:t>produzione di antidolorifici naturali del corpo, le </a:t>
            </a:r>
            <a:r>
              <a:rPr lang="it-IT" sz="4000" dirty="0" err="1">
                <a:solidFill>
                  <a:schemeClr val="accent5">
                    <a:lumMod val="75000"/>
                  </a:schemeClr>
                </a:solidFill>
              </a:rPr>
              <a:t>betaendorfine</a:t>
            </a:r>
            <a:r>
              <a:rPr lang="it-IT" sz="4000" dirty="0">
                <a:solidFill>
                  <a:schemeClr val="accent5">
                    <a:lumMod val="75000"/>
                  </a:schemeClr>
                </a:solidFill>
              </a:rPr>
              <a:t>, che innalzando la soglia del dolore permettono di sopportare meglio traumi, sforzi e tensioni emotive.</a:t>
            </a:r>
          </a:p>
          <a:p>
            <a:pPr fontAlgn="base"/>
            <a:r>
              <a:rPr lang="it-IT" sz="4000" dirty="0">
                <a:solidFill>
                  <a:schemeClr val="accent5">
                    <a:lumMod val="75000"/>
                  </a:schemeClr>
                </a:solidFill>
              </a:rPr>
              <a:t>Attraverso il sistema simpatico abbiamo un’ inibizione del funzionamento dell’apparato digerente e stimolazione di altri sistemi come quello vascolare, muscolare liscio e ghiandolare.</a:t>
            </a:r>
          </a:p>
          <a:p>
            <a:pPr fontAlgn="base"/>
            <a:r>
              <a:rPr lang="it-IT" sz="4000" dirty="0">
                <a:solidFill>
                  <a:schemeClr val="accent5">
                    <a:lumMod val="75000"/>
                  </a:schemeClr>
                </a:solidFill>
              </a:rPr>
              <a:t>L’individuo mette in atto meccanismi di </a:t>
            </a:r>
            <a:r>
              <a:rPr lang="it-IT" sz="4000" dirty="0" err="1">
                <a:solidFill>
                  <a:schemeClr val="accent5">
                    <a:lumMod val="75000"/>
                  </a:schemeClr>
                </a:solidFill>
              </a:rPr>
              <a:t>fronteggiamento</a:t>
            </a:r>
            <a:r>
              <a:rPr lang="it-IT" sz="4000" dirty="0">
                <a:solidFill>
                  <a:schemeClr val="accent5">
                    <a:lumMod val="75000"/>
                  </a:schemeClr>
                </a:solidFill>
              </a:rPr>
              <a:t> (</a:t>
            </a:r>
            <a:r>
              <a:rPr lang="it-IT" sz="4000" dirty="0" err="1">
                <a:solidFill>
                  <a:schemeClr val="accent5">
                    <a:lumMod val="75000"/>
                  </a:schemeClr>
                </a:solidFill>
              </a:rPr>
              <a:t>coping</a:t>
            </a:r>
            <a:r>
              <a:rPr lang="it-IT" sz="4000" dirty="0">
                <a:solidFill>
                  <a:schemeClr val="accent5">
                    <a:lumMod val="75000"/>
                  </a:schemeClr>
                </a:solidFill>
              </a:rPr>
              <a:t>) sia fisici che mentali. </a:t>
            </a:r>
          </a:p>
          <a:p>
            <a:pPr fontAlgn="base"/>
            <a:r>
              <a:rPr lang="it-IT" sz="4000" dirty="0">
                <a:solidFill>
                  <a:schemeClr val="accent5">
                    <a:lumMod val="75000"/>
                  </a:schemeClr>
                </a:solidFill>
              </a:rPr>
              <a:t>A livello mentale,  accade una risposta di </a:t>
            </a:r>
            <a:r>
              <a:rPr lang="it-IT" sz="4000" dirty="0" err="1">
                <a:solidFill>
                  <a:schemeClr val="accent5">
                    <a:lumMod val="75000"/>
                  </a:schemeClr>
                </a:solidFill>
              </a:rPr>
              <a:t>arousal</a:t>
            </a:r>
            <a:r>
              <a:rPr lang="it-IT" sz="4000" dirty="0">
                <a:solidFill>
                  <a:schemeClr val="accent5">
                    <a:lumMod val="75000"/>
                  </a:schemeClr>
                </a:solidFill>
              </a:rPr>
              <a:t> (attivazione psicofisiologica).</a:t>
            </a:r>
          </a:p>
          <a:p>
            <a:pPr marL="0" indent="0" fontAlgn="base">
              <a:buNone/>
            </a:pPr>
            <a:r>
              <a:rPr lang="it-IT" sz="2900" dirty="0">
                <a:solidFill>
                  <a:schemeClr val="accent5">
                    <a:lumMod val="75000"/>
                  </a:schemeClr>
                </a:solidFill>
              </a:rPr>
              <a:t>________________________________________</a:t>
            </a:r>
          </a:p>
          <a:p>
            <a:pPr marL="0" indent="0" fontAlgn="base">
              <a:buNone/>
            </a:pPr>
            <a:endParaRPr lang="it-IT" sz="2900" dirty="0">
              <a:solidFill>
                <a:schemeClr val="accent5">
                  <a:lumMod val="75000"/>
                </a:schemeClr>
              </a:solidFill>
            </a:endParaRPr>
          </a:p>
          <a:p>
            <a:pPr fontAlgn="base"/>
            <a:r>
              <a:rPr lang="it-IT" sz="4000" dirty="0">
                <a:solidFill>
                  <a:schemeClr val="accent5">
                    <a:lumMod val="75000"/>
                  </a:schemeClr>
                </a:solidFill>
              </a:rPr>
              <a:t>Note/ fase d’allarme. Essa è caratterizzata dalle attivazioni del sistema neurovegetativo, di tipo adrenergico, in cui la secrezione delle principali catecolamine, adrenalina e noradrenalina, permette una rapida reazione del sistema nervoso autonomo simpatico. Adrenalina e noradrenalina, infatti, sono due ormoni secreti dalla midollare del surrene che vengono utilizzati quali mediatori </a:t>
            </a:r>
            <a:r>
              <a:rPr lang="it-IT" sz="4000" dirty="0" err="1">
                <a:solidFill>
                  <a:schemeClr val="accent5">
                    <a:lumMod val="75000"/>
                  </a:schemeClr>
                </a:solidFill>
              </a:rPr>
              <a:t>intersinaptici</a:t>
            </a:r>
            <a:r>
              <a:rPr lang="it-IT" sz="4000" dirty="0">
                <a:solidFill>
                  <a:schemeClr val="accent5">
                    <a:lumMod val="75000"/>
                  </a:schemeClr>
                </a:solidFill>
              </a:rPr>
              <a:t> nel sistema simpatico e che permettono un’immediata risposta del nostro organismo ad uno stimolo stressante. La fase d’allarme, tra l’altro, viene suddivisa da </a:t>
            </a:r>
            <a:r>
              <a:rPr lang="it-IT" sz="4000" dirty="0" err="1">
                <a:solidFill>
                  <a:schemeClr val="accent5">
                    <a:lumMod val="75000"/>
                  </a:schemeClr>
                </a:solidFill>
              </a:rPr>
              <a:t>Selye</a:t>
            </a:r>
            <a:r>
              <a:rPr lang="it-IT" sz="4000" dirty="0">
                <a:solidFill>
                  <a:schemeClr val="accent5">
                    <a:lumMod val="75000"/>
                  </a:schemeClr>
                </a:solidFill>
              </a:rPr>
              <a:t> in due </a:t>
            </a:r>
            <a:r>
              <a:rPr lang="it-IT" sz="4000" dirty="0" err="1">
                <a:solidFill>
                  <a:schemeClr val="accent5">
                    <a:lumMod val="75000"/>
                  </a:schemeClr>
                </a:solidFill>
              </a:rPr>
              <a:t>sottofasi</a:t>
            </a:r>
            <a:r>
              <a:rPr lang="it-IT" sz="4000" dirty="0">
                <a:solidFill>
                  <a:schemeClr val="accent5">
                    <a:lumMod val="75000"/>
                  </a:schemeClr>
                </a:solidFill>
              </a:rPr>
              <a:t>: la fase dello shock, che corrisponde ad un’iniziale caduta al di sotto del livello fisiologico di funzionamento dell’organismo, e quella di </a:t>
            </a:r>
            <a:r>
              <a:rPr lang="it-IT" sz="4000" dirty="0" err="1">
                <a:solidFill>
                  <a:schemeClr val="accent5">
                    <a:lumMod val="75000"/>
                  </a:schemeClr>
                </a:solidFill>
              </a:rPr>
              <a:t>controshock</a:t>
            </a:r>
            <a:r>
              <a:rPr lang="it-IT" sz="4000" dirty="0">
                <a:solidFill>
                  <a:schemeClr val="accent5">
                    <a:lumMod val="75000"/>
                  </a:schemeClr>
                </a:solidFill>
              </a:rPr>
              <a:t>, che corrisponde, di fatto al secondo momento, reattivo, nel quale si attiva il sistema simpatico grazie l’intervento delle catecolamine. In ogni caso, la fase di allarme è necessariamente rapida ed immediata, ma anche labile, vista la velocità con la quale adrenalina e noradrenalina vengono metabolizzate. </a:t>
            </a:r>
          </a:p>
        </p:txBody>
      </p:sp>
    </p:spTree>
    <p:extLst>
      <p:ext uri="{BB962C8B-B14F-4D97-AF65-F5344CB8AC3E}">
        <p14:creationId xmlns:p14="http://schemas.microsoft.com/office/powerpoint/2010/main" val="3101312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990600"/>
          </a:xfrm>
        </p:spPr>
        <p:txBody>
          <a:bodyPr>
            <a:normAutofit fontScale="90000"/>
          </a:bodyPr>
          <a:lstStyle/>
          <a:p>
            <a:r>
              <a:rPr lang="it-IT" dirty="0"/>
              <a:t>LA FASE DI RESISTENZA O DI ADATTAMENTO</a:t>
            </a:r>
          </a:p>
        </p:txBody>
      </p:sp>
      <p:sp>
        <p:nvSpPr>
          <p:cNvPr id="3" name="Segnaposto contenuto 2"/>
          <p:cNvSpPr>
            <a:spLocks noGrp="1"/>
          </p:cNvSpPr>
          <p:nvPr>
            <p:ph idx="1"/>
          </p:nvPr>
        </p:nvSpPr>
        <p:spPr>
          <a:xfrm>
            <a:off x="539552" y="2636912"/>
            <a:ext cx="8229600" cy="4876800"/>
          </a:xfrm>
        </p:spPr>
        <p:txBody>
          <a:bodyPr/>
          <a:lstStyle/>
          <a:p>
            <a:pPr>
              <a:buNone/>
            </a:pPr>
            <a:r>
              <a:rPr lang="it-IT" dirty="0"/>
              <a:t> </a:t>
            </a:r>
            <a:r>
              <a:rPr lang="it-IT" sz="2200" dirty="0">
                <a:solidFill>
                  <a:schemeClr val="accent5">
                    <a:lumMod val="75000"/>
                  </a:schemeClr>
                </a:solidFill>
              </a:rPr>
              <a:t>Nella fase di resistenza, </a:t>
            </a:r>
            <a:r>
              <a:rPr lang="it-IT" sz="2200" b="1" dirty="0">
                <a:solidFill>
                  <a:schemeClr val="accent5">
                    <a:lumMod val="75000"/>
                  </a:schemeClr>
                </a:solidFill>
              </a:rPr>
              <a:t>l'organismo tenta di adattarsi alla situazione e gli indici fisiologici tendono a normalizzarsi </a:t>
            </a:r>
            <a:r>
              <a:rPr lang="it-IT" sz="2200" dirty="0">
                <a:solidFill>
                  <a:schemeClr val="accent5">
                    <a:lumMod val="75000"/>
                  </a:schemeClr>
                </a:solidFill>
              </a:rPr>
              <a:t>anche se lo sforzo per raggiungere l'equilibrio è intenso. </a:t>
            </a:r>
          </a:p>
          <a:p>
            <a:pPr>
              <a:buNone/>
            </a:pPr>
            <a:r>
              <a:rPr lang="it-IT" sz="2200" dirty="0">
                <a:solidFill>
                  <a:schemeClr val="accent5">
                    <a:lumMod val="75000"/>
                  </a:schemeClr>
                </a:solidFill>
              </a:rPr>
              <a:t>       </a:t>
            </a:r>
          </a:p>
          <a:p>
            <a:pPr>
              <a:buNone/>
            </a:pPr>
            <a:r>
              <a:rPr lang="it-IT" sz="1600" dirty="0"/>
              <a:t>      </a:t>
            </a:r>
            <a:endParaRPr lang="it-IT" dirty="0"/>
          </a:p>
        </p:txBody>
      </p:sp>
    </p:spTree>
    <p:extLst>
      <p:ext uri="{BB962C8B-B14F-4D97-AF65-F5344CB8AC3E}">
        <p14:creationId xmlns:p14="http://schemas.microsoft.com/office/powerpoint/2010/main" val="2252217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nSpc>
                <a:spcPct val="80000"/>
              </a:lnSpc>
            </a:pPr>
            <a:br>
              <a:rPr lang="it-IT" dirty="0"/>
            </a:br>
            <a:r>
              <a:rPr lang="it-IT" dirty="0"/>
              <a:t>LA SECONDA FASE: LA RESISTENZA O ADATTAMENTO</a:t>
            </a:r>
            <a:br>
              <a:rPr lang="it-IT" b="1" dirty="0"/>
            </a:br>
            <a:endParaRPr lang="it-IT" dirty="0"/>
          </a:p>
        </p:txBody>
      </p:sp>
      <p:sp>
        <p:nvSpPr>
          <p:cNvPr id="3" name="Segnaposto contenuto 2"/>
          <p:cNvSpPr>
            <a:spLocks noGrp="1"/>
          </p:cNvSpPr>
          <p:nvPr>
            <p:ph idx="1"/>
          </p:nvPr>
        </p:nvSpPr>
        <p:spPr/>
        <p:txBody>
          <a:bodyPr>
            <a:normAutofit lnSpcReduction="10000"/>
          </a:bodyPr>
          <a:lstStyle/>
          <a:p>
            <a:pPr>
              <a:lnSpc>
                <a:spcPct val="90000"/>
              </a:lnSpc>
            </a:pPr>
            <a:r>
              <a:rPr lang="it-IT" dirty="0">
                <a:solidFill>
                  <a:schemeClr val="accent5">
                    <a:lumMod val="75000"/>
                  </a:schemeClr>
                </a:solidFill>
              </a:rPr>
              <a:t>Questo è il </a:t>
            </a:r>
            <a:r>
              <a:rPr lang="it-IT" b="1" dirty="0">
                <a:solidFill>
                  <a:schemeClr val="accent5">
                    <a:lumMod val="75000"/>
                  </a:schemeClr>
                </a:solidFill>
              </a:rPr>
              <a:t>momento più importante</a:t>
            </a:r>
            <a:r>
              <a:rPr lang="it-IT" dirty="0">
                <a:solidFill>
                  <a:schemeClr val="accent5">
                    <a:lumMod val="75000"/>
                  </a:schemeClr>
                </a:solidFill>
              </a:rPr>
              <a:t>, nel quale il nostro organismo si adegua alle nuove circostanza e </a:t>
            </a:r>
            <a:r>
              <a:rPr lang="it-IT" b="1" dirty="0">
                <a:solidFill>
                  <a:schemeClr val="accent5">
                    <a:lumMod val="75000"/>
                  </a:schemeClr>
                </a:solidFill>
              </a:rPr>
              <a:t>cerca di resistere</a:t>
            </a:r>
            <a:r>
              <a:rPr lang="it-IT" dirty="0">
                <a:solidFill>
                  <a:schemeClr val="accent5">
                    <a:lumMod val="75000"/>
                  </a:schemeClr>
                </a:solidFill>
              </a:rPr>
              <a:t> finché l’elemento stressante non scompare.</a:t>
            </a:r>
          </a:p>
          <a:p>
            <a:pPr marL="0" indent="0">
              <a:lnSpc>
                <a:spcPct val="90000"/>
              </a:lnSpc>
              <a:buNone/>
            </a:pPr>
            <a:endParaRPr lang="it-IT" dirty="0">
              <a:solidFill>
                <a:schemeClr val="accent5">
                  <a:lumMod val="75000"/>
                </a:schemeClr>
              </a:solidFill>
            </a:endParaRPr>
          </a:p>
          <a:p>
            <a:pPr>
              <a:lnSpc>
                <a:spcPct val="90000"/>
              </a:lnSpc>
            </a:pPr>
            <a:r>
              <a:rPr lang="it-IT" dirty="0">
                <a:solidFill>
                  <a:schemeClr val="accent5">
                    <a:lumMod val="75000"/>
                  </a:schemeClr>
                </a:solidFill>
              </a:rPr>
              <a:t>In questa fase di resistenza abbiamo la </a:t>
            </a:r>
            <a:r>
              <a:rPr lang="it-IT" b="1" dirty="0">
                <a:solidFill>
                  <a:schemeClr val="accent5">
                    <a:lumMod val="75000"/>
                  </a:schemeClr>
                </a:solidFill>
              </a:rPr>
              <a:t>sovrapproduzione di cortisolo</a:t>
            </a:r>
            <a:r>
              <a:rPr lang="it-IT" dirty="0">
                <a:solidFill>
                  <a:schemeClr val="accent5">
                    <a:lumMod val="75000"/>
                  </a:schemeClr>
                </a:solidFill>
              </a:rPr>
              <a:t> che causa un indebolimento delle difese immunitarie.</a:t>
            </a:r>
          </a:p>
          <a:p>
            <a:pPr>
              <a:lnSpc>
                <a:spcPct val="90000"/>
              </a:lnSpc>
            </a:pPr>
            <a:r>
              <a:rPr lang="it-IT" dirty="0">
                <a:solidFill>
                  <a:schemeClr val="accent5">
                    <a:lumMod val="75000"/>
                  </a:schemeClr>
                </a:solidFill>
              </a:rPr>
              <a:t>Nel lungo periodo con uno stress cronico rende molto più probabile l’attecchimento di alcune malattie virali, batteriche e si pensa anche autoimmuni.</a:t>
            </a:r>
          </a:p>
          <a:p>
            <a:pPr marL="0" indent="0">
              <a:lnSpc>
                <a:spcPct val="90000"/>
              </a:lnSpc>
              <a:buNone/>
            </a:pPr>
            <a:endParaRPr lang="it-IT" dirty="0">
              <a:solidFill>
                <a:schemeClr val="accent5">
                  <a:lumMod val="75000"/>
                </a:schemeClr>
              </a:solidFill>
            </a:endParaRPr>
          </a:p>
          <a:p>
            <a:pPr>
              <a:lnSpc>
                <a:spcPct val="90000"/>
              </a:lnSpc>
            </a:pPr>
            <a:r>
              <a:rPr lang="it-IT" dirty="0">
                <a:solidFill>
                  <a:schemeClr val="accent5">
                    <a:lumMod val="75000"/>
                  </a:schemeClr>
                </a:solidFill>
              </a:rPr>
              <a:t>Il corpo tenta di combattere e contrastare gli effetti negativi dell'affaticamento prolungato, producendo risposte ormonali specifiche da varie ghiandole, ad es. le ghiandole surrenali.</a:t>
            </a:r>
          </a:p>
          <a:p>
            <a:endParaRPr lang="it-IT" dirty="0"/>
          </a:p>
        </p:txBody>
      </p:sp>
    </p:spTree>
    <p:extLst>
      <p:ext uri="{BB962C8B-B14F-4D97-AF65-F5344CB8AC3E}">
        <p14:creationId xmlns:p14="http://schemas.microsoft.com/office/powerpoint/2010/main" val="3897510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note</a:t>
            </a:r>
          </a:p>
        </p:txBody>
      </p:sp>
      <p:sp>
        <p:nvSpPr>
          <p:cNvPr id="3" name="Segnaposto contenuto 2"/>
          <p:cNvSpPr>
            <a:spLocks noGrp="1"/>
          </p:cNvSpPr>
          <p:nvPr>
            <p:ph idx="1"/>
          </p:nvPr>
        </p:nvSpPr>
        <p:spPr/>
        <p:txBody>
          <a:bodyPr>
            <a:noAutofit/>
          </a:bodyPr>
          <a:lstStyle/>
          <a:p>
            <a:r>
              <a:rPr lang="it-IT" sz="2000" dirty="0">
                <a:solidFill>
                  <a:schemeClr val="accent5">
                    <a:lumMod val="75000"/>
                  </a:schemeClr>
                </a:solidFill>
              </a:rPr>
              <a:t>Questa fase ha una durata maggiore ed è sostenuta da fenomeni endocrini in cui l’ACTH ed altri ormoni adenoipofisari, cioè della porzione anteriore dell’ipofisi, hanno una funzione fondamentale. Se, quindi, nella risposta ormonale immediata della fase d’allarme viene sollecitata la midollare del surrene, nella fase di resistenza è la parte corticale del surrene ad essere interessata, con il rilascio degli ormoni </a:t>
            </a:r>
            <a:r>
              <a:rPr lang="it-IT" sz="2000" dirty="0" err="1">
                <a:solidFill>
                  <a:schemeClr val="accent5">
                    <a:lumMod val="75000"/>
                  </a:schemeClr>
                </a:solidFill>
              </a:rPr>
              <a:t>glucocorticoidi</a:t>
            </a:r>
            <a:r>
              <a:rPr lang="it-IT" sz="2000" dirty="0">
                <a:solidFill>
                  <a:schemeClr val="accent5">
                    <a:lumMod val="75000"/>
                  </a:schemeClr>
                </a:solidFill>
              </a:rPr>
              <a:t>, in particolare del cortisolo. L’effetto di tali ormoni è sempre quella, come nel caso delle catecolamine, di mantenere alta l’attivazione del sistema nervoso simpatico, che predispone l’organismo alle azioni necessarie ai fini dell’adattamento. La fase della resistenza perdura tutto il tempo nel quale permane lo stimolo stressante e, secondo </a:t>
            </a:r>
            <a:r>
              <a:rPr lang="it-IT" sz="2000" dirty="0" err="1">
                <a:solidFill>
                  <a:schemeClr val="accent5">
                    <a:lumMod val="75000"/>
                  </a:schemeClr>
                </a:solidFill>
              </a:rPr>
              <a:t>Selye</a:t>
            </a:r>
            <a:r>
              <a:rPr lang="it-IT" sz="2000" dirty="0">
                <a:solidFill>
                  <a:schemeClr val="accent5">
                    <a:lumMod val="75000"/>
                  </a:schemeClr>
                </a:solidFill>
              </a:rPr>
              <a:t>, sarebbero proprio i fenomeni legati allo stress, ed in particolare alla fase di resistenza della Sindrome Generale di Adattamento, a contribuire a quelle manifestazioni di deterioramento che vedono nella vecchiaia l’espressione più visibile.</a:t>
            </a:r>
          </a:p>
        </p:txBody>
      </p:sp>
    </p:spTree>
    <p:extLst>
      <p:ext uri="{BB962C8B-B14F-4D97-AF65-F5344CB8AC3E}">
        <p14:creationId xmlns:p14="http://schemas.microsoft.com/office/powerpoint/2010/main" val="166286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Meccanismi-della-DHS-2.gif"/>
          <p:cNvPicPr>
            <a:picLocks noGrp="1" noChangeAspect="1"/>
          </p:cNvPicPr>
          <p:nvPr>
            <p:ph idx="1"/>
          </p:nvPr>
        </p:nvPicPr>
        <p:blipFill>
          <a:blip r:embed="rId2" cstate="print"/>
          <a:stretch>
            <a:fillRect/>
          </a:stretch>
        </p:blipFill>
        <p:spPr>
          <a:xfrm>
            <a:off x="2538524" y="2060848"/>
            <a:ext cx="4066952" cy="3448317"/>
          </a:xfrm>
        </p:spPr>
      </p:pic>
    </p:spTree>
    <p:extLst>
      <p:ext uri="{BB962C8B-B14F-4D97-AF65-F5344CB8AC3E}">
        <p14:creationId xmlns:p14="http://schemas.microsoft.com/office/powerpoint/2010/main" val="1346970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LA TERZA FASE: L’ESAURIMENTO</a:t>
            </a:r>
          </a:p>
        </p:txBody>
      </p:sp>
      <p:sp>
        <p:nvSpPr>
          <p:cNvPr id="3" name="Segnaposto contenuto 2"/>
          <p:cNvSpPr>
            <a:spLocks noGrp="1"/>
          </p:cNvSpPr>
          <p:nvPr>
            <p:ph idx="1"/>
          </p:nvPr>
        </p:nvSpPr>
        <p:spPr/>
        <p:txBody>
          <a:bodyPr>
            <a:noAutofit/>
          </a:bodyPr>
          <a:lstStyle/>
          <a:p>
            <a:r>
              <a:rPr lang="it-IT" sz="2000" dirty="0">
                <a:solidFill>
                  <a:schemeClr val="accent5">
                    <a:lumMod val="75000"/>
                  </a:schemeClr>
                </a:solidFill>
              </a:rPr>
              <a:t>Questa è la fase conclusiva dello stress che assicura al corpo il </a:t>
            </a:r>
            <a:r>
              <a:rPr lang="it-IT" sz="2000" b="1" dirty="0">
                <a:solidFill>
                  <a:schemeClr val="accent5">
                    <a:lumMod val="75000"/>
                  </a:schemeClr>
                </a:solidFill>
              </a:rPr>
              <a:t>riposo necessario per rimettersi completamente</a:t>
            </a:r>
            <a:r>
              <a:rPr lang="it-IT" sz="2000" dirty="0">
                <a:solidFill>
                  <a:schemeClr val="accent5">
                    <a:lumMod val="75000"/>
                  </a:schemeClr>
                </a:solidFill>
              </a:rPr>
              <a:t>; tenderà a riportare il corpo nella condizione precedente allo stress e quindi in equilibrio.</a:t>
            </a:r>
          </a:p>
          <a:p>
            <a:r>
              <a:rPr lang="it-IT" sz="2000" dirty="0">
                <a:solidFill>
                  <a:schemeClr val="accent5">
                    <a:lumMod val="75000"/>
                  </a:schemeClr>
                </a:solidFill>
              </a:rPr>
              <a:t>In genere comincia quando l’organismo percepisce il pericolo come finito o quando le energie cominciano a venir meno.</a:t>
            </a:r>
          </a:p>
          <a:p>
            <a:r>
              <a:rPr lang="it-IT" sz="2000" dirty="0">
                <a:solidFill>
                  <a:schemeClr val="accent5">
                    <a:lumMod val="75000"/>
                  </a:schemeClr>
                </a:solidFill>
              </a:rPr>
              <a:t>Quando la fase di resistenza termina, si possono presentare due casi:</a:t>
            </a:r>
          </a:p>
          <a:p>
            <a:pPr>
              <a:buFont typeface="Wingdings" panose="05000000000000000000" pitchFamily="2" charset="2"/>
              <a:buChar char="ü"/>
            </a:pPr>
            <a:r>
              <a:rPr lang="it-IT" sz="2000" dirty="0">
                <a:solidFill>
                  <a:schemeClr val="accent5">
                    <a:lumMod val="75000"/>
                  </a:schemeClr>
                </a:solidFill>
              </a:rPr>
              <a:t>le </a:t>
            </a:r>
            <a:r>
              <a:rPr lang="it-IT" sz="2000" b="1" dirty="0">
                <a:solidFill>
                  <a:schemeClr val="accent5">
                    <a:lumMod val="75000"/>
                  </a:schemeClr>
                </a:solidFill>
              </a:rPr>
              <a:t>energie</a:t>
            </a:r>
            <a:r>
              <a:rPr lang="it-IT" sz="2000" dirty="0">
                <a:solidFill>
                  <a:schemeClr val="accent5">
                    <a:lumMod val="75000"/>
                  </a:schemeClr>
                </a:solidFill>
              </a:rPr>
              <a:t> non sono esaurite del tutto e la persona avverte la fase di esaurimento come un torpore benefico rilassante, con una sensibile sensazione di debolezza e lassità.</a:t>
            </a:r>
          </a:p>
          <a:p>
            <a:pPr>
              <a:buFont typeface="Wingdings" panose="05000000000000000000" pitchFamily="2" charset="2"/>
              <a:buChar char="ü"/>
            </a:pPr>
            <a:r>
              <a:rPr lang="it-IT" sz="2000" dirty="0">
                <a:solidFill>
                  <a:schemeClr val="accent5">
                    <a:lumMod val="75000"/>
                  </a:schemeClr>
                </a:solidFill>
              </a:rPr>
              <a:t>se la fase di resistenza è durata troppo e l’esaurimento è dovuto alla completa mancanza di energie, con periodi di recupero lunghi e debilitanti (anche depressivi)</a:t>
            </a:r>
          </a:p>
          <a:p>
            <a:endParaRPr lang="it-IT" sz="2000" dirty="0">
              <a:solidFill>
                <a:schemeClr val="accent5">
                  <a:lumMod val="75000"/>
                </a:schemeClr>
              </a:solidFill>
            </a:endParaRPr>
          </a:p>
        </p:txBody>
      </p:sp>
    </p:spTree>
    <p:extLst>
      <p:ext uri="{BB962C8B-B14F-4D97-AF65-F5344CB8AC3E}">
        <p14:creationId xmlns:p14="http://schemas.microsoft.com/office/powerpoint/2010/main" val="2467580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en-US" b="1" dirty="0"/>
              <a:t>1. OBIETTIVI DEL CORSO</a:t>
            </a:r>
            <a:endParaRPr lang="it-IT" dirty="0"/>
          </a:p>
        </p:txBody>
      </p:sp>
      <p:sp>
        <p:nvSpPr>
          <p:cNvPr id="52227" name="Rectangle 3"/>
          <p:cNvSpPr>
            <a:spLocks noGrp="1" noChangeArrowheads="1"/>
          </p:cNvSpPr>
          <p:nvPr>
            <p:ph idx="1"/>
          </p:nvPr>
        </p:nvSpPr>
        <p:spPr/>
        <p:txBody>
          <a:bodyPr rtlCol="0">
            <a:normAutofit fontScale="77500" lnSpcReduction="20000"/>
          </a:bodyPr>
          <a:lstStyle/>
          <a:p>
            <a:pPr algn="ctr" eaLnBrk="1" fontAlgn="auto" hangingPunct="1">
              <a:lnSpc>
                <a:spcPct val="90000"/>
              </a:lnSpc>
              <a:spcAft>
                <a:spcPts val="0"/>
              </a:spcAft>
              <a:buFontTx/>
              <a:buNone/>
              <a:defRPr/>
            </a:pPr>
            <a:endParaRPr lang="en-US" sz="2400" b="1" dirty="0">
              <a:solidFill>
                <a:schemeClr val="bg1"/>
              </a:solidFill>
            </a:endParaRPr>
          </a:p>
          <a:p>
            <a:pPr eaLnBrk="1" fontAlgn="auto" hangingPunct="1">
              <a:lnSpc>
                <a:spcPct val="150000"/>
              </a:lnSpc>
              <a:spcAft>
                <a:spcPts val="0"/>
              </a:spcAft>
              <a:buFont typeface="Arial" pitchFamily="34" charset="0"/>
              <a:buChar char="•"/>
              <a:defRPr/>
            </a:pPr>
            <a:r>
              <a:rPr lang="en-US" sz="2800" dirty="0" err="1">
                <a:solidFill>
                  <a:schemeClr val="accent5">
                    <a:lumMod val="75000"/>
                  </a:schemeClr>
                </a:solidFill>
              </a:rPr>
              <a:t>Fornire</a:t>
            </a:r>
            <a:r>
              <a:rPr lang="en-US" sz="2800" dirty="0">
                <a:solidFill>
                  <a:schemeClr val="accent5">
                    <a:lumMod val="75000"/>
                  </a:schemeClr>
                </a:solidFill>
              </a:rPr>
              <a:t> </a:t>
            </a:r>
            <a:r>
              <a:rPr lang="en-US" sz="2800" dirty="0" err="1">
                <a:solidFill>
                  <a:schemeClr val="accent5">
                    <a:lumMod val="75000"/>
                  </a:schemeClr>
                </a:solidFill>
              </a:rPr>
              <a:t>conoscenze</a:t>
            </a:r>
            <a:r>
              <a:rPr lang="en-US" sz="2800" dirty="0">
                <a:solidFill>
                  <a:schemeClr val="accent5">
                    <a:lumMod val="75000"/>
                  </a:schemeClr>
                </a:solidFill>
              </a:rPr>
              <a:t> per </a:t>
            </a:r>
            <a:r>
              <a:rPr lang="en-US" sz="2800" dirty="0" err="1">
                <a:solidFill>
                  <a:schemeClr val="accent5">
                    <a:lumMod val="75000"/>
                  </a:schemeClr>
                </a:solidFill>
              </a:rPr>
              <a:t>identificare</a:t>
            </a:r>
            <a:r>
              <a:rPr lang="en-US" sz="2800" dirty="0">
                <a:solidFill>
                  <a:schemeClr val="accent5">
                    <a:lumMod val="75000"/>
                  </a:schemeClr>
                </a:solidFill>
              </a:rPr>
              <a:t> e </a:t>
            </a:r>
            <a:r>
              <a:rPr lang="en-US" sz="2800" dirty="0" err="1">
                <a:solidFill>
                  <a:schemeClr val="accent5">
                    <a:lumMod val="75000"/>
                  </a:schemeClr>
                </a:solidFill>
              </a:rPr>
              <a:t>capire</a:t>
            </a:r>
            <a:r>
              <a:rPr lang="en-US" sz="2800" dirty="0">
                <a:solidFill>
                  <a:schemeClr val="accent5">
                    <a:lumMod val="75000"/>
                  </a:schemeClr>
                </a:solidFill>
              </a:rPr>
              <a:t> </a:t>
            </a:r>
            <a:r>
              <a:rPr lang="en-US" sz="2800" dirty="0" err="1">
                <a:solidFill>
                  <a:schemeClr val="accent5">
                    <a:lumMod val="75000"/>
                  </a:schemeClr>
                </a:solidFill>
              </a:rPr>
              <a:t>i</a:t>
            </a:r>
            <a:r>
              <a:rPr lang="en-US" sz="2800" dirty="0">
                <a:solidFill>
                  <a:schemeClr val="accent5">
                    <a:lumMod val="75000"/>
                  </a:schemeClr>
                </a:solidFill>
              </a:rPr>
              <a:t> </a:t>
            </a:r>
            <a:r>
              <a:rPr lang="en-US" sz="2800" dirty="0" err="1">
                <a:solidFill>
                  <a:schemeClr val="accent5">
                    <a:lumMod val="75000"/>
                  </a:schemeClr>
                </a:solidFill>
              </a:rPr>
              <a:t>bisogni</a:t>
            </a:r>
            <a:r>
              <a:rPr lang="en-US" sz="2800" dirty="0">
                <a:solidFill>
                  <a:schemeClr val="accent5">
                    <a:lumMod val="75000"/>
                  </a:schemeClr>
                </a:solidFill>
              </a:rPr>
              <a:t> di un </a:t>
            </a:r>
            <a:r>
              <a:rPr lang="en-US" sz="2800" dirty="0" err="1">
                <a:solidFill>
                  <a:schemeClr val="accent5">
                    <a:lumMod val="75000"/>
                  </a:schemeClr>
                </a:solidFill>
              </a:rPr>
              <a:t>paziente</a:t>
            </a:r>
            <a:r>
              <a:rPr lang="en-US" sz="2800" dirty="0">
                <a:solidFill>
                  <a:schemeClr val="accent5">
                    <a:lumMod val="75000"/>
                  </a:schemeClr>
                </a:solidFill>
              </a:rPr>
              <a:t> </a:t>
            </a:r>
            <a:r>
              <a:rPr lang="en-US" sz="2800" dirty="0" err="1">
                <a:solidFill>
                  <a:schemeClr val="accent5">
                    <a:lumMod val="75000"/>
                  </a:schemeClr>
                </a:solidFill>
              </a:rPr>
              <a:t>oncologico</a:t>
            </a:r>
            <a:r>
              <a:rPr lang="en-US" sz="2800" dirty="0">
                <a:solidFill>
                  <a:schemeClr val="accent5">
                    <a:lumMod val="75000"/>
                  </a:schemeClr>
                </a:solidFill>
              </a:rPr>
              <a:t>, </a:t>
            </a:r>
            <a:r>
              <a:rPr lang="en-US" sz="2800" dirty="0" err="1">
                <a:solidFill>
                  <a:schemeClr val="accent5">
                    <a:lumMod val="75000"/>
                  </a:schemeClr>
                </a:solidFill>
              </a:rPr>
              <a:t>il</a:t>
            </a:r>
            <a:r>
              <a:rPr lang="en-US" sz="2800" dirty="0">
                <a:solidFill>
                  <a:schemeClr val="accent5">
                    <a:lumMod val="75000"/>
                  </a:schemeClr>
                </a:solidFill>
              </a:rPr>
              <a:t> </a:t>
            </a:r>
            <a:r>
              <a:rPr lang="en-US" sz="2800" dirty="0" err="1">
                <a:solidFill>
                  <a:schemeClr val="accent5">
                    <a:lumMod val="75000"/>
                  </a:schemeClr>
                </a:solidFill>
              </a:rPr>
              <a:t>suo</a:t>
            </a:r>
            <a:r>
              <a:rPr lang="en-US" sz="2800" dirty="0">
                <a:solidFill>
                  <a:schemeClr val="accent5">
                    <a:lumMod val="75000"/>
                  </a:schemeClr>
                </a:solidFill>
              </a:rPr>
              <a:t> </a:t>
            </a:r>
            <a:r>
              <a:rPr lang="en-US" sz="2800" dirty="0" err="1">
                <a:solidFill>
                  <a:schemeClr val="accent5">
                    <a:lumMod val="75000"/>
                  </a:schemeClr>
                </a:solidFill>
              </a:rPr>
              <a:t>disagio</a:t>
            </a:r>
            <a:r>
              <a:rPr lang="en-US" sz="2800" dirty="0">
                <a:solidFill>
                  <a:schemeClr val="accent5">
                    <a:lumMod val="75000"/>
                  </a:schemeClr>
                </a:solidFill>
              </a:rPr>
              <a:t> psico-</a:t>
            </a:r>
            <a:r>
              <a:rPr lang="en-US" sz="2800" dirty="0" err="1">
                <a:solidFill>
                  <a:schemeClr val="accent5">
                    <a:lumMod val="75000"/>
                  </a:schemeClr>
                </a:solidFill>
              </a:rPr>
              <a:t>fisico</a:t>
            </a:r>
            <a:r>
              <a:rPr lang="en-US" sz="2800" dirty="0">
                <a:solidFill>
                  <a:schemeClr val="accent5">
                    <a:lumMod val="75000"/>
                  </a:schemeClr>
                </a:solidFill>
              </a:rPr>
              <a:t> </a:t>
            </a:r>
            <a:endParaRPr lang="en-US" sz="2800" b="1" dirty="0">
              <a:solidFill>
                <a:schemeClr val="accent5">
                  <a:lumMod val="75000"/>
                </a:schemeClr>
              </a:solidFill>
            </a:endParaRPr>
          </a:p>
          <a:p>
            <a:pPr algn="ctr" eaLnBrk="1" fontAlgn="auto" hangingPunct="1">
              <a:lnSpc>
                <a:spcPct val="90000"/>
              </a:lnSpc>
              <a:spcAft>
                <a:spcPts val="0"/>
              </a:spcAft>
              <a:buFontTx/>
              <a:buNone/>
              <a:defRPr/>
            </a:pPr>
            <a:endParaRPr lang="en-US" sz="2800" b="1" dirty="0">
              <a:solidFill>
                <a:schemeClr val="accent5">
                  <a:lumMod val="75000"/>
                </a:schemeClr>
              </a:solidFill>
            </a:endParaRPr>
          </a:p>
          <a:p>
            <a:pPr eaLnBrk="1" fontAlgn="auto" hangingPunct="1">
              <a:lnSpc>
                <a:spcPct val="90000"/>
              </a:lnSpc>
              <a:spcAft>
                <a:spcPts val="0"/>
              </a:spcAft>
              <a:buFont typeface="Arial" pitchFamily="34" charset="0"/>
              <a:buChar char="•"/>
              <a:defRPr/>
            </a:pPr>
            <a:r>
              <a:rPr lang="en-US" sz="2800" dirty="0" err="1">
                <a:solidFill>
                  <a:schemeClr val="accent5">
                    <a:lumMod val="75000"/>
                  </a:schemeClr>
                </a:solidFill>
              </a:rPr>
              <a:t>Conoscere</a:t>
            </a:r>
            <a:r>
              <a:rPr lang="en-US" sz="2800" dirty="0">
                <a:solidFill>
                  <a:schemeClr val="accent5">
                    <a:lumMod val="75000"/>
                  </a:schemeClr>
                </a:solidFill>
              </a:rPr>
              <a:t> </a:t>
            </a:r>
            <a:r>
              <a:rPr lang="en-US" sz="2800" dirty="0" err="1">
                <a:solidFill>
                  <a:schemeClr val="accent5">
                    <a:lumMod val="75000"/>
                  </a:schemeClr>
                </a:solidFill>
              </a:rPr>
              <a:t>i</a:t>
            </a:r>
            <a:r>
              <a:rPr lang="en-US" sz="2800" dirty="0">
                <a:solidFill>
                  <a:schemeClr val="accent5">
                    <a:lumMod val="75000"/>
                  </a:schemeClr>
                </a:solidFill>
              </a:rPr>
              <a:t> </a:t>
            </a:r>
            <a:r>
              <a:rPr lang="en-US" sz="2800" dirty="0" err="1">
                <a:solidFill>
                  <a:schemeClr val="accent5">
                    <a:lumMod val="75000"/>
                  </a:schemeClr>
                </a:solidFill>
              </a:rPr>
              <a:t>rischi</a:t>
            </a:r>
            <a:r>
              <a:rPr lang="en-US" sz="2800" dirty="0">
                <a:solidFill>
                  <a:schemeClr val="accent5">
                    <a:lumMod val="75000"/>
                  </a:schemeClr>
                </a:solidFill>
              </a:rPr>
              <a:t> </a:t>
            </a:r>
            <a:r>
              <a:rPr lang="en-US" sz="2800" dirty="0" err="1">
                <a:solidFill>
                  <a:schemeClr val="accent5">
                    <a:lumMod val="75000"/>
                  </a:schemeClr>
                </a:solidFill>
              </a:rPr>
              <a:t>psico-sociali</a:t>
            </a:r>
            <a:r>
              <a:rPr lang="en-US" sz="2800" dirty="0">
                <a:solidFill>
                  <a:schemeClr val="accent5">
                    <a:lumMod val="75000"/>
                  </a:schemeClr>
                </a:solidFill>
              </a:rPr>
              <a:t> </a:t>
            </a:r>
            <a:r>
              <a:rPr lang="en-US" sz="2800" dirty="0" err="1">
                <a:solidFill>
                  <a:schemeClr val="accent5">
                    <a:lumMod val="75000"/>
                  </a:schemeClr>
                </a:solidFill>
              </a:rPr>
              <a:t>dell’operatore</a:t>
            </a:r>
            <a:r>
              <a:rPr lang="en-US" sz="2800" dirty="0">
                <a:solidFill>
                  <a:schemeClr val="accent5">
                    <a:lumMod val="75000"/>
                  </a:schemeClr>
                </a:solidFill>
              </a:rPr>
              <a:t>, </a:t>
            </a:r>
            <a:r>
              <a:rPr lang="en-US" sz="2800" dirty="0" err="1">
                <a:solidFill>
                  <a:schemeClr val="accent5">
                    <a:lumMod val="75000"/>
                  </a:schemeClr>
                </a:solidFill>
              </a:rPr>
              <a:t>conoscere</a:t>
            </a:r>
            <a:r>
              <a:rPr lang="en-US" sz="2800" dirty="0">
                <a:solidFill>
                  <a:schemeClr val="accent5">
                    <a:lumMod val="75000"/>
                  </a:schemeClr>
                </a:solidFill>
              </a:rPr>
              <a:t> </a:t>
            </a:r>
            <a:r>
              <a:rPr lang="en-US" sz="2800" dirty="0" err="1">
                <a:solidFill>
                  <a:schemeClr val="accent5">
                    <a:lumMod val="75000"/>
                  </a:schemeClr>
                </a:solidFill>
              </a:rPr>
              <a:t>meglio</a:t>
            </a:r>
            <a:r>
              <a:rPr lang="en-US" sz="2800" dirty="0">
                <a:solidFill>
                  <a:schemeClr val="accent5">
                    <a:lumMod val="75000"/>
                  </a:schemeClr>
                </a:solidFill>
              </a:rPr>
              <a:t> le </a:t>
            </a:r>
            <a:r>
              <a:rPr lang="en-US" sz="2800" dirty="0" err="1">
                <a:solidFill>
                  <a:schemeClr val="accent5">
                    <a:lumMod val="75000"/>
                  </a:schemeClr>
                </a:solidFill>
              </a:rPr>
              <a:t>implicazioni</a:t>
            </a:r>
            <a:r>
              <a:rPr lang="en-US" sz="2800" dirty="0">
                <a:solidFill>
                  <a:schemeClr val="accent5">
                    <a:lumMod val="75000"/>
                  </a:schemeClr>
                </a:solidFill>
              </a:rPr>
              <a:t> </a:t>
            </a:r>
            <a:r>
              <a:rPr lang="en-US" sz="2800" dirty="0" err="1">
                <a:solidFill>
                  <a:schemeClr val="accent5">
                    <a:lumMod val="75000"/>
                  </a:schemeClr>
                </a:solidFill>
              </a:rPr>
              <a:t>psicologiche</a:t>
            </a:r>
            <a:r>
              <a:rPr lang="en-US" sz="2800" dirty="0">
                <a:solidFill>
                  <a:schemeClr val="accent5">
                    <a:lumMod val="75000"/>
                  </a:schemeClr>
                </a:solidFill>
              </a:rPr>
              <a:t> del </a:t>
            </a:r>
            <a:r>
              <a:rPr lang="en-US" sz="2800" dirty="0" err="1">
                <a:solidFill>
                  <a:schemeClr val="accent5">
                    <a:lumMod val="75000"/>
                  </a:schemeClr>
                </a:solidFill>
              </a:rPr>
              <a:t>vostro</a:t>
            </a:r>
            <a:r>
              <a:rPr lang="en-US" sz="2800" dirty="0">
                <a:solidFill>
                  <a:schemeClr val="accent5">
                    <a:lumMod val="75000"/>
                  </a:schemeClr>
                </a:solidFill>
              </a:rPr>
              <a:t> </a:t>
            </a:r>
            <a:r>
              <a:rPr lang="en-US" sz="2800" dirty="0" err="1">
                <a:solidFill>
                  <a:schemeClr val="accent5">
                    <a:lumMod val="75000"/>
                  </a:schemeClr>
                </a:solidFill>
              </a:rPr>
              <a:t>lavoro</a:t>
            </a:r>
            <a:endParaRPr lang="en-US" sz="2800" dirty="0">
              <a:solidFill>
                <a:schemeClr val="accent5">
                  <a:lumMod val="75000"/>
                </a:schemeClr>
              </a:solidFill>
            </a:endParaRPr>
          </a:p>
          <a:p>
            <a:pPr eaLnBrk="1" fontAlgn="auto" hangingPunct="1">
              <a:lnSpc>
                <a:spcPct val="90000"/>
              </a:lnSpc>
              <a:spcAft>
                <a:spcPts val="0"/>
              </a:spcAft>
              <a:buFontTx/>
              <a:buNone/>
              <a:defRPr/>
            </a:pPr>
            <a:endParaRPr lang="en-US" sz="2800" dirty="0">
              <a:solidFill>
                <a:schemeClr val="accent5">
                  <a:lumMod val="75000"/>
                </a:schemeClr>
              </a:solidFill>
            </a:endParaRPr>
          </a:p>
          <a:p>
            <a:pPr eaLnBrk="1" fontAlgn="auto" hangingPunct="1">
              <a:lnSpc>
                <a:spcPct val="90000"/>
              </a:lnSpc>
              <a:spcAft>
                <a:spcPts val="0"/>
              </a:spcAft>
              <a:buFont typeface="Arial" pitchFamily="34" charset="0"/>
              <a:buChar char="•"/>
              <a:defRPr/>
            </a:pPr>
            <a:r>
              <a:rPr lang="en-US" sz="2800" dirty="0" err="1">
                <a:solidFill>
                  <a:schemeClr val="accent5">
                    <a:lumMod val="75000"/>
                  </a:schemeClr>
                </a:solidFill>
              </a:rPr>
              <a:t>Aumentare</a:t>
            </a:r>
            <a:r>
              <a:rPr lang="en-US" sz="2800" dirty="0">
                <a:solidFill>
                  <a:schemeClr val="accent5">
                    <a:lumMod val="75000"/>
                  </a:schemeClr>
                </a:solidFill>
              </a:rPr>
              <a:t> le </a:t>
            </a:r>
            <a:r>
              <a:rPr lang="en-US" sz="2800" dirty="0" err="1">
                <a:solidFill>
                  <a:schemeClr val="accent5">
                    <a:lumMod val="75000"/>
                  </a:schemeClr>
                </a:solidFill>
              </a:rPr>
              <a:t>competenze</a:t>
            </a:r>
            <a:r>
              <a:rPr lang="en-US" sz="2800" dirty="0">
                <a:solidFill>
                  <a:schemeClr val="accent5">
                    <a:lumMod val="75000"/>
                  </a:schemeClr>
                </a:solidFill>
              </a:rPr>
              <a:t> </a:t>
            </a:r>
            <a:r>
              <a:rPr lang="en-US" sz="2800" dirty="0" err="1">
                <a:solidFill>
                  <a:schemeClr val="accent5">
                    <a:lumMod val="75000"/>
                  </a:schemeClr>
                </a:solidFill>
              </a:rPr>
              <a:t>nella</a:t>
            </a:r>
            <a:r>
              <a:rPr lang="en-US" sz="2800" dirty="0">
                <a:solidFill>
                  <a:schemeClr val="accent5">
                    <a:lumMod val="75000"/>
                  </a:schemeClr>
                </a:solidFill>
              </a:rPr>
              <a:t>  </a:t>
            </a:r>
            <a:r>
              <a:rPr lang="en-US" sz="2800" dirty="0" err="1">
                <a:solidFill>
                  <a:schemeClr val="accent5">
                    <a:lumMod val="75000"/>
                  </a:schemeClr>
                </a:solidFill>
              </a:rPr>
              <a:t>gestione</a:t>
            </a:r>
            <a:r>
              <a:rPr lang="en-US" sz="2800" dirty="0">
                <a:solidFill>
                  <a:schemeClr val="accent5">
                    <a:lumMod val="75000"/>
                  </a:schemeClr>
                </a:solidFill>
              </a:rPr>
              <a:t> </a:t>
            </a:r>
            <a:r>
              <a:rPr lang="en-US" sz="2800" dirty="0" err="1">
                <a:solidFill>
                  <a:schemeClr val="accent5">
                    <a:lumMod val="75000"/>
                  </a:schemeClr>
                </a:solidFill>
              </a:rPr>
              <a:t>dello</a:t>
            </a:r>
            <a:r>
              <a:rPr lang="en-US" sz="2800" dirty="0">
                <a:solidFill>
                  <a:schemeClr val="accent5">
                    <a:lumMod val="75000"/>
                  </a:schemeClr>
                </a:solidFill>
              </a:rPr>
              <a:t> stress </a:t>
            </a:r>
            <a:r>
              <a:rPr lang="en-US" sz="2800" dirty="0" err="1">
                <a:solidFill>
                  <a:schemeClr val="accent5">
                    <a:lumMod val="75000"/>
                  </a:schemeClr>
                </a:solidFill>
              </a:rPr>
              <a:t>emotivo</a:t>
            </a:r>
            <a:r>
              <a:rPr lang="en-US" sz="2800" dirty="0">
                <a:solidFill>
                  <a:schemeClr val="accent5">
                    <a:lumMod val="75000"/>
                  </a:schemeClr>
                </a:solidFill>
              </a:rPr>
              <a:t> (</a:t>
            </a:r>
            <a:r>
              <a:rPr lang="en-US" sz="2800" dirty="0" err="1">
                <a:solidFill>
                  <a:schemeClr val="accent5">
                    <a:lumMod val="75000"/>
                  </a:schemeClr>
                </a:solidFill>
              </a:rPr>
              <a:t>dell’operatore</a:t>
            </a:r>
            <a:r>
              <a:rPr lang="en-US" sz="2800" dirty="0">
                <a:solidFill>
                  <a:schemeClr val="accent5">
                    <a:lumMod val="75000"/>
                  </a:schemeClr>
                </a:solidFill>
              </a:rPr>
              <a:t>): stress management</a:t>
            </a:r>
          </a:p>
          <a:p>
            <a:pPr eaLnBrk="1" fontAlgn="auto" hangingPunct="1">
              <a:lnSpc>
                <a:spcPct val="90000"/>
              </a:lnSpc>
              <a:spcAft>
                <a:spcPts val="0"/>
              </a:spcAft>
              <a:buFont typeface="Arial" pitchFamily="34" charset="0"/>
              <a:buChar char="•"/>
              <a:defRPr/>
            </a:pPr>
            <a:endParaRPr lang="en-US" sz="2800" dirty="0">
              <a:solidFill>
                <a:schemeClr val="accent5">
                  <a:lumMod val="75000"/>
                </a:schemeClr>
              </a:solidFill>
            </a:endParaRPr>
          </a:p>
          <a:p>
            <a:pPr eaLnBrk="1" fontAlgn="auto" hangingPunct="1">
              <a:lnSpc>
                <a:spcPct val="90000"/>
              </a:lnSpc>
              <a:spcAft>
                <a:spcPts val="0"/>
              </a:spcAft>
              <a:buFont typeface="Arial" pitchFamily="34" charset="0"/>
              <a:buChar char="•"/>
              <a:defRPr/>
            </a:pPr>
            <a:r>
              <a:rPr lang="en-US" sz="2800" dirty="0">
                <a:solidFill>
                  <a:schemeClr val="accent5">
                    <a:lumMod val="75000"/>
                  </a:schemeClr>
                </a:solidFill>
              </a:rPr>
              <a:t> </a:t>
            </a:r>
            <a:r>
              <a:rPr lang="en-US" sz="2800" dirty="0" err="1">
                <a:solidFill>
                  <a:schemeClr val="accent5">
                    <a:lumMod val="75000"/>
                  </a:schemeClr>
                </a:solidFill>
              </a:rPr>
              <a:t>Sviluppare</a:t>
            </a:r>
            <a:r>
              <a:rPr lang="en-US" sz="2800" dirty="0">
                <a:solidFill>
                  <a:schemeClr val="accent5">
                    <a:lumMod val="75000"/>
                  </a:schemeClr>
                </a:solidFill>
              </a:rPr>
              <a:t> </a:t>
            </a:r>
            <a:r>
              <a:rPr lang="en-US" sz="2800" dirty="0" err="1">
                <a:solidFill>
                  <a:schemeClr val="accent5">
                    <a:lumMod val="75000"/>
                  </a:schemeClr>
                </a:solidFill>
              </a:rPr>
              <a:t>competenze</a:t>
            </a:r>
            <a:r>
              <a:rPr lang="en-US" sz="2800" dirty="0">
                <a:solidFill>
                  <a:schemeClr val="accent5">
                    <a:lumMod val="75000"/>
                  </a:schemeClr>
                </a:solidFill>
              </a:rPr>
              <a:t> di </a:t>
            </a:r>
            <a:r>
              <a:rPr lang="en-US" sz="2800" dirty="0" err="1">
                <a:solidFill>
                  <a:schemeClr val="accent5">
                    <a:lumMod val="75000"/>
                  </a:schemeClr>
                </a:solidFill>
              </a:rPr>
              <a:t>resilienza</a:t>
            </a:r>
            <a:r>
              <a:rPr lang="en-US" sz="2800" dirty="0">
                <a:solidFill>
                  <a:schemeClr val="accent5">
                    <a:lumMod val="75000"/>
                  </a:schemeClr>
                </a:solidFill>
              </a:rPr>
              <a:t> (</a:t>
            </a:r>
            <a:r>
              <a:rPr lang="en-US" sz="2800" dirty="0" err="1">
                <a:solidFill>
                  <a:schemeClr val="accent5">
                    <a:lumMod val="75000"/>
                  </a:schemeClr>
                </a:solidFill>
              </a:rPr>
              <a:t>quali</a:t>
            </a:r>
            <a:r>
              <a:rPr lang="en-US" sz="2800" dirty="0">
                <a:solidFill>
                  <a:schemeClr val="accent5">
                    <a:lumMod val="75000"/>
                  </a:schemeClr>
                </a:solidFill>
              </a:rPr>
              <a:t> </a:t>
            </a:r>
            <a:r>
              <a:rPr lang="en-US" sz="2800" dirty="0" err="1">
                <a:solidFill>
                  <a:schemeClr val="accent5">
                    <a:lumMod val="75000"/>
                  </a:schemeClr>
                </a:solidFill>
              </a:rPr>
              <a:t>ammortizzatori</a:t>
            </a:r>
            <a:r>
              <a:rPr lang="en-US" sz="2800" dirty="0">
                <a:solidFill>
                  <a:schemeClr val="accent5">
                    <a:lumMod val="75000"/>
                  </a:schemeClr>
                </a:solidFill>
              </a:rPr>
              <a:t> per </a:t>
            </a:r>
            <a:r>
              <a:rPr lang="en-US" sz="2800" dirty="0" err="1">
                <a:solidFill>
                  <a:schemeClr val="accent5">
                    <a:lumMod val="75000"/>
                  </a:schemeClr>
                </a:solidFill>
              </a:rPr>
              <a:t>resistere</a:t>
            </a:r>
            <a:r>
              <a:rPr lang="en-US" sz="2800" dirty="0">
                <a:solidFill>
                  <a:schemeClr val="accent5">
                    <a:lumMod val="75000"/>
                  </a:schemeClr>
                </a:solidFill>
              </a:rPr>
              <a:t> </a:t>
            </a:r>
            <a:r>
              <a:rPr lang="en-US" sz="2800" dirty="0" err="1">
                <a:solidFill>
                  <a:schemeClr val="accent5">
                    <a:lumMod val="75000"/>
                  </a:schemeClr>
                </a:solidFill>
              </a:rPr>
              <a:t>allo</a:t>
            </a:r>
            <a:r>
              <a:rPr lang="en-US" sz="2800" dirty="0">
                <a:solidFill>
                  <a:schemeClr val="accent5">
                    <a:lumMod val="75000"/>
                  </a:schemeClr>
                </a:solidFill>
              </a:rPr>
              <a:t> stress?)</a:t>
            </a:r>
          </a:p>
          <a:p>
            <a:pPr eaLnBrk="1" fontAlgn="auto" hangingPunct="1">
              <a:lnSpc>
                <a:spcPct val="90000"/>
              </a:lnSpc>
              <a:spcAft>
                <a:spcPts val="0"/>
              </a:spcAft>
              <a:buFontTx/>
              <a:buNone/>
              <a:defRPr/>
            </a:pPr>
            <a:endParaRPr lang="en-US" sz="2800" dirty="0">
              <a:solidFill>
                <a:schemeClr val="accent5">
                  <a:lumMod val="75000"/>
                </a:schemeClr>
              </a:solidFill>
            </a:endParaRPr>
          </a:p>
          <a:p>
            <a:pPr eaLnBrk="1" fontAlgn="auto" hangingPunct="1">
              <a:lnSpc>
                <a:spcPct val="90000"/>
              </a:lnSpc>
              <a:spcAft>
                <a:spcPts val="0"/>
              </a:spcAft>
              <a:buFont typeface="Arial" pitchFamily="34" charset="0"/>
              <a:buChar char="•"/>
              <a:defRPr/>
            </a:pPr>
            <a:r>
              <a:rPr lang="en-US" sz="2800" dirty="0" err="1">
                <a:solidFill>
                  <a:schemeClr val="accent5">
                    <a:lumMod val="75000"/>
                  </a:schemeClr>
                </a:solidFill>
              </a:rPr>
              <a:t>Sviluppare</a:t>
            </a:r>
            <a:r>
              <a:rPr lang="en-US" sz="2800" dirty="0">
                <a:solidFill>
                  <a:schemeClr val="accent5">
                    <a:lumMod val="75000"/>
                  </a:schemeClr>
                </a:solidFill>
              </a:rPr>
              <a:t> la </a:t>
            </a:r>
            <a:r>
              <a:rPr lang="en-US" sz="2800" dirty="0" err="1">
                <a:solidFill>
                  <a:schemeClr val="accent5">
                    <a:lumMod val="75000"/>
                  </a:schemeClr>
                </a:solidFill>
              </a:rPr>
              <a:t>capacità</a:t>
            </a:r>
            <a:r>
              <a:rPr lang="en-US" sz="2800" dirty="0">
                <a:solidFill>
                  <a:schemeClr val="accent5">
                    <a:lumMod val="75000"/>
                  </a:schemeClr>
                </a:solidFill>
              </a:rPr>
              <a:t> di </a:t>
            </a:r>
            <a:r>
              <a:rPr lang="en-US" sz="2800" dirty="0" err="1">
                <a:solidFill>
                  <a:schemeClr val="accent5">
                    <a:lumMod val="75000"/>
                  </a:schemeClr>
                </a:solidFill>
              </a:rPr>
              <a:t>promozione</a:t>
            </a:r>
            <a:r>
              <a:rPr lang="en-US" sz="2800" dirty="0">
                <a:solidFill>
                  <a:schemeClr val="accent5">
                    <a:lumMod val="75000"/>
                  </a:schemeClr>
                </a:solidFill>
              </a:rPr>
              <a:t> del </a:t>
            </a:r>
            <a:r>
              <a:rPr lang="en-US" sz="2800" dirty="0" err="1">
                <a:solidFill>
                  <a:schemeClr val="accent5">
                    <a:lumMod val="75000"/>
                  </a:schemeClr>
                </a:solidFill>
              </a:rPr>
              <a:t>benessere</a:t>
            </a:r>
            <a:r>
              <a:rPr lang="en-US" sz="2800" dirty="0">
                <a:solidFill>
                  <a:schemeClr val="accent5">
                    <a:lumMod val="75000"/>
                  </a:schemeClr>
                </a:solidFill>
              </a:rPr>
              <a:t> </a:t>
            </a:r>
            <a:r>
              <a:rPr lang="en-US" sz="2800" dirty="0" err="1">
                <a:solidFill>
                  <a:schemeClr val="accent5">
                    <a:lumMod val="75000"/>
                  </a:schemeClr>
                </a:solidFill>
              </a:rPr>
              <a:t>personale</a:t>
            </a:r>
            <a:endParaRPr lang="en-US" sz="2800" dirty="0">
              <a:solidFill>
                <a:schemeClr val="accent5">
                  <a:lumMod val="75000"/>
                </a:schemeClr>
              </a:solidFill>
            </a:endParaRPr>
          </a:p>
          <a:p>
            <a:pPr eaLnBrk="1" fontAlgn="auto" hangingPunct="1">
              <a:lnSpc>
                <a:spcPct val="90000"/>
              </a:lnSpc>
              <a:spcAft>
                <a:spcPts val="0"/>
              </a:spcAft>
              <a:buFontTx/>
              <a:buNone/>
              <a:defRPr/>
            </a:pPr>
            <a:endParaRPr lang="it-IT" sz="2800" dirty="0">
              <a:solidFill>
                <a:schemeClr val="accent5">
                  <a:lumMod val="7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Autofit/>
          </a:bodyPr>
          <a:lstStyle/>
          <a:p>
            <a:pPr fontAlgn="base"/>
            <a:r>
              <a:rPr lang="it-IT" sz="2000" dirty="0">
                <a:solidFill>
                  <a:schemeClr val="accent5">
                    <a:lumMod val="75000"/>
                  </a:schemeClr>
                </a:solidFill>
              </a:rPr>
              <a:t>Se la fase di resistenza perdura troppo a lungo, infatti, si manifesta nell’organismo la terza fase, secondo </a:t>
            </a:r>
            <a:r>
              <a:rPr lang="it-IT" sz="2000" dirty="0" err="1">
                <a:solidFill>
                  <a:schemeClr val="accent5">
                    <a:lumMod val="75000"/>
                  </a:schemeClr>
                </a:solidFill>
              </a:rPr>
              <a:t>Selye</a:t>
            </a:r>
            <a:r>
              <a:rPr lang="it-IT" sz="2000" dirty="0">
                <a:solidFill>
                  <a:schemeClr val="accent5">
                    <a:lumMod val="75000"/>
                  </a:schemeClr>
                </a:solidFill>
              </a:rPr>
              <a:t> della Sindrome Generale di Adattamento, che egli denominò fase di esaurimento, nella quale si assiste ad un vero e proprio sfiancamento delle risorse dell’organismo, con una perdita graduale della vitalità stessa e l’insorgenza, quindi, di malattie. </a:t>
            </a:r>
          </a:p>
          <a:p>
            <a:pPr fontAlgn="base"/>
            <a:r>
              <a:rPr lang="it-IT" sz="2000" dirty="0" err="1">
                <a:solidFill>
                  <a:schemeClr val="accent5">
                    <a:lumMod val="75000"/>
                  </a:schemeClr>
                </a:solidFill>
              </a:rPr>
              <a:t>Biochimicamente</a:t>
            </a:r>
            <a:r>
              <a:rPr lang="it-IT" sz="2000" dirty="0">
                <a:solidFill>
                  <a:schemeClr val="accent5">
                    <a:lumMod val="75000"/>
                  </a:schemeClr>
                </a:solidFill>
              </a:rPr>
              <a:t> parlando abbiamo un calo repentino degli ormoni surrenalici (adrenalina, noradrenalina e cortisolo) e la rapida diminuzione delle riserve energetiche.</a:t>
            </a:r>
          </a:p>
          <a:p>
            <a:pPr fontAlgn="base"/>
            <a:r>
              <a:rPr lang="it-IT" sz="2000" dirty="0">
                <a:solidFill>
                  <a:schemeClr val="accent5">
                    <a:lumMod val="75000"/>
                  </a:schemeClr>
                </a:solidFill>
              </a:rPr>
              <a:t>Importante ricordare che molte volte </a:t>
            </a:r>
            <a:r>
              <a:rPr lang="it-IT" sz="2000" dirty="0">
                <a:solidFill>
                  <a:srgbClr val="FF0000"/>
                </a:solidFill>
              </a:rPr>
              <a:t>quando il soggetto diventa stress-dipendente, arrivando a vivere fasi di resistenza prolungatissime, può sentire la necessità impellente di utilizzare sedativi, alcool, fumo e altri mezzi per </a:t>
            </a:r>
            <a:r>
              <a:rPr lang="it-IT" sz="2000" b="1" dirty="0">
                <a:solidFill>
                  <a:srgbClr val="FF0000"/>
                </a:solidFill>
              </a:rPr>
              <a:t>passare artificialmente alla fase di esaurimento</a:t>
            </a:r>
            <a:r>
              <a:rPr lang="it-IT" sz="2000" dirty="0">
                <a:solidFill>
                  <a:srgbClr val="FF0000"/>
                </a:solidFill>
              </a:rPr>
              <a:t> e permettere al proprio corpo di riposarsi.</a:t>
            </a:r>
          </a:p>
          <a:p>
            <a:endParaRPr lang="it-IT" sz="2000" dirty="0">
              <a:solidFill>
                <a:schemeClr val="accent5">
                  <a:lumMod val="75000"/>
                </a:schemeClr>
              </a:solidFill>
            </a:endParaRPr>
          </a:p>
        </p:txBody>
      </p:sp>
    </p:spTree>
    <p:extLst>
      <p:ext uri="{BB962C8B-B14F-4D97-AF65-F5344CB8AC3E}">
        <p14:creationId xmlns:p14="http://schemas.microsoft.com/office/powerpoint/2010/main" val="1794792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dirty="0">
                <a:solidFill>
                  <a:schemeClr val="accent5">
                    <a:lumMod val="75000"/>
                  </a:schemeClr>
                </a:solidFill>
              </a:rPr>
              <a:t>Se la condizione stressante continua, oppure risulta troppo intensa, si entra in una fase di esaurimento in cui </a:t>
            </a:r>
            <a:r>
              <a:rPr lang="it-IT" b="1" dirty="0">
                <a:solidFill>
                  <a:schemeClr val="accent5">
                    <a:lumMod val="75000"/>
                  </a:schemeClr>
                </a:solidFill>
              </a:rPr>
              <a:t>l'organismo non riesce più a difendersi e la naturale capacità di adattarsi viene a mancare</a:t>
            </a:r>
            <a:r>
              <a:rPr lang="it-IT" dirty="0">
                <a:solidFill>
                  <a:schemeClr val="accent5">
                    <a:lumMod val="75000"/>
                  </a:schemeClr>
                </a:solidFill>
              </a:rPr>
              <a:t>.</a:t>
            </a:r>
          </a:p>
          <a:p>
            <a:r>
              <a:rPr lang="it-IT" dirty="0">
                <a:solidFill>
                  <a:schemeClr val="accent5">
                    <a:lumMod val="75000"/>
                  </a:schemeClr>
                </a:solidFill>
              </a:rPr>
              <a:t>L'azione del cortisolo, un ormone rilasciato dalle ghiandole surrenali in fase di allarme, influenza il metabolismo degli zuccheri, delle proteine e dei grassi aumentando l'energia disponibile per l'organismo e l'elevato potenziale antinfiammatorio e antiallergico, aumentando le difese dell'organismo; tuttavia</a:t>
            </a:r>
            <a:r>
              <a:rPr lang="it-IT" b="1" dirty="0">
                <a:solidFill>
                  <a:schemeClr val="accent5">
                    <a:lumMod val="75000"/>
                  </a:schemeClr>
                </a:solidFill>
              </a:rPr>
              <a:t> </a:t>
            </a:r>
            <a:r>
              <a:rPr lang="it-IT" b="1" dirty="0">
                <a:solidFill>
                  <a:srgbClr val="FF0000"/>
                </a:solidFill>
              </a:rPr>
              <a:t>l'azione a lungo termine è quella di un abbassamento delle difese immunitarie.</a:t>
            </a:r>
          </a:p>
        </p:txBody>
      </p:sp>
    </p:spTree>
    <p:extLst>
      <p:ext uri="{BB962C8B-B14F-4D97-AF65-F5344CB8AC3E}">
        <p14:creationId xmlns:p14="http://schemas.microsoft.com/office/powerpoint/2010/main" val="193358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dirty="0">
                <a:solidFill>
                  <a:schemeClr val="accent5">
                    <a:lumMod val="75000"/>
                  </a:schemeClr>
                </a:solidFill>
              </a:rPr>
              <a:t>Si assisterà in questa fase alla comparsa di malattie dall'adattamento rappresentate per esempio,  cefalee tensive, l'ipertensione arteriosa. </a:t>
            </a:r>
          </a:p>
          <a:p>
            <a:endParaRPr lang="it-IT" dirty="0">
              <a:solidFill>
                <a:schemeClr val="accent5">
                  <a:lumMod val="75000"/>
                </a:schemeClr>
              </a:solidFill>
            </a:endParaRPr>
          </a:p>
          <a:p>
            <a:r>
              <a:rPr lang="it-IT" dirty="0">
                <a:solidFill>
                  <a:schemeClr val="accent5">
                    <a:lumMod val="75000"/>
                  </a:schemeClr>
                </a:solidFill>
              </a:rPr>
              <a:t>Lo stress cronico, l'esposizione continua ad una fonte di stress e l'attivazione ripetuta della risposta fisiologica sono direttamente correlati all'insorgenza di disturbi cardiovascolari come l'ipertensione, l'ischemia e l'infarto. </a:t>
            </a:r>
          </a:p>
          <a:p>
            <a:endParaRPr lang="it-IT" dirty="0">
              <a:solidFill>
                <a:schemeClr val="accent5">
                  <a:lumMod val="75000"/>
                </a:schemeClr>
              </a:solidFill>
            </a:endParaRPr>
          </a:p>
        </p:txBody>
      </p:sp>
    </p:spTree>
    <p:extLst>
      <p:ext uri="{BB962C8B-B14F-4D97-AF65-F5344CB8AC3E}">
        <p14:creationId xmlns:p14="http://schemas.microsoft.com/office/powerpoint/2010/main" val="316280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p:txBody>
          <a:bodyPr/>
          <a:lstStyle/>
          <a:p>
            <a:endParaRPr lang="it-IT"/>
          </a:p>
        </p:txBody>
      </p:sp>
      <p:pic>
        <p:nvPicPr>
          <p:cNvPr id="33795" name="Picture 2" descr="C:\Users\ugo\Desktop\il riposo.JPG"/>
          <p:cNvPicPr>
            <a:picLocks noGrp="1" noChangeAspect="1" noChangeArrowheads="1"/>
          </p:cNvPicPr>
          <p:nvPr>
            <p:ph idx="1"/>
          </p:nvPr>
        </p:nvPicPr>
        <p:blipFill>
          <a:blip r:embed="rId2"/>
          <a:srcRect/>
          <a:stretch>
            <a:fillRect/>
          </a:stretch>
        </p:blipFill>
        <p:spPr>
          <a:xfrm>
            <a:off x="534380" y="457293"/>
            <a:ext cx="8075240" cy="5943414"/>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xfrm>
            <a:off x="434210" y="416623"/>
            <a:ext cx="8229600" cy="1143000"/>
          </a:xfrm>
        </p:spPr>
        <p:txBody>
          <a:bodyPr/>
          <a:lstStyle/>
          <a:p>
            <a:r>
              <a:rPr lang="it-IT" dirty="0"/>
              <a:t>MEDICINA CORPO-MENTE</a:t>
            </a:r>
          </a:p>
        </p:txBody>
      </p:sp>
      <p:sp>
        <p:nvSpPr>
          <p:cNvPr id="34819" name="Segnaposto contenuto 2"/>
          <p:cNvSpPr>
            <a:spLocks noGrp="1"/>
          </p:cNvSpPr>
          <p:nvPr>
            <p:ph idx="1"/>
          </p:nvPr>
        </p:nvSpPr>
        <p:spPr>
          <a:xfrm>
            <a:off x="468313" y="1628775"/>
            <a:ext cx="8229600" cy="4525963"/>
          </a:xfrm>
        </p:spPr>
        <p:txBody>
          <a:bodyPr>
            <a:normAutofit/>
          </a:bodyPr>
          <a:lstStyle/>
          <a:p>
            <a:r>
              <a:rPr lang="it-IT" dirty="0">
                <a:solidFill>
                  <a:schemeClr val="accent5">
                    <a:lumMod val="75000"/>
                  </a:schemeClr>
                </a:solidFill>
              </a:rPr>
              <a:t>Spesso si parla di separazione corpo / mente in Medicina.</a:t>
            </a:r>
          </a:p>
          <a:p>
            <a:r>
              <a:rPr lang="it-IT" dirty="0">
                <a:solidFill>
                  <a:schemeClr val="accent5">
                    <a:lumMod val="75000"/>
                  </a:schemeClr>
                </a:solidFill>
              </a:rPr>
              <a:t>E si tende ad identificare la mente nel cervello.</a:t>
            </a:r>
          </a:p>
          <a:p>
            <a:r>
              <a:rPr lang="it-IT" dirty="0">
                <a:solidFill>
                  <a:schemeClr val="accent5">
                    <a:lumMod val="75000"/>
                  </a:schemeClr>
                </a:solidFill>
              </a:rPr>
              <a:t>In realtà corpo mente è un tutt’uno; IL CORPO.</a:t>
            </a:r>
          </a:p>
          <a:p>
            <a:r>
              <a:rPr lang="it-IT" dirty="0">
                <a:solidFill>
                  <a:schemeClr val="accent5">
                    <a:lumMod val="75000"/>
                  </a:schemeClr>
                </a:solidFill>
              </a:rPr>
              <a:t>Il corpo è un insieme di sistemi “in rete”, un “network”</a:t>
            </a:r>
          </a:p>
          <a:p>
            <a:r>
              <a:rPr lang="it-IT" dirty="0">
                <a:solidFill>
                  <a:schemeClr val="accent5">
                    <a:lumMod val="75000"/>
                  </a:schemeClr>
                </a:solidFill>
              </a:rPr>
              <a:t>Oggi si parla ancora di medicina psicosomatica, del modello </a:t>
            </a:r>
            <a:r>
              <a:rPr lang="it-IT" dirty="0" err="1">
                <a:solidFill>
                  <a:schemeClr val="accent5">
                    <a:lumMod val="75000"/>
                  </a:schemeClr>
                </a:solidFill>
              </a:rPr>
              <a:t>bio</a:t>
            </a:r>
            <a:r>
              <a:rPr lang="it-IT" dirty="0">
                <a:solidFill>
                  <a:schemeClr val="accent5">
                    <a:lumMod val="75000"/>
                  </a:schemeClr>
                </a:solidFill>
              </a:rPr>
              <a:t>-psico-sociale (Engel) ma più recentemente nasce la </a:t>
            </a:r>
            <a:r>
              <a:rPr lang="it-IT" dirty="0" err="1">
                <a:solidFill>
                  <a:schemeClr val="accent5">
                    <a:lumMod val="75000"/>
                  </a:schemeClr>
                </a:solidFill>
              </a:rPr>
              <a:t>Psiconeuroendocrinoimmunologia</a:t>
            </a:r>
            <a:r>
              <a:rPr lang="it-IT" dirty="0">
                <a:solidFill>
                  <a:schemeClr val="accent5">
                    <a:lumMod val="75000"/>
                  </a:schemeClr>
                </a:solidFill>
              </a:rPr>
              <a:t> (PNEI)</a:t>
            </a:r>
          </a:p>
          <a:p>
            <a:endParaRPr lang="it-IT" dirty="0"/>
          </a:p>
          <a:p>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STRESS</a:t>
            </a:r>
          </a:p>
        </p:txBody>
      </p:sp>
      <p:pic>
        <p:nvPicPr>
          <p:cNvPr id="36867" name="Picture 2" descr="C:\Users\florence didier\Desktop\ModelloStress.jpg"/>
          <p:cNvPicPr>
            <a:picLocks noGrp="1" noChangeAspect="1" noChangeArrowheads="1"/>
          </p:cNvPicPr>
          <p:nvPr>
            <p:ph idx="1"/>
          </p:nvPr>
        </p:nvPicPr>
        <p:blipFill>
          <a:blip r:embed="rId3"/>
          <a:stretch>
            <a:fillRect/>
          </a:stretch>
        </p:blipFill>
        <p:spPr>
          <a:xfrm>
            <a:off x="2654813" y="1600200"/>
            <a:ext cx="3834374" cy="4876800"/>
          </a:xfrm>
        </p:spPr>
      </p:pic>
      <p:sp>
        <p:nvSpPr>
          <p:cNvPr id="36868" name="Text Box 4"/>
          <p:cNvSpPr txBox="1">
            <a:spLocks noChangeArrowheads="1"/>
          </p:cNvSpPr>
          <p:nvPr/>
        </p:nvSpPr>
        <p:spPr bwMode="auto">
          <a:xfrm>
            <a:off x="6564283" y="3031361"/>
            <a:ext cx="2688237" cy="2308324"/>
          </a:xfrm>
          <a:prstGeom prst="rect">
            <a:avLst/>
          </a:prstGeom>
          <a:noFill/>
          <a:ln w="9525">
            <a:noFill/>
            <a:miter lim="800000"/>
            <a:headEnd/>
            <a:tailEnd/>
          </a:ln>
        </p:spPr>
        <p:txBody>
          <a:bodyPr wrap="square">
            <a:spAutoFit/>
          </a:bodyPr>
          <a:lstStyle/>
          <a:p>
            <a:r>
              <a:rPr lang="it-IT" dirty="0">
                <a:solidFill>
                  <a:schemeClr val="accent5">
                    <a:lumMod val="75000"/>
                  </a:schemeClr>
                </a:solidFill>
              </a:rPr>
              <a:t>L'organismo umano </a:t>
            </a:r>
          </a:p>
          <a:p>
            <a:r>
              <a:rPr lang="it-IT" dirty="0">
                <a:solidFill>
                  <a:schemeClr val="accent5">
                    <a:lumMod val="75000"/>
                  </a:schemeClr>
                </a:solidFill>
              </a:rPr>
              <a:t>funziona come </a:t>
            </a:r>
          </a:p>
          <a:p>
            <a:r>
              <a:rPr lang="it-IT" dirty="0">
                <a:solidFill>
                  <a:schemeClr val="accent5">
                    <a:lumMod val="75000"/>
                  </a:schemeClr>
                </a:solidFill>
              </a:rPr>
              <a:t>un network, come</a:t>
            </a:r>
          </a:p>
          <a:p>
            <a:r>
              <a:rPr lang="it-IT" dirty="0">
                <a:solidFill>
                  <a:schemeClr val="accent5">
                    <a:lumMod val="75000"/>
                  </a:schemeClr>
                </a:solidFill>
              </a:rPr>
              <a:t>una rete integrata </a:t>
            </a:r>
          </a:p>
          <a:p>
            <a:r>
              <a:rPr lang="it-IT" dirty="0">
                <a:solidFill>
                  <a:schemeClr val="accent5">
                    <a:lumMod val="75000"/>
                  </a:schemeClr>
                </a:solidFill>
              </a:rPr>
              <a:t>che unifica sia in maniera fisica che chimica i vari organi, sistemi e apparati. </a:t>
            </a:r>
          </a:p>
        </p:txBody>
      </p:sp>
      <p:sp>
        <p:nvSpPr>
          <p:cNvPr id="36869" name="Rettangolo 4"/>
          <p:cNvSpPr>
            <a:spLocks noChangeArrowheads="1"/>
          </p:cNvSpPr>
          <p:nvPr/>
        </p:nvSpPr>
        <p:spPr bwMode="auto">
          <a:xfrm>
            <a:off x="6300192" y="1772816"/>
            <a:ext cx="2952328" cy="923330"/>
          </a:xfrm>
          <a:prstGeom prst="rect">
            <a:avLst/>
          </a:prstGeom>
          <a:noFill/>
          <a:ln w="9525">
            <a:noFill/>
            <a:miter lim="800000"/>
            <a:headEnd/>
            <a:tailEnd/>
          </a:ln>
        </p:spPr>
        <p:txBody>
          <a:bodyPr wrap="square">
            <a:spAutoFit/>
          </a:bodyPr>
          <a:lstStyle/>
          <a:p>
            <a:pPr algn="ctr"/>
            <a:r>
              <a:rPr lang="it-IT" b="1" dirty="0">
                <a:solidFill>
                  <a:schemeClr val="accent5">
                    <a:lumMod val="75000"/>
                  </a:schemeClr>
                </a:solidFill>
              </a:rPr>
              <a:t>PSICO NEURO ENDOCRINO IMMUNOLOGIA (PNEI)</a:t>
            </a:r>
          </a:p>
        </p:txBody>
      </p:sp>
      <p:sp>
        <p:nvSpPr>
          <p:cNvPr id="4" name="Rettangolo 3"/>
          <p:cNvSpPr/>
          <p:nvPr/>
        </p:nvSpPr>
        <p:spPr>
          <a:xfrm>
            <a:off x="483659" y="1600200"/>
            <a:ext cx="2171154" cy="2585323"/>
          </a:xfrm>
          <a:prstGeom prst="rect">
            <a:avLst/>
          </a:prstGeom>
        </p:spPr>
        <p:txBody>
          <a:bodyPr wrap="square">
            <a:spAutoFit/>
          </a:bodyPr>
          <a:lstStyle/>
          <a:p>
            <a:r>
              <a:rPr lang="it-IT" b="1" dirty="0">
                <a:solidFill>
                  <a:schemeClr val="accent5">
                    <a:lumMod val="75000"/>
                  </a:schemeClr>
                </a:solidFill>
              </a:rPr>
              <a:t>Lo stress ha degli effetti a livello psico-fisico (sistema neuro-vegetativo, endocrino, locomotorio, cuore, sistema immunitario).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STRESS</a:t>
            </a:r>
          </a:p>
        </p:txBody>
      </p:sp>
      <p:sp>
        <p:nvSpPr>
          <p:cNvPr id="3" name="Segnaposto contenuto 2"/>
          <p:cNvSpPr>
            <a:spLocks noGrp="1"/>
          </p:cNvSpPr>
          <p:nvPr>
            <p:ph idx="1"/>
          </p:nvPr>
        </p:nvSpPr>
        <p:spPr/>
        <p:txBody>
          <a:bodyPr>
            <a:normAutofit fontScale="85000" lnSpcReduction="10000"/>
          </a:bodyPr>
          <a:lstStyle/>
          <a:p>
            <a:r>
              <a:rPr lang="it-IT" dirty="0">
                <a:solidFill>
                  <a:schemeClr val="accent5">
                    <a:lumMod val="75000"/>
                  </a:schemeClr>
                </a:solidFill>
              </a:rPr>
              <a:t>Una situazione  / un evento stressante creano emozioni.</a:t>
            </a:r>
          </a:p>
          <a:p>
            <a:r>
              <a:rPr lang="it-IT" dirty="0">
                <a:solidFill>
                  <a:schemeClr val="accent5">
                    <a:lumMod val="75000"/>
                  </a:schemeClr>
                </a:solidFill>
              </a:rPr>
              <a:t>Le emozioni hanno una funzione nell’adattamento all’evento stressante.</a:t>
            </a:r>
          </a:p>
          <a:p>
            <a:r>
              <a:rPr lang="it-IT" dirty="0">
                <a:solidFill>
                  <a:schemeClr val="accent5">
                    <a:lumMod val="75000"/>
                  </a:schemeClr>
                </a:solidFill>
              </a:rPr>
              <a:t>Funzione adattiva</a:t>
            </a:r>
          </a:p>
          <a:p>
            <a:r>
              <a:rPr lang="it-IT" dirty="0">
                <a:solidFill>
                  <a:schemeClr val="accent5">
                    <a:lumMod val="75000"/>
                  </a:schemeClr>
                </a:solidFill>
              </a:rPr>
              <a:t>Nelle situazioni di stress acuto il corpo “parte” prima …la parte del cervello che reagisce rapidamente è il cervello limbico</a:t>
            </a:r>
          </a:p>
          <a:p>
            <a:r>
              <a:rPr lang="it-IT" dirty="0">
                <a:solidFill>
                  <a:schemeClr val="accent5">
                    <a:lumMod val="75000"/>
                  </a:schemeClr>
                </a:solidFill>
              </a:rPr>
              <a:t>Il corpo reagisce a livello somatico per primo; emozioni e sensazioni..</a:t>
            </a:r>
          </a:p>
          <a:p>
            <a:r>
              <a:rPr lang="it-IT" dirty="0">
                <a:solidFill>
                  <a:schemeClr val="accent5">
                    <a:lumMod val="75000"/>
                  </a:schemeClr>
                </a:solidFill>
              </a:rPr>
              <a:t>Il talamo e l’amigdala sono i centri neurologici di regolazione delle risposte emotive.</a:t>
            </a:r>
          </a:p>
          <a:p>
            <a:endParaRPr lang="it-IT" dirty="0">
              <a:solidFill>
                <a:schemeClr val="accent5">
                  <a:lumMod val="75000"/>
                </a:schemeClr>
              </a:solidFill>
            </a:endParaRPr>
          </a:p>
          <a:p>
            <a:r>
              <a:rPr lang="it-IT" dirty="0">
                <a:solidFill>
                  <a:schemeClr val="accent5">
                    <a:lumMod val="75000"/>
                  </a:schemeClr>
                </a:solidFill>
              </a:rPr>
              <a:t>Poi in un secondo tempo, si mette in moto la corteccia cerebrale; sede della nascita dei pensieri, dove si mettono i nomi alle emozioni, alle sensazioni.</a:t>
            </a:r>
          </a:p>
          <a:p>
            <a:r>
              <a:rPr lang="it-IT" dirty="0">
                <a:solidFill>
                  <a:schemeClr val="accent5">
                    <a:lumMod val="75000"/>
                  </a:schemeClr>
                </a:solidFill>
              </a:rPr>
              <a:t>A questo punto si può parlare di SENTIMENTI, più che di EMOZIONI.</a:t>
            </a:r>
          </a:p>
          <a:p>
            <a:endParaRPr lang="it-IT" dirty="0"/>
          </a:p>
        </p:txBody>
      </p:sp>
    </p:spTree>
    <p:extLst>
      <p:ext uri="{BB962C8B-B14F-4D97-AF65-F5344CB8AC3E}">
        <p14:creationId xmlns:p14="http://schemas.microsoft.com/office/powerpoint/2010/main" val="3441238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a:xfrm>
            <a:off x="457200" y="523452"/>
            <a:ext cx="8229600" cy="990600"/>
          </a:xfrm>
        </p:spPr>
        <p:txBody>
          <a:bodyPr>
            <a:normAutofit/>
          </a:bodyPr>
          <a:lstStyle/>
          <a:p>
            <a:r>
              <a:rPr lang="it-IT" dirty="0"/>
              <a:t>I TIPI DI STRESS NELLA VITA</a:t>
            </a:r>
            <a:endParaRPr lang="it-IT" sz="3200" dirty="0"/>
          </a:p>
        </p:txBody>
      </p:sp>
      <p:sp>
        <p:nvSpPr>
          <p:cNvPr id="38915" name="Segnaposto contenuto 2"/>
          <p:cNvSpPr>
            <a:spLocks noGrp="1"/>
          </p:cNvSpPr>
          <p:nvPr>
            <p:ph idx="1"/>
          </p:nvPr>
        </p:nvSpPr>
        <p:spPr/>
        <p:txBody>
          <a:bodyPr>
            <a:normAutofit fontScale="62500" lnSpcReduction="20000"/>
          </a:bodyPr>
          <a:lstStyle/>
          <a:p>
            <a:pPr>
              <a:buFont typeface="Arial" charset="0"/>
              <a:buNone/>
            </a:pPr>
            <a:r>
              <a:rPr lang="it-IT" sz="2600" dirty="0">
                <a:solidFill>
                  <a:schemeClr val="accent5">
                    <a:lumMod val="75000"/>
                  </a:schemeClr>
                </a:solidFill>
              </a:rPr>
              <a:t>Tendenza a considerare lo stress nei suoi aspetti negativi!!  </a:t>
            </a:r>
          </a:p>
          <a:p>
            <a:pPr>
              <a:buFont typeface="Arial" charset="0"/>
              <a:buNone/>
            </a:pPr>
            <a:r>
              <a:rPr lang="it-IT" sz="2600" dirty="0">
                <a:solidFill>
                  <a:schemeClr val="accent5">
                    <a:lumMod val="75000"/>
                  </a:schemeClr>
                </a:solidFill>
              </a:rPr>
              <a:t>Ma  esistono stress positivi.</a:t>
            </a:r>
          </a:p>
          <a:p>
            <a:pPr>
              <a:buFont typeface="Wingdings 2" pitchFamily="18" charset="2"/>
              <a:buNone/>
            </a:pPr>
            <a:r>
              <a:rPr lang="it-IT" sz="2600" dirty="0">
                <a:solidFill>
                  <a:schemeClr val="accent5">
                    <a:lumMod val="75000"/>
                  </a:schemeClr>
                </a:solidFill>
              </a:rPr>
              <a:t> e … non esiste una vita senza</a:t>
            </a:r>
          </a:p>
          <a:p>
            <a:pPr>
              <a:buFont typeface="Wingdings 2" pitchFamily="18" charset="2"/>
              <a:buNone/>
            </a:pPr>
            <a:r>
              <a:rPr lang="it-IT" sz="2600" dirty="0">
                <a:solidFill>
                  <a:schemeClr val="accent5">
                    <a:lumMod val="75000"/>
                  </a:schemeClr>
                </a:solidFill>
              </a:rPr>
              <a:t> stress. </a:t>
            </a:r>
          </a:p>
          <a:p>
            <a:pPr>
              <a:buFont typeface="Wingdings 2" pitchFamily="18" charset="2"/>
              <a:buNone/>
            </a:pPr>
            <a:r>
              <a:rPr lang="it-IT" sz="2600" dirty="0">
                <a:solidFill>
                  <a:schemeClr val="accent5">
                    <a:lumMod val="75000"/>
                  </a:schemeClr>
                </a:solidFill>
              </a:rPr>
              <a:t> Lo stress fa parte della vita.</a:t>
            </a:r>
          </a:p>
          <a:p>
            <a:pPr>
              <a:buFont typeface="Wingdings 2" pitchFamily="18" charset="2"/>
              <a:buNone/>
            </a:pPr>
            <a:endParaRPr lang="it-IT" sz="2600" dirty="0">
              <a:solidFill>
                <a:schemeClr val="accent5">
                  <a:lumMod val="75000"/>
                </a:schemeClr>
              </a:solidFill>
            </a:endParaRPr>
          </a:p>
          <a:p>
            <a:pPr>
              <a:buFont typeface="Wingdings 2" pitchFamily="18" charset="2"/>
              <a:buNone/>
            </a:pPr>
            <a:endParaRPr lang="it-IT" sz="2600" dirty="0">
              <a:solidFill>
                <a:schemeClr val="accent5">
                  <a:lumMod val="75000"/>
                </a:schemeClr>
              </a:solidFill>
            </a:endParaRPr>
          </a:p>
          <a:p>
            <a:r>
              <a:rPr lang="it-IT" sz="2600" b="1" dirty="0">
                <a:solidFill>
                  <a:schemeClr val="accent5">
                    <a:lumMod val="75000"/>
                  </a:schemeClr>
                </a:solidFill>
              </a:rPr>
              <a:t>EUSTRESS</a:t>
            </a:r>
          </a:p>
          <a:p>
            <a:pPr>
              <a:buFont typeface="Wingdings 2" pitchFamily="18" charset="2"/>
              <a:buNone/>
            </a:pPr>
            <a:r>
              <a:rPr lang="it-IT" sz="2600" dirty="0">
                <a:solidFill>
                  <a:schemeClr val="accent5">
                    <a:lumMod val="75000"/>
                  </a:schemeClr>
                </a:solidFill>
              </a:rPr>
              <a:t>quando il livello di stress è rilevante ma non</a:t>
            </a:r>
          </a:p>
          <a:p>
            <a:pPr>
              <a:buFont typeface="Wingdings 2" pitchFamily="18" charset="2"/>
              <a:buNone/>
            </a:pPr>
            <a:r>
              <a:rPr lang="it-IT" sz="2600" dirty="0">
                <a:solidFill>
                  <a:schemeClr val="accent5">
                    <a:lumMod val="75000"/>
                  </a:schemeClr>
                </a:solidFill>
              </a:rPr>
              <a:t> provoca condizioni patologiche, considerato nella</a:t>
            </a:r>
          </a:p>
          <a:p>
            <a:pPr>
              <a:buFont typeface="Wingdings 2" pitchFamily="18" charset="2"/>
              <a:buNone/>
            </a:pPr>
            <a:r>
              <a:rPr lang="it-IT" sz="2600" dirty="0">
                <a:solidFill>
                  <a:schemeClr val="accent5">
                    <a:lumMod val="75000"/>
                  </a:schemeClr>
                </a:solidFill>
              </a:rPr>
              <a:t>normalità, funzionale per il raggiungimento di una buona</a:t>
            </a:r>
          </a:p>
          <a:p>
            <a:pPr>
              <a:buFont typeface="Wingdings 2" pitchFamily="18" charset="2"/>
              <a:buNone/>
            </a:pPr>
            <a:r>
              <a:rPr lang="it-IT" sz="2600" dirty="0">
                <a:solidFill>
                  <a:schemeClr val="accent5">
                    <a:lumMod val="75000"/>
                  </a:schemeClr>
                </a:solidFill>
              </a:rPr>
              <a:t>performance .</a:t>
            </a:r>
          </a:p>
          <a:p>
            <a:pPr>
              <a:buFont typeface="Wingdings 2" pitchFamily="18" charset="2"/>
              <a:buNone/>
            </a:pPr>
            <a:endParaRPr lang="it-IT" sz="2600" dirty="0">
              <a:solidFill>
                <a:schemeClr val="accent5">
                  <a:lumMod val="75000"/>
                </a:schemeClr>
              </a:solidFill>
            </a:endParaRPr>
          </a:p>
          <a:p>
            <a:r>
              <a:rPr lang="it-IT" sz="2600" b="1" dirty="0">
                <a:solidFill>
                  <a:schemeClr val="accent5">
                    <a:lumMod val="75000"/>
                  </a:schemeClr>
                </a:solidFill>
              </a:rPr>
              <a:t>DISTRESS</a:t>
            </a:r>
            <a:r>
              <a:rPr lang="it-IT" sz="2600" dirty="0">
                <a:solidFill>
                  <a:schemeClr val="accent5">
                    <a:lumMod val="75000"/>
                  </a:schemeClr>
                </a:solidFill>
              </a:rPr>
              <a:t> rappresenta l’aspetto negativo dello stress</a:t>
            </a:r>
          </a:p>
          <a:p>
            <a:endParaRPr lang="it-IT" sz="2000" dirty="0">
              <a:solidFill>
                <a:schemeClr val="accent5">
                  <a:lumMod val="75000"/>
                </a:schemeClr>
              </a:solidFill>
            </a:endParaRPr>
          </a:p>
          <a:p>
            <a:endParaRPr lang="it-IT" sz="2000" b="1" dirty="0"/>
          </a:p>
          <a:p>
            <a:pPr marL="0" indent="0">
              <a:buNone/>
            </a:pPr>
            <a:endParaRPr lang="it-IT" sz="2000" b="1" dirty="0"/>
          </a:p>
          <a:p>
            <a:r>
              <a:rPr lang="it-IT" sz="2000" dirty="0">
                <a:solidFill>
                  <a:schemeClr val="accent5">
                    <a:lumMod val="75000"/>
                  </a:schemeClr>
                </a:solidFill>
              </a:rPr>
              <a:t>Lucini D, Di Fede G, Parati G, Pagani M. Impact of </a:t>
            </a:r>
            <a:r>
              <a:rPr lang="it-IT" sz="2000" dirty="0" err="1">
                <a:solidFill>
                  <a:schemeClr val="accent5">
                    <a:lumMod val="75000"/>
                  </a:schemeClr>
                </a:solidFill>
              </a:rPr>
              <a:t>chronic</a:t>
            </a:r>
            <a:r>
              <a:rPr lang="it-IT" sz="2000" dirty="0">
                <a:solidFill>
                  <a:schemeClr val="accent5">
                    <a:lumMod val="75000"/>
                  </a:schemeClr>
                </a:solidFill>
              </a:rPr>
              <a:t> </a:t>
            </a:r>
            <a:r>
              <a:rPr lang="it-IT" sz="2000" dirty="0" err="1">
                <a:solidFill>
                  <a:schemeClr val="accent5">
                    <a:lumMod val="75000"/>
                  </a:schemeClr>
                </a:solidFill>
              </a:rPr>
              <a:t>psychosocial</a:t>
            </a:r>
            <a:r>
              <a:rPr lang="it-IT" sz="2000" dirty="0">
                <a:solidFill>
                  <a:schemeClr val="accent5">
                    <a:lumMod val="75000"/>
                  </a:schemeClr>
                </a:solidFill>
              </a:rPr>
              <a:t> stress on </a:t>
            </a:r>
            <a:r>
              <a:rPr lang="it-IT" sz="2000" dirty="0" err="1">
                <a:solidFill>
                  <a:schemeClr val="accent5">
                    <a:lumMod val="75000"/>
                  </a:schemeClr>
                </a:solidFill>
              </a:rPr>
              <a:t>autonomic</a:t>
            </a:r>
            <a:r>
              <a:rPr lang="it-IT" sz="2000" dirty="0">
                <a:solidFill>
                  <a:schemeClr val="accent5">
                    <a:lumMod val="75000"/>
                  </a:schemeClr>
                </a:solidFill>
              </a:rPr>
              <a:t> </a:t>
            </a:r>
            <a:r>
              <a:rPr lang="it-IT" sz="2000" dirty="0" err="1">
                <a:solidFill>
                  <a:schemeClr val="accent5">
                    <a:lumMod val="75000"/>
                  </a:schemeClr>
                </a:solidFill>
              </a:rPr>
              <a:t>cardiovascular</a:t>
            </a:r>
            <a:r>
              <a:rPr lang="it-IT" sz="2000" dirty="0">
                <a:solidFill>
                  <a:schemeClr val="accent5">
                    <a:lumMod val="75000"/>
                  </a:schemeClr>
                </a:solidFill>
              </a:rPr>
              <a:t> </a:t>
            </a:r>
            <a:r>
              <a:rPr lang="it-IT" sz="2000" dirty="0" err="1">
                <a:solidFill>
                  <a:schemeClr val="accent5">
                    <a:lumMod val="75000"/>
                  </a:schemeClr>
                </a:solidFill>
              </a:rPr>
              <a:t>regulation</a:t>
            </a:r>
            <a:r>
              <a:rPr lang="it-IT" sz="2000" dirty="0">
                <a:solidFill>
                  <a:schemeClr val="accent5">
                    <a:lumMod val="75000"/>
                  </a:schemeClr>
                </a:solidFill>
              </a:rPr>
              <a:t> in </a:t>
            </a:r>
            <a:r>
              <a:rPr lang="it-IT" sz="2000" dirty="0" err="1">
                <a:solidFill>
                  <a:schemeClr val="accent5">
                    <a:lumMod val="75000"/>
                  </a:schemeClr>
                </a:solidFill>
              </a:rPr>
              <a:t>otherwise</a:t>
            </a:r>
            <a:r>
              <a:rPr lang="it-IT" sz="2000" dirty="0">
                <a:solidFill>
                  <a:schemeClr val="accent5">
                    <a:lumMod val="75000"/>
                  </a:schemeClr>
                </a:solidFill>
              </a:rPr>
              <a:t> </a:t>
            </a:r>
            <a:r>
              <a:rPr lang="it-IT" sz="2000" dirty="0" err="1">
                <a:solidFill>
                  <a:schemeClr val="accent5">
                    <a:lumMod val="75000"/>
                  </a:schemeClr>
                </a:solidFill>
              </a:rPr>
              <a:t>healthy</a:t>
            </a:r>
            <a:r>
              <a:rPr lang="it-IT" sz="2000" dirty="0">
                <a:solidFill>
                  <a:schemeClr val="accent5">
                    <a:lumMod val="75000"/>
                  </a:schemeClr>
                </a:solidFill>
              </a:rPr>
              <a:t> </a:t>
            </a:r>
            <a:r>
              <a:rPr lang="it-IT" sz="2000" dirty="0" err="1">
                <a:solidFill>
                  <a:schemeClr val="accent5">
                    <a:lumMod val="75000"/>
                  </a:schemeClr>
                </a:solidFill>
              </a:rPr>
              <a:t>subjects</a:t>
            </a:r>
            <a:r>
              <a:rPr lang="it-IT" sz="2000" dirty="0">
                <a:solidFill>
                  <a:schemeClr val="accent5">
                    <a:lumMod val="75000"/>
                  </a:schemeClr>
                </a:solidFill>
              </a:rPr>
              <a:t>. 2005 </a:t>
            </a:r>
            <a:r>
              <a:rPr lang="it-IT" sz="2000" dirty="0" err="1">
                <a:solidFill>
                  <a:schemeClr val="accent5">
                    <a:lumMod val="75000"/>
                  </a:schemeClr>
                </a:solidFill>
              </a:rPr>
              <a:t>Nov</a:t>
            </a:r>
            <a:r>
              <a:rPr lang="it-IT" sz="2000" dirty="0">
                <a:solidFill>
                  <a:schemeClr val="accent5">
                    <a:lumMod val="75000"/>
                  </a:schemeClr>
                </a:solidFill>
              </a:rPr>
              <a:t> in Hypertension;46(5):1201-6.</a:t>
            </a:r>
          </a:p>
          <a:p>
            <a:r>
              <a:rPr lang="it-IT" sz="2000" dirty="0">
                <a:solidFill>
                  <a:schemeClr val="accent5">
                    <a:lumMod val="75000"/>
                  </a:schemeClr>
                </a:solidFill>
              </a:rPr>
              <a:t>Lucini D, Riva S, </a:t>
            </a:r>
            <a:r>
              <a:rPr lang="it-IT" sz="2000" dirty="0" err="1">
                <a:solidFill>
                  <a:schemeClr val="accent5">
                    <a:lumMod val="75000"/>
                  </a:schemeClr>
                </a:solidFill>
              </a:rPr>
              <a:t>Pizzinelli</a:t>
            </a:r>
            <a:r>
              <a:rPr lang="it-IT" sz="2000" dirty="0">
                <a:solidFill>
                  <a:schemeClr val="accent5">
                    <a:lumMod val="75000"/>
                  </a:schemeClr>
                </a:solidFill>
              </a:rPr>
              <a:t> P, Pagani M. Stress management </a:t>
            </a:r>
            <a:r>
              <a:rPr lang="it-IT" sz="2000" dirty="0" err="1">
                <a:solidFill>
                  <a:schemeClr val="accent5">
                    <a:lumMod val="75000"/>
                  </a:schemeClr>
                </a:solidFill>
              </a:rPr>
              <a:t>at</a:t>
            </a:r>
            <a:r>
              <a:rPr lang="it-IT" sz="2000" dirty="0">
                <a:solidFill>
                  <a:schemeClr val="accent5">
                    <a:lumMod val="75000"/>
                  </a:schemeClr>
                </a:solidFill>
              </a:rPr>
              <a:t> the </a:t>
            </a:r>
            <a:r>
              <a:rPr lang="it-IT" sz="2000" dirty="0" err="1">
                <a:solidFill>
                  <a:schemeClr val="accent5">
                    <a:lumMod val="75000"/>
                  </a:schemeClr>
                </a:solidFill>
              </a:rPr>
              <a:t>worksite</a:t>
            </a:r>
            <a:r>
              <a:rPr lang="it-IT" sz="2000" dirty="0">
                <a:solidFill>
                  <a:schemeClr val="accent5">
                    <a:lumMod val="75000"/>
                  </a:schemeClr>
                </a:solidFill>
              </a:rPr>
              <a:t>: </a:t>
            </a:r>
            <a:r>
              <a:rPr lang="it-IT" sz="2000" dirty="0" err="1">
                <a:solidFill>
                  <a:schemeClr val="accent5">
                    <a:lumMod val="75000"/>
                  </a:schemeClr>
                </a:solidFill>
              </a:rPr>
              <a:t>reversal</a:t>
            </a:r>
            <a:r>
              <a:rPr lang="it-IT" sz="2000" dirty="0">
                <a:solidFill>
                  <a:schemeClr val="accent5">
                    <a:lumMod val="75000"/>
                  </a:schemeClr>
                </a:solidFill>
              </a:rPr>
              <a:t> of </a:t>
            </a:r>
            <a:r>
              <a:rPr lang="it-IT" sz="2000" dirty="0" err="1">
                <a:solidFill>
                  <a:schemeClr val="accent5">
                    <a:lumMod val="75000"/>
                  </a:schemeClr>
                </a:solidFill>
              </a:rPr>
              <a:t>symptoms</a:t>
            </a:r>
            <a:r>
              <a:rPr lang="it-IT" sz="2000" dirty="0">
                <a:solidFill>
                  <a:schemeClr val="accent5">
                    <a:lumMod val="75000"/>
                  </a:schemeClr>
                </a:solidFill>
              </a:rPr>
              <a:t> </a:t>
            </a:r>
            <a:r>
              <a:rPr lang="it-IT" sz="2000" dirty="0" err="1">
                <a:solidFill>
                  <a:schemeClr val="accent5">
                    <a:lumMod val="75000"/>
                  </a:schemeClr>
                </a:solidFill>
              </a:rPr>
              <a:t>profile</a:t>
            </a:r>
            <a:r>
              <a:rPr lang="it-IT" sz="2000" dirty="0">
                <a:solidFill>
                  <a:schemeClr val="accent5">
                    <a:lumMod val="75000"/>
                  </a:schemeClr>
                </a:solidFill>
              </a:rPr>
              <a:t> and </a:t>
            </a:r>
            <a:r>
              <a:rPr lang="it-IT" sz="2000" dirty="0" err="1">
                <a:solidFill>
                  <a:schemeClr val="accent5">
                    <a:lumMod val="75000"/>
                  </a:schemeClr>
                </a:solidFill>
              </a:rPr>
              <a:t>cardiovascular</a:t>
            </a:r>
            <a:r>
              <a:rPr lang="it-IT" sz="2000" dirty="0">
                <a:solidFill>
                  <a:schemeClr val="accent5">
                    <a:lumMod val="75000"/>
                  </a:schemeClr>
                </a:solidFill>
              </a:rPr>
              <a:t> </a:t>
            </a:r>
            <a:r>
              <a:rPr lang="it-IT" sz="2000" dirty="0" err="1">
                <a:solidFill>
                  <a:schemeClr val="accent5">
                    <a:lumMod val="75000"/>
                  </a:schemeClr>
                </a:solidFill>
              </a:rPr>
              <a:t>dysregulation</a:t>
            </a:r>
            <a:r>
              <a:rPr lang="it-IT" sz="2000" dirty="0">
                <a:solidFill>
                  <a:schemeClr val="accent5">
                    <a:lumMod val="75000"/>
                  </a:schemeClr>
                </a:solidFill>
              </a:rPr>
              <a:t>. 2007 </a:t>
            </a:r>
            <a:r>
              <a:rPr lang="it-IT" sz="2000" dirty="0" err="1">
                <a:solidFill>
                  <a:schemeClr val="accent5">
                    <a:lumMod val="75000"/>
                  </a:schemeClr>
                </a:solidFill>
              </a:rPr>
              <a:t>Feb</a:t>
            </a:r>
            <a:r>
              <a:rPr lang="it-IT" sz="2000" dirty="0">
                <a:solidFill>
                  <a:schemeClr val="accent5">
                    <a:lumMod val="75000"/>
                  </a:schemeClr>
                </a:solidFill>
              </a:rPr>
              <a:t> in Hypertension;49(2):291-7.</a:t>
            </a:r>
          </a:p>
          <a:p>
            <a:endParaRPr lang="it-IT" sz="2000" dirty="0"/>
          </a:p>
          <a:p>
            <a:endParaRPr lang="it-IT" sz="2000" dirty="0">
              <a:solidFill>
                <a:schemeClr val="accent5">
                  <a:lumMod val="75000"/>
                </a:schemeClr>
              </a:solidFill>
            </a:endParaRPr>
          </a:p>
        </p:txBody>
      </p:sp>
      <p:grpSp>
        <p:nvGrpSpPr>
          <p:cNvPr id="4" name="Group 2"/>
          <p:cNvGrpSpPr>
            <a:grpSpLocks/>
          </p:cNvGrpSpPr>
          <p:nvPr/>
        </p:nvGrpSpPr>
        <p:grpSpPr bwMode="auto">
          <a:xfrm>
            <a:off x="4678147" y="1340768"/>
            <a:ext cx="4465771" cy="4032474"/>
            <a:chOff x="-1290" y="2215"/>
            <a:chExt cx="17144" cy="9217"/>
          </a:xfrm>
        </p:grpSpPr>
        <p:sp>
          <p:nvSpPr>
            <p:cNvPr id="38917" name="Text Box 3"/>
            <p:cNvSpPr txBox="1">
              <a:spLocks noChangeArrowheads="1"/>
            </p:cNvSpPr>
            <p:nvPr/>
          </p:nvSpPr>
          <p:spPr bwMode="auto">
            <a:xfrm>
              <a:off x="-1290" y="3305"/>
              <a:ext cx="5281" cy="1422"/>
            </a:xfrm>
            <a:prstGeom prst="rect">
              <a:avLst/>
            </a:prstGeom>
            <a:noFill/>
            <a:ln w="9525">
              <a:noFill/>
              <a:miter lim="800000"/>
              <a:headEnd/>
              <a:tailEnd/>
            </a:ln>
          </p:spPr>
          <p:txBody>
            <a:bodyPr/>
            <a:lstStyle/>
            <a:p>
              <a:pPr algn="ctr" eaLnBrk="0" hangingPunct="0"/>
              <a:r>
                <a:rPr lang="it-IT" sz="1600" b="1" dirty="0">
                  <a:latin typeface="Univers"/>
                </a:rPr>
                <a:t>Qualità / efficacia</a:t>
              </a:r>
            </a:p>
            <a:p>
              <a:pPr algn="ctr" eaLnBrk="0" hangingPunct="0"/>
              <a:r>
                <a:rPr lang="it-IT" sz="1600" b="1" dirty="0">
                  <a:latin typeface="Univers"/>
                </a:rPr>
                <a:t>della  prestazione</a:t>
              </a:r>
              <a:endParaRPr lang="it-IT" sz="1600" b="1" dirty="0">
                <a:latin typeface="Times New Roman" pitchFamily="18" charset="0"/>
              </a:endParaRPr>
            </a:p>
          </p:txBody>
        </p:sp>
        <p:sp>
          <p:nvSpPr>
            <p:cNvPr id="38918" name="Text Box 4"/>
            <p:cNvSpPr txBox="1">
              <a:spLocks noChangeArrowheads="1"/>
            </p:cNvSpPr>
            <p:nvPr/>
          </p:nvSpPr>
          <p:spPr bwMode="auto">
            <a:xfrm>
              <a:off x="8253" y="9620"/>
              <a:ext cx="7601" cy="1812"/>
            </a:xfrm>
            <a:prstGeom prst="rect">
              <a:avLst/>
            </a:prstGeom>
            <a:noFill/>
            <a:ln w="9525">
              <a:noFill/>
              <a:miter lim="800000"/>
              <a:headEnd/>
              <a:tailEnd/>
            </a:ln>
          </p:spPr>
          <p:txBody>
            <a:bodyPr/>
            <a:lstStyle/>
            <a:p>
              <a:pPr algn="r" eaLnBrk="0" hangingPunct="0"/>
              <a:r>
                <a:rPr lang="it-IT" sz="1600" b="1" dirty="0">
                  <a:latin typeface="Univers"/>
                </a:rPr>
                <a:t>Intensità e durata</a:t>
              </a:r>
            </a:p>
            <a:p>
              <a:pPr algn="r" eaLnBrk="0" hangingPunct="0"/>
              <a:r>
                <a:rPr lang="it-IT" sz="1600" b="1" dirty="0">
                  <a:latin typeface="Univers"/>
                </a:rPr>
                <a:t>dello stress</a:t>
              </a:r>
              <a:endParaRPr lang="it-IT" sz="1600" b="1" dirty="0">
                <a:latin typeface="Times New Roman" pitchFamily="18" charset="0"/>
              </a:endParaRPr>
            </a:p>
          </p:txBody>
        </p:sp>
        <p:grpSp>
          <p:nvGrpSpPr>
            <p:cNvPr id="38919" name="Group 5"/>
            <p:cNvGrpSpPr>
              <a:grpSpLocks/>
            </p:cNvGrpSpPr>
            <p:nvPr/>
          </p:nvGrpSpPr>
          <p:grpSpPr bwMode="auto">
            <a:xfrm>
              <a:off x="3983" y="3538"/>
              <a:ext cx="11626" cy="5904"/>
              <a:chOff x="2920" y="4195"/>
              <a:chExt cx="7860" cy="4300"/>
            </a:xfrm>
          </p:grpSpPr>
          <p:sp>
            <p:nvSpPr>
              <p:cNvPr id="38928" name="Line 6"/>
              <p:cNvSpPr>
                <a:spLocks noChangeShapeType="1"/>
              </p:cNvSpPr>
              <p:nvPr/>
            </p:nvSpPr>
            <p:spPr bwMode="auto">
              <a:xfrm flipV="1">
                <a:off x="2965" y="4195"/>
                <a:ext cx="0" cy="4300"/>
              </a:xfrm>
              <a:prstGeom prst="line">
                <a:avLst/>
              </a:prstGeom>
              <a:noFill/>
              <a:ln w="57150">
                <a:solidFill>
                  <a:srgbClr val="000000"/>
                </a:solidFill>
                <a:round/>
                <a:headEnd/>
                <a:tailEnd type="triangle" w="med" len="med"/>
              </a:ln>
            </p:spPr>
            <p:txBody>
              <a:bodyPr/>
              <a:lstStyle/>
              <a:p>
                <a:endParaRPr lang="it-IT"/>
              </a:p>
            </p:txBody>
          </p:sp>
          <p:sp>
            <p:nvSpPr>
              <p:cNvPr id="38929" name="Line 7"/>
              <p:cNvSpPr>
                <a:spLocks noChangeShapeType="1"/>
              </p:cNvSpPr>
              <p:nvPr/>
            </p:nvSpPr>
            <p:spPr bwMode="auto">
              <a:xfrm flipV="1">
                <a:off x="2920" y="8475"/>
                <a:ext cx="7860" cy="5"/>
              </a:xfrm>
              <a:prstGeom prst="line">
                <a:avLst/>
              </a:prstGeom>
              <a:noFill/>
              <a:ln w="57150">
                <a:solidFill>
                  <a:srgbClr val="000000"/>
                </a:solidFill>
                <a:round/>
                <a:headEnd/>
                <a:tailEnd type="triangle" w="med" len="med"/>
              </a:ln>
            </p:spPr>
            <p:txBody>
              <a:bodyPr/>
              <a:lstStyle/>
              <a:p>
                <a:endParaRPr lang="it-IT"/>
              </a:p>
            </p:txBody>
          </p:sp>
        </p:grpSp>
        <p:grpSp>
          <p:nvGrpSpPr>
            <p:cNvPr id="38920" name="Group 8"/>
            <p:cNvGrpSpPr>
              <a:grpSpLocks/>
            </p:cNvGrpSpPr>
            <p:nvPr/>
          </p:nvGrpSpPr>
          <p:grpSpPr bwMode="auto">
            <a:xfrm>
              <a:off x="4164" y="4247"/>
              <a:ext cx="10609" cy="5073"/>
              <a:chOff x="2997" y="4785"/>
              <a:chExt cx="7173" cy="3695"/>
            </a:xfrm>
          </p:grpSpPr>
          <p:sp>
            <p:nvSpPr>
              <p:cNvPr id="38922" name="Text Box 9"/>
              <p:cNvSpPr txBox="1">
                <a:spLocks noChangeArrowheads="1"/>
              </p:cNvSpPr>
              <p:nvPr/>
            </p:nvSpPr>
            <p:spPr bwMode="auto">
              <a:xfrm>
                <a:off x="2997" y="4785"/>
                <a:ext cx="3510" cy="3645"/>
              </a:xfrm>
              <a:prstGeom prst="rect">
                <a:avLst/>
              </a:prstGeom>
              <a:gradFill rotWithShape="0">
                <a:gsLst>
                  <a:gs pos="0">
                    <a:srgbClr val="3366FF"/>
                  </a:gs>
                  <a:gs pos="100000">
                    <a:srgbClr val="CCFFFF"/>
                  </a:gs>
                </a:gsLst>
                <a:lin ang="0" scaled="1"/>
              </a:gradFill>
              <a:ln w="9525">
                <a:solidFill>
                  <a:srgbClr val="000000"/>
                </a:solidFill>
                <a:miter lim="800000"/>
                <a:headEnd/>
                <a:tailEnd/>
              </a:ln>
            </p:spPr>
            <p:txBody>
              <a:bodyPr/>
              <a:lstStyle/>
              <a:p>
                <a:pPr eaLnBrk="0" hangingPunct="0"/>
                <a:endParaRPr lang="it-IT" sz="1200">
                  <a:solidFill>
                    <a:srgbClr val="FFFF00"/>
                  </a:solidFill>
                  <a:latin typeface="Times New Roman" pitchFamily="18" charset="0"/>
                </a:endParaRPr>
              </a:p>
            </p:txBody>
          </p:sp>
          <p:sp>
            <p:nvSpPr>
              <p:cNvPr id="38923" name="Arc 10"/>
              <p:cNvSpPr>
                <a:spLocks/>
              </p:cNvSpPr>
              <p:nvPr/>
            </p:nvSpPr>
            <p:spPr bwMode="auto">
              <a:xfrm flipH="1">
                <a:off x="3050" y="5320"/>
                <a:ext cx="3480" cy="31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rgbClr val="3366FF"/>
                  </a:gs>
                  <a:gs pos="100000">
                    <a:srgbClr val="CCFFFF"/>
                  </a:gs>
                </a:gsLst>
                <a:lin ang="0" scaled="1"/>
              </a:gradFill>
              <a:ln w="76200">
                <a:solidFill>
                  <a:srgbClr val="000080"/>
                </a:solidFill>
                <a:round/>
                <a:headEnd/>
                <a:tailEnd/>
              </a:ln>
            </p:spPr>
            <p:txBody>
              <a:bodyPr/>
              <a:lstStyle/>
              <a:p>
                <a:endParaRPr lang="it-IT"/>
              </a:p>
            </p:txBody>
          </p:sp>
          <p:sp>
            <p:nvSpPr>
              <p:cNvPr id="38924" name="Text Box 11"/>
              <p:cNvSpPr txBox="1">
                <a:spLocks noChangeArrowheads="1"/>
              </p:cNvSpPr>
              <p:nvPr/>
            </p:nvSpPr>
            <p:spPr bwMode="auto">
              <a:xfrm>
                <a:off x="6510" y="4785"/>
                <a:ext cx="3660" cy="3690"/>
              </a:xfrm>
              <a:prstGeom prst="rect">
                <a:avLst/>
              </a:prstGeom>
              <a:gradFill rotWithShape="0">
                <a:gsLst>
                  <a:gs pos="0">
                    <a:srgbClr val="FFCC00"/>
                  </a:gs>
                  <a:gs pos="100000">
                    <a:srgbClr val="993300"/>
                  </a:gs>
                </a:gsLst>
                <a:lin ang="0" scaled="1"/>
              </a:gradFill>
              <a:ln w="9525">
                <a:solidFill>
                  <a:srgbClr val="000000"/>
                </a:solidFill>
                <a:miter lim="800000"/>
                <a:headEnd/>
                <a:tailEnd/>
              </a:ln>
            </p:spPr>
            <p:txBody>
              <a:bodyPr/>
              <a:lstStyle/>
              <a:p>
                <a:pPr eaLnBrk="0" hangingPunct="0"/>
                <a:endParaRPr lang="it-IT" sz="1200">
                  <a:solidFill>
                    <a:srgbClr val="FFFF00"/>
                  </a:solidFill>
                  <a:latin typeface="Times New Roman" pitchFamily="18" charset="0"/>
                </a:endParaRPr>
              </a:p>
            </p:txBody>
          </p:sp>
          <p:sp>
            <p:nvSpPr>
              <p:cNvPr id="38925" name="Arc 12"/>
              <p:cNvSpPr>
                <a:spLocks/>
              </p:cNvSpPr>
              <p:nvPr/>
            </p:nvSpPr>
            <p:spPr bwMode="auto">
              <a:xfrm>
                <a:off x="6530" y="5320"/>
                <a:ext cx="3480" cy="31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rgbClr val="FFCC00"/>
                  </a:gs>
                  <a:gs pos="100000">
                    <a:srgbClr val="993300"/>
                  </a:gs>
                </a:gsLst>
                <a:lin ang="0" scaled="1"/>
              </a:gradFill>
              <a:ln w="76200">
                <a:solidFill>
                  <a:srgbClr val="000080"/>
                </a:solidFill>
                <a:round/>
                <a:headEnd/>
                <a:tailEnd/>
              </a:ln>
            </p:spPr>
            <p:txBody>
              <a:bodyPr/>
              <a:lstStyle/>
              <a:p>
                <a:endParaRPr lang="it-IT"/>
              </a:p>
            </p:txBody>
          </p:sp>
          <p:sp>
            <p:nvSpPr>
              <p:cNvPr id="38926" name="WordArt 13"/>
              <p:cNvSpPr>
                <a:spLocks noChangeArrowheads="1" noChangeShapeType="1" noTextEdit="1"/>
              </p:cNvSpPr>
              <p:nvPr/>
            </p:nvSpPr>
            <p:spPr bwMode="auto">
              <a:xfrm>
                <a:off x="7277" y="6977"/>
                <a:ext cx="1665" cy="570"/>
              </a:xfrm>
              <a:prstGeom prst="rect">
                <a:avLst/>
              </a:prstGeom>
            </p:spPr>
            <p:txBody>
              <a:bodyPr wrap="none" fromWordArt="1">
                <a:prstTxWarp prst="textPlain">
                  <a:avLst>
                    <a:gd name="adj" fmla="val 50000"/>
                  </a:avLst>
                </a:prstTxWarp>
              </a:bodyPr>
              <a:lstStyle/>
              <a:p>
                <a:pPr algn="ctr"/>
                <a:r>
                  <a:rPr lang="it-IT" sz="2000" i="1" kern="10">
                    <a:ln w="9525">
                      <a:solidFill>
                        <a:srgbClr val="000000"/>
                      </a:solidFill>
                      <a:round/>
                      <a:headEnd/>
                      <a:tailEnd/>
                    </a:ln>
                    <a:solidFill>
                      <a:srgbClr val="FFFFFF"/>
                    </a:solidFill>
                    <a:effectLst>
                      <a:outerShdw dist="35921" dir="2700000" algn="ctr" rotWithShape="0">
                        <a:srgbClr val="808080">
                          <a:alpha val="74997"/>
                        </a:srgbClr>
                      </a:outerShdw>
                    </a:effectLst>
                    <a:latin typeface="Comic Sans MS"/>
                  </a:rPr>
                  <a:t>Distress</a:t>
                </a:r>
              </a:p>
            </p:txBody>
          </p:sp>
          <p:sp>
            <p:nvSpPr>
              <p:cNvPr id="38927" name="WordArt 14"/>
              <p:cNvSpPr>
                <a:spLocks noChangeArrowheads="1" noChangeShapeType="1" noTextEdit="1"/>
              </p:cNvSpPr>
              <p:nvPr/>
            </p:nvSpPr>
            <p:spPr bwMode="auto">
              <a:xfrm>
                <a:off x="4097" y="7017"/>
                <a:ext cx="1665" cy="570"/>
              </a:xfrm>
              <a:prstGeom prst="rect">
                <a:avLst/>
              </a:prstGeom>
            </p:spPr>
            <p:txBody>
              <a:bodyPr wrap="none" fromWordArt="1">
                <a:prstTxWarp prst="textPlain">
                  <a:avLst>
                    <a:gd name="adj" fmla="val 50000"/>
                  </a:avLst>
                </a:prstTxWarp>
              </a:bodyPr>
              <a:lstStyle/>
              <a:p>
                <a:pPr algn="ctr"/>
                <a:r>
                  <a:rPr lang="it-IT" sz="2000" i="1" kern="10" dirty="0" err="1">
                    <a:ln w="9525">
                      <a:solidFill>
                        <a:srgbClr val="000000"/>
                      </a:solidFill>
                      <a:round/>
                      <a:headEnd/>
                      <a:tailEnd/>
                    </a:ln>
                    <a:solidFill>
                      <a:srgbClr val="FFFFFF"/>
                    </a:solidFill>
                    <a:effectLst>
                      <a:outerShdw dist="35921" dir="2700000" algn="ctr" rotWithShape="0">
                        <a:srgbClr val="808080">
                          <a:alpha val="74997"/>
                        </a:srgbClr>
                      </a:outerShdw>
                    </a:effectLst>
                    <a:latin typeface="Comic Sans MS"/>
                  </a:rPr>
                  <a:t>Eustress</a:t>
                </a:r>
                <a:endParaRPr lang="it-IT" sz="2000" i="1" kern="10" dirty="0">
                  <a:ln w="9525">
                    <a:solidFill>
                      <a:srgbClr val="000000"/>
                    </a:solidFill>
                    <a:round/>
                    <a:headEnd/>
                    <a:tailEnd/>
                  </a:ln>
                  <a:solidFill>
                    <a:srgbClr val="FFFFFF"/>
                  </a:solidFill>
                  <a:effectLst>
                    <a:outerShdw dist="35921" dir="2700000" algn="ctr" rotWithShape="0">
                      <a:srgbClr val="808080">
                        <a:alpha val="74997"/>
                      </a:srgbClr>
                    </a:outerShdw>
                  </a:effectLst>
                  <a:latin typeface="Comic Sans MS"/>
                </a:endParaRPr>
              </a:p>
            </p:txBody>
          </p:sp>
        </p:grpSp>
        <p:sp>
          <p:nvSpPr>
            <p:cNvPr id="38921" name="Text Box 15"/>
            <p:cNvSpPr txBox="1">
              <a:spLocks noChangeArrowheads="1"/>
            </p:cNvSpPr>
            <p:nvPr/>
          </p:nvSpPr>
          <p:spPr bwMode="auto">
            <a:xfrm>
              <a:off x="5721" y="2215"/>
              <a:ext cx="7056" cy="762"/>
            </a:xfrm>
            <a:prstGeom prst="rect">
              <a:avLst/>
            </a:prstGeom>
            <a:noFill/>
            <a:ln w="9525">
              <a:noFill/>
              <a:miter lim="800000"/>
              <a:headEnd/>
              <a:tailEnd/>
            </a:ln>
          </p:spPr>
          <p:txBody>
            <a:bodyPr/>
            <a:lstStyle/>
            <a:p>
              <a:pPr eaLnBrk="0" hangingPunct="0"/>
              <a:endParaRPr lang="it-IT" sz="1200">
                <a:solidFill>
                  <a:srgbClr val="FFFF00"/>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038322"/>
            <a:ext cx="8236671" cy="5461090"/>
            <a:chOff x="1100" y="2215"/>
            <a:chExt cx="14861" cy="8594"/>
          </a:xfrm>
        </p:grpSpPr>
        <p:sp>
          <p:nvSpPr>
            <p:cNvPr id="40964" name="Text Box 3"/>
            <p:cNvSpPr txBox="1">
              <a:spLocks noChangeArrowheads="1"/>
            </p:cNvSpPr>
            <p:nvPr/>
          </p:nvSpPr>
          <p:spPr bwMode="auto">
            <a:xfrm>
              <a:off x="1100" y="3450"/>
              <a:ext cx="3283" cy="1422"/>
            </a:xfrm>
            <a:prstGeom prst="rect">
              <a:avLst/>
            </a:prstGeom>
            <a:noFill/>
            <a:ln w="9525">
              <a:noFill/>
              <a:miter lim="800000"/>
              <a:headEnd/>
              <a:tailEnd/>
            </a:ln>
          </p:spPr>
          <p:txBody>
            <a:bodyPr/>
            <a:lstStyle/>
            <a:p>
              <a:pPr algn="ctr" eaLnBrk="0" hangingPunct="0"/>
              <a:r>
                <a:rPr lang="it-IT" sz="1600" b="1" dirty="0">
                  <a:latin typeface="Univers"/>
                </a:rPr>
                <a:t>Qualità / efficacia</a:t>
              </a:r>
            </a:p>
            <a:p>
              <a:pPr algn="ctr" eaLnBrk="0" hangingPunct="0"/>
              <a:r>
                <a:rPr lang="it-IT" sz="1600" b="1" dirty="0">
                  <a:latin typeface="Univers"/>
                </a:rPr>
                <a:t>della  prestazione</a:t>
              </a:r>
              <a:endParaRPr lang="it-IT" sz="1600" b="1" dirty="0">
                <a:latin typeface="Times New Roman" pitchFamily="18" charset="0"/>
              </a:endParaRPr>
            </a:p>
          </p:txBody>
        </p:sp>
        <p:sp>
          <p:nvSpPr>
            <p:cNvPr id="40965" name="Text Box 4"/>
            <p:cNvSpPr txBox="1">
              <a:spLocks noChangeArrowheads="1"/>
            </p:cNvSpPr>
            <p:nvPr/>
          </p:nvSpPr>
          <p:spPr bwMode="auto">
            <a:xfrm>
              <a:off x="12337" y="9820"/>
              <a:ext cx="3624" cy="989"/>
            </a:xfrm>
            <a:prstGeom prst="rect">
              <a:avLst/>
            </a:prstGeom>
            <a:noFill/>
            <a:ln w="9525">
              <a:noFill/>
              <a:miter lim="800000"/>
              <a:headEnd/>
              <a:tailEnd/>
            </a:ln>
          </p:spPr>
          <p:txBody>
            <a:bodyPr/>
            <a:lstStyle/>
            <a:p>
              <a:pPr algn="r" eaLnBrk="0" hangingPunct="0"/>
              <a:r>
                <a:rPr lang="it-IT" sz="1600" b="1" dirty="0">
                  <a:latin typeface="Univers"/>
                </a:rPr>
                <a:t>Intensità e durata</a:t>
              </a:r>
            </a:p>
            <a:p>
              <a:pPr algn="r" eaLnBrk="0" hangingPunct="0"/>
              <a:r>
                <a:rPr lang="it-IT" sz="1600" b="1" dirty="0">
                  <a:latin typeface="Univers"/>
                </a:rPr>
                <a:t>dello stress</a:t>
              </a:r>
              <a:endParaRPr lang="it-IT" sz="1600" b="1" dirty="0">
                <a:latin typeface="Times New Roman" pitchFamily="18" charset="0"/>
              </a:endParaRPr>
            </a:p>
          </p:txBody>
        </p:sp>
        <p:grpSp>
          <p:nvGrpSpPr>
            <p:cNvPr id="40966" name="Group 5"/>
            <p:cNvGrpSpPr>
              <a:grpSpLocks/>
            </p:cNvGrpSpPr>
            <p:nvPr/>
          </p:nvGrpSpPr>
          <p:grpSpPr bwMode="auto">
            <a:xfrm>
              <a:off x="3983" y="3538"/>
              <a:ext cx="11626" cy="5904"/>
              <a:chOff x="2920" y="4195"/>
              <a:chExt cx="7860" cy="4300"/>
            </a:xfrm>
          </p:grpSpPr>
          <p:sp>
            <p:nvSpPr>
              <p:cNvPr id="40975" name="Line 6"/>
              <p:cNvSpPr>
                <a:spLocks noChangeShapeType="1"/>
              </p:cNvSpPr>
              <p:nvPr/>
            </p:nvSpPr>
            <p:spPr bwMode="auto">
              <a:xfrm flipV="1">
                <a:off x="2965" y="4195"/>
                <a:ext cx="0" cy="4300"/>
              </a:xfrm>
              <a:prstGeom prst="line">
                <a:avLst/>
              </a:prstGeom>
              <a:noFill/>
              <a:ln w="57150">
                <a:solidFill>
                  <a:srgbClr val="000000"/>
                </a:solidFill>
                <a:round/>
                <a:headEnd/>
                <a:tailEnd type="triangle" w="med" len="med"/>
              </a:ln>
            </p:spPr>
            <p:txBody>
              <a:bodyPr/>
              <a:lstStyle/>
              <a:p>
                <a:endParaRPr lang="it-IT"/>
              </a:p>
            </p:txBody>
          </p:sp>
          <p:sp>
            <p:nvSpPr>
              <p:cNvPr id="40976" name="Line 7"/>
              <p:cNvSpPr>
                <a:spLocks noChangeShapeType="1"/>
              </p:cNvSpPr>
              <p:nvPr/>
            </p:nvSpPr>
            <p:spPr bwMode="auto">
              <a:xfrm flipV="1">
                <a:off x="2920" y="8475"/>
                <a:ext cx="7860" cy="5"/>
              </a:xfrm>
              <a:prstGeom prst="line">
                <a:avLst/>
              </a:prstGeom>
              <a:noFill/>
              <a:ln w="57150">
                <a:solidFill>
                  <a:srgbClr val="000000"/>
                </a:solidFill>
                <a:round/>
                <a:headEnd/>
                <a:tailEnd type="triangle" w="med" len="med"/>
              </a:ln>
            </p:spPr>
            <p:txBody>
              <a:bodyPr/>
              <a:lstStyle/>
              <a:p>
                <a:endParaRPr lang="it-IT"/>
              </a:p>
            </p:txBody>
          </p:sp>
        </p:grpSp>
        <p:grpSp>
          <p:nvGrpSpPr>
            <p:cNvPr id="40967" name="Group 8"/>
            <p:cNvGrpSpPr>
              <a:grpSpLocks/>
            </p:cNvGrpSpPr>
            <p:nvPr/>
          </p:nvGrpSpPr>
          <p:grpSpPr bwMode="auto">
            <a:xfrm>
              <a:off x="4164" y="4247"/>
              <a:ext cx="10609" cy="5073"/>
              <a:chOff x="2997" y="4785"/>
              <a:chExt cx="7173" cy="3695"/>
            </a:xfrm>
          </p:grpSpPr>
          <p:sp>
            <p:nvSpPr>
              <p:cNvPr id="40969" name="Text Box 9"/>
              <p:cNvSpPr txBox="1">
                <a:spLocks noChangeArrowheads="1"/>
              </p:cNvSpPr>
              <p:nvPr/>
            </p:nvSpPr>
            <p:spPr bwMode="auto">
              <a:xfrm>
                <a:off x="2997" y="4785"/>
                <a:ext cx="3510" cy="3645"/>
              </a:xfrm>
              <a:prstGeom prst="rect">
                <a:avLst/>
              </a:prstGeom>
              <a:gradFill rotWithShape="0">
                <a:gsLst>
                  <a:gs pos="0">
                    <a:srgbClr val="3366FF"/>
                  </a:gs>
                  <a:gs pos="100000">
                    <a:srgbClr val="CCFFFF"/>
                  </a:gs>
                </a:gsLst>
                <a:lin ang="0" scaled="1"/>
              </a:gradFill>
              <a:ln w="9525">
                <a:solidFill>
                  <a:srgbClr val="000000"/>
                </a:solidFill>
                <a:miter lim="800000"/>
                <a:headEnd/>
                <a:tailEnd/>
              </a:ln>
            </p:spPr>
            <p:txBody>
              <a:bodyPr/>
              <a:lstStyle/>
              <a:p>
                <a:pPr eaLnBrk="0" hangingPunct="0"/>
                <a:endParaRPr lang="it-IT" sz="1200">
                  <a:solidFill>
                    <a:srgbClr val="FFFF00"/>
                  </a:solidFill>
                  <a:latin typeface="Times New Roman" pitchFamily="18" charset="0"/>
                </a:endParaRPr>
              </a:p>
            </p:txBody>
          </p:sp>
          <p:sp>
            <p:nvSpPr>
              <p:cNvPr id="40970" name="Arc 10"/>
              <p:cNvSpPr>
                <a:spLocks/>
              </p:cNvSpPr>
              <p:nvPr/>
            </p:nvSpPr>
            <p:spPr bwMode="auto">
              <a:xfrm flipH="1">
                <a:off x="3050" y="5320"/>
                <a:ext cx="3480" cy="31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rgbClr val="3366FF"/>
                  </a:gs>
                  <a:gs pos="100000">
                    <a:srgbClr val="CCFFFF"/>
                  </a:gs>
                </a:gsLst>
                <a:lin ang="0" scaled="1"/>
              </a:gradFill>
              <a:ln w="76200">
                <a:solidFill>
                  <a:srgbClr val="000080"/>
                </a:solidFill>
                <a:round/>
                <a:headEnd/>
                <a:tailEnd/>
              </a:ln>
            </p:spPr>
            <p:txBody>
              <a:bodyPr/>
              <a:lstStyle/>
              <a:p>
                <a:endParaRPr lang="it-IT"/>
              </a:p>
            </p:txBody>
          </p:sp>
          <p:sp>
            <p:nvSpPr>
              <p:cNvPr id="40971" name="Text Box 11"/>
              <p:cNvSpPr txBox="1">
                <a:spLocks noChangeArrowheads="1"/>
              </p:cNvSpPr>
              <p:nvPr/>
            </p:nvSpPr>
            <p:spPr bwMode="auto">
              <a:xfrm>
                <a:off x="6510" y="4785"/>
                <a:ext cx="3660" cy="3690"/>
              </a:xfrm>
              <a:prstGeom prst="rect">
                <a:avLst/>
              </a:prstGeom>
              <a:gradFill rotWithShape="0">
                <a:gsLst>
                  <a:gs pos="0">
                    <a:srgbClr val="FFCC00"/>
                  </a:gs>
                  <a:gs pos="100000">
                    <a:srgbClr val="993300"/>
                  </a:gs>
                </a:gsLst>
                <a:lin ang="0" scaled="1"/>
              </a:gradFill>
              <a:ln w="9525">
                <a:solidFill>
                  <a:srgbClr val="000000"/>
                </a:solidFill>
                <a:miter lim="800000"/>
                <a:headEnd/>
                <a:tailEnd/>
              </a:ln>
            </p:spPr>
            <p:txBody>
              <a:bodyPr/>
              <a:lstStyle/>
              <a:p>
                <a:pPr eaLnBrk="0" hangingPunct="0"/>
                <a:endParaRPr lang="it-IT" sz="1200">
                  <a:solidFill>
                    <a:srgbClr val="FFFF00"/>
                  </a:solidFill>
                  <a:latin typeface="Times New Roman" pitchFamily="18" charset="0"/>
                </a:endParaRPr>
              </a:p>
            </p:txBody>
          </p:sp>
          <p:sp>
            <p:nvSpPr>
              <p:cNvPr id="40972" name="Arc 12"/>
              <p:cNvSpPr>
                <a:spLocks/>
              </p:cNvSpPr>
              <p:nvPr/>
            </p:nvSpPr>
            <p:spPr bwMode="auto">
              <a:xfrm>
                <a:off x="6530" y="5320"/>
                <a:ext cx="3480" cy="31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rgbClr val="FFCC00"/>
                  </a:gs>
                  <a:gs pos="100000">
                    <a:srgbClr val="993300"/>
                  </a:gs>
                </a:gsLst>
                <a:lin ang="0" scaled="1"/>
              </a:gradFill>
              <a:ln w="76200">
                <a:solidFill>
                  <a:srgbClr val="000080"/>
                </a:solidFill>
                <a:round/>
                <a:headEnd/>
                <a:tailEnd/>
              </a:ln>
            </p:spPr>
            <p:txBody>
              <a:bodyPr/>
              <a:lstStyle/>
              <a:p>
                <a:endParaRPr lang="it-IT"/>
              </a:p>
            </p:txBody>
          </p:sp>
          <p:sp>
            <p:nvSpPr>
              <p:cNvPr id="40973" name="WordArt 13"/>
              <p:cNvSpPr>
                <a:spLocks noChangeArrowheads="1" noChangeShapeType="1" noTextEdit="1"/>
              </p:cNvSpPr>
              <p:nvPr/>
            </p:nvSpPr>
            <p:spPr bwMode="auto">
              <a:xfrm>
                <a:off x="7277" y="6977"/>
                <a:ext cx="1665" cy="570"/>
              </a:xfrm>
              <a:prstGeom prst="rect">
                <a:avLst/>
              </a:prstGeom>
            </p:spPr>
            <p:txBody>
              <a:bodyPr wrap="none" fromWordArt="1">
                <a:prstTxWarp prst="textPlain">
                  <a:avLst>
                    <a:gd name="adj" fmla="val 50000"/>
                  </a:avLst>
                </a:prstTxWarp>
              </a:bodyPr>
              <a:lstStyle/>
              <a:p>
                <a:pPr algn="ctr"/>
                <a:r>
                  <a:rPr lang="it-IT" sz="2000" i="1" kern="10">
                    <a:ln w="9525">
                      <a:solidFill>
                        <a:srgbClr val="000000"/>
                      </a:solidFill>
                      <a:round/>
                      <a:headEnd/>
                      <a:tailEnd/>
                    </a:ln>
                    <a:solidFill>
                      <a:srgbClr val="FFFFFF"/>
                    </a:solidFill>
                    <a:effectLst>
                      <a:outerShdw dist="35921" dir="2700000" algn="ctr" rotWithShape="0">
                        <a:srgbClr val="808080">
                          <a:alpha val="74997"/>
                        </a:srgbClr>
                      </a:outerShdw>
                    </a:effectLst>
                    <a:latin typeface="Comic Sans MS"/>
                  </a:rPr>
                  <a:t>Distress</a:t>
                </a:r>
              </a:p>
            </p:txBody>
          </p:sp>
          <p:sp>
            <p:nvSpPr>
              <p:cNvPr id="40974" name="WordArt 14"/>
              <p:cNvSpPr>
                <a:spLocks noChangeArrowheads="1" noChangeShapeType="1" noTextEdit="1"/>
              </p:cNvSpPr>
              <p:nvPr/>
            </p:nvSpPr>
            <p:spPr bwMode="auto">
              <a:xfrm>
                <a:off x="4097" y="7017"/>
                <a:ext cx="1665" cy="570"/>
              </a:xfrm>
              <a:prstGeom prst="rect">
                <a:avLst/>
              </a:prstGeom>
            </p:spPr>
            <p:txBody>
              <a:bodyPr wrap="none" fromWordArt="1">
                <a:prstTxWarp prst="textPlain">
                  <a:avLst>
                    <a:gd name="adj" fmla="val 50000"/>
                  </a:avLst>
                </a:prstTxWarp>
              </a:bodyPr>
              <a:lstStyle/>
              <a:p>
                <a:pPr algn="ctr"/>
                <a:r>
                  <a:rPr lang="it-IT" sz="2000" i="1" kern="10">
                    <a:ln w="9525">
                      <a:solidFill>
                        <a:srgbClr val="000000"/>
                      </a:solidFill>
                      <a:round/>
                      <a:headEnd/>
                      <a:tailEnd/>
                    </a:ln>
                    <a:solidFill>
                      <a:srgbClr val="FFFFFF"/>
                    </a:solidFill>
                    <a:effectLst>
                      <a:outerShdw dist="35921" dir="2700000" algn="ctr" rotWithShape="0">
                        <a:srgbClr val="808080">
                          <a:alpha val="74997"/>
                        </a:srgbClr>
                      </a:outerShdw>
                    </a:effectLst>
                    <a:latin typeface="Comic Sans MS"/>
                  </a:rPr>
                  <a:t>Eustress</a:t>
                </a:r>
              </a:p>
            </p:txBody>
          </p:sp>
        </p:grpSp>
        <p:sp>
          <p:nvSpPr>
            <p:cNvPr id="40968" name="Text Box 15"/>
            <p:cNvSpPr txBox="1">
              <a:spLocks noChangeArrowheads="1"/>
            </p:cNvSpPr>
            <p:nvPr/>
          </p:nvSpPr>
          <p:spPr bwMode="auto">
            <a:xfrm>
              <a:off x="5721" y="2215"/>
              <a:ext cx="7056" cy="762"/>
            </a:xfrm>
            <a:prstGeom prst="rect">
              <a:avLst/>
            </a:prstGeom>
            <a:noFill/>
            <a:ln w="9525">
              <a:noFill/>
              <a:miter lim="800000"/>
              <a:headEnd/>
              <a:tailEnd/>
            </a:ln>
          </p:spPr>
          <p:txBody>
            <a:bodyPr/>
            <a:lstStyle/>
            <a:p>
              <a:pPr eaLnBrk="0" hangingPunct="0"/>
              <a:endParaRPr lang="it-IT" sz="1200">
                <a:solidFill>
                  <a:srgbClr val="FFFF00"/>
                </a:solidFill>
                <a:latin typeface="Times New Roman" pitchFamily="18" charset="0"/>
              </a:endParaRPr>
            </a:p>
          </p:txBody>
        </p:sp>
      </p:grpSp>
      <p:sp>
        <p:nvSpPr>
          <p:cNvPr id="5" name="Titolo 4"/>
          <p:cNvSpPr>
            <a:spLocks noGrp="1"/>
          </p:cNvSpPr>
          <p:nvPr>
            <p:ph type="title"/>
          </p:nvPr>
        </p:nvSpPr>
        <p:spPr/>
        <p:txBody>
          <a:bodyPr>
            <a:normAutofit fontScale="90000"/>
          </a:bodyPr>
          <a:lstStyle/>
          <a:p>
            <a:r>
              <a:rPr lang="it-IT" dirty="0"/>
              <a:t>CURVA DELLA PRESTAZIONE SOTTO STRESS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Mostra immagine a dimensione intera">
            <a:hlinkClick r:id="rId3"/>
          </p:cNvPr>
          <p:cNvPicPr>
            <a:picLocks noChangeAspect="1" noChangeArrowheads="1"/>
          </p:cNvPicPr>
          <p:nvPr/>
        </p:nvPicPr>
        <p:blipFill>
          <a:blip r:embed="rId4"/>
          <a:srcRect/>
          <a:stretch>
            <a:fillRect/>
          </a:stretch>
        </p:blipFill>
        <p:spPr bwMode="auto">
          <a:xfrm>
            <a:off x="7380312" y="5576842"/>
            <a:ext cx="1519238" cy="1081088"/>
          </a:xfrm>
          <a:prstGeom prst="rect">
            <a:avLst/>
          </a:prstGeom>
          <a:noFill/>
          <a:ln w="9525">
            <a:noFill/>
            <a:miter lim="800000"/>
            <a:headEnd/>
            <a:tailEnd/>
          </a:ln>
        </p:spPr>
      </p:pic>
      <p:pic>
        <p:nvPicPr>
          <p:cNvPr id="4" name="Picture 4" descr="stress_graph"/>
          <p:cNvPicPr>
            <a:picLocks noChangeAspect="1" noChangeArrowheads="1"/>
          </p:cNvPicPr>
          <p:nvPr/>
        </p:nvPicPr>
        <p:blipFill>
          <a:blip r:embed="rId5"/>
          <a:srcRect/>
          <a:stretch>
            <a:fillRect/>
          </a:stretch>
        </p:blipFill>
        <p:spPr>
          <a:xfrm>
            <a:off x="1404144" y="1052512"/>
            <a:ext cx="6335712" cy="4752975"/>
          </a:xfrm>
          <a:prstGeom prst="rect">
            <a:avLst/>
          </a:prstGeom>
          <a:effectLst>
            <a:outerShdw dist="35921" dir="2700000" algn="ctr" rotWithShape="0">
              <a:schemeClr val="bg1">
                <a:alpha val="74997"/>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ea typeface="ＭＳ Ｐゴシック"/>
                <a:cs typeface="ＭＳ Ｐゴシック"/>
              </a:rPr>
              <a:t>2. STRESS</a:t>
            </a:r>
            <a:endParaRPr lang="it-IT" dirty="0"/>
          </a:p>
        </p:txBody>
      </p:sp>
      <p:sp>
        <p:nvSpPr>
          <p:cNvPr id="3" name="Segnaposto contenuto 2"/>
          <p:cNvSpPr>
            <a:spLocks noGrp="1"/>
          </p:cNvSpPr>
          <p:nvPr>
            <p:ph idx="1"/>
          </p:nvPr>
        </p:nvSpPr>
        <p:spPr>
          <a:xfrm>
            <a:off x="457200" y="2204864"/>
            <a:ext cx="8229600" cy="4876800"/>
          </a:xfrm>
        </p:spPr>
        <p:txBody>
          <a:bodyPr/>
          <a:lstStyle/>
          <a:p>
            <a:pPr>
              <a:spcBef>
                <a:spcPct val="0"/>
              </a:spcBef>
            </a:pPr>
            <a:r>
              <a:rPr lang="it-IT" sz="2200" dirty="0">
                <a:solidFill>
                  <a:schemeClr val="accent5">
                    <a:lumMod val="75000"/>
                  </a:schemeClr>
                </a:solidFill>
              </a:rPr>
              <a:t>Lo stress fa parte della vita…</a:t>
            </a:r>
          </a:p>
          <a:p>
            <a:pPr>
              <a:spcBef>
                <a:spcPct val="0"/>
              </a:spcBef>
            </a:pPr>
            <a:endParaRPr lang="it-IT" sz="2200" dirty="0">
              <a:solidFill>
                <a:schemeClr val="accent5">
                  <a:lumMod val="75000"/>
                </a:schemeClr>
              </a:solidFill>
            </a:endParaRPr>
          </a:p>
          <a:p>
            <a:pPr>
              <a:spcBef>
                <a:spcPct val="0"/>
              </a:spcBef>
            </a:pPr>
            <a:r>
              <a:rPr lang="it-IT" sz="2200" dirty="0">
                <a:solidFill>
                  <a:schemeClr val="accent5">
                    <a:lumMod val="75000"/>
                  </a:schemeClr>
                </a:solidFill>
              </a:rPr>
              <a:t>L’ambiente fisico e sociale ci sottopone costantemente a innumerevoli stimoli, a cui è necessario dare risposte adeguate.</a:t>
            </a:r>
          </a:p>
          <a:p>
            <a:pPr algn="ctr">
              <a:spcBef>
                <a:spcPct val="0"/>
              </a:spcBef>
            </a:pPr>
            <a:endParaRPr lang="en-US" sz="4000" dirty="0">
              <a:latin typeface="Chalkboard Bold" pitchFamily="1" charset="0"/>
            </a:endParaRPr>
          </a:p>
          <a:p>
            <a:pPr marL="0" indent="0">
              <a:buNone/>
            </a:pPr>
            <a:endParaRPr lang="it-IT" dirty="0"/>
          </a:p>
        </p:txBody>
      </p:sp>
    </p:spTree>
    <p:extLst>
      <p:ext uri="{BB962C8B-B14F-4D97-AF65-F5344CB8AC3E}">
        <p14:creationId xmlns:p14="http://schemas.microsoft.com/office/powerpoint/2010/main" val="3879066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1"/>
          <p:cNvSpPr>
            <a:spLocks noGrp="1"/>
          </p:cNvSpPr>
          <p:nvPr>
            <p:ph type="title"/>
          </p:nvPr>
        </p:nvSpPr>
        <p:spPr/>
        <p:txBody>
          <a:bodyPr>
            <a:noAutofit/>
          </a:bodyPr>
          <a:lstStyle/>
          <a:p>
            <a:r>
              <a:rPr lang="it-IT" sz="3600" dirty="0"/>
              <a:t>MA IL TUMORE È PSICOSOMATICO?  </a:t>
            </a:r>
            <a:br>
              <a:rPr lang="it-IT" sz="3600" dirty="0"/>
            </a:br>
            <a:r>
              <a:rPr lang="it-IT" sz="3600" dirty="0"/>
              <a:t>È DOVUTO ALLO STRESS?</a:t>
            </a:r>
          </a:p>
        </p:txBody>
      </p:sp>
      <p:sp>
        <p:nvSpPr>
          <p:cNvPr id="3" name="Segnaposto contenuto 2"/>
          <p:cNvSpPr>
            <a:spLocks noGrp="1"/>
          </p:cNvSpPr>
          <p:nvPr>
            <p:ph idx="1"/>
          </p:nvPr>
        </p:nvSpPr>
        <p:spPr/>
        <p:txBody>
          <a:bodyPr>
            <a:normAutofit fontScale="85000" lnSpcReduction="20000"/>
          </a:bodyPr>
          <a:lstStyle/>
          <a:p>
            <a:pPr marL="0" indent="0">
              <a:buNone/>
            </a:pPr>
            <a:r>
              <a:rPr lang="it-IT" b="1" dirty="0">
                <a:solidFill>
                  <a:schemeClr val="accent5">
                    <a:lumMod val="75000"/>
                  </a:schemeClr>
                </a:solidFill>
              </a:rPr>
              <a:t>IL CORPO PARLA... RACCONTA</a:t>
            </a:r>
          </a:p>
          <a:p>
            <a:pPr marL="0" indent="0">
              <a:buNone/>
            </a:pPr>
            <a:r>
              <a:rPr lang="it-IT" dirty="0">
                <a:solidFill>
                  <a:schemeClr val="accent5">
                    <a:lumMod val="75000"/>
                  </a:schemeClr>
                </a:solidFill>
              </a:rPr>
              <a:t> </a:t>
            </a:r>
          </a:p>
          <a:p>
            <a:r>
              <a:rPr lang="it-IT" dirty="0">
                <a:solidFill>
                  <a:schemeClr val="accent5">
                    <a:lumMod val="75000"/>
                  </a:schemeClr>
                </a:solidFill>
              </a:rPr>
              <a:t>Quando l’Io cede, s’indebolisce...</a:t>
            </a:r>
          </a:p>
          <a:p>
            <a:r>
              <a:rPr lang="it-IT" dirty="0">
                <a:solidFill>
                  <a:schemeClr val="accent5">
                    <a:lumMod val="75000"/>
                  </a:schemeClr>
                </a:solidFill>
              </a:rPr>
              <a:t> Sofferenze trattenute nel corpo... Il corpo ha una memoria..</a:t>
            </a:r>
          </a:p>
          <a:p>
            <a:endParaRPr lang="it-IT" dirty="0">
              <a:solidFill>
                <a:schemeClr val="accent5">
                  <a:lumMod val="75000"/>
                </a:schemeClr>
              </a:solidFill>
            </a:endParaRPr>
          </a:p>
          <a:p>
            <a:r>
              <a:rPr lang="it-IT" dirty="0">
                <a:solidFill>
                  <a:schemeClr val="accent5">
                    <a:lumMod val="75000"/>
                  </a:schemeClr>
                </a:solidFill>
              </a:rPr>
              <a:t>Sono stati esplorati in molti studi  alcuni aspetti del rapporto mente-corpo considerando, nello specifico, il processo organico della patologia cancerosa e il processo mentale costituito in questo caso dalle ipotesi sull’eventuale correlazione tra la nascita e lo sviluppo del tumore e una serie di stati o fenomeni di natura psicologica.</a:t>
            </a:r>
          </a:p>
          <a:p>
            <a:endParaRPr lang="it-IT" b="1" dirty="0">
              <a:solidFill>
                <a:schemeClr val="accent5">
                  <a:lumMod val="75000"/>
                </a:schemeClr>
              </a:solidFill>
            </a:endParaRPr>
          </a:p>
          <a:p>
            <a:pPr marL="0" indent="0">
              <a:buNone/>
            </a:pPr>
            <a:r>
              <a:rPr lang="it-IT" b="1" dirty="0">
                <a:solidFill>
                  <a:schemeClr val="accent5">
                    <a:lumMod val="75000"/>
                  </a:schemeClr>
                </a:solidFill>
              </a:rPr>
              <a:t>Comunità scientifica:</a:t>
            </a:r>
            <a:endParaRPr lang="it-IT" dirty="0">
              <a:solidFill>
                <a:schemeClr val="accent5">
                  <a:lumMod val="75000"/>
                </a:schemeClr>
              </a:solidFill>
            </a:endParaRPr>
          </a:p>
          <a:p>
            <a:r>
              <a:rPr lang="it-IT" dirty="0">
                <a:solidFill>
                  <a:schemeClr val="accent5">
                    <a:lumMod val="75000"/>
                  </a:schemeClr>
                </a:solidFill>
              </a:rPr>
              <a:t>- c’è evidenza scientifica fra stress e abbassamento delle difese immunitarie, fra stress e processi infiammatori</a:t>
            </a:r>
          </a:p>
          <a:p>
            <a:r>
              <a:rPr lang="it-IT" b="1" dirty="0">
                <a:solidFill>
                  <a:schemeClr val="accent5">
                    <a:lumMod val="75000"/>
                  </a:schemeClr>
                </a:solidFill>
              </a:rPr>
              <a:t>- </a:t>
            </a:r>
            <a:r>
              <a:rPr lang="it-IT" dirty="0">
                <a:solidFill>
                  <a:schemeClr val="accent5">
                    <a:lumMod val="75000"/>
                  </a:schemeClr>
                </a:solidFill>
              </a:rPr>
              <a:t>non c’è evidenza di una relazione</a:t>
            </a:r>
            <a:r>
              <a:rPr lang="it-IT" b="1" dirty="0">
                <a:solidFill>
                  <a:schemeClr val="accent5">
                    <a:lumMod val="75000"/>
                  </a:schemeClr>
                </a:solidFill>
              </a:rPr>
              <a:t> positivo negativa </a:t>
            </a:r>
            <a:r>
              <a:rPr lang="it-IT" dirty="0">
                <a:solidFill>
                  <a:schemeClr val="accent5">
                    <a:lumMod val="75000"/>
                  </a:schemeClr>
                </a:solidFill>
              </a:rPr>
              <a:t>tra stress e cancro</a:t>
            </a:r>
            <a:r>
              <a:rPr lang="it-IT" b="1" dirty="0">
                <a:solidFill>
                  <a:schemeClr val="accent5">
                    <a:lumMod val="75000"/>
                  </a:schemeClr>
                </a:solidFill>
              </a:rPr>
              <a:t>.</a:t>
            </a:r>
            <a:endParaRPr lang="it-IT" dirty="0">
              <a:solidFill>
                <a:schemeClr val="accent5">
                  <a:lumMod val="75000"/>
                </a:schemeClr>
              </a:solidFill>
            </a:endParaRPr>
          </a:p>
          <a:p>
            <a:endParaRPr lang="it-I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p:cNvSpPr>
            <a:spLocks noGrp="1"/>
          </p:cNvSpPr>
          <p:nvPr>
            <p:ph type="title"/>
          </p:nvPr>
        </p:nvSpPr>
        <p:spPr/>
        <p:txBody>
          <a:bodyPr>
            <a:noAutofit/>
          </a:bodyPr>
          <a:lstStyle/>
          <a:p>
            <a:r>
              <a:rPr lang="it-IT" sz="3600" dirty="0">
                <a:ea typeface="ＭＳ Ｐゴシック"/>
                <a:cs typeface="ＭＳ Ｐゴシック"/>
              </a:rPr>
              <a:t>STRESS E DISREGOLAZIONE EMOTIVA                     </a:t>
            </a:r>
          </a:p>
        </p:txBody>
      </p:sp>
      <p:sp>
        <p:nvSpPr>
          <p:cNvPr id="45059" name="Segnaposto contenuto 2"/>
          <p:cNvSpPr>
            <a:spLocks noGrp="1"/>
          </p:cNvSpPr>
          <p:nvPr>
            <p:ph idx="1"/>
          </p:nvPr>
        </p:nvSpPr>
        <p:spPr/>
        <p:txBody>
          <a:bodyPr/>
          <a:lstStyle/>
          <a:p>
            <a:r>
              <a:rPr lang="it-IT" sz="2000" dirty="0">
                <a:solidFill>
                  <a:schemeClr val="accent5">
                    <a:lumMod val="75000"/>
                  </a:schemeClr>
                </a:solidFill>
              </a:rPr>
              <a:t>Lo stress altera la capacità di regolazione delle risposte emotive</a:t>
            </a:r>
          </a:p>
          <a:p>
            <a:r>
              <a:rPr lang="it-IT" sz="2000" dirty="0">
                <a:solidFill>
                  <a:schemeClr val="accent5">
                    <a:lumMod val="75000"/>
                  </a:schemeClr>
                </a:solidFill>
              </a:rPr>
              <a:t>Aumento </a:t>
            </a:r>
            <a:r>
              <a:rPr lang="it-IT" sz="2000" dirty="0" err="1">
                <a:solidFill>
                  <a:schemeClr val="accent5">
                    <a:lumMod val="75000"/>
                  </a:schemeClr>
                </a:solidFill>
              </a:rPr>
              <a:t>arousal</a:t>
            </a:r>
            <a:r>
              <a:rPr lang="it-IT" sz="2000" dirty="0">
                <a:solidFill>
                  <a:schemeClr val="accent5">
                    <a:lumMod val="75000"/>
                  </a:schemeClr>
                </a:solidFill>
              </a:rPr>
              <a:t>; </a:t>
            </a:r>
            <a:r>
              <a:rPr lang="it-IT" sz="2000" dirty="0" err="1">
                <a:solidFill>
                  <a:schemeClr val="accent5">
                    <a:lumMod val="75000"/>
                  </a:schemeClr>
                </a:solidFill>
              </a:rPr>
              <a:t>iper</a:t>
            </a:r>
            <a:r>
              <a:rPr lang="it-IT" sz="2000" dirty="0">
                <a:solidFill>
                  <a:schemeClr val="accent5">
                    <a:lumMod val="75000"/>
                  </a:schemeClr>
                </a:solidFill>
              </a:rPr>
              <a:t>-attivazione</a:t>
            </a:r>
          </a:p>
          <a:p>
            <a:r>
              <a:rPr lang="it-IT" sz="2000" dirty="0">
                <a:solidFill>
                  <a:schemeClr val="accent5">
                    <a:lumMod val="75000"/>
                  </a:schemeClr>
                </a:solidFill>
              </a:rPr>
              <a:t>Ha delle conseguenze a livello somatico, cognitivo e comportamentale</a:t>
            </a:r>
          </a:p>
          <a:p>
            <a:endParaRPr lang="it-IT" sz="2000" dirty="0">
              <a:solidFill>
                <a:schemeClr val="accent5">
                  <a:lumMod val="75000"/>
                </a:schemeClr>
              </a:solidFill>
            </a:endParaRPr>
          </a:p>
          <a:p>
            <a:pPr marL="457200" indent="-457200">
              <a:buFont typeface="+mj-lt"/>
              <a:buAutoNum type="arabicPeriod"/>
            </a:pPr>
            <a:r>
              <a:rPr lang="it-IT" sz="2000" dirty="0">
                <a:solidFill>
                  <a:schemeClr val="accent5">
                    <a:lumMod val="75000"/>
                  </a:schemeClr>
                </a:solidFill>
              </a:rPr>
              <a:t>sintomi somatici, neuro-vegetativi; sudorazione, tachicardia, alterazione del sonno</a:t>
            </a:r>
          </a:p>
          <a:p>
            <a:pPr marL="457200" indent="-457200">
              <a:buFont typeface="+mj-lt"/>
              <a:buAutoNum type="arabicPeriod"/>
            </a:pPr>
            <a:r>
              <a:rPr lang="it-IT" sz="2000" dirty="0">
                <a:solidFill>
                  <a:schemeClr val="accent5">
                    <a:lumMod val="75000"/>
                  </a:schemeClr>
                </a:solidFill>
              </a:rPr>
              <a:t>livello cognitivo; pensieri intrusivi, </a:t>
            </a:r>
            <a:r>
              <a:rPr lang="it-IT" sz="2000" dirty="0" err="1">
                <a:solidFill>
                  <a:schemeClr val="accent5">
                    <a:lumMod val="75000"/>
                  </a:schemeClr>
                </a:solidFill>
              </a:rPr>
              <a:t>rimurginazione</a:t>
            </a:r>
            <a:endParaRPr lang="it-IT" sz="2000" dirty="0">
              <a:solidFill>
                <a:schemeClr val="accent5">
                  <a:lumMod val="75000"/>
                </a:schemeClr>
              </a:solidFill>
            </a:endParaRPr>
          </a:p>
          <a:p>
            <a:pPr marL="457200" indent="-457200">
              <a:buFont typeface="+mj-lt"/>
              <a:buAutoNum type="arabicPeriod"/>
            </a:pPr>
            <a:r>
              <a:rPr lang="it-IT" sz="2000" dirty="0">
                <a:solidFill>
                  <a:schemeClr val="accent5">
                    <a:lumMod val="75000"/>
                  </a:schemeClr>
                </a:solidFill>
              </a:rPr>
              <a:t>livello comportamentale; irrequietezza</a:t>
            </a:r>
            <a:r>
              <a:rPr lang="it-IT" sz="2400" dirty="0">
                <a:solidFill>
                  <a:schemeClr val="accent5">
                    <a:lumMod val="75000"/>
                  </a:schemeClr>
                </a:solidFill>
              </a:rPr>
              <a:t>, </a:t>
            </a:r>
            <a:r>
              <a:rPr lang="it-IT" sz="2000" dirty="0">
                <a:solidFill>
                  <a:schemeClr val="accent5">
                    <a:lumMod val="75000"/>
                  </a:schemeClr>
                </a:solidFill>
              </a:rPr>
              <a:t>difficoltà a stare fermo , movimento, </a:t>
            </a:r>
            <a:r>
              <a:rPr lang="it-IT" sz="2000" dirty="0" err="1">
                <a:solidFill>
                  <a:schemeClr val="accent5">
                    <a:lumMod val="75000"/>
                  </a:schemeClr>
                </a:solidFill>
              </a:rPr>
              <a:t>iper</a:t>
            </a:r>
            <a:r>
              <a:rPr lang="it-IT" sz="2000" dirty="0">
                <a:solidFill>
                  <a:schemeClr val="accent5">
                    <a:lumMod val="75000"/>
                  </a:schemeClr>
                </a:solidFill>
              </a:rPr>
              <a:t>-attività, tensione muscolare</a:t>
            </a:r>
          </a:p>
          <a:p>
            <a:pPr>
              <a:buFontTx/>
              <a:buNone/>
            </a:pPr>
            <a:endParaRPr lang="it-IT" sz="2400" dirty="0">
              <a:solidFill>
                <a:schemeClr val="accent5">
                  <a:lumMod val="75000"/>
                </a:schemeClr>
              </a:solidFill>
            </a:endParaRPr>
          </a:p>
          <a:p>
            <a:pPr>
              <a:buFontTx/>
              <a:buNone/>
            </a:pPr>
            <a:endParaRPr lang="it-IT" sz="2400" dirty="0">
              <a:solidFill>
                <a:schemeClr val="accent5">
                  <a:lumMod val="75000"/>
                </a:schemeClr>
              </a:solidFill>
            </a:endParaRPr>
          </a:p>
        </p:txBody>
      </p:sp>
      <p:sp>
        <p:nvSpPr>
          <p:cNvPr id="4" name="Freccia a destra 3"/>
          <p:cNvSpPr/>
          <p:nvPr/>
        </p:nvSpPr>
        <p:spPr>
          <a:xfrm>
            <a:off x="1043608" y="5614194"/>
            <a:ext cx="690562"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5061" name="CasellaDiTesto 4"/>
          <p:cNvSpPr txBox="1">
            <a:spLocks noChangeArrowheads="1"/>
          </p:cNvSpPr>
          <p:nvPr/>
        </p:nvSpPr>
        <p:spPr bwMode="auto">
          <a:xfrm>
            <a:off x="1928813" y="5157788"/>
            <a:ext cx="6696075" cy="1200150"/>
          </a:xfrm>
          <a:prstGeom prst="rect">
            <a:avLst/>
          </a:prstGeom>
          <a:noFill/>
          <a:ln w="9525">
            <a:noFill/>
            <a:miter lim="800000"/>
            <a:headEnd/>
            <a:tailEnd/>
          </a:ln>
        </p:spPr>
        <p:txBody>
          <a:bodyPr wrap="none">
            <a:spAutoFit/>
          </a:bodyPr>
          <a:lstStyle/>
          <a:p>
            <a:r>
              <a:rPr lang="it-IT" sz="2400" b="1" dirty="0">
                <a:solidFill>
                  <a:schemeClr val="accent5">
                    <a:lumMod val="75000"/>
                  </a:schemeClr>
                </a:solidFill>
              </a:rPr>
              <a:t>Senso di confusione / angoscia/ impotenza/</a:t>
            </a:r>
          </a:p>
          <a:p>
            <a:r>
              <a:rPr lang="it-IT" sz="2400" b="1" dirty="0">
                <a:solidFill>
                  <a:schemeClr val="accent5">
                    <a:lumMod val="75000"/>
                  </a:schemeClr>
                </a:solidFill>
              </a:rPr>
              <a:t>paralisi del pensiero (un attacco al pensiero)</a:t>
            </a:r>
          </a:p>
          <a:p>
            <a:r>
              <a:rPr lang="it-IT" sz="2400" b="1" dirty="0">
                <a:solidFill>
                  <a:schemeClr val="accent5">
                    <a:lumMod val="75000"/>
                  </a:schemeClr>
                </a:solidFill>
              </a:rPr>
              <a:t>Sentimento di disorientamento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2306" name="Rectangle 2"/>
          <p:cNvSpPr>
            <a:spLocks noGrp="1" noRot="1" noChangeArrowheads="1"/>
          </p:cNvSpPr>
          <p:nvPr>
            <p:ph type="title"/>
          </p:nvPr>
        </p:nvSpPr>
        <p:spPr>
          <a:xfrm>
            <a:off x="457200" y="593390"/>
            <a:ext cx="8229600" cy="990600"/>
          </a:xfrm>
        </p:spPr>
        <p:txBody>
          <a:bodyPr>
            <a:noAutofit/>
          </a:bodyPr>
          <a:lstStyle/>
          <a:p>
            <a:pPr eaLnBrk="1" hangingPunct="1"/>
            <a:r>
              <a:rPr lang="en-US" sz="3600" dirty="0">
                <a:ea typeface="ＭＳ Ｐゴシック"/>
                <a:cs typeface="ＭＳ Ｐゴシック"/>
              </a:rPr>
              <a:t>L’ONCOLOGIA</a:t>
            </a:r>
            <a:endParaRPr lang="it-IT" sz="3600" dirty="0">
              <a:ea typeface="ＭＳ Ｐゴシック"/>
              <a:cs typeface="ＭＳ Ｐゴシック"/>
            </a:endParaRPr>
          </a:p>
        </p:txBody>
      </p:sp>
      <p:sp>
        <p:nvSpPr>
          <p:cNvPr id="482307" name="Rectangle 3"/>
          <p:cNvSpPr>
            <a:spLocks noGrp="1" noChangeArrowheads="1"/>
          </p:cNvSpPr>
          <p:nvPr>
            <p:ph idx="1"/>
          </p:nvPr>
        </p:nvSpPr>
        <p:spPr>
          <a:xfrm>
            <a:off x="251520" y="1600200"/>
            <a:ext cx="8435280" cy="4876800"/>
          </a:xfrm>
        </p:spPr>
        <p:txBody>
          <a:bodyPr>
            <a:normAutofit/>
          </a:bodyPr>
          <a:lstStyle/>
          <a:p>
            <a:pPr algn="ctr">
              <a:buNone/>
              <a:defRPr/>
            </a:pPr>
            <a:r>
              <a:rPr lang="en-US" b="1" dirty="0">
                <a:solidFill>
                  <a:schemeClr val="accent5">
                    <a:lumMod val="75000"/>
                  </a:schemeClr>
                </a:solidFill>
              </a:rPr>
              <a:t>Stress del </a:t>
            </a:r>
            <a:r>
              <a:rPr lang="en-US" b="1" dirty="0" err="1">
                <a:solidFill>
                  <a:schemeClr val="accent5">
                    <a:lumMod val="75000"/>
                  </a:schemeClr>
                </a:solidFill>
              </a:rPr>
              <a:t>paziente</a:t>
            </a:r>
            <a:r>
              <a:rPr lang="en-US" b="1" dirty="0">
                <a:solidFill>
                  <a:schemeClr val="accent5">
                    <a:lumMod val="75000"/>
                  </a:schemeClr>
                </a:solidFill>
              </a:rPr>
              <a:t> </a:t>
            </a:r>
            <a:br>
              <a:rPr lang="en-US" b="1" dirty="0">
                <a:solidFill>
                  <a:schemeClr val="accent5">
                    <a:lumMod val="75000"/>
                  </a:schemeClr>
                </a:solidFill>
              </a:rPr>
            </a:br>
            <a:r>
              <a:rPr lang="en-US" b="1" dirty="0">
                <a:solidFill>
                  <a:schemeClr val="accent5">
                    <a:lumMod val="75000"/>
                  </a:schemeClr>
                </a:solidFill>
              </a:rPr>
              <a:t> Stress </a:t>
            </a:r>
            <a:r>
              <a:rPr lang="en-US" b="1" dirty="0" err="1">
                <a:solidFill>
                  <a:schemeClr val="accent5">
                    <a:lumMod val="75000"/>
                  </a:schemeClr>
                </a:solidFill>
              </a:rPr>
              <a:t>dell’operatore</a:t>
            </a:r>
            <a:r>
              <a:rPr lang="en-US" b="1" dirty="0">
                <a:solidFill>
                  <a:schemeClr val="accent5">
                    <a:lumMod val="75000"/>
                  </a:schemeClr>
                </a:solidFill>
              </a:rPr>
              <a:t> in </a:t>
            </a:r>
            <a:r>
              <a:rPr lang="en-US" b="1" dirty="0" err="1">
                <a:solidFill>
                  <a:schemeClr val="accent5">
                    <a:lumMod val="75000"/>
                  </a:schemeClr>
                </a:solidFill>
              </a:rPr>
              <a:t>oncologia</a:t>
            </a:r>
            <a:r>
              <a:rPr lang="en-US" b="1" dirty="0">
                <a:solidFill>
                  <a:schemeClr val="accent5">
                    <a:lumMod val="75000"/>
                  </a:schemeClr>
                </a:solidFill>
              </a:rPr>
              <a:t>, </a:t>
            </a:r>
            <a:r>
              <a:rPr lang="en-US" b="1" dirty="0" err="1">
                <a:solidFill>
                  <a:schemeClr val="accent5">
                    <a:lumMod val="75000"/>
                  </a:schemeClr>
                </a:solidFill>
              </a:rPr>
              <a:t>esposto</a:t>
            </a:r>
            <a:r>
              <a:rPr lang="en-US" b="1" dirty="0">
                <a:solidFill>
                  <a:schemeClr val="accent5">
                    <a:lumMod val="75000"/>
                  </a:schemeClr>
                </a:solidFill>
              </a:rPr>
              <a:t> </a:t>
            </a:r>
            <a:r>
              <a:rPr lang="en-US" b="1" dirty="0" err="1">
                <a:solidFill>
                  <a:schemeClr val="accent5">
                    <a:lumMod val="75000"/>
                  </a:schemeClr>
                </a:solidFill>
              </a:rPr>
              <a:t>allo</a:t>
            </a:r>
            <a:r>
              <a:rPr lang="en-US" b="1" dirty="0">
                <a:solidFill>
                  <a:schemeClr val="accent5">
                    <a:lumMod val="75000"/>
                  </a:schemeClr>
                </a:solidFill>
              </a:rPr>
              <a:t> stress/</a:t>
            </a:r>
            <a:r>
              <a:rPr lang="en-US" b="1" dirty="0" err="1">
                <a:solidFill>
                  <a:schemeClr val="accent5">
                    <a:lumMod val="75000"/>
                  </a:schemeClr>
                </a:solidFill>
              </a:rPr>
              <a:t>ai</a:t>
            </a:r>
            <a:r>
              <a:rPr lang="en-US" b="1" dirty="0">
                <a:solidFill>
                  <a:schemeClr val="accent5">
                    <a:lumMod val="75000"/>
                  </a:schemeClr>
                </a:solidFill>
              </a:rPr>
              <a:t> </a:t>
            </a:r>
            <a:r>
              <a:rPr lang="en-US" b="1" dirty="0" err="1">
                <a:solidFill>
                  <a:schemeClr val="accent5">
                    <a:lumMod val="75000"/>
                  </a:schemeClr>
                </a:solidFill>
              </a:rPr>
              <a:t>traumi</a:t>
            </a:r>
            <a:r>
              <a:rPr lang="en-US" b="1" dirty="0">
                <a:solidFill>
                  <a:schemeClr val="accent5">
                    <a:lumMod val="75000"/>
                  </a:schemeClr>
                </a:solidFill>
              </a:rPr>
              <a:t> del </a:t>
            </a:r>
            <a:r>
              <a:rPr lang="en-US" b="1" dirty="0" err="1">
                <a:solidFill>
                  <a:schemeClr val="accent5">
                    <a:lumMod val="75000"/>
                  </a:schemeClr>
                </a:solidFill>
              </a:rPr>
              <a:t>paziente</a:t>
            </a:r>
            <a:r>
              <a:rPr lang="en-US" b="1" dirty="0">
                <a:solidFill>
                  <a:schemeClr val="accent5">
                    <a:lumMod val="75000"/>
                  </a:schemeClr>
                </a:solidFill>
              </a:rPr>
              <a:t> (trauma </a:t>
            </a:r>
            <a:r>
              <a:rPr lang="en-US" b="1" dirty="0" err="1">
                <a:solidFill>
                  <a:schemeClr val="accent5">
                    <a:lumMod val="75000"/>
                  </a:schemeClr>
                </a:solidFill>
              </a:rPr>
              <a:t>vicario</a:t>
            </a:r>
            <a:r>
              <a:rPr lang="en-US" b="1" dirty="0">
                <a:solidFill>
                  <a:schemeClr val="accent5">
                    <a:lumMod val="75000"/>
                  </a:schemeClr>
                </a:solidFill>
              </a:rPr>
              <a:t>)</a:t>
            </a:r>
            <a:br>
              <a:rPr lang="en-US" b="1" dirty="0">
                <a:solidFill>
                  <a:schemeClr val="accent5">
                    <a:lumMod val="75000"/>
                  </a:schemeClr>
                </a:solidFill>
              </a:rPr>
            </a:br>
            <a:endParaRPr lang="it-IT" b="1" dirty="0">
              <a:solidFill>
                <a:schemeClr val="accent5">
                  <a:lumMod val="75000"/>
                </a:schemeClr>
              </a:solidFill>
            </a:endParaRPr>
          </a:p>
          <a:p>
            <a:pPr>
              <a:defRPr/>
            </a:pPr>
            <a:r>
              <a:rPr lang="it-IT" sz="2000" dirty="0">
                <a:solidFill>
                  <a:schemeClr val="accent5">
                    <a:lumMod val="75000"/>
                  </a:schemeClr>
                </a:solidFill>
              </a:rPr>
              <a:t>Nel 1994: il DSM IV (manuale di riferimento internazionale per le diagnosi psichiatriche e psicologiche) riconosce il cancro come TRAUMA.</a:t>
            </a:r>
          </a:p>
          <a:p>
            <a:r>
              <a:rPr lang="it-IT" sz="2000" dirty="0">
                <a:solidFill>
                  <a:schemeClr val="accent5">
                    <a:lumMod val="75000"/>
                  </a:schemeClr>
                </a:solidFill>
              </a:rPr>
              <a:t>Un trauma che proviene dall’interno del corpo</a:t>
            </a:r>
          </a:p>
          <a:p>
            <a:pPr eaLnBrk="1" hangingPunct="1">
              <a:buFont typeface="Arial" charset="0"/>
              <a:buNone/>
              <a:defRPr/>
            </a:pPr>
            <a:endParaRPr lang="it-IT" sz="2000" dirty="0">
              <a:solidFill>
                <a:schemeClr val="accent5">
                  <a:lumMod val="75000"/>
                </a:schemeClr>
              </a:solidFill>
            </a:endParaRPr>
          </a:p>
          <a:p>
            <a:pPr algn="ctr" eaLnBrk="1" hangingPunct="1">
              <a:buFont typeface="Arial" charset="0"/>
              <a:buNone/>
              <a:defRPr/>
            </a:pPr>
            <a:endParaRPr lang="it-IT" sz="2000" dirty="0">
              <a:solidFill>
                <a:schemeClr val="accent5">
                  <a:lumMod val="75000"/>
                </a:schemeClr>
              </a:solidFill>
            </a:endParaRPr>
          </a:p>
        </p:txBody>
      </p:sp>
      <p:pic>
        <p:nvPicPr>
          <p:cNvPr id="48132" name="Picture 3" descr="C:\Documents and Settings\IEO0207\Documenti\PAOLI\LAVORI PER DIDIER\16 NOVEMBRE 2011 PE\Lampo.jpg"/>
          <p:cNvPicPr>
            <a:picLocks noChangeAspect="1" noChangeArrowheads="1"/>
          </p:cNvPicPr>
          <p:nvPr/>
        </p:nvPicPr>
        <p:blipFill>
          <a:blip r:embed="rId2"/>
          <a:srcRect/>
          <a:stretch>
            <a:fillRect/>
          </a:stretch>
        </p:blipFill>
        <p:spPr bwMode="auto">
          <a:xfrm>
            <a:off x="6943324" y="3861048"/>
            <a:ext cx="1743476" cy="26159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2306"/>
                                        </p:tgtEl>
                                        <p:attrNameLst>
                                          <p:attrName>style.visibility</p:attrName>
                                        </p:attrNameLst>
                                      </p:cBhvr>
                                      <p:to>
                                        <p:strVal val="visible"/>
                                      </p:to>
                                    </p:set>
                                    <p:animEffect transition="in" filter="fade">
                                      <p:cBhvr>
                                        <p:cTn id="7" dur="2000"/>
                                        <p:tgtEl>
                                          <p:spTgt spid="48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6"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354" name="Rectangle 2"/>
          <p:cNvSpPr>
            <a:spLocks noGrp="1" noRot="1" noChangeArrowheads="1"/>
          </p:cNvSpPr>
          <p:nvPr>
            <p:ph type="title"/>
          </p:nvPr>
        </p:nvSpPr>
        <p:spPr/>
        <p:txBody>
          <a:bodyPr>
            <a:normAutofit/>
          </a:bodyPr>
          <a:lstStyle/>
          <a:p>
            <a:pPr eaLnBrk="1" hangingPunct="1">
              <a:defRPr/>
            </a:pPr>
            <a:br>
              <a:rPr lang="it-IT" sz="3600" b="1" dirty="0">
                <a:effectLst>
                  <a:outerShdw blurRad="38100" dist="38100" dir="2700000" algn="tl">
                    <a:srgbClr val="1F497D"/>
                  </a:outerShdw>
                </a:effectLst>
                <a:latin typeface="Bookman Old Style" pitchFamily="18" charset="0"/>
                <a:ea typeface="ＭＳ Ｐゴシック"/>
                <a:cs typeface="ＭＳ Ｐゴシック"/>
              </a:rPr>
            </a:br>
            <a:endParaRPr lang="it-IT" sz="2000" b="1" dirty="0">
              <a:latin typeface="+mn-lt"/>
              <a:ea typeface="ＭＳ Ｐゴシック"/>
              <a:cs typeface="ＭＳ Ｐゴシック"/>
            </a:endParaRPr>
          </a:p>
        </p:txBody>
      </p:sp>
      <p:sp>
        <p:nvSpPr>
          <p:cNvPr id="484355" name="Rectangle 3"/>
          <p:cNvSpPr>
            <a:spLocks noGrp="1" noChangeArrowheads="1"/>
          </p:cNvSpPr>
          <p:nvPr>
            <p:ph idx="1"/>
          </p:nvPr>
        </p:nvSpPr>
        <p:spPr/>
        <p:txBody>
          <a:bodyPr rtlCol="0">
            <a:normAutofit/>
          </a:bodyPr>
          <a:lstStyle/>
          <a:p>
            <a:pPr marL="0" indent="0" algn="ctr">
              <a:lnSpc>
                <a:spcPct val="90000"/>
              </a:lnSpc>
              <a:buNone/>
              <a:defRPr/>
            </a:pPr>
            <a:r>
              <a:rPr lang="it-IT" sz="2000" b="1" dirty="0">
                <a:solidFill>
                  <a:schemeClr val="accent5">
                    <a:lumMod val="75000"/>
                  </a:schemeClr>
                </a:solidFill>
              </a:rPr>
              <a:t>UN EVENTO CRITICO, TRAUMATICO</a:t>
            </a:r>
          </a:p>
          <a:p>
            <a:pPr>
              <a:lnSpc>
                <a:spcPct val="90000"/>
              </a:lnSpc>
              <a:defRPr/>
            </a:pPr>
            <a:r>
              <a:rPr lang="it-IT" sz="2000" dirty="0">
                <a:solidFill>
                  <a:schemeClr val="accent5">
                    <a:lumMod val="75000"/>
                  </a:schemeClr>
                </a:solidFill>
              </a:rPr>
              <a:t>è un attacco al benessere, al desiderio di felicità, al senso di sicurezza, all’integrità del corpo.</a:t>
            </a:r>
          </a:p>
          <a:p>
            <a:pPr marL="0" indent="0" eaLnBrk="1" fontAlgn="auto" hangingPunct="1">
              <a:lnSpc>
                <a:spcPct val="90000"/>
              </a:lnSpc>
              <a:spcAft>
                <a:spcPts val="0"/>
              </a:spcAft>
              <a:buNone/>
              <a:defRPr/>
            </a:pPr>
            <a:endParaRPr lang="it-IT" sz="2000" dirty="0">
              <a:solidFill>
                <a:schemeClr val="accent5">
                  <a:lumMod val="75000"/>
                </a:schemeClr>
              </a:solidFill>
            </a:endParaRPr>
          </a:p>
          <a:p>
            <a:pPr marL="609600" indent="-609600" eaLnBrk="1" fontAlgn="auto" hangingPunct="1">
              <a:lnSpc>
                <a:spcPct val="90000"/>
              </a:lnSpc>
              <a:spcAft>
                <a:spcPts val="0"/>
              </a:spcAft>
              <a:buFont typeface="Wingdings" pitchFamily="16" charset="2"/>
              <a:buAutoNum type="arabicPeriod"/>
              <a:defRPr/>
            </a:pPr>
            <a:r>
              <a:rPr lang="it-IT" sz="2000" dirty="0">
                <a:solidFill>
                  <a:schemeClr val="accent5">
                    <a:lumMod val="75000"/>
                  </a:schemeClr>
                </a:solidFill>
              </a:rPr>
              <a:t>Avviene in modo improvviso ed inaspettato</a:t>
            </a:r>
          </a:p>
          <a:p>
            <a:pPr marL="609600" indent="-609600" eaLnBrk="1" fontAlgn="auto" hangingPunct="1">
              <a:lnSpc>
                <a:spcPct val="90000"/>
              </a:lnSpc>
              <a:spcAft>
                <a:spcPts val="0"/>
              </a:spcAft>
              <a:buFont typeface="Wingdings" pitchFamily="16" charset="2"/>
              <a:buAutoNum type="arabicPeriod"/>
              <a:defRPr/>
            </a:pPr>
            <a:r>
              <a:rPr lang="it-IT" sz="2000" b="1" dirty="0">
                <a:solidFill>
                  <a:schemeClr val="accent5">
                    <a:lumMod val="75000"/>
                  </a:schemeClr>
                </a:solidFill>
              </a:rPr>
              <a:t>Travolge la nostra sensazione di poter avere il controllo sulla situazione</a:t>
            </a:r>
          </a:p>
          <a:p>
            <a:pPr marL="609600" indent="-609600" eaLnBrk="1" fontAlgn="auto" hangingPunct="1">
              <a:lnSpc>
                <a:spcPct val="90000"/>
              </a:lnSpc>
              <a:spcAft>
                <a:spcPts val="0"/>
              </a:spcAft>
              <a:buFont typeface="Wingdings" pitchFamily="16" charset="2"/>
              <a:buAutoNum type="arabicPeriod"/>
              <a:defRPr/>
            </a:pPr>
            <a:r>
              <a:rPr lang="it-IT" sz="2000" dirty="0">
                <a:solidFill>
                  <a:schemeClr val="accent5">
                    <a:lumMod val="75000"/>
                  </a:schemeClr>
                </a:solidFill>
              </a:rPr>
              <a:t>Comporta la percezione di un minaccia per la propria vita, una minaccia di morte</a:t>
            </a:r>
          </a:p>
          <a:p>
            <a:pPr marL="609600" indent="-609600" eaLnBrk="1" fontAlgn="auto" hangingPunct="1">
              <a:lnSpc>
                <a:spcPct val="90000"/>
              </a:lnSpc>
              <a:spcAft>
                <a:spcPts val="0"/>
              </a:spcAft>
              <a:buFont typeface="Wingdings" pitchFamily="16" charset="2"/>
              <a:buAutoNum type="arabicPeriod"/>
              <a:defRPr/>
            </a:pPr>
            <a:r>
              <a:rPr lang="it-IT" sz="2000" b="1" dirty="0">
                <a:solidFill>
                  <a:schemeClr val="accent5">
                    <a:lumMod val="75000"/>
                  </a:schemeClr>
                </a:solidFill>
              </a:rPr>
              <a:t>Può comprendere perdite emotive o perdite fisiche, perdita dell’integrità del corpo</a:t>
            </a:r>
          </a:p>
          <a:p>
            <a:pPr marL="609600" indent="-609600" eaLnBrk="1" fontAlgn="auto" hangingPunct="1">
              <a:lnSpc>
                <a:spcPct val="90000"/>
              </a:lnSpc>
              <a:spcAft>
                <a:spcPts val="0"/>
              </a:spcAft>
              <a:buFont typeface="Wingdings" pitchFamily="16" charset="2"/>
              <a:buAutoNum type="arabicPeriod"/>
              <a:defRPr/>
            </a:pPr>
            <a:r>
              <a:rPr lang="it-IT" sz="2000" dirty="0">
                <a:solidFill>
                  <a:schemeClr val="accent5">
                    <a:lumMod val="75000"/>
                  </a:schemeClr>
                </a:solidFill>
              </a:rPr>
              <a:t>Viola i presupposti comuni su come il mondo funziona, minaccia un nostro bisogno primario; il </a:t>
            </a:r>
            <a:r>
              <a:rPr lang="it-IT" sz="2000" b="1" dirty="0">
                <a:solidFill>
                  <a:schemeClr val="accent5">
                    <a:lumMod val="75000"/>
                  </a:schemeClr>
                </a:solidFill>
              </a:rPr>
              <a:t>bisogno di sicurezza</a:t>
            </a:r>
          </a:p>
          <a:p>
            <a:pPr marL="609600" indent="-609600" eaLnBrk="1" fontAlgn="auto" hangingPunct="1">
              <a:lnSpc>
                <a:spcPct val="90000"/>
              </a:lnSpc>
              <a:spcAft>
                <a:spcPts val="0"/>
              </a:spcAft>
              <a:buFont typeface="Wingdings" pitchFamily="16" charset="2"/>
              <a:buAutoNum type="arabicPeriod"/>
              <a:defRPr/>
            </a:pPr>
            <a:endParaRPr lang="it-IT" sz="2000" dirty="0">
              <a:solidFill>
                <a:srgbClr val="FFFF00"/>
              </a:solidFill>
              <a:effectLst>
                <a:outerShdw blurRad="38100" dist="38100" dir="2700000" algn="tl">
                  <a:srgbClr val="000000"/>
                </a:outerShdw>
              </a:effectLst>
              <a:latin typeface="Bookman Old Style" pitchFamily="16" charset="0"/>
              <a:ea typeface="ＭＳ Ｐゴシック" pitchFamily="16" charset="-128"/>
            </a:endParaRPr>
          </a:p>
          <a:p>
            <a:pPr marL="609600" indent="-609600" eaLnBrk="1" fontAlgn="auto" hangingPunct="1">
              <a:lnSpc>
                <a:spcPct val="90000"/>
              </a:lnSpc>
              <a:spcAft>
                <a:spcPts val="0"/>
              </a:spcAft>
              <a:buFont typeface="Wingdings" pitchFamily="16" charset="2"/>
              <a:buAutoNum type="arabicPeriod"/>
              <a:defRPr/>
            </a:pPr>
            <a:endParaRPr lang="it-IT" sz="2000" dirty="0">
              <a:solidFill>
                <a:srgbClr val="FFFF00"/>
              </a:solidFill>
              <a:effectLst>
                <a:outerShdw blurRad="38100" dist="38100" dir="2700000" algn="tl">
                  <a:srgbClr val="000000"/>
                </a:outerShdw>
              </a:effectLst>
              <a:latin typeface="Bookman Old Style" pitchFamily="16" charset="0"/>
              <a:ea typeface="ＭＳ Ｐゴシック" pitchFamily="16"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4354"/>
                                        </p:tgtEl>
                                        <p:attrNameLst>
                                          <p:attrName>style.visibility</p:attrName>
                                        </p:attrNameLst>
                                      </p:cBhvr>
                                      <p:to>
                                        <p:strVal val="visible"/>
                                      </p:to>
                                    </p:set>
                                    <p:animEffect transition="in" filter="fade">
                                      <p:cBhvr>
                                        <p:cTn id="7" dur="2000"/>
                                        <p:tgtEl>
                                          <p:spTgt spid="4843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4355">
                                            <p:txEl>
                                              <p:pRg st="0" end="0"/>
                                            </p:txEl>
                                          </p:spTgt>
                                        </p:tgtEl>
                                        <p:attrNameLst>
                                          <p:attrName>style.visibility</p:attrName>
                                        </p:attrNameLst>
                                      </p:cBhvr>
                                      <p:to>
                                        <p:strVal val="visible"/>
                                      </p:to>
                                    </p:set>
                                    <p:animEffect transition="in" filter="fade">
                                      <p:cBhvr>
                                        <p:cTn id="12" dur="2000"/>
                                        <p:tgtEl>
                                          <p:spTgt spid="4843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4355">
                                            <p:txEl>
                                              <p:pRg st="1" end="1"/>
                                            </p:txEl>
                                          </p:spTgt>
                                        </p:tgtEl>
                                        <p:attrNameLst>
                                          <p:attrName>style.visibility</p:attrName>
                                        </p:attrNameLst>
                                      </p:cBhvr>
                                      <p:to>
                                        <p:strVal val="visible"/>
                                      </p:to>
                                    </p:set>
                                    <p:animEffect transition="in" filter="fade">
                                      <p:cBhvr>
                                        <p:cTn id="17" dur="2000"/>
                                        <p:tgtEl>
                                          <p:spTgt spid="4843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4" grpId="0"/>
      <p:bldP spid="48435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p:cNvSpPr>
            <a:spLocks noGrp="1"/>
          </p:cNvSpPr>
          <p:nvPr>
            <p:ph type="title"/>
          </p:nvPr>
        </p:nvSpPr>
        <p:spPr/>
        <p:txBody>
          <a:bodyPr>
            <a:normAutofit/>
          </a:bodyPr>
          <a:lstStyle/>
          <a:p>
            <a:r>
              <a:rPr lang="it-IT" sz="3600" dirty="0">
                <a:ea typeface="ＭＳ Ｐゴシック"/>
                <a:cs typeface="ＭＳ Ｐゴシック"/>
              </a:rPr>
              <a:t>DEFINIZIONE DEL TRAUMA</a:t>
            </a:r>
          </a:p>
        </p:txBody>
      </p:sp>
      <p:sp>
        <p:nvSpPr>
          <p:cNvPr id="2" name="Segnaposto contenuto 1"/>
          <p:cNvSpPr>
            <a:spLocks noGrp="1"/>
          </p:cNvSpPr>
          <p:nvPr>
            <p:ph idx="1"/>
          </p:nvPr>
        </p:nvSpPr>
        <p:spPr>
          <a:xfrm>
            <a:off x="611560" y="2348880"/>
            <a:ext cx="8229600" cy="4876800"/>
          </a:xfrm>
        </p:spPr>
        <p:txBody>
          <a:bodyPr>
            <a:normAutofit/>
          </a:bodyPr>
          <a:lstStyle/>
          <a:p>
            <a:r>
              <a:rPr lang="it-IT" sz="2000" dirty="0">
                <a:solidFill>
                  <a:schemeClr val="accent5">
                    <a:lumMod val="75000"/>
                  </a:schemeClr>
                </a:solidFill>
              </a:rPr>
              <a:t>Qualsiasi evento può assumere una valenza traumatica a patto che il viverlo implichi l’esperienza di un senso di impotenza e vulnerabilità a fronte di una minaccia, soggettiva o oggettiva, che può riguardare l’integrità e condizione fisica della persona, il contatto con la morte oppure elementi della realtà da cui dipende il senso di sicurezza psicologica dell’individuo.</a:t>
            </a:r>
          </a:p>
          <a:p>
            <a:endParaRPr lang="it-IT" sz="2000" dirty="0">
              <a:solidFill>
                <a:schemeClr val="accent5">
                  <a:lumMod val="75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noAutofit/>
          </a:bodyPr>
          <a:lstStyle/>
          <a:p>
            <a:pPr>
              <a:defRPr/>
            </a:pPr>
            <a:r>
              <a:rPr lang="it-IT" sz="3600" dirty="0">
                <a:ea typeface="ＭＳ Ｐゴシック"/>
                <a:cs typeface="ＭＳ Ｐゴシック"/>
              </a:rPr>
              <a:t>STRESS POST-TRAUMATICO</a:t>
            </a:r>
          </a:p>
        </p:txBody>
      </p:sp>
      <p:sp>
        <p:nvSpPr>
          <p:cNvPr id="286723" name="Rectangle 3"/>
          <p:cNvSpPr>
            <a:spLocks noGrp="1" noChangeArrowheads="1"/>
          </p:cNvSpPr>
          <p:nvPr>
            <p:ph idx="1"/>
          </p:nvPr>
        </p:nvSpPr>
        <p:spPr>
          <a:xfrm>
            <a:off x="323528" y="1700808"/>
            <a:ext cx="8229600" cy="4876800"/>
          </a:xfrm>
        </p:spPr>
        <p:txBody>
          <a:bodyPr/>
          <a:lstStyle/>
          <a:p>
            <a:pPr algn="ctr">
              <a:lnSpc>
                <a:spcPct val="90000"/>
              </a:lnSpc>
              <a:buFont typeface="Wingdings" pitchFamily="16" charset="2"/>
              <a:buNone/>
              <a:defRPr/>
            </a:pPr>
            <a:endParaRPr lang="it-IT" sz="2800" dirty="0">
              <a:latin typeface="Bookman Old Style" pitchFamily="16" charset="0"/>
              <a:ea typeface="ＭＳ Ｐゴシック" pitchFamily="16" charset="-128"/>
            </a:endParaRPr>
          </a:p>
          <a:p>
            <a:pPr algn="ctr">
              <a:lnSpc>
                <a:spcPct val="90000"/>
              </a:lnSpc>
              <a:buFont typeface="Wingdings" pitchFamily="16" charset="2"/>
              <a:buNone/>
              <a:defRPr/>
            </a:pPr>
            <a:r>
              <a:rPr lang="it-IT" sz="2800" dirty="0">
                <a:solidFill>
                  <a:schemeClr val="accent5">
                    <a:lumMod val="75000"/>
                  </a:schemeClr>
                </a:solidFill>
              </a:rPr>
              <a:t>una reazione </a:t>
            </a:r>
          </a:p>
          <a:p>
            <a:pPr algn="ctr">
              <a:lnSpc>
                <a:spcPct val="90000"/>
              </a:lnSpc>
              <a:buFont typeface="Wingdings" pitchFamily="16" charset="2"/>
              <a:buNone/>
              <a:defRPr/>
            </a:pPr>
            <a:r>
              <a:rPr lang="it-IT" sz="2800" dirty="0">
                <a:solidFill>
                  <a:srgbClr val="FF0000"/>
                </a:solidFill>
              </a:rPr>
              <a:t>normale</a:t>
            </a:r>
          </a:p>
          <a:p>
            <a:pPr algn="ctr">
              <a:lnSpc>
                <a:spcPct val="90000"/>
              </a:lnSpc>
              <a:buFont typeface="Wingdings" pitchFamily="16" charset="2"/>
              <a:buNone/>
              <a:defRPr/>
            </a:pPr>
            <a:endParaRPr lang="it-IT" sz="2800" dirty="0">
              <a:solidFill>
                <a:schemeClr val="accent5">
                  <a:lumMod val="75000"/>
                </a:schemeClr>
              </a:solidFill>
            </a:endParaRPr>
          </a:p>
          <a:p>
            <a:pPr algn="ctr">
              <a:lnSpc>
                <a:spcPct val="90000"/>
              </a:lnSpc>
              <a:buFont typeface="Wingdings" pitchFamily="16" charset="2"/>
              <a:buNone/>
              <a:defRPr/>
            </a:pPr>
            <a:r>
              <a:rPr lang="it-IT" sz="2800" dirty="0">
                <a:solidFill>
                  <a:schemeClr val="accent5">
                    <a:lumMod val="75000"/>
                  </a:schemeClr>
                </a:solidFill>
              </a:rPr>
              <a:t>di una persona</a:t>
            </a:r>
          </a:p>
          <a:p>
            <a:pPr algn="ctr">
              <a:lnSpc>
                <a:spcPct val="90000"/>
              </a:lnSpc>
              <a:buFont typeface="Wingdings" pitchFamily="16" charset="2"/>
              <a:buNone/>
              <a:defRPr/>
            </a:pPr>
            <a:r>
              <a:rPr lang="it-IT" sz="2800" dirty="0">
                <a:solidFill>
                  <a:srgbClr val="FF0000"/>
                </a:solidFill>
              </a:rPr>
              <a:t>normale</a:t>
            </a:r>
          </a:p>
          <a:p>
            <a:pPr algn="ctr">
              <a:lnSpc>
                <a:spcPct val="90000"/>
              </a:lnSpc>
              <a:buFont typeface="Wingdings" pitchFamily="16" charset="2"/>
              <a:buNone/>
              <a:defRPr/>
            </a:pPr>
            <a:endParaRPr lang="it-IT" sz="2800" dirty="0">
              <a:solidFill>
                <a:schemeClr val="accent5">
                  <a:lumMod val="75000"/>
                </a:schemeClr>
              </a:solidFill>
            </a:endParaRPr>
          </a:p>
          <a:p>
            <a:pPr algn="ctr">
              <a:lnSpc>
                <a:spcPct val="90000"/>
              </a:lnSpc>
              <a:buFont typeface="Wingdings" pitchFamily="16" charset="2"/>
              <a:buNone/>
              <a:defRPr/>
            </a:pPr>
            <a:r>
              <a:rPr lang="it-IT" sz="2800" dirty="0">
                <a:solidFill>
                  <a:schemeClr val="accent5">
                    <a:lumMod val="75000"/>
                  </a:schemeClr>
                </a:solidFill>
              </a:rPr>
              <a:t>ad un evento </a:t>
            </a:r>
          </a:p>
          <a:p>
            <a:pPr algn="ctr">
              <a:lnSpc>
                <a:spcPct val="90000"/>
              </a:lnSpc>
              <a:buFont typeface="Wingdings" pitchFamily="16" charset="2"/>
              <a:buNone/>
              <a:defRPr/>
            </a:pPr>
            <a:r>
              <a:rPr lang="it-IT" sz="2800" dirty="0">
                <a:solidFill>
                  <a:srgbClr val="FF0000"/>
                </a:solidFill>
              </a:rPr>
              <a:t>anormale</a:t>
            </a:r>
          </a:p>
          <a:p>
            <a:pPr>
              <a:lnSpc>
                <a:spcPct val="90000"/>
              </a:lnSpc>
              <a:buFont typeface="Wingdings" pitchFamily="16" charset="2"/>
              <a:buNone/>
              <a:defRPr/>
            </a:pPr>
            <a:endParaRPr lang="it-IT" sz="2800" dirty="0">
              <a:solidFill>
                <a:srgbClr val="FF0000"/>
              </a:solidFill>
              <a:latin typeface="Bookman Old Style" pitchFamily="16" charset="0"/>
              <a:ea typeface="ＭＳ Ｐゴシック" pitchFamily="16"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722"/>
                                        </p:tgtEl>
                                        <p:attrNameLst>
                                          <p:attrName>style.visibility</p:attrName>
                                        </p:attrNameLst>
                                      </p:cBhvr>
                                      <p:to>
                                        <p:strVal val="visible"/>
                                      </p:to>
                                    </p:set>
                                    <p:animEffect transition="in" filter="dissolve">
                                      <p:cBhvr>
                                        <p:cTn id="7" dur="500"/>
                                        <p:tgtEl>
                                          <p:spTgt spid="286722"/>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286723">
                                            <p:txEl>
                                              <p:pRg st="1" end="1"/>
                                            </p:txEl>
                                          </p:spTgt>
                                        </p:tgtEl>
                                        <p:attrNameLst>
                                          <p:attrName>style.visibility</p:attrName>
                                        </p:attrNameLst>
                                      </p:cBhvr>
                                      <p:to>
                                        <p:strVal val="visible"/>
                                      </p:to>
                                    </p:set>
                                    <p:anim calcmode="lin" valueType="num">
                                      <p:cBhvr>
                                        <p:cTn id="11" dur="500" fill="hold"/>
                                        <p:tgtEl>
                                          <p:spTgt spid="28672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86723">
                                            <p:txEl>
                                              <p:pRg st="1" end="1"/>
                                            </p:txEl>
                                          </p:spTgt>
                                        </p:tgtEl>
                                        <p:attrNameLst>
                                          <p:attrName>ppt_h</p:attrName>
                                        </p:attrNameLst>
                                      </p:cBhvr>
                                      <p:tavLst>
                                        <p:tav tm="0">
                                          <p:val>
                                            <p:fltVal val="0"/>
                                          </p:val>
                                        </p:tav>
                                        <p:tav tm="100000">
                                          <p:val>
                                            <p:strVal val="#ppt_h"/>
                                          </p:val>
                                        </p:tav>
                                      </p:tavLst>
                                    </p:anim>
                                    <p:anim calcmode="lin" valueType="num">
                                      <p:cBhvr>
                                        <p:cTn id="13" dur="500" fill="hold"/>
                                        <p:tgtEl>
                                          <p:spTgt spid="286723">
                                            <p:txEl>
                                              <p:pRg st="1" end="1"/>
                                            </p:txEl>
                                          </p:spTgt>
                                        </p:tgtEl>
                                        <p:attrNameLst>
                                          <p:attrName>ppt_x</p:attrName>
                                        </p:attrNameLst>
                                      </p:cBhvr>
                                      <p:tavLst>
                                        <p:tav tm="0">
                                          <p:val>
                                            <p:fltVal val="0.5"/>
                                          </p:val>
                                        </p:tav>
                                        <p:tav tm="100000">
                                          <p:val>
                                            <p:strVal val="#ppt_x"/>
                                          </p:val>
                                        </p:tav>
                                      </p:tavLst>
                                    </p:anim>
                                    <p:anim calcmode="lin" valueType="num">
                                      <p:cBhvr>
                                        <p:cTn id="14" dur="500" fill="hold"/>
                                        <p:tgtEl>
                                          <p:spTgt spid="286723">
                                            <p:txEl>
                                              <p:pRg st="1" end="1"/>
                                            </p:txEl>
                                          </p:spTgt>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23" presetClass="entr" presetSubtype="528" fill="hold" grpId="0" nodeType="afterEffect">
                                  <p:stCondLst>
                                    <p:cond delay="0"/>
                                  </p:stCondLst>
                                  <p:childTnLst>
                                    <p:set>
                                      <p:cBhvr>
                                        <p:cTn id="17" dur="1" fill="hold">
                                          <p:stCondLst>
                                            <p:cond delay="0"/>
                                          </p:stCondLst>
                                        </p:cTn>
                                        <p:tgtEl>
                                          <p:spTgt spid="286723">
                                            <p:txEl>
                                              <p:pRg st="2" end="2"/>
                                            </p:txEl>
                                          </p:spTgt>
                                        </p:tgtEl>
                                        <p:attrNameLst>
                                          <p:attrName>style.visibility</p:attrName>
                                        </p:attrNameLst>
                                      </p:cBhvr>
                                      <p:to>
                                        <p:strVal val="visible"/>
                                      </p:to>
                                    </p:set>
                                    <p:anim calcmode="lin" valueType="num">
                                      <p:cBhvr>
                                        <p:cTn id="18" dur="500" fill="hold"/>
                                        <p:tgtEl>
                                          <p:spTgt spid="28672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286723">
                                            <p:txEl>
                                              <p:pRg st="2" end="2"/>
                                            </p:txEl>
                                          </p:spTgt>
                                        </p:tgtEl>
                                        <p:attrNameLst>
                                          <p:attrName>ppt_h</p:attrName>
                                        </p:attrNameLst>
                                      </p:cBhvr>
                                      <p:tavLst>
                                        <p:tav tm="0">
                                          <p:val>
                                            <p:fltVal val="0"/>
                                          </p:val>
                                        </p:tav>
                                        <p:tav tm="100000">
                                          <p:val>
                                            <p:strVal val="#ppt_h"/>
                                          </p:val>
                                        </p:tav>
                                      </p:tavLst>
                                    </p:anim>
                                    <p:anim calcmode="lin" valueType="num">
                                      <p:cBhvr>
                                        <p:cTn id="20" dur="500" fill="hold"/>
                                        <p:tgtEl>
                                          <p:spTgt spid="286723">
                                            <p:txEl>
                                              <p:pRg st="2" end="2"/>
                                            </p:txEl>
                                          </p:spTgt>
                                        </p:tgtEl>
                                        <p:attrNameLst>
                                          <p:attrName>ppt_x</p:attrName>
                                        </p:attrNameLst>
                                      </p:cBhvr>
                                      <p:tavLst>
                                        <p:tav tm="0">
                                          <p:val>
                                            <p:fltVal val="0.5"/>
                                          </p:val>
                                        </p:tav>
                                        <p:tav tm="100000">
                                          <p:val>
                                            <p:strVal val="#ppt_x"/>
                                          </p:val>
                                        </p:tav>
                                      </p:tavLst>
                                    </p:anim>
                                    <p:anim calcmode="lin" valueType="num">
                                      <p:cBhvr>
                                        <p:cTn id="21" dur="500" fill="hold"/>
                                        <p:tgtEl>
                                          <p:spTgt spid="286723">
                                            <p:txEl>
                                              <p:pRg st="2" end="2"/>
                                            </p:txEl>
                                          </p:spTgt>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528" fill="hold" grpId="0" nodeType="afterEffect">
                                  <p:stCondLst>
                                    <p:cond delay="0"/>
                                  </p:stCondLst>
                                  <p:childTnLst>
                                    <p:set>
                                      <p:cBhvr>
                                        <p:cTn id="24" dur="1" fill="hold">
                                          <p:stCondLst>
                                            <p:cond delay="0"/>
                                          </p:stCondLst>
                                        </p:cTn>
                                        <p:tgtEl>
                                          <p:spTgt spid="286723">
                                            <p:txEl>
                                              <p:pRg st="4" end="4"/>
                                            </p:txEl>
                                          </p:spTgt>
                                        </p:tgtEl>
                                        <p:attrNameLst>
                                          <p:attrName>style.visibility</p:attrName>
                                        </p:attrNameLst>
                                      </p:cBhvr>
                                      <p:to>
                                        <p:strVal val="visible"/>
                                      </p:to>
                                    </p:set>
                                    <p:anim calcmode="lin" valueType="num">
                                      <p:cBhvr>
                                        <p:cTn id="25" dur="500" fill="hold"/>
                                        <p:tgtEl>
                                          <p:spTgt spid="28672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286723">
                                            <p:txEl>
                                              <p:pRg st="4" end="4"/>
                                            </p:txEl>
                                          </p:spTgt>
                                        </p:tgtEl>
                                        <p:attrNameLst>
                                          <p:attrName>ppt_h</p:attrName>
                                        </p:attrNameLst>
                                      </p:cBhvr>
                                      <p:tavLst>
                                        <p:tav tm="0">
                                          <p:val>
                                            <p:fltVal val="0"/>
                                          </p:val>
                                        </p:tav>
                                        <p:tav tm="100000">
                                          <p:val>
                                            <p:strVal val="#ppt_h"/>
                                          </p:val>
                                        </p:tav>
                                      </p:tavLst>
                                    </p:anim>
                                    <p:anim calcmode="lin" valueType="num">
                                      <p:cBhvr>
                                        <p:cTn id="27" dur="500" fill="hold"/>
                                        <p:tgtEl>
                                          <p:spTgt spid="286723">
                                            <p:txEl>
                                              <p:pRg st="4" end="4"/>
                                            </p:txEl>
                                          </p:spTgt>
                                        </p:tgtEl>
                                        <p:attrNameLst>
                                          <p:attrName>ppt_x</p:attrName>
                                        </p:attrNameLst>
                                      </p:cBhvr>
                                      <p:tavLst>
                                        <p:tav tm="0">
                                          <p:val>
                                            <p:fltVal val="0.5"/>
                                          </p:val>
                                        </p:tav>
                                        <p:tav tm="100000">
                                          <p:val>
                                            <p:strVal val="#ppt_x"/>
                                          </p:val>
                                        </p:tav>
                                      </p:tavLst>
                                    </p:anim>
                                    <p:anim calcmode="lin" valueType="num">
                                      <p:cBhvr>
                                        <p:cTn id="28" dur="500" fill="hold"/>
                                        <p:tgtEl>
                                          <p:spTgt spid="286723">
                                            <p:txEl>
                                              <p:pRg st="4" end="4"/>
                                            </p:txEl>
                                          </p:spTgt>
                                        </p:tgtEl>
                                        <p:attrNameLst>
                                          <p:attrName>ppt_y</p:attrName>
                                        </p:attrNameLst>
                                      </p:cBhvr>
                                      <p:tavLst>
                                        <p:tav tm="0">
                                          <p:val>
                                            <p:fltVal val="0.5"/>
                                          </p:val>
                                        </p:tav>
                                        <p:tav tm="100000">
                                          <p:val>
                                            <p:strVal val="#ppt_y"/>
                                          </p:val>
                                        </p:tav>
                                      </p:tavLst>
                                    </p:anim>
                                  </p:childTnLst>
                                </p:cTn>
                              </p:par>
                            </p:childTnLst>
                          </p:cTn>
                        </p:par>
                        <p:par>
                          <p:cTn id="29" fill="hold">
                            <p:stCondLst>
                              <p:cond delay="2000"/>
                            </p:stCondLst>
                            <p:childTnLst>
                              <p:par>
                                <p:cTn id="30" presetID="23" presetClass="entr" presetSubtype="528" fill="hold" grpId="0" nodeType="afterEffect">
                                  <p:stCondLst>
                                    <p:cond delay="0"/>
                                  </p:stCondLst>
                                  <p:childTnLst>
                                    <p:set>
                                      <p:cBhvr>
                                        <p:cTn id="31" dur="1" fill="hold">
                                          <p:stCondLst>
                                            <p:cond delay="0"/>
                                          </p:stCondLst>
                                        </p:cTn>
                                        <p:tgtEl>
                                          <p:spTgt spid="286723">
                                            <p:txEl>
                                              <p:pRg st="5" end="5"/>
                                            </p:txEl>
                                          </p:spTgt>
                                        </p:tgtEl>
                                        <p:attrNameLst>
                                          <p:attrName>style.visibility</p:attrName>
                                        </p:attrNameLst>
                                      </p:cBhvr>
                                      <p:to>
                                        <p:strVal val="visible"/>
                                      </p:to>
                                    </p:set>
                                    <p:anim calcmode="lin" valueType="num">
                                      <p:cBhvr>
                                        <p:cTn id="32" dur="500" fill="hold"/>
                                        <p:tgtEl>
                                          <p:spTgt spid="28672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286723">
                                            <p:txEl>
                                              <p:pRg st="5" end="5"/>
                                            </p:txEl>
                                          </p:spTgt>
                                        </p:tgtEl>
                                        <p:attrNameLst>
                                          <p:attrName>ppt_h</p:attrName>
                                        </p:attrNameLst>
                                      </p:cBhvr>
                                      <p:tavLst>
                                        <p:tav tm="0">
                                          <p:val>
                                            <p:fltVal val="0"/>
                                          </p:val>
                                        </p:tav>
                                        <p:tav tm="100000">
                                          <p:val>
                                            <p:strVal val="#ppt_h"/>
                                          </p:val>
                                        </p:tav>
                                      </p:tavLst>
                                    </p:anim>
                                    <p:anim calcmode="lin" valueType="num">
                                      <p:cBhvr>
                                        <p:cTn id="34" dur="500" fill="hold"/>
                                        <p:tgtEl>
                                          <p:spTgt spid="286723">
                                            <p:txEl>
                                              <p:pRg st="5" end="5"/>
                                            </p:txEl>
                                          </p:spTgt>
                                        </p:tgtEl>
                                        <p:attrNameLst>
                                          <p:attrName>ppt_x</p:attrName>
                                        </p:attrNameLst>
                                      </p:cBhvr>
                                      <p:tavLst>
                                        <p:tav tm="0">
                                          <p:val>
                                            <p:fltVal val="0.5"/>
                                          </p:val>
                                        </p:tav>
                                        <p:tav tm="100000">
                                          <p:val>
                                            <p:strVal val="#ppt_x"/>
                                          </p:val>
                                        </p:tav>
                                      </p:tavLst>
                                    </p:anim>
                                    <p:anim calcmode="lin" valueType="num">
                                      <p:cBhvr>
                                        <p:cTn id="35" dur="500" fill="hold"/>
                                        <p:tgtEl>
                                          <p:spTgt spid="286723">
                                            <p:txEl>
                                              <p:pRg st="5" end="5"/>
                                            </p:txEl>
                                          </p:spTgt>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23" presetClass="entr" presetSubtype="528" fill="hold" grpId="0" nodeType="afterEffect">
                                  <p:stCondLst>
                                    <p:cond delay="0"/>
                                  </p:stCondLst>
                                  <p:childTnLst>
                                    <p:set>
                                      <p:cBhvr>
                                        <p:cTn id="38" dur="1" fill="hold">
                                          <p:stCondLst>
                                            <p:cond delay="0"/>
                                          </p:stCondLst>
                                        </p:cTn>
                                        <p:tgtEl>
                                          <p:spTgt spid="286723">
                                            <p:txEl>
                                              <p:pRg st="7" end="7"/>
                                            </p:txEl>
                                          </p:spTgt>
                                        </p:tgtEl>
                                        <p:attrNameLst>
                                          <p:attrName>style.visibility</p:attrName>
                                        </p:attrNameLst>
                                      </p:cBhvr>
                                      <p:to>
                                        <p:strVal val="visible"/>
                                      </p:to>
                                    </p:set>
                                    <p:anim calcmode="lin" valueType="num">
                                      <p:cBhvr>
                                        <p:cTn id="39" dur="500" fill="hold"/>
                                        <p:tgtEl>
                                          <p:spTgt spid="28672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286723">
                                            <p:txEl>
                                              <p:pRg st="7" end="7"/>
                                            </p:txEl>
                                          </p:spTgt>
                                        </p:tgtEl>
                                        <p:attrNameLst>
                                          <p:attrName>ppt_h</p:attrName>
                                        </p:attrNameLst>
                                      </p:cBhvr>
                                      <p:tavLst>
                                        <p:tav tm="0">
                                          <p:val>
                                            <p:fltVal val="0"/>
                                          </p:val>
                                        </p:tav>
                                        <p:tav tm="100000">
                                          <p:val>
                                            <p:strVal val="#ppt_h"/>
                                          </p:val>
                                        </p:tav>
                                      </p:tavLst>
                                    </p:anim>
                                    <p:anim calcmode="lin" valueType="num">
                                      <p:cBhvr>
                                        <p:cTn id="41" dur="500" fill="hold"/>
                                        <p:tgtEl>
                                          <p:spTgt spid="286723">
                                            <p:txEl>
                                              <p:pRg st="7" end="7"/>
                                            </p:txEl>
                                          </p:spTgt>
                                        </p:tgtEl>
                                        <p:attrNameLst>
                                          <p:attrName>ppt_x</p:attrName>
                                        </p:attrNameLst>
                                      </p:cBhvr>
                                      <p:tavLst>
                                        <p:tav tm="0">
                                          <p:val>
                                            <p:fltVal val="0.5"/>
                                          </p:val>
                                        </p:tav>
                                        <p:tav tm="100000">
                                          <p:val>
                                            <p:strVal val="#ppt_x"/>
                                          </p:val>
                                        </p:tav>
                                      </p:tavLst>
                                    </p:anim>
                                    <p:anim calcmode="lin" valueType="num">
                                      <p:cBhvr>
                                        <p:cTn id="42" dur="500" fill="hold"/>
                                        <p:tgtEl>
                                          <p:spTgt spid="286723">
                                            <p:txEl>
                                              <p:pRg st="7" end="7"/>
                                            </p:txEl>
                                          </p:spTgt>
                                        </p:tgtEl>
                                        <p:attrNameLst>
                                          <p:attrName>ppt_y</p:attrName>
                                        </p:attrNameLst>
                                      </p:cBhvr>
                                      <p:tavLst>
                                        <p:tav tm="0">
                                          <p:val>
                                            <p:fltVal val="0.5"/>
                                          </p:val>
                                        </p:tav>
                                        <p:tav tm="100000">
                                          <p:val>
                                            <p:strVal val="#ppt_y"/>
                                          </p:val>
                                        </p:tav>
                                      </p:tavLst>
                                    </p:anim>
                                  </p:childTnLst>
                                </p:cTn>
                              </p:par>
                            </p:childTnLst>
                          </p:cTn>
                        </p:par>
                        <p:par>
                          <p:cTn id="43" fill="hold">
                            <p:stCondLst>
                              <p:cond delay="3000"/>
                            </p:stCondLst>
                            <p:childTnLst>
                              <p:par>
                                <p:cTn id="44" presetID="23" presetClass="entr" presetSubtype="528" fill="hold" grpId="0" nodeType="afterEffect">
                                  <p:stCondLst>
                                    <p:cond delay="0"/>
                                  </p:stCondLst>
                                  <p:childTnLst>
                                    <p:set>
                                      <p:cBhvr>
                                        <p:cTn id="45" dur="1" fill="hold">
                                          <p:stCondLst>
                                            <p:cond delay="0"/>
                                          </p:stCondLst>
                                        </p:cTn>
                                        <p:tgtEl>
                                          <p:spTgt spid="286723">
                                            <p:txEl>
                                              <p:pRg st="8" end="8"/>
                                            </p:txEl>
                                          </p:spTgt>
                                        </p:tgtEl>
                                        <p:attrNameLst>
                                          <p:attrName>style.visibility</p:attrName>
                                        </p:attrNameLst>
                                      </p:cBhvr>
                                      <p:to>
                                        <p:strVal val="visible"/>
                                      </p:to>
                                    </p:set>
                                    <p:anim calcmode="lin" valueType="num">
                                      <p:cBhvr>
                                        <p:cTn id="46" dur="500" fill="hold"/>
                                        <p:tgtEl>
                                          <p:spTgt spid="286723">
                                            <p:txEl>
                                              <p:pRg st="8" end="8"/>
                                            </p:txEl>
                                          </p:spTgt>
                                        </p:tgtEl>
                                        <p:attrNameLst>
                                          <p:attrName>ppt_w</p:attrName>
                                        </p:attrNameLst>
                                      </p:cBhvr>
                                      <p:tavLst>
                                        <p:tav tm="0">
                                          <p:val>
                                            <p:fltVal val="0"/>
                                          </p:val>
                                        </p:tav>
                                        <p:tav tm="100000">
                                          <p:val>
                                            <p:strVal val="#ppt_w"/>
                                          </p:val>
                                        </p:tav>
                                      </p:tavLst>
                                    </p:anim>
                                    <p:anim calcmode="lin" valueType="num">
                                      <p:cBhvr>
                                        <p:cTn id="47" dur="500" fill="hold"/>
                                        <p:tgtEl>
                                          <p:spTgt spid="286723">
                                            <p:txEl>
                                              <p:pRg st="8" end="8"/>
                                            </p:txEl>
                                          </p:spTgt>
                                        </p:tgtEl>
                                        <p:attrNameLst>
                                          <p:attrName>ppt_h</p:attrName>
                                        </p:attrNameLst>
                                      </p:cBhvr>
                                      <p:tavLst>
                                        <p:tav tm="0">
                                          <p:val>
                                            <p:fltVal val="0"/>
                                          </p:val>
                                        </p:tav>
                                        <p:tav tm="100000">
                                          <p:val>
                                            <p:strVal val="#ppt_h"/>
                                          </p:val>
                                        </p:tav>
                                      </p:tavLst>
                                    </p:anim>
                                    <p:anim calcmode="lin" valueType="num">
                                      <p:cBhvr>
                                        <p:cTn id="48" dur="500" fill="hold"/>
                                        <p:tgtEl>
                                          <p:spTgt spid="286723">
                                            <p:txEl>
                                              <p:pRg st="8" end="8"/>
                                            </p:txEl>
                                          </p:spTgt>
                                        </p:tgtEl>
                                        <p:attrNameLst>
                                          <p:attrName>ppt_x</p:attrName>
                                        </p:attrNameLst>
                                      </p:cBhvr>
                                      <p:tavLst>
                                        <p:tav tm="0">
                                          <p:val>
                                            <p:fltVal val="0.5"/>
                                          </p:val>
                                        </p:tav>
                                        <p:tav tm="100000">
                                          <p:val>
                                            <p:strVal val="#ppt_x"/>
                                          </p:val>
                                        </p:tav>
                                      </p:tavLst>
                                    </p:anim>
                                    <p:anim calcmode="lin" valueType="num">
                                      <p:cBhvr>
                                        <p:cTn id="49" dur="500" fill="hold"/>
                                        <p:tgtEl>
                                          <p:spTgt spid="286723">
                                            <p:txEl>
                                              <p:pRg st="8" end="8"/>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autoUpdateAnimBg="0"/>
      <p:bldP spid="286723" grpId="0" build="p" autoUpdateAnimBg="0"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noAutofit/>
          </a:bodyPr>
          <a:lstStyle/>
          <a:p>
            <a:r>
              <a:rPr lang="it-IT" sz="3600" dirty="0">
                <a:ea typeface="ＭＳ Ｐゴシック"/>
                <a:cs typeface="ＭＳ Ｐゴシック"/>
              </a:rPr>
              <a:t>LA SPECIFICITÀ </a:t>
            </a:r>
            <a:br>
              <a:rPr lang="it-IT" sz="3600" dirty="0">
                <a:ea typeface="ＭＳ Ｐゴシック"/>
                <a:cs typeface="ＭＳ Ｐゴシック"/>
              </a:rPr>
            </a:br>
            <a:r>
              <a:rPr lang="it-IT" sz="3600" dirty="0">
                <a:ea typeface="ＭＳ Ｐゴシック"/>
                <a:cs typeface="ＭＳ Ｐゴシック"/>
              </a:rPr>
              <a:t>DELLA PSICO-ONCOLOGIA   </a:t>
            </a:r>
          </a:p>
        </p:txBody>
      </p:sp>
      <p:sp>
        <p:nvSpPr>
          <p:cNvPr id="53251" name="Rectangle 3"/>
          <p:cNvSpPr>
            <a:spLocks noGrp="1"/>
          </p:cNvSpPr>
          <p:nvPr>
            <p:ph idx="1"/>
          </p:nvPr>
        </p:nvSpPr>
        <p:spPr/>
        <p:txBody>
          <a:bodyPr>
            <a:normAutofit fontScale="85000" lnSpcReduction="20000"/>
          </a:bodyPr>
          <a:lstStyle/>
          <a:p>
            <a:pPr>
              <a:defRPr/>
            </a:pPr>
            <a:r>
              <a:rPr lang="it-IT" sz="2000" dirty="0">
                <a:solidFill>
                  <a:schemeClr val="accent5">
                    <a:lumMod val="75000"/>
                  </a:schemeClr>
                </a:solidFill>
              </a:rPr>
              <a:t>Consiste nel rivolgersi ad una persona (paziente) la quale  il disagio psicologico non dipende primariamente da un disturbo psicopatologico ma è generato dalla situazione traumatizzante della diagnosi e/o dei trattamenti. </a:t>
            </a:r>
          </a:p>
          <a:p>
            <a:pPr>
              <a:defRPr/>
            </a:pPr>
            <a:endParaRPr lang="it-IT" sz="2000" dirty="0">
              <a:solidFill>
                <a:schemeClr val="accent5">
                  <a:lumMod val="75000"/>
                </a:schemeClr>
              </a:solidFill>
            </a:endParaRPr>
          </a:p>
          <a:p>
            <a:pPr>
              <a:defRPr/>
            </a:pPr>
            <a:r>
              <a:rPr lang="it-IT" sz="2000" dirty="0">
                <a:solidFill>
                  <a:schemeClr val="accent5">
                    <a:lumMod val="75000"/>
                  </a:schemeClr>
                </a:solidFill>
              </a:rPr>
              <a:t>Il Servizio di Psiconcologia è orientato alla promozione dell’adattamento alle cure, alla promozione del benessere emotivo, psico-fisico del paziente in un’ottica </a:t>
            </a:r>
            <a:r>
              <a:rPr lang="it-IT" sz="2000" dirty="0" err="1">
                <a:solidFill>
                  <a:schemeClr val="accent5">
                    <a:lumMod val="75000"/>
                  </a:schemeClr>
                </a:solidFill>
              </a:rPr>
              <a:t>bio</a:t>
            </a:r>
            <a:r>
              <a:rPr lang="it-IT" sz="2000" dirty="0">
                <a:solidFill>
                  <a:schemeClr val="accent5">
                    <a:lumMod val="75000"/>
                  </a:schemeClr>
                </a:solidFill>
              </a:rPr>
              <a:t>-psico-sociale e di prevenzione  e cura dei disturbi psicologici  ad insorgenza reattiva.</a:t>
            </a:r>
          </a:p>
          <a:p>
            <a:pPr>
              <a:defRPr/>
            </a:pPr>
            <a:endParaRPr lang="it-IT" sz="2000" dirty="0">
              <a:solidFill>
                <a:schemeClr val="accent5">
                  <a:lumMod val="75000"/>
                </a:schemeClr>
              </a:solidFill>
            </a:endParaRPr>
          </a:p>
          <a:p>
            <a:pPr>
              <a:defRPr/>
            </a:pPr>
            <a:r>
              <a:rPr lang="it-IT" sz="2000" dirty="0">
                <a:solidFill>
                  <a:schemeClr val="accent5">
                    <a:lumMod val="75000"/>
                  </a:schemeClr>
                </a:solidFill>
              </a:rPr>
              <a:t>Scopo principale: gli interventi psicologici hanno l’obiettivo principale quello di sostenere i pazienti nel processo di adattamento alla nuova situazione.</a:t>
            </a:r>
          </a:p>
          <a:p>
            <a:pPr>
              <a:defRPr/>
            </a:pPr>
            <a:endParaRPr lang="it-IT" sz="2000" dirty="0">
              <a:solidFill>
                <a:schemeClr val="accent5">
                  <a:lumMod val="75000"/>
                </a:schemeClr>
              </a:solidFill>
            </a:endParaRPr>
          </a:p>
          <a:p>
            <a:pPr>
              <a:defRPr/>
            </a:pPr>
            <a:r>
              <a:rPr lang="it-IT" sz="2000" dirty="0">
                <a:solidFill>
                  <a:schemeClr val="accent5">
                    <a:lumMod val="75000"/>
                  </a:schemeClr>
                </a:solidFill>
              </a:rPr>
              <a:t>Hanno l’obiettivo di prevenire, limitare il rischio di conseguenze psicopatologiche, di trattare le conseguenze psicologiche della diagnosi tumorale/dei trattamenti in termine di disturbi sviluppati dai pazienti correlati allo stress, di disturbi dell’adattamento, di disturbi depressivi, disturbi ansiosi /post-traumatici da stress. </a:t>
            </a:r>
          </a:p>
          <a:p>
            <a:pPr>
              <a:defRPr/>
            </a:pPr>
            <a:endParaRPr lang="it-IT" sz="2000" dirty="0">
              <a:solidFill>
                <a:schemeClr val="accent5">
                  <a:lumMod val="75000"/>
                </a:schemeClr>
              </a:solidFill>
            </a:endParaRPr>
          </a:p>
          <a:p>
            <a:pPr>
              <a:defRPr/>
            </a:pPr>
            <a:r>
              <a:rPr lang="it-IT" sz="2000" dirty="0">
                <a:solidFill>
                  <a:schemeClr val="accent5">
                    <a:lumMod val="75000"/>
                  </a:schemeClr>
                </a:solidFill>
              </a:rPr>
              <a:t>Si occupa del sostegno del paziente con pregressa patologia psichiatrica, disturbi di personalità (es. fobie specifiche, disturbo depressivo, disturbi di personalità borderline, disturbo bipolare, disturbo d’ansia generalizzato)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rtlCol="0">
            <a:normAutofit fontScale="90000"/>
          </a:bodyPr>
          <a:lstStyle/>
          <a:p>
            <a:pPr eaLnBrk="1" fontAlgn="auto" hangingPunct="1">
              <a:spcAft>
                <a:spcPts val="0"/>
              </a:spcAft>
              <a:defRPr/>
            </a:pPr>
            <a:br>
              <a:rPr lang="it-IT" sz="4000" b="1" dirty="0">
                <a:effectLst>
                  <a:outerShdw blurRad="38100" dist="38100" dir="2700000" algn="tl">
                    <a:srgbClr val="000000"/>
                  </a:outerShdw>
                </a:effectLst>
                <a:ea typeface="ＭＳ Ｐゴシック" pitchFamily="16" charset="-128"/>
              </a:rPr>
            </a:br>
            <a:br>
              <a:rPr lang="it-IT" sz="4000" b="1" dirty="0">
                <a:effectLst>
                  <a:outerShdw blurRad="38100" dist="38100" dir="2700000" algn="tl">
                    <a:srgbClr val="000000"/>
                  </a:outerShdw>
                </a:effectLst>
                <a:ea typeface="ＭＳ Ｐゴシック" pitchFamily="16" charset="-128"/>
              </a:rPr>
            </a:br>
            <a:br>
              <a:rPr lang="it-IT" sz="4000" b="1" dirty="0">
                <a:effectLst>
                  <a:outerShdw blurRad="38100" dist="38100" dir="2700000" algn="tl">
                    <a:srgbClr val="000000"/>
                  </a:outerShdw>
                </a:effectLst>
                <a:ea typeface="ＭＳ Ｐゴシック" pitchFamily="16" charset="-128"/>
              </a:rPr>
            </a:br>
            <a:r>
              <a:rPr lang="it-IT" dirty="0">
                <a:ea typeface="ＭＳ Ｐゴシック"/>
                <a:cs typeface="ＭＳ Ｐゴシック"/>
              </a:rPr>
              <a:t>QUALI SONO GLI EVENTI CRITICI</a:t>
            </a:r>
            <a:br>
              <a:rPr lang="it-IT" dirty="0">
                <a:ea typeface="ＭＳ Ｐゴシック"/>
                <a:cs typeface="ＭＳ Ｐゴシック"/>
              </a:rPr>
            </a:br>
            <a:r>
              <a:rPr lang="it-IT" dirty="0">
                <a:ea typeface="ＭＳ Ｐゴシック"/>
                <a:cs typeface="ＭＳ Ｐゴシック"/>
              </a:rPr>
              <a:t>CHE AVETE VISSUTI IN AMBITO LAVORATIVO?</a:t>
            </a:r>
            <a:br>
              <a:rPr lang="it-IT" sz="3600" dirty="0">
                <a:latin typeface="+mn-lt"/>
                <a:ea typeface="ＭＳ Ｐゴシック"/>
                <a:cs typeface="ＭＳ Ｐゴシック"/>
              </a:rPr>
            </a:br>
            <a:br>
              <a:rPr lang="it-IT" sz="3600" dirty="0">
                <a:latin typeface="+mn-lt"/>
                <a:ea typeface="ＭＳ Ｐゴシック"/>
                <a:cs typeface="ＭＳ Ｐゴシック"/>
              </a:rPr>
            </a:br>
            <a:endParaRPr lang="it-IT" sz="3600" dirty="0">
              <a:latin typeface="+mn-lt"/>
              <a:ea typeface="ＭＳ Ｐゴシック"/>
              <a:cs typeface="ＭＳ Ｐゴシック"/>
            </a:endParaRPr>
          </a:p>
        </p:txBody>
      </p:sp>
      <p:sp>
        <p:nvSpPr>
          <p:cNvPr id="3" name="Segnaposto contenuto 2"/>
          <p:cNvSpPr>
            <a:spLocks noGrp="1"/>
          </p:cNvSpPr>
          <p:nvPr>
            <p:ph idx="1"/>
          </p:nvPr>
        </p:nvSpPr>
        <p:spPr>
          <a:xfrm>
            <a:off x="611560" y="2852936"/>
            <a:ext cx="8229600" cy="4876800"/>
          </a:xfrm>
        </p:spPr>
        <p:txBody>
          <a:bodyPr/>
          <a:lstStyle/>
          <a:p>
            <a:endParaRPr lang="it-IT" dirty="0">
              <a:solidFill>
                <a:schemeClr val="accent5">
                  <a:lumMod val="75000"/>
                </a:schemeClr>
              </a:solidFill>
            </a:endParaRPr>
          </a:p>
          <a:p>
            <a:r>
              <a:rPr lang="it-IT" dirty="0">
                <a:solidFill>
                  <a:schemeClr val="accent5">
                    <a:lumMod val="75000"/>
                  </a:schemeClr>
                </a:solidFill>
              </a:rPr>
              <a:t>Come avete reagito?</a:t>
            </a:r>
          </a:p>
          <a:p>
            <a:r>
              <a:rPr lang="it-IT" dirty="0">
                <a:solidFill>
                  <a:schemeClr val="accent5">
                    <a:lumMod val="75000"/>
                  </a:schemeClr>
                </a:solidFill>
              </a:rPr>
              <a:t>C’erano altri modi di reagire?</a:t>
            </a:r>
            <a:br>
              <a:rPr lang="it-IT" b="1" dirty="0">
                <a:effectLst>
                  <a:outerShdw blurRad="38100" dist="38100" dir="2700000" algn="tl">
                    <a:srgbClr val="000000"/>
                  </a:outerShdw>
                </a:effectLst>
                <a:ea typeface="ＭＳ Ｐゴシック" pitchFamily="16" charset="-128"/>
              </a:rPr>
            </a:br>
            <a:br>
              <a:rPr lang="it-IT" b="1" dirty="0">
                <a:effectLst>
                  <a:outerShdw blurRad="38100" dist="38100" dir="2700000" algn="tl">
                    <a:srgbClr val="000000"/>
                  </a:outerShdw>
                </a:effectLst>
                <a:ea typeface="ＭＳ Ｐゴシック" pitchFamily="16" charset="-128"/>
              </a:rPr>
            </a:br>
            <a:endParaRPr lang="it-IT" dirty="0"/>
          </a:p>
        </p:txBody>
      </p:sp>
      <p:pic>
        <p:nvPicPr>
          <p:cNvPr id="54275" name="Picture 25" descr="ANd9GcRIh6HMAamb6UfCwR01vTQA4NBLIbtQtJGClNWD-R8KROiJmcCTSI0o1X8rww">
            <a:hlinkClick r:id="rId2"/>
          </p:cNvPr>
          <p:cNvPicPr>
            <a:picLocks noChangeAspect="1" noChangeArrowheads="1"/>
          </p:cNvPicPr>
          <p:nvPr/>
        </p:nvPicPr>
        <p:blipFill>
          <a:blip r:embed="rId3"/>
          <a:srcRect/>
          <a:stretch>
            <a:fillRect/>
          </a:stretch>
        </p:blipFill>
        <p:spPr bwMode="auto">
          <a:xfrm>
            <a:off x="5940152" y="4149080"/>
            <a:ext cx="1512888"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9554"/>
                                        </p:tgtEl>
                                        <p:attrNameLst>
                                          <p:attrName>style.visibility</p:attrName>
                                        </p:attrNameLst>
                                      </p:cBhvr>
                                      <p:to>
                                        <p:strVal val="visible"/>
                                      </p:to>
                                    </p:set>
                                    <p:anim calcmode="lin" valueType="num">
                                      <p:cBhvr>
                                        <p:cTn id="7" dur="1000" fill="hold"/>
                                        <p:tgtEl>
                                          <p:spTgt spid="279554"/>
                                        </p:tgtEl>
                                        <p:attrNameLst>
                                          <p:attrName>ppt_x</p:attrName>
                                        </p:attrNameLst>
                                      </p:cBhvr>
                                      <p:tavLst>
                                        <p:tav tm="0">
                                          <p:val>
                                            <p:strVal val="#ppt_x-.2"/>
                                          </p:val>
                                        </p:tav>
                                        <p:tav tm="100000">
                                          <p:val>
                                            <p:strVal val="#ppt_x"/>
                                          </p:val>
                                        </p:tav>
                                      </p:tavLst>
                                    </p:anim>
                                    <p:anim calcmode="lin" valueType="num">
                                      <p:cBhvr>
                                        <p:cTn id="8" dur="1000" fill="hold"/>
                                        <p:tgtEl>
                                          <p:spTgt spid="2795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9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olo 1"/>
          <p:cNvSpPr>
            <a:spLocks noGrp="1"/>
          </p:cNvSpPr>
          <p:nvPr>
            <p:ph type="title"/>
          </p:nvPr>
        </p:nvSpPr>
        <p:spPr/>
        <p:txBody>
          <a:bodyPr>
            <a:normAutofit/>
          </a:bodyPr>
          <a:lstStyle/>
          <a:p>
            <a:pPr eaLnBrk="1" hangingPunct="1"/>
            <a:br>
              <a:rPr lang="it-IT" sz="2800" dirty="0"/>
            </a:br>
            <a:endParaRPr lang="it-IT" sz="2400" dirty="0"/>
          </a:p>
        </p:txBody>
      </p:sp>
      <p:sp>
        <p:nvSpPr>
          <p:cNvPr id="55299" name="Segnaposto contenuto 2"/>
          <p:cNvSpPr>
            <a:spLocks noGrp="1"/>
          </p:cNvSpPr>
          <p:nvPr>
            <p:ph idx="1"/>
          </p:nvPr>
        </p:nvSpPr>
        <p:spPr>
          <a:xfrm>
            <a:off x="457200" y="1028700"/>
            <a:ext cx="8229600" cy="4876800"/>
          </a:xfrm>
        </p:spPr>
        <p:txBody>
          <a:bodyPr>
            <a:normAutofit fontScale="85000" lnSpcReduction="10000"/>
          </a:bodyPr>
          <a:lstStyle/>
          <a:p>
            <a:pPr>
              <a:buNone/>
            </a:pPr>
            <a:r>
              <a:rPr lang="it-IT" sz="2600" dirty="0">
                <a:solidFill>
                  <a:schemeClr val="accent5">
                    <a:lumMod val="75000"/>
                  </a:schemeClr>
                </a:solidFill>
              </a:rPr>
              <a:t>IL DISAGIO EMOTIVO</a:t>
            </a:r>
          </a:p>
          <a:p>
            <a:pPr>
              <a:buNone/>
            </a:pPr>
            <a:endParaRPr lang="it-IT" sz="2600" dirty="0">
              <a:solidFill>
                <a:schemeClr val="accent5">
                  <a:lumMod val="75000"/>
                </a:schemeClr>
              </a:solidFill>
            </a:endParaRPr>
          </a:p>
          <a:p>
            <a:pPr>
              <a:buNone/>
            </a:pPr>
            <a:r>
              <a:rPr lang="it-IT" sz="2600" dirty="0">
                <a:solidFill>
                  <a:schemeClr val="accent5">
                    <a:lumMod val="75000"/>
                  </a:schemeClr>
                </a:solidFill>
              </a:rPr>
              <a:t>Da uno studio condotto da </a:t>
            </a:r>
            <a:r>
              <a:rPr lang="it-IT" sz="2600" dirty="0" err="1">
                <a:solidFill>
                  <a:schemeClr val="accent5">
                    <a:lumMod val="75000"/>
                  </a:schemeClr>
                </a:solidFill>
              </a:rPr>
              <a:t>Derogatis</a:t>
            </a:r>
            <a:r>
              <a:rPr lang="it-IT" sz="2600" dirty="0">
                <a:solidFill>
                  <a:schemeClr val="accent5">
                    <a:lumMod val="75000"/>
                  </a:schemeClr>
                </a:solidFill>
              </a:rPr>
              <a:t> et al. (1983) su una popolazione di uomini e donne e con  diversi tipi di neoplasia è emerso che:</a:t>
            </a:r>
          </a:p>
          <a:p>
            <a:pPr eaLnBrk="1" hangingPunct="1"/>
            <a:r>
              <a:rPr lang="it-IT" sz="2600" dirty="0">
                <a:solidFill>
                  <a:schemeClr val="accent5">
                    <a:lumMod val="75000"/>
                  </a:schemeClr>
                </a:solidFill>
              </a:rPr>
              <a:t>Il </a:t>
            </a:r>
            <a:r>
              <a:rPr lang="it-IT" sz="2600" b="1" dirty="0">
                <a:solidFill>
                  <a:schemeClr val="accent5">
                    <a:lumMod val="75000"/>
                  </a:schemeClr>
                </a:solidFill>
              </a:rPr>
              <a:t>25-30 % </a:t>
            </a:r>
            <a:r>
              <a:rPr lang="it-IT" sz="2600" dirty="0">
                <a:solidFill>
                  <a:schemeClr val="accent5">
                    <a:lumMod val="75000"/>
                  </a:schemeClr>
                </a:solidFill>
              </a:rPr>
              <a:t>dei pazienti* alla diagnosi manifestano elevati livelli di </a:t>
            </a:r>
            <a:r>
              <a:rPr lang="it-IT" sz="2600" dirty="0" err="1">
                <a:solidFill>
                  <a:schemeClr val="accent5">
                    <a:lumMod val="75000"/>
                  </a:schemeClr>
                </a:solidFill>
              </a:rPr>
              <a:t>distress</a:t>
            </a:r>
            <a:r>
              <a:rPr lang="it-IT" sz="2600" dirty="0">
                <a:solidFill>
                  <a:schemeClr val="accent5">
                    <a:lumMod val="75000"/>
                  </a:schemeClr>
                </a:solidFill>
              </a:rPr>
              <a:t> (studi sulla popolazione italiana, 30-60%, a seconda della fase della malattia. </a:t>
            </a:r>
            <a:r>
              <a:rPr lang="it-IT" sz="2600" dirty="0" err="1">
                <a:solidFill>
                  <a:schemeClr val="accent5">
                    <a:lumMod val="75000"/>
                  </a:schemeClr>
                </a:solidFill>
              </a:rPr>
              <a:t>Morasso</a:t>
            </a:r>
            <a:r>
              <a:rPr lang="it-IT" sz="2600" dirty="0">
                <a:solidFill>
                  <a:schemeClr val="accent5">
                    <a:lumMod val="75000"/>
                  </a:schemeClr>
                </a:solidFill>
              </a:rPr>
              <a:t> G. et al, 1996).</a:t>
            </a:r>
          </a:p>
          <a:p>
            <a:pPr eaLnBrk="1" hangingPunct="1"/>
            <a:endParaRPr lang="it-IT" sz="2600" dirty="0">
              <a:solidFill>
                <a:schemeClr val="accent5">
                  <a:lumMod val="75000"/>
                </a:schemeClr>
              </a:solidFill>
            </a:endParaRPr>
          </a:p>
          <a:p>
            <a:pPr eaLnBrk="1" hangingPunct="1"/>
            <a:r>
              <a:rPr lang="it-IT" sz="2600" dirty="0">
                <a:solidFill>
                  <a:schemeClr val="accent5">
                    <a:lumMod val="75000"/>
                  </a:schemeClr>
                </a:solidFill>
              </a:rPr>
              <a:t>Il </a:t>
            </a:r>
            <a:r>
              <a:rPr lang="it-IT" sz="2600" b="1" dirty="0">
                <a:solidFill>
                  <a:schemeClr val="accent5">
                    <a:lumMod val="75000"/>
                  </a:schemeClr>
                </a:solidFill>
              </a:rPr>
              <a:t>47% </a:t>
            </a:r>
            <a:r>
              <a:rPr lang="it-IT" sz="2600" dirty="0">
                <a:solidFill>
                  <a:schemeClr val="accent5">
                    <a:lumMod val="75000"/>
                  </a:schemeClr>
                </a:solidFill>
              </a:rPr>
              <a:t>di questi riceve una diagnosi psichiatrica/psicologica</a:t>
            </a:r>
          </a:p>
          <a:p>
            <a:pPr eaLnBrk="1" hangingPunct="1">
              <a:buFont typeface="Arial" charset="0"/>
              <a:buNone/>
            </a:pPr>
            <a:endParaRPr lang="it-IT" sz="2600" dirty="0">
              <a:solidFill>
                <a:schemeClr val="accent5">
                  <a:lumMod val="75000"/>
                </a:schemeClr>
              </a:solidFill>
            </a:endParaRPr>
          </a:p>
          <a:p>
            <a:pPr eaLnBrk="1" hangingPunct="1"/>
            <a:r>
              <a:rPr lang="it-IT" sz="2600" dirty="0">
                <a:solidFill>
                  <a:schemeClr val="accent5">
                    <a:lumMod val="75000"/>
                  </a:schemeClr>
                </a:solidFill>
              </a:rPr>
              <a:t>Il </a:t>
            </a:r>
            <a:r>
              <a:rPr lang="it-IT" sz="2600" b="1" dirty="0">
                <a:solidFill>
                  <a:schemeClr val="accent5">
                    <a:lumMod val="75000"/>
                  </a:schemeClr>
                </a:solidFill>
              </a:rPr>
              <a:t>68% </a:t>
            </a:r>
            <a:r>
              <a:rPr lang="it-IT" sz="2600" dirty="0">
                <a:solidFill>
                  <a:schemeClr val="accent5">
                    <a:lumMod val="75000"/>
                  </a:schemeClr>
                </a:solidFill>
              </a:rPr>
              <a:t>di questi, riceve una diagnosi di Disturbo </a:t>
            </a:r>
          </a:p>
          <a:p>
            <a:pPr eaLnBrk="1" hangingPunct="1">
              <a:buFont typeface="Arial" charset="0"/>
              <a:buNone/>
            </a:pPr>
            <a:r>
              <a:rPr lang="it-IT" sz="2600" dirty="0">
                <a:solidFill>
                  <a:schemeClr val="accent5">
                    <a:lumMod val="75000"/>
                  </a:schemeClr>
                </a:solidFill>
              </a:rPr>
              <a:t>    dell’ Adattamento.</a:t>
            </a:r>
          </a:p>
          <a:p>
            <a:pPr algn="r" eaLnBrk="1" hangingPunct="1">
              <a:buFont typeface="Arial" charset="0"/>
              <a:buNone/>
            </a:pPr>
            <a:endParaRPr lang="it-IT" sz="1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r>
              <a:rPr lang="it-IT" dirty="0">
                <a:solidFill>
                  <a:schemeClr val="accent5">
                    <a:lumMod val="75000"/>
                  </a:schemeClr>
                </a:solidFill>
              </a:rPr>
              <a:t>I disturbi dell’adattamento sono definiti dal DSM-IV secondo criteri che stabiliscono che i pazienti sviluppano questo tipo di disturbi quando manifestano sintomi emotivi o comportamentali in risposta ad uno o più fattori stressanti identificabili entro 3 mesi dall’insorgenza del fattore stressante. Questi sintomi o comportamenti sono clinicamente significativi e sono rappresentati da marcato disagio o da una compromissione significativa del funzionamento sociale o lavorativo.</a:t>
            </a:r>
          </a:p>
          <a:p>
            <a:endParaRPr lang="it-IT" dirty="0">
              <a:solidFill>
                <a:schemeClr val="accent5">
                  <a:lumMod val="75000"/>
                </a:schemeClr>
              </a:solidFill>
            </a:endParaRPr>
          </a:p>
          <a:p>
            <a:r>
              <a:rPr lang="it-IT" dirty="0">
                <a:solidFill>
                  <a:schemeClr val="accent5">
                    <a:lumMod val="75000"/>
                  </a:schemeClr>
                </a:solidFill>
              </a:rPr>
              <a:t>Il disturbo può manifestarsi in forma acuta (se i sintomi persistono per meno di sei mesi) o in forma cronica (per fattori stressanti con conseguenze protratte, oltre i 6 mesi).</a:t>
            </a:r>
          </a:p>
          <a:p>
            <a:endParaRPr lang="it-IT" dirty="0"/>
          </a:p>
          <a:p>
            <a:endParaRPr lang="it-IT" dirty="0"/>
          </a:p>
        </p:txBody>
      </p:sp>
    </p:spTree>
    <p:extLst>
      <p:ext uri="{BB962C8B-B14F-4D97-AF65-F5344CB8AC3E}">
        <p14:creationId xmlns:p14="http://schemas.microsoft.com/office/powerpoint/2010/main" val="230785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it-IT" dirty="0">
                <a:ea typeface="ＭＳ Ｐゴシック"/>
                <a:cs typeface="ＭＳ Ｐゴシック"/>
              </a:rPr>
              <a:t>2. STRESS</a:t>
            </a:r>
          </a:p>
        </p:txBody>
      </p:sp>
      <p:sp>
        <p:nvSpPr>
          <p:cNvPr id="16386" name="Content Placeholder 2"/>
          <p:cNvSpPr>
            <a:spLocks noGrp="1"/>
          </p:cNvSpPr>
          <p:nvPr>
            <p:ph idx="1"/>
          </p:nvPr>
        </p:nvSpPr>
        <p:spPr/>
        <p:txBody>
          <a:bodyPr/>
          <a:lstStyle/>
          <a:p>
            <a:r>
              <a:rPr lang="it-IT" dirty="0">
                <a:solidFill>
                  <a:schemeClr val="accent5">
                    <a:lumMod val="75000"/>
                  </a:schemeClr>
                </a:solidFill>
                <a:ea typeface="ＭＳ Ｐゴシック"/>
                <a:cs typeface="ＭＳ Ｐゴシック"/>
              </a:rPr>
              <a:t>Dal punto di vista biologico, stress è una situazione in cui un organismo è sottoposto ad una pressione da parte dell’ambiente.</a:t>
            </a:r>
          </a:p>
          <a:p>
            <a:endParaRPr lang="it-IT" dirty="0">
              <a:solidFill>
                <a:schemeClr val="accent5">
                  <a:lumMod val="75000"/>
                </a:schemeClr>
              </a:solidFill>
              <a:ea typeface="ＭＳ Ｐゴシック"/>
              <a:cs typeface="ＭＳ Ｐゴシック"/>
            </a:endParaRPr>
          </a:p>
          <a:p>
            <a:r>
              <a:rPr lang="it-IT" dirty="0">
                <a:solidFill>
                  <a:schemeClr val="accent5">
                    <a:lumMod val="75000"/>
                  </a:schemeClr>
                </a:solidFill>
                <a:ea typeface="ＭＳ Ｐゴシック"/>
                <a:cs typeface="ＭＳ Ｐゴシック"/>
              </a:rPr>
              <a:t>La risposta allo stress è l’insieme delle re/azioni messe in atto per adattarsi.</a:t>
            </a:r>
          </a:p>
          <a:p>
            <a:pPr algn="ctr">
              <a:buNone/>
            </a:pPr>
            <a:endParaRPr lang="it-IT" b="1" dirty="0">
              <a:solidFill>
                <a:schemeClr val="accent5">
                  <a:lumMod val="75000"/>
                </a:schemeClr>
              </a:solidFill>
              <a:ea typeface="ＭＳ Ｐゴシック"/>
              <a:cs typeface="ＭＳ Ｐゴシック"/>
            </a:endParaRPr>
          </a:p>
          <a:p>
            <a:pPr algn="ctr">
              <a:buNone/>
            </a:pPr>
            <a:r>
              <a:rPr lang="it-IT" b="1" dirty="0">
                <a:solidFill>
                  <a:schemeClr val="accent5">
                    <a:lumMod val="75000"/>
                  </a:schemeClr>
                </a:solidFill>
                <a:ea typeface="ＭＳ Ｐゴシック"/>
                <a:cs typeface="ＭＳ Ｐゴシック"/>
              </a:rPr>
              <a:t>SINDROME DI ADATTAMENTO </a:t>
            </a:r>
            <a:r>
              <a:rPr lang="it-IT" b="1">
                <a:solidFill>
                  <a:schemeClr val="accent5">
                    <a:lumMod val="75000"/>
                  </a:schemeClr>
                </a:solidFill>
                <a:ea typeface="ＭＳ Ｐゴシック"/>
                <a:cs typeface="ＭＳ Ｐゴシック"/>
              </a:rPr>
              <a:t>(Selye,1974</a:t>
            </a:r>
            <a:r>
              <a:rPr lang="it-IT" b="1" dirty="0">
                <a:solidFill>
                  <a:schemeClr val="accent5">
                    <a:lumMod val="75000"/>
                  </a:schemeClr>
                </a:solidFill>
                <a:ea typeface="ＭＳ Ｐゴシック"/>
                <a:cs typeface="ＭＳ Ｐゴシック"/>
              </a:rPr>
              <a:t>)</a:t>
            </a:r>
          </a:p>
          <a:p>
            <a:pPr algn="ctr">
              <a:buNone/>
            </a:pPr>
            <a:r>
              <a:rPr lang="it-IT" dirty="0">
                <a:solidFill>
                  <a:schemeClr val="accent5">
                    <a:lumMod val="75000"/>
                  </a:schemeClr>
                </a:solidFill>
                <a:ea typeface="ＭＳ Ｐゴシック"/>
                <a:cs typeface="ＭＳ Ｐゴシック"/>
              </a:rPr>
              <a:t>Teoria che sottolinea gli aspetti fisiologici nelle reazioni allo stress.</a:t>
            </a:r>
          </a:p>
          <a:p>
            <a:pPr algn="ctr" eaLnBrk="1" hangingPunct="1">
              <a:buFont typeface="Wingdings" pitchFamily="2" charset="2"/>
              <a:buNone/>
            </a:pPr>
            <a:endParaRPr lang="it-IT" b="1" dirty="0">
              <a:solidFill>
                <a:schemeClr val="accent5">
                  <a:lumMod val="75000"/>
                </a:schemeClr>
              </a:solidFill>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20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6">
                                            <p:txEl>
                                              <p:pRg st="2" end="2"/>
                                            </p:txEl>
                                          </p:spTgt>
                                        </p:tgtEl>
                                        <p:attrNameLst>
                                          <p:attrName>style.visibility</p:attrName>
                                        </p:attrNameLst>
                                      </p:cBhvr>
                                      <p:to>
                                        <p:strVal val="visible"/>
                                      </p:to>
                                    </p:set>
                                    <p:animEffect transition="in" filter="fade">
                                      <p:cBhvr>
                                        <p:cTn id="12" dur="2000"/>
                                        <p:tgtEl>
                                          <p:spTgt spid="163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6">
                                            <p:txEl>
                                              <p:pRg st="4" end="4"/>
                                            </p:txEl>
                                          </p:spTgt>
                                        </p:tgtEl>
                                        <p:attrNameLst>
                                          <p:attrName>style.visibility</p:attrName>
                                        </p:attrNameLst>
                                      </p:cBhvr>
                                      <p:to>
                                        <p:strVal val="visible"/>
                                      </p:to>
                                    </p:set>
                                    <p:animEffect transition="in" filter="fade">
                                      <p:cBhvr>
                                        <p:cTn id="17" dur="2000"/>
                                        <p:tgtEl>
                                          <p:spTgt spid="1638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6">
                                            <p:txEl>
                                              <p:pRg st="5" end="5"/>
                                            </p:txEl>
                                          </p:spTgt>
                                        </p:tgtEl>
                                        <p:attrNameLst>
                                          <p:attrName>style.visibility</p:attrName>
                                        </p:attrNameLst>
                                      </p:cBhvr>
                                      <p:to>
                                        <p:strVal val="visible"/>
                                      </p:to>
                                    </p:set>
                                    <p:animEffect transition="in" filter="fade">
                                      <p:cBhvr>
                                        <p:cTn id="22" dur="2000"/>
                                        <p:tgtEl>
                                          <p:spTgt spid="163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7" descr="tunnel"/>
          <p:cNvPicPr>
            <a:picLocks noChangeAspect="1" noChangeArrowheads="1"/>
          </p:cNvPicPr>
          <p:nvPr/>
        </p:nvPicPr>
        <p:blipFill>
          <a:blip r:embed="rId3"/>
          <a:srcRect/>
          <a:stretch>
            <a:fillRect/>
          </a:stretch>
        </p:blipFill>
        <p:spPr bwMode="auto">
          <a:xfrm>
            <a:off x="194967" y="472550"/>
            <a:ext cx="1627188" cy="2374900"/>
          </a:xfrm>
          <a:prstGeom prst="rect">
            <a:avLst/>
          </a:prstGeom>
          <a:noFill/>
          <a:ln w="9525">
            <a:noFill/>
            <a:miter lim="800000"/>
            <a:headEnd/>
            <a:tailEnd/>
          </a:ln>
        </p:spPr>
      </p:pic>
      <p:pic>
        <p:nvPicPr>
          <p:cNvPr id="57347" name="Picture 5" descr="il%20mensile%20brain2"/>
          <p:cNvPicPr>
            <a:picLocks noChangeAspect="1" noChangeArrowheads="1"/>
          </p:cNvPicPr>
          <p:nvPr/>
        </p:nvPicPr>
        <p:blipFill>
          <a:blip r:embed="rId4"/>
          <a:srcRect/>
          <a:stretch>
            <a:fillRect/>
          </a:stretch>
        </p:blipFill>
        <p:spPr bwMode="auto">
          <a:xfrm>
            <a:off x="6091532" y="704325"/>
            <a:ext cx="2857500" cy="2143125"/>
          </a:xfrm>
          <a:prstGeom prst="rect">
            <a:avLst/>
          </a:prstGeom>
          <a:noFill/>
          <a:ln w="9525">
            <a:noFill/>
            <a:miter lim="800000"/>
            <a:headEnd/>
            <a:tailEnd/>
          </a:ln>
        </p:spPr>
      </p:pic>
      <p:grpSp>
        <p:nvGrpSpPr>
          <p:cNvPr id="57348" name="Group 4"/>
          <p:cNvGrpSpPr>
            <a:grpSpLocks/>
          </p:cNvGrpSpPr>
          <p:nvPr/>
        </p:nvGrpSpPr>
        <p:grpSpPr bwMode="auto">
          <a:xfrm>
            <a:off x="1179512" y="1340768"/>
            <a:ext cx="6784975" cy="5248275"/>
            <a:chOff x="960" y="816"/>
            <a:chExt cx="4128" cy="3344"/>
          </a:xfrm>
        </p:grpSpPr>
        <p:pic>
          <p:nvPicPr>
            <p:cNvPr id="57349" name="Picture 5" descr="image071"/>
            <p:cNvPicPr>
              <a:picLocks noChangeAspect="1" noChangeArrowheads="1"/>
            </p:cNvPicPr>
            <p:nvPr/>
          </p:nvPicPr>
          <p:blipFill>
            <a:blip r:embed="rId5"/>
            <a:srcRect/>
            <a:stretch>
              <a:fillRect/>
            </a:stretch>
          </p:blipFill>
          <p:spPr bwMode="auto">
            <a:xfrm>
              <a:off x="1152" y="1200"/>
              <a:ext cx="3145" cy="2960"/>
            </a:xfrm>
            <a:prstGeom prst="rect">
              <a:avLst/>
            </a:prstGeom>
            <a:noFill/>
            <a:ln w="9525">
              <a:noFill/>
              <a:miter lim="800000"/>
              <a:headEnd/>
              <a:tailEnd/>
            </a:ln>
          </p:spPr>
        </p:pic>
        <p:pic>
          <p:nvPicPr>
            <p:cNvPr id="57350" name="Picture 7" descr="image069"/>
            <p:cNvPicPr>
              <a:picLocks noChangeAspect="1" noChangeArrowheads="1"/>
            </p:cNvPicPr>
            <p:nvPr/>
          </p:nvPicPr>
          <p:blipFill>
            <a:blip r:embed="rId6"/>
            <a:srcRect/>
            <a:stretch>
              <a:fillRect/>
            </a:stretch>
          </p:blipFill>
          <p:spPr bwMode="auto">
            <a:xfrm>
              <a:off x="960" y="816"/>
              <a:ext cx="4128" cy="1909"/>
            </a:xfrm>
            <a:prstGeom prst="rect">
              <a:avLst/>
            </a:prstGeom>
            <a:noFill/>
            <a:ln w="9525">
              <a:noFill/>
              <a:miter lim="800000"/>
              <a:headEnd/>
              <a:tailEnd/>
            </a:ln>
          </p:spPr>
        </p:pic>
        <p:sp>
          <p:nvSpPr>
            <p:cNvPr id="57351" name="Text Box 8"/>
            <p:cNvSpPr txBox="1">
              <a:spLocks noChangeArrowheads="1"/>
            </p:cNvSpPr>
            <p:nvPr/>
          </p:nvSpPr>
          <p:spPr bwMode="auto">
            <a:xfrm>
              <a:off x="2832" y="1776"/>
              <a:ext cx="576" cy="176"/>
            </a:xfrm>
            <a:prstGeom prst="rect">
              <a:avLst/>
            </a:prstGeom>
            <a:noFill/>
            <a:ln w="28575">
              <a:solidFill>
                <a:srgbClr val="000099"/>
              </a:solidFill>
              <a:miter lim="800000"/>
              <a:headEnd/>
              <a:tailEnd/>
            </a:ln>
          </p:spPr>
          <p:txBody>
            <a:bodyPr>
              <a:spAutoFit/>
            </a:bodyPr>
            <a:lstStyle/>
            <a:p>
              <a:pPr algn="ctr">
                <a:spcBef>
                  <a:spcPct val="50000"/>
                </a:spcBef>
              </a:pPr>
              <a:r>
                <a:rPr lang="it-IT" sz="1200" b="1">
                  <a:latin typeface="+mn-lt"/>
                </a:rPr>
                <a:t>TALAMI</a:t>
              </a:r>
            </a:p>
          </p:txBody>
        </p:sp>
        <p:sp>
          <p:nvSpPr>
            <p:cNvPr id="57352" name="Line 9"/>
            <p:cNvSpPr>
              <a:spLocks noChangeShapeType="1"/>
            </p:cNvSpPr>
            <p:nvPr/>
          </p:nvSpPr>
          <p:spPr bwMode="auto">
            <a:xfrm flipH="1">
              <a:off x="3072" y="1968"/>
              <a:ext cx="48" cy="144"/>
            </a:xfrm>
            <a:prstGeom prst="line">
              <a:avLst/>
            </a:prstGeom>
            <a:noFill/>
            <a:ln w="28575">
              <a:solidFill>
                <a:schemeClr val="accent2"/>
              </a:solidFill>
              <a:round/>
              <a:headEnd/>
              <a:tailEnd type="triangle" w="med" len="med"/>
            </a:ln>
          </p:spPr>
          <p:txBody>
            <a:bodyPr/>
            <a:lstStyle/>
            <a:p>
              <a:endParaRPr lang="it-IT">
                <a:latin typeface="+mn-lt"/>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a:ea typeface="ＭＳ Ｐゴシック"/>
                <a:cs typeface="ＭＳ Ｐゴシック"/>
              </a:rPr>
              <a:t>LE REAZIONI DA STRESS ACUTO</a:t>
            </a:r>
            <a:br>
              <a:rPr lang="it-IT" dirty="0">
                <a:ea typeface="ＭＳ Ｐゴシック"/>
                <a:cs typeface="ＭＳ Ｐゴシック"/>
              </a:rPr>
            </a:br>
            <a:r>
              <a:rPr lang="it-IT" dirty="0">
                <a:ea typeface="ＭＳ Ｐゴシック"/>
                <a:cs typeface="ＭＳ Ｐゴシック"/>
              </a:rPr>
              <a:t>E IL PROCESSO DI ADATTAMENTO</a:t>
            </a:r>
          </a:p>
        </p:txBody>
      </p:sp>
      <p:sp>
        <p:nvSpPr>
          <p:cNvPr id="59395" name="Segnaposto contenuto 2"/>
          <p:cNvSpPr>
            <a:spLocks noGrp="1"/>
          </p:cNvSpPr>
          <p:nvPr>
            <p:ph idx="1"/>
          </p:nvPr>
        </p:nvSpPr>
        <p:spPr/>
        <p:txBody>
          <a:bodyPr>
            <a:noAutofit/>
          </a:bodyPr>
          <a:lstStyle/>
          <a:p>
            <a:pPr algn="ctr">
              <a:lnSpc>
                <a:spcPct val="90000"/>
              </a:lnSpc>
              <a:buNone/>
            </a:pPr>
            <a:r>
              <a:rPr lang="it-IT" b="1" dirty="0">
                <a:solidFill>
                  <a:schemeClr val="accent5">
                    <a:lumMod val="75000"/>
                  </a:schemeClr>
                </a:solidFill>
              </a:rPr>
              <a:t>Il paziente/ la sua famiglia</a:t>
            </a:r>
            <a:br>
              <a:rPr lang="it-IT" b="1" dirty="0">
                <a:solidFill>
                  <a:schemeClr val="accent5">
                    <a:lumMod val="75000"/>
                  </a:schemeClr>
                </a:solidFill>
              </a:rPr>
            </a:br>
            <a:r>
              <a:rPr lang="it-IT" b="1" dirty="0">
                <a:solidFill>
                  <a:schemeClr val="accent5">
                    <a:lumMod val="75000"/>
                  </a:schemeClr>
                </a:solidFill>
              </a:rPr>
              <a:t>“una malattia della famiglia”</a:t>
            </a:r>
          </a:p>
          <a:p>
            <a:pPr marL="457200" indent="-457200" eaLnBrk="1" hangingPunct="1">
              <a:lnSpc>
                <a:spcPct val="90000"/>
              </a:lnSpc>
              <a:buFont typeface="+mj-lt"/>
              <a:buAutoNum type="arabicPeriod"/>
            </a:pPr>
            <a:r>
              <a:rPr lang="it-IT" sz="2000" dirty="0">
                <a:solidFill>
                  <a:schemeClr val="accent5">
                    <a:lumMod val="75000"/>
                  </a:schemeClr>
                </a:solidFill>
              </a:rPr>
              <a:t>fase di shock</a:t>
            </a:r>
          </a:p>
          <a:p>
            <a:pPr marL="457200" indent="-457200" eaLnBrk="1" hangingPunct="1">
              <a:lnSpc>
                <a:spcPct val="90000"/>
              </a:lnSpc>
              <a:buFont typeface="+mj-lt"/>
              <a:buAutoNum type="arabicPeriod"/>
            </a:pPr>
            <a:r>
              <a:rPr lang="it-IT" sz="2000" dirty="0">
                <a:solidFill>
                  <a:schemeClr val="accent5">
                    <a:lumMod val="75000"/>
                  </a:schemeClr>
                </a:solidFill>
              </a:rPr>
              <a:t>confronto con la realtà, con le emozioni (oscillazione dell’umore, fra negazione e riconoscimento della realtà)</a:t>
            </a:r>
          </a:p>
          <a:p>
            <a:pPr marL="457200" indent="-457200" eaLnBrk="1" hangingPunct="1">
              <a:lnSpc>
                <a:spcPct val="90000"/>
              </a:lnSpc>
              <a:buFont typeface="+mj-lt"/>
              <a:buAutoNum type="arabicPeriod"/>
            </a:pPr>
            <a:r>
              <a:rPr lang="it-IT" sz="2000" dirty="0">
                <a:solidFill>
                  <a:schemeClr val="accent5">
                    <a:lumMod val="75000"/>
                  </a:schemeClr>
                </a:solidFill>
              </a:rPr>
              <a:t>riorganizzazione; fase di </a:t>
            </a:r>
            <a:r>
              <a:rPr lang="it-IT" sz="2000" dirty="0" err="1">
                <a:solidFill>
                  <a:schemeClr val="accent5">
                    <a:lumMod val="75000"/>
                  </a:schemeClr>
                </a:solidFill>
              </a:rPr>
              <a:t>coping</a:t>
            </a:r>
            <a:endParaRPr lang="it-IT" sz="2000" dirty="0">
              <a:solidFill>
                <a:schemeClr val="accent5">
                  <a:lumMod val="75000"/>
                </a:schemeClr>
              </a:solidFill>
            </a:endParaRPr>
          </a:p>
          <a:p>
            <a:pPr marL="457200" indent="-457200" eaLnBrk="1" hangingPunct="1">
              <a:lnSpc>
                <a:spcPct val="90000"/>
              </a:lnSpc>
              <a:buFont typeface="+mj-lt"/>
              <a:buAutoNum type="arabicPeriod"/>
            </a:pPr>
            <a:r>
              <a:rPr lang="it-IT" sz="2000" dirty="0">
                <a:solidFill>
                  <a:schemeClr val="accent5">
                    <a:lumMod val="75000"/>
                  </a:schemeClr>
                </a:solidFill>
              </a:rPr>
              <a:t>accettazione- integrazione (“prima, dopo “)</a:t>
            </a:r>
          </a:p>
          <a:p>
            <a:pPr marL="457200" indent="-457200" eaLnBrk="1" hangingPunct="1">
              <a:lnSpc>
                <a:spcPct val="90000"/>
              </a:lnSpc>
              <a:buFont typeface="+mj-lt"/>
              <a:buAutoNum type="arabicPeriod"/>
            </a:pPr>
            <a:r>
              <a:rPr lang="it-IT" sz="2000" dirty="0">
                <a:solidFill>
                  <a:schemeClr val="accent5">
                    <a:lumMod val="75000"/>
                  </a:schemeClr>
                </a:solidFill>
              </a:rPr>
              <a:t>s’impara a convivere con il cambiamento introdotto dall’evento critico</a:t>
            </a:r>
          </a:p>
          <a:p>
            <a:pPr eaLnBrk="1" hangingPunct="1">
              <a:lnSpc>
                <a:spcPct val="90000"/>
              </a:lnSpc>
              <a:buFont typeface="Arial" charset="0"/>
              <a:buNone/>
            </a:pPr>
            <a:endParaRPr lang="it-IT" dirty="0">
              <a:solidFill>
                <a:schemeClr val="accent5">
                  <a:lumMod val="75000"/>
                </a:schemeClr>
              </a:solidFill>
            </a:endParaRPr>
          </a:p>
          <a:p>
            <a:pPr marL="0" indent="0" eaLnBrk="1" hangingPunct="1">
              <a:spcBef>
                <a:spcPts val="0"/>
              </a:spcBef>
              <a:buFont typeface="Arial" charset="0"/>
              <a:buNone/>
            </a:pPr>
            <a:r>
              <a:rPr lang="it-IT" b="1" dirty="0">
                <a:solidFill>
                  <a:schemeClr val="accent5">
                    <a:lumMod val="75000"/>
                  </a:schemeClr>
                </a:solidFill>
              </a:rPr>
              <a:t>Rischio dello stress cronico, cumulativo del paziente e dei </a:t>
            </a:r>
            <a:r>
              <a:rPr lang="it-IT" b="1" dirty="0" err="1">
                <a:solidFill>
                  <a:schemeClr val="accent5">
                    <a:lumMod val="75000"/>
                  </a:schemeClr>
                </a:solidFill>
              </a:rPr>
              <a:t>caregivers</a:t>
            </a:r>
            <a:r>
              <a:rPr lang="it-IT" dirty="0">
                <a:solidFill>
                  <a:schemeClr val="accent5">
                    <a:lumMod val="75000"/>
                  </a:schemeClr>
                </a:solidFill>
              </a:rPr>
              <a:t>; logora le risorse positive, l’energia vitale, crea fatica </a:t>
            </a:r>
            <a:r>
              <a:rPr lang="it-IT" dirty="0">
                <a:solidFill>
                  <a:schemeClr val="accent5">
                    <a:lumMod val="75000"/>
                  </a:schemeClr>
                </a:solidFill>
                <a:sym typeface="Wingdings" panose="05000000000000000000" pitchFamily="2" charset="2"/>
              </a:rPr>
              <a:t> </a:t>
            </a:r>
            <a:r>
              <a:rPr lang="it-IT" dirty="0">
                <a:solidFill>
                  <a:schemeClr val="accent5">
                    <a:lumMod val="75000"/>
                  </a:schemeClr>
                </a:solidFill>
              </a:rPr>
              <a:t>depressione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normAutofit/>
          </a:bodyPr>
          <a:lstStyle/>
          <a:p>
            <a:pPr eaLnBrk="1" hangingPunct="1">
              <a:defRPr/>
            </a:pPr>
            <a:r>
              <a:rPr lang="it-IT" sz="3600" dirty="0">
                <a:ea typeface="ＭＳ Ｐゴシック"/>
                <a:cs typeface="ＭＳ Ｐゴシック"/>
              </a:rPr>
              <a:t>FASE DI SHOCK (CIRCA…3-5G):</a:t>
            </a:r>
          </a:p>
        </p:txBody>
      </p:sp>
      <p:sp>
        <p:nvSpPr>
          <p:cNvPr id="47107" name="Rectangle 3"/>
          <p:cNvSpPr>
            <a:spLocks noGrp="1"/>
          </p:cNvSpPr>
          <p:nvPr>
            <p:ph idx="1"/>
          </p:nvPr>
        </p:nvSpPr>
        <p:spPr/>
        <p:txBody>
          <a:bodyPr>
            <a:normAutofit fontScale="25000" lnSpcReduction="20000"/>
          </a:bodyPr>
          <a:lstStyle/>
          <a:p>
            <a:pPr marL="0" indent="0" eaLnBrk="1" hangingPunct="1">
              <a:lnSpc>
                <a:spcPct val="120000"/>
              </a:lnSpc>
              <a:spcBef>
                <a:spcPts val="0"/>
              </a:spcBef>
              <a:buFont typeface="Arial" charset="0"/>
              <a:buNone/>
              <a:defRPr/>
            </a:pPr>
            <a:r>
              <a:rPr lang="it-IT" sz="7200" dirty="0">
                <a:solidFill>
                  <a:schemeClr val="accent5">
                    <a:lumMod val="75000"/>
                  </a:schemeClr>
                </a:solidFill>
              </a:rPr>
              <a:t>Si possono sperimentare reazioni emotive: sentimento di irrealtà o blocco emotivo “anestesia”, reazioni di fuga/attacco, disorientamento, confusione</a:t>
            </a:r>
          </a:p>
          <a:p>
            <a:pPr marL="0" indent="0" algn="just" eaLnBrk="1" hangingPunct="1">
              <a:lnSpc>
                <a:spcPct val="120000"/>
              </a:lnSpc>
              <a:spcBef>
                <a:spcPts val="0"/>
              </a:spcBef>
              <a:buFont typeface="Wingdings" pitchFamily="2" charset="2"/>
              <a:buNone/>
              <a:defRPr/>
            </a:pPr>
            <a:endParaRPr lang="it-IT" sz="7200" dirty="0">
              <a:solidFill>
                <a:schemeClr val="accent5">
                  <a:lumMod val="75000"/>
                </a:schemeClr>
              </a:solidFill>
            </a:endParaRPr>
          </a:p>
          <a:p>
            <a:pPr marL="0" indent="0" algn="just" eaLnBrk="1" hangingPunct="1">
              <a:lnSpc>
                <a:spcPct val="120000"/>
              </a:lnSpc>
              <a:spcBef>
                <a:spcPts val="0"/>
              </a:spcBef>
              <a:buFont typeface="Wingdings" pitchFamily="2" charset="2"/>
              <a:buNone/>
              <a:defRPr/>
            </a:pPr>
            <a:r>
              <a:rPr lang="it-IT" sz="7200" dirty="0">
                <a:solidFill>
                  <a:schemeClr val="tx2"/>
                </a:solidFill>
              </a:rPr>
              <a:t>Reazioni inconsce di </a:t>
            </a:r>
            <a:r>
              <a:rPr lang="it-IT" sz="7200" b="1" dirty="0">
                <a:solidFill>
                  <a:schemeClr val="tx2"/>
                </a:solidFill>
              </a:rPr>
              <a:t>protezione</a:t>
            </a:r>
          </a:p>
          <a:p>
            <a:pPr marL="0" indent="0" algn="just" eaLnBrk="1" hangingPunct="1">
              <a:lnSpc>
                <a:spcPct val="120000"/>
              </a:lnSpc>
              <a:spcBef>
                <a:spcPts val="0"/>
              </a:spcBef>
              <a:buFont typeface="Wingdings" pitchFamily="2" charset="2"/>
              <a:buNone/>
              <a:defRPr/>
            </a:pPr>
            <a:r>
              <a:rPr lang="it-IT" sz="7200" b="1" dirty="0">
                <a:solidFill>
                  <a:schemeClr val="tx2"/>
                </a:solidFill>
              </a:rPr>
              <a:t>Bisogno di protezione, sicurezza e controllo </a:t>
            </a:r>
          </a:p>
          <a:p>
            <a:pPr marL="0" indent="0" algn="just" eaLnBrk="1" hangingPunct="1">
              <a:lnSpc>
                <a:spcPct val="120000"/>
              </a:lnSpc>
              <a:spcBef>
                <a:spcPts val="0"/>
              </a:spcBef>
              <a:buFont typeface="Wingdings" pitchFamily="2" charset="2"/>
              <a:buNone/>
              <a:defRPr/>
            </a:pPr>
            <a:endParaRPr lang="it-IT" sz="7200" dirty="0">
              <a:solidFill>
                <a:schemeClr val="accent5">
                  <a:lumMod val="75000"/>
                </a:schemeClr>
              </a:solidFill>
            </a:endParaRPr>
          </a:p>
          <a:p>
            <a:pPr marL="0" indent="0" algn="just" eaLnBrk="1" hangingPunct="1">
              <a:lnSpc>
                <a:spcPct val="120000"/>
              </a:lnSpc>
              <a:spcBef>
                <a:spcPts val="0"/>
              </a:spcBef>
              <a:buFont typeface="Wingdings" pitchFamily="2" charset="2"/>
              <a:buNone/>
              <a:defRPr/>
            </a:pPr>
            <a:r>
              <a:rPr lang="it-IT" sz="7200" dirty="0">
                <a:solidFill>
                  <a:schemeClr val="accent5">
                    <a:lumMod val="75000"/>
                  </a:schemeClr>
                </a:solidFill>
              </a:rPr>
              <a:t>L’intervento  di supporto dell’équipe medica, infermieristica, psicologica mira al contenimento, alla normalizzazione. </a:t>
            </a:r>
          </a:p>
          <a:p>
            <a:pPr marL="0" indent="0" algn="just" eaLnBrk="1" hangingPunct="1">
              <a:lnSpc>
                <a:spcPct val="120000"/>
              </a:lnSpc>
              <a:spcBef>
                <a:spcPts val="0"/>
              </a:spcBef>
              <a:buFont typeface="Wingdings" pitchFamily="2" charset="2"/>
              <a:buNone/>
              <a:defRPr/>
            </a:pPr>
            <a:endParaRPr lang="it-IT" sz="7200" dirty="0">
              <a:solidFill>
                <a:schemeClr val="accent5">
                  <a:lumMod val="75000"/>
                </a:schemeClr>
              </a:solidFill>
            </a:endParaRPr>
          </a:p>
          <a:p>
            <a:pPr marL="0" indent="0" algn="just" eaLnBrk="1" hangingPunct="1">
              <a:lnSpc>
                <a:spcPct val="120000"/>
              </a:lnSpc>
              <a:spcBef>
                <a:spcPts val="0"/>
              </a:spcBef>
              <a:buFont typeface="Wingdings" pitchFamily="2" charset="2"/>
              <a:buNone/>
              <a:defRPr/>
            </a:pPr>
            <a:r>
              <a:rPr lang="it-IT" sz="7200" dirty="0">
                <a:solidFill>
                  <a:schemeClr val="accent5">
                    <a:lumMod val="75000"/>
                  </a:schemeClr>
                </a:solidFill>
              </a:rPr>
              <a:t>Sono importanti in questa fase  le informazioni, spiegazioni, accoglienza, comprensione incondizionata, non giudicante (curante, parente )</a:t>
            </a:r>
          </a:p>
          <a:p>
            <a:pPr marL="0" indent="0" algn="just" eaLnBrk="1" hangingPunct="1">
              <a:lnSpc>
                <a:spcPct val="120000"/>
              </a:lnSpc>
              <a:spcBef>
                <a:spcPts val="0"/>
              </a:spcBef>
              <a:buFont typeface="Wingdings" pitchFamily="2" charset="2"/>
              <a:buNone/>
              <a:defRPr/>
            </a:pPr>
            <a:endParaRPr lang="it-IT" sz="7200" dirty="0">
              <a:solidFill>
                <a:schemeClr val="accent5">
                  <a:lumMod val="75000"/>
                </a:schemeClr>
              </a:solidFill>
            </a:endParaRPr>
          </a:p>
          <a:p>
            <a:pPr marL="0" indent="0" algn="just" eaLnBrk="1" hangingPunct="1">
              <a:lnSpc>
                <a:spcPct val="120000"/>
              </a:lnSpc>
              <a:spcBef>
                <a:spcPts val="0"/>
              </a:spcBef>
              <a:buFont typeface="Wingdings" pitchFamily="2" charset="2"/>
              <a:buNone/>
              <a:defRPr/>
            </a:pPr>
            <a:r>
              <a:rPr lang="it-IT" sz="7200" dirty="0">
                <a:solidFill>
                  <a:schemeClr val="accent5">
                    <a:lumMod val="75000"/>
                  </a:schemeClr>
                </a:solidFill>
              </a:rPr>
              <a:t>L’empatia, la </a:t>
            </a:r>
            <a:r>
              <a:rPr lang="it-IT" sz="7200" b="1" dirty="0">
                <a:solidFill>
                  <a:schemeClr val="accent5">
                    <a:lumMod val="75000"/>
                  </a:schemeClr>
                </a:solidFill>
              </a:rPr>
              <a:t>PAZIENZA</a:t>
            </a:r>
            <a:r>
              <a:rPr lang="it-IT" sz="7200" dirty="0">
                <a:solidFill>
                  <a:schemeClr val="accent5">
                    <a:lumMod val="75000"/>
                  </a:schemeClr>
                </a:solidFill>
              </a:rPr>
              <a:t>…</a:t>
            </a:r>
          </a:p>
          <a:p>
            <a:pPr marL="0" indent="0" algn="just" eaLnBrk="1" hangingPunct="1">
              <a:lnSpc>
                <a:spcPct val="120000"/>
              </a:lnSpc>
              <a:spcBef>
                <a:spcPts val="0"/>
              </a:spcBef>
              <a:buFont typeface="Wingdings" pitchFamily="2" charset="2"/>
              <a:buNone/>
              <a:defRPr/>
            </a:pPr>
            <a:endParaRPr lang="it-IT" sz="7200" b="1" dirty="0">
              <a:solidFill>
                <a:schemeClr val="accent5">
                  <a:lumMod val="75000"/>
                </a:schemeClr>
              </a:solidFill>
            </a:endParaRPr>
          </a:p>
          <a:p>
            <a:pPr marL="0" indent="0" algn="just" eaLnBrk="1" hangingPunct="1">
              <a:lnSpc>
                <a:spcPct val="120000"/>
              </a:lnSpc>
              <a:spcBef>
                <a:spcPts val="0"/>
              </a:spcBef>
              <a:buFont typeface="Wingdings" pitchFamily="2" charset="2"/>
              <a:buNone/>
              <a:defRPr/>
            </a:pPr>
            <a:r>
              <a:rPr lang="it-IT" sz="7200" b="1" dirty="0">
                <a:solidFill>
                  <a:schemeClr val="accent5">
                    <a:lumMod val="75000"/>
                  </a:schemeClr>
                </a:solidFill>
              </a:rPr>
              <a:t>Il tempo emotivo è un tempo lento, che non si può controllare completamente!</a:t>
            </a:r>
            <a:endParaRPr lang="it-IT" sz="7200" dirty="0">
              <a:solidFill>
                <a:schemeClr val="accent5">
                  <a:lumMod val="75000"/>
                </a:schemeClr>
              </a:solidFill>
            </a:endParaRPr>
          </a:p>
          <a:p>
            <a:pPr algn="just" eaLnBrk="1" hangingPunct="1">
              <a:lnSpc>
                <a:spcPct val="80000"/>
              </a:lnSpc>
              <a:buFont typeface="Wingdings" pitchFamily="2" charset="2"/>
              <a:buNone/>
              <a:defRPr/>
            </a:pPr>
            <a:endParaRPr lang="it-IT" sz="4300" dirty="0">
              <a:effectLst>
                <a:outerShdw blurRad="38100" dist="38100" dir="2700000" algn="tl">
                  <a:srgbClr val="1F497D"/>
                </a:outerShdw>
              </a:effectLst>
              <a:latin typeface="Bookman Old Style" pitchFamily="18" charset="0"/>
              <a:ea typeface="ＭＳ Ｐゴシック"/>
              <a:cs typeface="ＭＳ Ｐゴシック"/>
            </a:endParaRPr>
          </a:p>
          <a:p>
            <a:pPr eaLnBrk="1" hangingPunct="1">
              <a:lnSpc>
                <a:spcPct val="80000"/>
              </a:lnSpc>
              <a:defRPr/>
            </a:pPr>
            <a:endParaRPr lang="it-IT" sz="1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C:\Users\ugo\Desktop\Piramide-di-Maslow-.jpg"/>
          <p:cNvPicPr>
            <a:picLocks noGrp="1" noChangeAspect="1" noChangeArrowheads="1"/>
          </p:cNvPicPr>
          <p:nvPr>
            <p:ph idx="1"/>
          </p:nvPr>
        </p:nvPicPr>
        <p:blipFill>
          <a:blip r:embed="rId2" cstate="print"/>
          <a:srcRect/>
          <a:stretch>
            <a:fillRect/>
          </a:stretch>
        </p:blipFill>
        <p:spPr>
          <a:xfrm>
            <a:off x="1320800" y="1600200"/>
            <a:ext cx="6502400" cy="4876800"/>
          </a:xfrm>
          <a:prstGeom prst="rect">
            <a:avLst/>
          </a:prstGeom>
          <a:noFill/>
        </p:spPr>
      </p:pic>
    </p:spTree>
    <p:extLst>
      <p:ext uri="{BB962C8B-B14F-4D97-AF65-F5344CB8AC3E}">
        <p14:creationId xmlns:p14="http://schemas.microsoft.com/office/powerpoint/2010/main" val="1792825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ea typeface="ＭＳ Ｐゴシック"/>
                <a:cs typeface="ＭＳ Ｐゴシック"/>
              </a:rPr>
              <a:t>IL RUOLO DELLO STRESS </a:t>
            </a:r>
          </a:p>
        </p:txBody>
      </p:sp>
      <p:sp>
        <p:nvSpPr>
          <p:cNvPr id="62466" name="Rectangle 3"/>
          <p:cNvSpPr>
            <a:spLocks noGrp="1" noChangeArrowheads="1"/>
          </p:cNvSpPr>
          <p:nvPr>
            <p:ph idx="1"/>
          </p:nvPr>
        </p:nvSpPr>
        <p:spPr>
          <a:xfrm>
            <a:off x="457200" y="1479394"/>
            <a:ext cx="8229600" cy="4876800"/>
          </a:xfrm>
        </p:spPr>
        <p:txBody>
          <a:bodyPr>
            <a:normAutofit fontScale="55000" lnSpcReduction="20000"/>
          </a:bodyPr>
          <a:lstStyle/>
          <a:p>
            <a:pPr marL="0" indent="0">
              <a:lnSpc>
                <a:spcPct val="120000"/>
              </a:lnSpc>
              <a:spcBef>
                <a:spcPts val="0"/>
              </a:spcBef>
              <a:buNone/>
            </a:pPr>
            <a:r>
              <a:rPr lang="it-IT" sz="2500" dirty="0">
                <a:solidFill>
                  <a:schemeClr val="accent5">
                    <a:lumMod val="75000"/>
                  </a:schemeClr>
                </a:solidFill>
              </a:rPr>
              <a:t>Alterazioni neuroendocrine ed immunitarie </a:t>
            </a:r>
          </a:p>
          <a:p>
            <a:pPr marL="0" indent="0">
              <a:lnSpc>
                <a:spcPct val="120000"/>
              </a:lnSpc>
              <a:spcBef>
                <a:spcPts val="0"/>
              </a:spcBef>
              <a:buNone/>
            </a:pPr>
            <a:r>
              <a:rPr lang="it-IT" sz="2500" dirty="0">
                <a:solidFill>
                  <a:schemeClr val="accent5">
                    <a:lumMod val="75000"/>
                  </a:schemeClr>
                </a:solidFill>
              </a:rPr>
              <a:t>(aumento del cortisolo, noradrenalina…)</a:t>
            </a:r>
          </a:p>
          <a:p>
            <a:pPr marL="0" indent="0" eaLnBrk="1" hangingPunct="1">
              <a:lnSpc>
                <a:spcPct val="120000"/>
              </a:lnSpc>
              <a:spcBef>
                <a:spcPts val="0"/>
              </a:spcBef>
              <a:buFontTx/>
              <a:buNone/>
            </a:pPr>
            <a:endParaRPr lang="it-IT" sz="1600" dirty="0">
              <a:solidFill>
                <a:schemeClr val="accent5">
                  <a:lumMod val="75000"/>
                </a:schemeClr>
              </a:solidFill>
            </a:endParaRPr>
          </a:p>
          <a:p>
            <a:pPr marL="0" indent="0" eaLnBrk="1" hangingPunct="1">
              <a:lnSpc>
                <a:spcPct val="120000"/>
              </a:lnSpc>
              <a:spcBef>
                <a:spcPts val="0"/>
              </a:spcBef>
              <a:buFontTx/>
              <a:buNone/>
            </a:pPr>
            <a:endParaRPr lang="it-IT" sz="1600" dirty="0">
              <a:solidFill>
                <a:schemeClr val="accent5">
                  <a:lumMod val="75000"/>
                </a:schemeClr>
              </a:solidFill>
            </a:endParaRPr>
          </a:p>
          <a:p>
            <a:pPr marL="0" indent="0" eaLnBrk="1" hangingPunct="1">
              <a:lnSpc>
                <a:spcPct val="120000"/>
              </a:lnSpc>
              <a:spcBef>
                <a:spcPts val="0"/>
              </a:spcBef>
              <a:buFontTx/>
              <a:buNone/>
            </a:pPr>
            <a:r>
              <a:rPr lang="it-IT" sz="3300" b="1" dirty="0">
                <a:solidFill>
                  <a:schemeClr val="accent5">
                    <a:lumMod val="75000"/>
                  </a:schemeClr>
                </a:solidFill>
              </a:rPr>
              <a:t>Alterazione</a:t>
            </a:r>
          </a:p>
          <a:p>
            <a:pPr marL="0" indent="0" eaLnBrk="1" hangingPunct="1">
              <a:lnSpc>
                <a:spcPct val="120000"/>
              </a:lnSpc>
              <a:spcBef>
                <a:spcPts val="0"/>
              </a:spcBef>
              <a:buFontTx/>
              <a:buNone/>
            </a:pPr>
            <a:r>
              <a:rPr lang="it-IT" sz="2500" dirty="0">
                <a:solidFill>
                  <a:schemeClr val="accent5">
                    <a:lumMod val="75000"/>
                  </a:schemeClr>
                </a:solidFill>
              </a:rPr>
              <a:t>umore </a:t>
            </a:r>
          </a:p>
          <a:p>
            <a:pPr marL="0" indent="0" eaLnBrk="1" hangingPunct="1">
              <a:lnSpc>
                <a:spcPct val="120000"/>
              </a:lnSpc>
              <a:spcBef>
                <a:spcPts val="0"/>
              </a:spcBef>
              <a:buFontTx/>
              <a:buNone/>
            </a:pPr>
            <a:r>
              <a:rPr lang="it-IT" sz="2500" dirty="0">
                <a:solidFill>
                  <a:schemeClr val="accent5">
                    <a:lumMod val="75000"/>
                  </a:schemeClr>
                </a:solidFill>
              </a:rPr>
              <a:t>capacità cognitive </a:t>
            </a:r>
          </a:p>
          <a:p>
            <a:pPr marL="0" indent="0" eaLnBrk="1" hangingPunct="1">
              <a:lnSpc>
                <a:spcPct val="120000"/>
              </a:lnSpc>
              <a:spcBef>
                <a:spcPts val="0"/>
              </a:spcBef>
              <a:buFontTx/>
              <a:buNone/>
            </a:pPr>
            <a:r>
              <a:rPr lang="it-IT" sz="2500" dirty="0">
                <a:solidFill>
                  <a:schemeClr val="accent5">
                    <a:lumMod val="75000"/>
                  </a:schemeClr>
                </a:solidFill>
              </a:rPr>
              <a:t>attenzione, concentrazione, memorie, ecc.</a:t>
            </a:r>
          </a:p>
          <a:p>
            <a:pPr marL="0" indent="0" eaLnBrk="1" hangingPunct="1">
              <a:lnSpc>
                <a:spcPct val="120000"/>
              </a:lnSpc>
              <a:spcBef>
                <a:spcPts val="0"/>
              </a:spcBef>
              <a:buFontTx/>
              <a:buNone/>
            </a:pPr>
            <a:endParaRPr lang="it-IT" sz="2500" dirty="0">
              <a:solidFill>
                <a:schemeClr val="accent5">
                  <a:lumMod val="75000"/>
                </a:schemeClr>
              </a:solidFill>
            </a:endParaRPr>
          </a:p>
          <a:p>
            <a:pPr marL="0" indent="0">
              <a:lnSpc>
                <a:spcPct val="120000"/>
              </a:lnSpc>
              <a:spcBef>
                <a:spcPts val="0"/>
              </a:spcBef>
              <a:buNone/>
            </a:pPr>
            <a:r>
              <a:rPr lang="it-IT" sz="3300" b="1" dirty="0">
                <a:solidFill>
                  <a:schemeClr val="accent5">
                    <a:lumMod val="75000"/>
                  </a:schemeClr>
                </a:solidFill>
              </a:rPr>
              <a:t>Conseguenza dell‘</a:t>
            </a:r>
            <a:r>
              <a:rPr lang="it-IT" sz="3300" b="1" dirty="0" err="1">
                <a:solidFill>
                  <a:schemeClr val="accent5">
                    <a:lumMod val="75000"/>
                  </a:schemeClr>
                </a:solidFill>
              </a:rPr>
              <a:t>iper</a:t>
            </a:r>
            <a:r>
              <a:rPr lang="it-IT" sz="3300" b="1" dirty="0">
                <a:solidFill>
                  <a:schemeClr val="accent5">
                    <a:lumMod val="75000"/>
                  </a:schemeClr>
                </a:solidFill>
              </a:rPr>
              <a:t> attivazione psico-fisiologica dovuta allo stress </a:t>
            </a:r>
          </a:p>
          <a:p>
            <a:pPr marL="0" indent="0" eaLnBrk="1" hangingPunct="1">
              <a:lnSpc>
                <a:spcPct val="120000"/>
              </a:lnSpc>
              <a:spcBef>
                <a:spcPts val="0"/>
              </a:spcBef>
              <a:buFontTx/>
              <a:buNone/>
            </a:pPr>
            <a:endParaRPr lang="it-IT" sz="2500" dirty="0">
              <a:solidFill>
                <a:schemeClr val="accent5">
                  <a:lumMod val="75000"/>
                </a:schemeClr>
              </a:solidFill>
            </a:endParaRPr>
          </a:p>
          <a:p>
            <a:pPr marL="0" indent="0" eaLnBrk="1" hangingPunct="1">
              <a:lnSpc>
                <a:spcPct val="120000"/>
              </a:lnSpc>
              <a:spcBef>
                <a:spcPts val="0"/>
              </a:spcBef>
              <a:buFontTx/>
              <a:buNone/>
            </a:pPr>
            <a:r>
              <a:rPr lang="it-IT" sz="2500" dirty="0">
                <a:solidFill>
                  <a:schemeClr val="accent5">
                    <a:lumMod val="75000"/>
                  </a:schemeClr>
                </a:solidFill>
              </a:rPr>
              <a:t>                   </a:t>
            </a:r>
            <a:r>
              <a:rPr lang="it-IT" sz="2900" dirty="0">
                <a:solidFill>
                  <a:schemeClr val="accent5">
                    <a:lumMod val="75000"/>
                  </a:schemeClr>
                </a:solidFill>
              </a:rPr>
              <a:t>diminuita plasticità e funzionalità neurale che si traduce in un impoverimento delle attività mentali, di decisione e di gestione delle emozioni</a:t>
            </a:r>
          </a:p>
          <a:p>
            <a:pPr marL="0" indent="0" eaLnBrk="1" hangingPunct="1">
              <a:lnSpc>
                <a:spcPct val="120000"/>
              </a:lnSpc>
              <a:spcBef>
                <a:spcPts val="0"/>
              </a:spcBef>
              <a:buFontTx/>
              <a:buNone/>
            </a:pPr>
            <a:r>
              <a:rPr lang="it-IT" sz="2900" dirty="0">
                <a:solidFill>
                  <a:schemeClr val="accent5">
                    <a:lumMod val="75000"/>
                  </a:schemeClr>
                </a:solidFill>
              </a:rPr>
              <a:t> </a:t>
            </a:r>
          </a:p>
          <a:p>
            <a:pPr marL="0" indent="0" eaLnBrk="1" hangingPunct="1">
              <a:lnSpc>
                <a:spcPct val="120000"/>
              </a:lnSpc>
              <a:spcBef>
                <a:spcPts val="0"/>
              </a:spcBef>
              <a:buFontTx/>
              <a:buNone/>
            </a:pPr>
            <a:endParaRPr lang="it-IT" sz="2200" dirty="0">
              <a:solidFill>
                <a:schemeClr val="accent5">
                  <a:lumMod val="75000"/>
                </a:schemeClr>
              </a:solidFill>
            </a:endParaRPr>
          </a:p>
          <a:p>
            <a:pPr marL="0" indent="0" eaLnBrk="1" hangingPunct="1">
              <a:lnSpc>
                <a:spcPct val="120000"/>
              </a:lnSpc>
              <a:spcBef>
                <a:spcPts val="0"/>
              </a:spcBef>
              <a:buFontTx/>
              <a:buNone/>
            </a:pPr>
            <a:endParaRPr lang="it-IT" sz="2200" dirty="0">
              <a:solidFill>
                <a:schemeClr val="accent5">
                  <a:lumMod val="75000"/>
                </a:schemeClr>
              </a:solidFill>
            </a:endParaRPr>
          </a:p>
          <a:p>
            <a:pPr marL="0" indent="0" eaLnBrk="1" hangingPunct="1">
              <a:lnSpc>
                <a:spcPct val="120000"/>
              </a:lnSpc>
              <a:spcBef>
                <a:spcPts val="0"/>
              </a:spcBef>
              <a:buFontTx/>
              <a:buNone/>
            </a:pPr>
            <a:r>
              <a:rPr lang="en-GB" sz="2200" dirty="0" err="1">
                <a:solidFill>
                  <a:schemeClr val="accent5">
                    <a:lumMod val="75000"/>
                  </a:schemeClr>
                </a:solidFill>
              </a:rPr>
              <a:t>Sapolsky</a:t>
            </a:r>
            <a:r>
              <a:rPr lang="en-GB" sz="2200" dirty="0">
                <a:solidFill>
                  <a:schemeClr val="accent5">
                    <a:lumMod val="75000"/>
                  </a:schemeClr>
                </a:solidFill>
              </a:rPr>
              <a:t> R. (1998), "WHY ZEBRAS DON'T GET ULCERS", Freeman and Company, New York.</a:t>
            </a:r>
          </a:p>
          <a:p>
            <a:pPr marL="0" indent="0">
              <a:lnSpc>
                <a:spcPct val="120000"/>
              </a:lnSpc>
              <a:spcBef>
                <a:spcPts val="0"/>
              </a:spcBef>
              <a:buFontTx/>
              <a:buNone/>
            </a:pPr>
            <a:r>
              <a:rPr lang="en-GB" sz="2200" dirty="0">
                <a:solidFill>
                  <a:schemeClr val="accent5">
                    <a:lumMod val="75000"/>
                  </a:schemeClr>
                </a:solidFill>
              </a:rPr>
              <a:t>Dunkin J. J. (2000), "EXECUTIVE DYSFUNCTION PREDICTS NON RESPONSE TO FLUEXETINE IN MAJOR DEPRESSION", JOURNAL OF AFFECTIVE DISORDERS. 60, 13-23.</a:t>
            </a:r>
          </a:p>
          <a:p>
            <a:pPr marL="0" indent="0">
              <a:lnSpc>
                <a:spcPct val="120000"/>
              </a:lnSpc>
              <a:spcBef>
                <a:spcPts val="0"/>
              </a:spcBef>
              <a:buFontTx/>
              <a:buNone/>
            </a:pPr>
            <a:r>
              <a:rPr lang="en-GB" sz="2200" dirty="0" err="1">
                <a:solidFill>
                  <a:schemeClr val="accent5">
                    <a:lumMod val="75000"/>
                  </a:schemeClr>
                </a:solidFill>
              </a:rPr>
              <a:t>Allilaire</a:t>
            </a:r>
            <a:r>
              <a:rPr lang="en-GB" sz="2200" dirty="0">
                <a:solidFill>
                  <a:schemeClr val="accent5">
                    <a:lumMod val="75000"/>
                  </a:schemeClr>
                </a:solidFill>
              </a:rPr>
              <a:t> J.F.,  Loo H. (2005), “STRESS, DEPRESSION AND CEREBRAL PLASTICITY: AN UPDATE OF CLINICAL AND EXPERIMENTAL FINDINGS", Bull. </a:t>
            </a:r>
            <a:r>
              <a:rPr lang="en-GB" sz="2200" dirty="0" err="1">
                <a:solidFill>
                  <a:schemeClr val="accent5">
                    <a:lumMod val="75000"/>
                  </a:schemeClr>
                </a:solidFill>
              </a:rPr>
              <a:t>Acad.Natl.Med</a:t>
            </a:r>
            <a:r>
              <a:rPr lang="en-GB" sz="2200" dirty="0">
                <a:solidFill>
                  <a:schemeClr val="accent5">
                    <a:lumMod val="75000"/>
                  </a:schemeClr>
                </a:solidFill>
              </a:rPr>
              <a:t>., 189(5), 845-50.</a:t>
            </a:r>
          </a:p>
          <a:p>
            <a:pPr marL="0" indent="0">
              <a:lnSpc>
                <a:spcPct val="120000"/>
              </a:lnSpc>
              <a:spcBef>
                <a:spcPts val="0"/>
              </a:spcBef>
              <a:buNone/>
            </a:pPr>
            <a:r>
              <a:rPr lang="en-GB" sz="2200" dirty="0" err="1">
                <a:solidFill>
                  <a:schemeClr val="accent5">
                    <a:lumMod val="75000"/>
                  </a:schemeClr>
                </a:solidFill>
              </a:rPr>
              <a:t>Roozendaal</a:t>
            </a:r>
            <a:r>
              <a:rPr lang="en-GB" sz="2200" dirty="0">
                <a:solidFill>
                  <a:schemeClr val="accent5">
                    <a:lumMod val="75000"/>
                  </a:schemeClr>
                </a:solidFill>
              </a:rPr>
              <a:t> B., GLUCOCORTICOIDS AND THE REGULATION OF MEMORY CONSOLIDATION. </a:t>
            </a:r>
            <a:r>
              <a:rPr lang="it-IT" sz="2200" dirty="0">
                <a:solidFill>
                  <a:schemeClr val="accent5">
                    <a:lumMod val="75000"/>
                  </a:schemeClr>
                </a:solidFill>
              </a:rPr>
              <a:t>PSYCHONEUROENDOCRINOLOGY 2000; 25:213-238.</a:t>
            </a:r>
          </a:p>
        </p:txBody>
      </p:sp>
      <p:pic>
        <p:nvPicPr>
          <p:cNvPr id="62467" name="Picture 5" descr="il%20mensile%20brain2"/>
          <p:cNvPicPr>
            <a:picLocks noChangeAspect="1" noChangeArrowheads="1"/>
          </p:cNvPicPr>
          <p:nvPr/>
        </p:nvPicPr>
        <p:blipFill>
          <a:blip r:embed="rId3"/>
          <a:srcRect/>
          <a:stretch>
            <a:fillRect/>
          </a:stretch>
        </p:blipFill>
        <p:spPr bwMode="auto">
          <a:xfrm>
            <a:off x="6156176" y="1480413"/>
            <a:ext cx="2252629" cy="1689472"/>
          </a:xfrm>
          <a:prstGeom prst="rect">
            <a:avLst/>
          </a:prstGeom>
          <a:noFill/>
          <a:ln w="9525">
            <a:noFill/>
            <a:miter lim="800000"/>
            <a:headEnd/>
            <a:tailEnd/>
          </a:ln>
        </p:spPr>
      </p:pic>
      <p:sp>
        <p:nvSpPr>
          <p:cNvPr id="62468" name="AutoShape 6"/>
          <p:cNvSpPr>
            <a:spLocks noChangeArrowheads="1"/>
          </p:cNvSpPr>
          <p:nvPr/>
        </p:nvSpPr>
        <p:spPr bwMode="auto">
          <a:xfrm>
            <a:off x="4283868" y="1626237"/>
            <a:ext cx="576263" cy="360362"/>
          </a:xfrm>
          <a:prstGeom prst="curvedRightArrow">
            <a:avLst>
              <a:gd name="adj1" fmla="val 20000"/>
              <a:gd name="adj2" fmla="val 40000"/>
              <a:gd name="adj3" fmla="val 53304"/>
            </a:avLst>
          </a:prstGeom>
          <a:solidFill>
            <a:schemeClr val="accent1"/>
          </a:solidFill>
          <a:ln w="9525">
            <a:solidFill>
              <a:schemeClr val="tx1"/>
            </a:solidFill>
            <a:miter lim="800000"/>
            <a:headEnd/>
            <a:tailEnd/>
          </a:ln>
        </p:spPr>
        <p:txBody>
          <a:bodyPr wrap="none" anchor="ctr"/>
          <a:lstStyle/>
          <a:p>
            <a:endParaRPr lang="it-IT"/>
          </a:p>
        </p:txBody>
      </p:sp>
      <p:sp>
        <p:nvSpPr>
          <p:cNvPr id="62469" name="AutoShape 7"/>
          <p:cNvSpPr>
            <a:spLocks noChangeArrowheads="1"/>
          </p:cNvSpPr>
          <p:nvPr/>
        </p:nvSpPr>
        <p:spPr bwMode="auto">
          <a:xfrm>
            <a:off x="4283867" y="2496813"/>
            <a:ext cx="576263" cy="360363"/>
          </a:xfrm>
          <a:prstGeom prst="curvedLeftArrow">
            <a:avLst>
              <a:gd name="adj1" fmla="val 20000"/>
              <a:gd name="adj2" fmla="val 40000"/>
              <a:gd name="adj3" fmla="val 53304"/>
            </a:avLst>
          </a:prstGeom>
          <a:solidFill>
            <a:schemeClr val="accent1"/>
          </a:solidFill>
          <a:ln w="9525">
            <a:solidFill>
              <a:schemeClr val="tx1"/>
            </a:solidFill>
            <a:miter lim="800000"/>
            <a:headEnd/>
            <a:tailEnd/>
          </a:ln>
        </p:spPr>
        <p:txBody>
          <a:bodyPr wrap="none" anchor="ctr"/>
          <a:lstStyle/>
          <a:p>
            <a:endParaRPr lang="it-IT"/>
          </a:p>
        </p:txBody>
      </p:sp>
      <p:sp>
        <p:nvSpPr>
          <p:cNvPr id="62470" name="AutoShape 8"/>
          <p:cNvSpPr>
            <a:spLocks noChangeArrowheads="1"/>
          </p:cNvSpPr>
          <p:nvPr/>
        </p:nvSpPr>
        <p:spPr bwMode="auto">
          <a:xfrm>
            <a:off x="683568" y="3681925"/>
            <a:ext cx="576263" cy="360363"/>
          </a:xfrm>
          <a:prstGeom prst="curvedRightArrow">
            <a:avLst>
              <a:gd name="adj1" fmla="val 20000"/>
              <a:gd name="adj2" fmla="val 40000"/>
              <a:gd name="adj3" fmla="val 53304"/>
            </a:avLst>
          </a:pr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noAutofit/>
          </a:bodyPr>
          <a:lstStyle/>
          <a:p>
            <a:pPr eaLnBrk="1" fontAlgn="auto" hangingPunct="1">
              <a:spcAft>
                <a:spcPts val="0"/>
              </a:spcAft>
              <a:defRPr/>
            </a:pPr>
            <a:r>
              <a:rPr lang="it-IT" sz="3600" dirty="0">
                <a:ea typeface="ＭＳ Ｐゴシック"/>
                <a:cs typeface="ＭＳ Ｐゴシック"/>
              </a:rPr>
              <a:t>IL CONTINUUM DEL DISTRESS IN ONCOLOGIA  </a:t>
            </a:r>
          </a:p>
        </p:txBody>
      </p:sp>
      <p:sp>
        <p:nvSpPr>
          <p:cNvPr id="25604" name="Rectangle 16"/>
          <p:cNvSpPr>
            <a:spLocks noChangeArrowheads="1"/>
          </p:cNvSpPr>
          <p:nvPr/>
        </p:nvSpPr>
        <p:spPr bwMode="auto">
          <a:xfrm>
            <a:off x="827584" y="1650402"/>
            <a:ext cx="3168650" cy="3025775"/>
          </a:xfrm>
          <a:prstGeom prst="rect">
            <a:avLst/>
          </a:prstGeom>
          <a:noFill/>
          <a:ln w="9525">
            <a:solidFill>
              <a:schemeClr val="accent5">
                <a:lumMod val="75000"/>
              </a:schemeClr>
            </a:solidFill>
            <a:miter lim="800000"/>
            <a:headEnd/>
            <a:tailEnd/>
          </a:ln>
        </p:spPr>
        <p:txBody>
          <a:bodyPr wrap="none" anchor="ctr"/>
          <a:lstStyle/>
          <a:p>
            <a:pPr algn="ctr">
              <a:spcBef>
                <a:spcPts val="0"/>
              </a:spcBef>
              <a:buClr>
                <a:schemeClr val="accent1"/>
              </a:buClr>
              <a:buSzPct val="85000"/>
              <a:defRPr/>
            </a:pPr>
            <a:r>
              <a:rPr lang="it-IT" sz="2000" dirty="0">
                <a:solidFill>
                  <a:schemeClr val="accent5">
                    <a:lumMod val="75000"/>
                  </a:schemeClr>
                </a:solidFill>
                <a:latin typeface="+mn-lt"/>
              </a:rPr>
              <a:t>CRISI/SHOCK</a:t>
            </a:r>
          </a:p>
          <a:p>
            <a:pPr marL="285750" indent="-285750">
              <a:spcBef>
                <a:spcPts val="0"/>
              </a:spcBef>
              <a:buClr>
                <a:schemeClr val="accent1"/>
              </a:buClr>
              <a:buSzPct val="85000"/>
              <a:buFont typeface="Arial" panose="020B0604020202020204" pitchFamily="34" charset="0"/>
              <a:buChar char="•"/>
              <a:defRPr/>
            </a:pPr>
            <a:r>
              <a:rPr lang="it-IT" sz="1600" dirty="0">
                <a:solidFill>
                  <a:schemeClr val="accent5">
                    <a:lumMod val="75000"/>
                  </a:schemeClr>
                </a:solidFill>
                <a:latin typeface="+mn-lt"/>
              </a:rPr>
              <a:t>Sentimento di irrealtà</a:t>
            </a:r>
          </a:p>
          <a:p>
            <a:pPr marL="285750" indent="-285750">
              <a:spcBef>
                <a:spcPts val="0"/>
              </a:spcBef>
              <a:buClr>
                <a:schemeClr val="accent1"/>
              </a:buClr>
              <a:buSzPct val="85000"/>
              <a:buFont typeface="Arial" panose="020B0604020202020204" pitchFamily="34" charset="0"/>
              <a:buChar char="•"/>
              <a:defRPr/>
            </a:pPr>
            <a:r>
              <a:rPr lang="it-IT" sz="1600" dirty="0">
                <a:solidFill>
                  <a:schemeClr val="accent5">
                    <a:lumMod val="75000"/>
                  </a:schemeClr>
                </a:solidFill>
                <a:latin typeface="+mn-lt"/>
              </a:rPr>
              <a:t>Vulnerabilità</a:t>
            </a:r>
          </a:p>
          <a:p>
            <a:pPr marL="285750" indent="-285750">
              <a:spcBef>
                <a:spcPts val="0"/>
              </a:spcBef>
              <a:buClr>
                <a:schemeClr val="accent1"/>
              </a:buClr>
              <a:buSzPct val="85000"/>
              <a:buFont typeface="Arial" panose="020B0604020202020204" pitchFamily="34" charset="0"/>
              <a:buChar char="•"/>
              <a:defRPr/>
            </a:pPr>
            <a:r>
              <a:rPr lang="it-IT" sz="1600" dirty="0">
                <a:solidFill>
                  <a:schemeClr val="accent5">
                    <a:lumMod val="75000"/>
                  </a:schemeClr>
                </a:solidFill>
                <a:latin typeface="+mn-lt"/>
              </a:rPr>
              <a:t>Tristezza</a:t>
            </a:r>
          </a:p>
          <a:p>
            <a:pPr marL="285750" indent="-285750">
              <a:spcBef>
                <a:spcPts val="0"/>
              </a:spcBef>
              <a:buClr>
                <a:schemeClr val="accent1"/>
              </a:buClr>
              <a:buSzPct val="85000"/>
              <a:buFont typeface="Arial" panose="020B0604020202020204" pitchFamily="34" charset="0"/>
              <a:buChar char="•"/>
              <a:defRPr/>
            </a:pPr>
            <a:r>
              <a:rPr lang="it-IT" sz="1600" dirty="0">
                <a:solidFill>
                  <a:schemeClr val="accent5">
                    <a:lumMod val="75000"/>
                  </a:schemeClr>
                </a:solidFill>
                <a:latin typeface="+mn-lt"/>
              </a:rPr>
              <a:t>Paura, pensieri intrusivi</a:t>
            </a:r>
          </a:p>
          <a:p>
            <a:pPr marL="285750" indent="-285750">
              <a:spcBef>
                <a:spcPts val="0"/>
              </a:spcBef>
              <a:buClr>
                <a:schemeClr val="accent1"/>
              </a:buClr>
              <a:buSzPct val="85000"/>
              <a:buFont typeface="Arial" panose="020B0604020202020204" pitchFamily="34" charset="0"/>
              <a:buChar char="•"/>
              <a:defRPr/>
            </a:pPr>
            <a:r>
              <a:rPr lang="it-IT" sz="1600" dirty="0">
                <a:solidFill>
                  <a:schemeClr val="accent5">
                    <a:lumMod val="75000"/>
                  </a:schemeClr>
                </a:solidFill>
                <a:latin typeface="+mn-lt"/>
              </a:rPr>
              <a:t>Demoralizzazione</a:t>
            </a:r>
          </a:p>
          <a:p>
            <a:pPr marL="285750" indent="-285750">
              <a:spcBef>
                <a:spcPts val="0"/>
              </a:spcBef>
              <a:buClr>
                <a:schemeClr val="accent1"/>
              </a:buClr>
              <a:buSzPct val="85000"/>
              <a:buFont typeface="Arial" panose="020B0604020202020204" pitchFamily="34" charset="0"/>
              <a:buChar char="•"/>
              <a:defRPr/>
            </a:pPr>
            <a:r>
              <a:rPr lang="it-IT" sz="1600" dirty="0">
                <a:solidFill>
                  <a:schemeClr val="accent5">
                    <a:lumMod val="75000"/>
                  </a:schemeClr>
                </a:solidFill>
                <a:latin typeface="+mn-lt"/>
              </a:rPr>
              <a:t>Preoccupazione</a:t>
            </a:r>
          </a:p>
          <a:p>
            <a:pPr marL="285750" indent="-285750">
              <a:spcBef>
                <a:spcPts val="0"/>
              </a:spcBef>
              <a:buClr>
                <a:schemeClr val="accent1"/>
              </a:buClr>
              <a:buSzPct val="85000"/>
              <a:buFont typeface="Arial" panose="020B0604020202020204" pitchFamily="34" charset="0"/>
              <a:buChar char="•"/>
              <a:defRPr/>
            </a:pPr>
            <a:r>
              <a:rPr lang="it-IT" sz="1600" dirty="0">
                <a:solidFill>
                  <a:schemeClr val="accent5">
                    <a:lumMod val="75000"/>
                  </a:schemeClr>
                </a:solidFill>
                <a:latin typeface="+mn-lt"/>
              </a:rPr>
              <a:t>Irritabilità </a:t>
            </a:r>
          </a:p>
          <a:p>
            <a:pPr marL="285750" indent="-285750">
              <a:spcBef>
                <a:spcPts val="0"/>
              </a:spcBef>
              <a:buClr>
                <a:schemeClr val="accent1"/>
              </a:buClr>
              <a:buSzPct val="85000"/>
              <a:buFont typeface="Arial" panose="020B0604020202020204" pitchFamily="34" charset="0"/>
              <a:buChar char="•"/>
              <a:defRPr/>
            </a:pPr>
            <a:r>
              <a:rPr lang="it-IT" sz="1600" dirty="0">
                <a:solidFill>
                  <a:schemeClr val="accent5">
                    <a:lumMod val="75000"/>
                  </a:schemeClr>
                </a:solidFill>
                <a:latin typeface="+mn-lt"/>
              </a:rPr>
              <a:t>Sconforto</a:t>
            </a:r>
          </a:p>
          <a:p>
            <a:pPr marL="285750" indent="-285750">
              <a:spcBef>
                <a:spcPts val="0"/>
              </a:spcBef>
              <a:buClr>
                <a:schemeClr val="accent1"/>
              </a:buClr>
              <a:buSzPct val="85000"/>
              <a:buFont typeface="Arial" panose="020B0604020202020204" pitchFamily="34" charset="0"/>
              <a:buChar char="•"/>
              <a:defRPr/>
            </a:pPr>
            <a:r>
              <a:rPr lang="it-IT" sz="1600" dirty="0">
                <a:solidFill>
                  <a:schemeClr val="accent5">
                    <a:lumMod val="75000"/>
                  </a:schemeClr>
                </a:solidFill>
                <a:latin typeface="+mn-lt"/>
              </a:rPr>
              <a:t>Forti tensioni fisiche</a:t>
            </a:r>
          </a:p>
          <a:p>
            <a:pPr marL="285750" indent="-285750">
              <a:spcBef>
                <a:spcPts val="0"/>
              </a:spcBef>
              <a:buClr>
                <a:schemeClr val="accent1"/>
              </a:buClr>
              <a:buSzPct val="85000"/>
              <a:buFont typeface="Arial" panose="020B0604020202020204" pitchFamily="34" charset="0"/>
              <a:buChar char="•"/>
              <a:defRPr/>
            </a:pPr>
            <a:r>
              <a:rPr lang="it-IT" sz="1600" dirty="0">
                <a:solidFill>
                  <a:schemeClr val="accent5">
                    <a:lumMod val="75000"/>
                  </a:schemeClr>
                </a:solidFill>
                <a:latin typeface="+mn-lt"/>
              </a:rPr>
              <a:t>Insonnia</a:t>
            </a:r>
          </a:p>
        </p:txBody>
      </p:sp>
      <p:sp>
        <p:nvSpPr>
          <p:cNvPr id="64517" name="Rectangle 18"/>
          <p:cNvSpPr>
            <a:spLocks noChangeArrowheads="1"/>
          </p:cNvSpPr>
          <p:nvPr/>
        </p:nvSpPr>
        <p:spPr bwMode="auto">
          <a:xfrm>
            <a:off x="2916238" y="3933825"/>
            <a:ext cx="184150" cy="822325"/>
          </a:xfrm>
          <a:prstGeom prst="rect">
            <a:avLst/>
          </a:prstGeom>
          <a:noFill/>
          <a:ln w="9525">
            <a:noFill/>
            <a:miter lim="800000"/>
            <a:headEnd/>
            <a:tailEnd/>
          </a:ln>
        </p:spPr>
        <p:txBody>
          <a:bodyPr wrap="none">
            <a:spAutoFit/>
          </a:bodyPr>
          <a:lstStyle/>
          <a:p>
            <a:br>
              <a:rPr lang="it-IT" sz="2400" b="1">
                <a:solidFill>
                  <a:srgbClr val="000099"/>
                </a:solidFill>
                <a:latin typeface="Times New Roman" pitchFamily="18" charset="0"/>
              </a:rPr>
            </a:br>
            <a:endParaRPr lang="it-IT" sz="2400" b="1">
              <a:solidFill>
                <a:srgbClr val="000099"/>
              </a:solidFill>
              <a:latin typeface="Times New Roman" pitchFamily="18" charset="0"/>
            </a:endParaRPr>
          </a:p>
        </p:txBody>
      </p:sp>
      <p:sp>
        <p:nvSpPr>
          <p:cNvPr id="25606" name="Rectangle 19"/>
          <p:cNvSpPr>
            <a:spLocks noChangeArrowheads="1"/>
          </p:cNvSpPr>
          <p:nvPr/>
        </p:nvSpPr>
        <p:spPr bwMode="auto">
          <a:xfrm>
            <a:off x="4644231" y="1645248"/>
            <a:ext cx="4176712" cy="3025775"/>
          </a:xfrm>
          <a:prstGeom prst="rect">
            <a:avLst/>
          </a:prstGeom>
          <a:noFill/>
          <a:ln w="9525">
            <a:solidFill>
              <a:schemeClr val="accent5">
                <a:lumMod val="75000"/>
              </a:schemeClr>
            </a:solidFill>
            <a:miter lim="800000"/>
            <a:headEnd/>
            <a:tailEnd/>
          </a:ln>
        </p:spPr>
        <p:txBody>
          <a:bodyPr wrap="none" anchor="ctr"/>
          <a:lstStyle/>
          <a:p>
            <a:pPr algn="ctr">
              <a:spcBef>
                <a:spcPts val="0"/>
              </a:spcBef>
              <a:buClr>
                <a:schemeClr val="accent1"/>
              </a:buClr>
              <a:buSzPct val="85000"/>
              <a:defRPr/>
            </a:pPr>
            <a:r>
              <a:rPr lang="it-IT" sz="2000" dirty="0">
                <a:solidFill>
                  <a:schemeClr val="accent5">
                    <a:lumMod val="75000"/>
                  </a:schemeClr>
                </a:solidFill>
                <a:latin typeface="+mn-lt"/>
              </a:rPr>
              <a:t>DIFFICOLTA’ NEL PROCESSO DI </a:t>
            </a:r>
          </a:p>
          <a:p>
            <a:pPr algn="ctr">
              <a:spcBef>
                <a:spcPts val="0"/>
              </a:spcBef>
              <a:buClr>
                <a:schemeClr val="accent1"/>
              </a:buClr>
              <a:buSzPct val="85000"/>
              <a:defRPr/>
            </a:pPr>
            <a:r>
              <a:rPr lang="it-IT" sz="2000" dirty="0">
                <a:solidFill>
                  <a:schemeClr val="accent5">
                    <a:lumMod val="75000"/>
                  </a:schemeClr>
                </a:solidFill>
                <a:latin typeface="+mn-lt"/>
              </a:rPr>
              <a:t>ADATTAMENTO</a:t>
            </a:r>
          </a:p>
          <a:p>
            <a:pPr marL="285750" indent="-285750">
              <a:spcBef>
                <a:spcPts val="0"/>
              </a:spcBef>
              <a:buClr>
                <a:schemeClr val="accent1"/>
              </a:buClr>
              <a:buSzPct val="85000"/>
              <a:buFont typeface="Arial" panose="020B0604020202020204" pitchFamily="34" charset="0"/>
              <a:buChar char="•"/>
              <a:defRPr/>
            </a:pPr>
            <a:r>
              <a:rPr lang="it-IT" sz="1600" dirty="0">
                <a:solidFill>
                  <a:schemeClr val="accent5">
                    <a:lumMod val="75000"/>
                  </a:schemeClr>
                </a:solidFill>
                <a:latin typeface="+mn-lt"/>
              </a:rPr>
              <a:t>Abbattimento del tono dell’umore </a:t>
            </a:r>
          </a:p>
          <a:p>
            <a:pPr marL="285750" indent="-285750">
              <a:spcBef>
                <a:spcPts val="0"/>
              </a:spcBef>
              <a:buClr>
                <a:schemeClr val="accent1"/>
              </a:buClr>
              <a:buSzPct val="85000"/>
              <a:buFont typeface="Arial" panose="020B0604020202020204" pitchFamily="34" charset="0"/>
              <a:buChar char="•"/>
              <a:defRPr/>
            </a:pPr>
            <a:r>
              <a:rPr lang="it-IT" sz="1600" dirty="0">
                <a:solidFill>
                  <a:schemeClr val="accent5">
                    <a:lumMod val="75000"/>
                  </a:schemeClr>
                </a:solidFill>
                <a:latin typeface="+mn-lt"/>
              </a:rPr>
              <a:t>marcato e prolungato</a:t>
            </a:r>
          </a:p>
          <a:p>
            <a:pPr marL="285750" indent="-285750">
              <a:spcBef>
                <a:spcPts val="0"/>
              </a:spcBef>
              <a:buClr>
                <a:schemeClr val="accent1"/>
              </a:buClr>
              <a:buSzPct val="85000"/>
              <a:buFont typeface="Arial" panose="020B0604020202020204" pitchFamily="34" charset="0"/>
              <a:buChar char="•"/>
              <a:defRPr/>
            </a:pPr>
            <a:r>
              <a:rPr lang="it-IT" sz="1600" dirty="0">
                <a:solidFill>
                  <a:schemeClr val="accent5">
                    <a:lumMod val="75000"/>
                  </a:schemeClr>
                </a:solidFill>
                <a:latin typeface="+mn-lt"/>
              </a:rPr>
              <a:t>Ansia</a:t>
            </a:r>
          </a:p>
          <a:p>
            <a:pPr marL="285750" indent="-285750">
              <a:spcBef>
                <a:spcPts val="0"/>
              </a:spcBef>
              <a:buClr>
                <a:schemeClr val="accent1"/>
              </a:buClr>
              <a:buSzPct val="85000"/>
              <a:buFont typeface="Arial" panose="020B0604020202020204" pitchFamily="34" charset="0"/>
              <a:buChar char="•"/>
              <a:defRPr/>
            </a:pPr>
            <a:r>
              <a:rPr lang="it-IT" sz="1600" dirty="0">
                <a:solidFill>
                  <a:schemeClr val="accent5">
                    <a:lumMod val="75000"/>
                  </a:schemeClr>
                </a:solidFill>
                <a:latin typeface="+mn-lt"/>
              </a:rPr>
              <a:t>Colpa eccessiva, patologica</a:t>
            </a:r>
          </a:p>
          <a:p>
            <a:pPr marL="285750" indent="-285750">
              <a:spcBef>
                <a:spcPts val="0"/>
              </a:spcBef>
              <a:buClr>
                <a:schemeClr val="accent1"/>
              </a:buClr>
              <a:buSzPct val="85000"/>
              <a:buFont typeface="Arial" panose="020B0604020202020204" pitchFamily="34" charset="0"/>
              <a:buChar char="•"/>
              <a:defRPr/>
            </a:pPr>
            <a:r>
              <a:rPr lang="it-IT" sz="1600" dirty="0">
                <a:solidFill>
                  <a:schemeClr val="accent5">
                    <a:lumMod val="75000"/>
                  </a:schemeClr>
                </a:solidFill>
                <a:latin typeface="+mn-lt"/>
              </a:rPr>
              <a:t>Rabbia duratura e eccessiva</a:t>
            </a:r>
          </a:p>
          <a:p>
            <a:pPr marL="285750" indent="-285750">
              <a:spcBef>
                <a:spcPts val="0"/>
              </a:spcBef>
              <a:buClr>
                <a:schemeClr val="accent1"/>
              </a:buClr>
              <a:buSzPct val="85000"/>
              <a:buFont typeface="Arial" panose="020B0604020202020204" pitchFamily="34" charset="0"/>
              <a:buChar char="•"/>
              <a:defRPr/>
            </a:pPr>
            <a:r>
              <a:rPr lang="it-IT" sz="1600" dirty="0">
                <a:solidFill>
                  <a:schemeClr val="accent5">
                    <a:lumMod val="75000"/>
                  </a:schemeClr>
                </a:solidFill>
                <a:latin typeface="+mn-lt"/>
              </a:rPr>
              <a:t>Isolamento sociale </a:t>
            </a:r>
            <a:endParaRPr lang="it-IT" sz="1400" dirty="0">
              <a:solidFill>
                <a:schemeClr val="accent5">
                  <a:lumMod val="75000"/>
                </a:schemeClr>
              </a:solidFill>
              <a:latin typeface="+mn-lt"/>
            </a:endParaRPr>
          </a:p>
        </p:txBody>
      </p:sp>
      <p:sp>
        <p:nvSpPr>
          <p:cNvPr id="19463" name="Rectangle 21"/>
          <p:cNvSpPr>
            <a:spLocks noChangeArrowheads="1"/>
          </p:cNvSpPr>
          <p:nvPr/>
        </p:nvSpPr>
        <p:spPr bwMode="auto">
          <a:xfrm>
            <a:off x="4298033" y="5909681"/>
            <a:ext cx="4897438" cy="503238"/>
          </a:xfrm>
          <a:prstGeom prst="rect">
            <a:avLst/>
          </a:prstGeom>
          <a:noFill/>
          <a:ln w="9525">
            <a:noFill/>
            <a:miter lim="800000"/>
            <a:headEnd/>
            <a:tailEnd/>
          </a:ln>
        </p:spPr>
        <p:txBody>
          <a:bodyPr wrap="none" anchor="ctr"/>
          <a:lstStyle/>
          <a:p>
            <a:pPr algn="ctr" fontAlgn="auto">
              <a:spcBef>
                <a:spcPts val="0"/>
              </a:spcBef>
              <a:spcAft>
                <a:spcPts val="0"/>
              </a:spcAft>
              <a:defRPr/>
            </a:pPr>
            <a:r>
              <a:rPr lang="it-IT" sz="2000" b="1" u="sng" dirty="0">
                <a:solidFill>
                  <a:schemeClr val="accent5">
                    <a:lumMod val="75000"/>
                  </a:schemeClr>
                </a:solidFill>
                <a:latin typeface="+mn-lt"/>
              </a:rPr>
              <a:t>DISTURBO DELL’ADATTAMENTO</a:t>
            </a:r>
          </a:p>
        </p:txBody>
      </p:sp>
      <p:sp>
        <p:nvSpPr>
          <p:cNvPr id="19464" name="AutoShape 11"/>
          <p:cNvSpPr>
            <a:spLocks noChangeArrowheads="1"/>
          </p:cNvSpPr>
          <p:nvPr/>
        </p:nvSpPr>
        <p:spPr bwMode="auto">
          <a:xfrm>
            <a:off x="1331913" y="4797425"/>
            <a:ext cx="6624637" cy="863600"/>
          </a:xfrm>
          <a:prstGeom prst="leftRightArrow">
            <a:avLst>
              <a:gd name="adj1" fmla="val 64093"/>
              <a:gd name="adj2" fmla="val 45049"/>
            </a:avLst>
          </a:prstGeom>
          <a:noFill/>
          <a:ln w="9525">
            <a:solidFill>
              <a:schemeClr val="accent5">
                <a:lumMod val="75000"/>
              </a:schemeClr>
            </a:solidFill>
            <a:miter lim="800000"/>
            <a:headEnd/>
            <a:tailEnd/>
          </a:ln>
        </p:spPr>
        <p:txBody>
          <a:bodyPr wrap="none" anchor="ctr"/>
          <a:lstStyle/>
          <a:p>
            <a:pPr algn="ctr" fontAlgn="auto">
              <a:spcBef>
                <a:spcPts val="0"/>
              </a:spcBef>
              <a:spcAft>
                <a:spcPts val="0"/>
              </a:spcAft>
              <a:defRPr/>
            </a:pPr>
            <a:r>
              <a:rPr lang="it-IT" sz="2000" dirty="0">
                <a:solidFill>
                  <a:schemeClr val="accent5">
                    <a:lumMod val="75000"/>
                  </a:schemeClr>
                </a:solidFill>
                <a:latin typeface="+mn-lt"/>
              </a:rPr>
              <a:t>REAZIONI NORMALI «fisiologiche»/ DISTURBO</a:t>
            </a:r>
          </a:p>
        </p:txBody>
      </p:sp>
      <p:sp>
        <p:nvSpPr>
          <p:cNvPr id="64521" name="AutoShape 13"/>
          <p:cNvSpPr>
            <a:spLocks noChangeArrowheads="1"/>
          </p:cNvSpPr>
          <p:nvPr/>
        </p:nvSpPr>
        <p:spPr bwMode="auto">
          <a:xfrm rot="5400000">
            <a:off x="7920037" y="5121276"/>
            <a:ext cx="1008063"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accent5">
                <a:lumMod val="75000"/>
              </a:schemeClr>
            </a:solidFill>
            <a:miter lim="800000"/>
            <a:headEnd/>
            <a:tailEnd/>
          </a:ln>
        </p:spPr>
        <p:txBody>
          <a:bodyPr rot="10800000" vert="eaVert" wrap="none" anchor="ctr"/>
          <a:lstStyle/>
          <a:p>
            <a:endParaRPr lang="it-IT"/>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ea typeface="ＭＳ Ｐゴシック"/>
                <a:cs typeface="ＭＳ Ｐゴシック"/>
              </a:rPr>
              <a:t>SINTOMATOLOGIA PSICOLOGICA POST-EVENTO TRAUMATICO</a:t>
            </a:r>
          </a:p>
        </p:txBody>
      </p:sp>
      <p:sp>
        <p:nvSpPr>
          <p:cNvPr id="536579" name="Rectangle 3"/>
          <p:cNvSpPr>
            <a:spLocks noGrp="1" noChangeArrowheads="1"/>
          </p:cNvSpPr>
          <p:nvPr>
            <p:ph idx="1"/>
          </p:nvPr>
        </p:nvSpPr>
        <p:spPr/>
        <p:txBody>
          <a:bodyPr rtlCol="0">
            <a:normAutofit lnSpcReduction="10000"/>
          </a:bodyPr>
          <a:lstStyle/>
          <a:p>
            <a:pPr marL="609600" indent="-609600" eaLnBrk="1" fontAlgn="auto" hangingPunct="1">
              <a:lnSpc>
                <a:spcPct val="80000"/>
              </a:lnSpc>
              <a:spcAft>
                <a:spcPts val="0"/>
              </a:spcAft>
              <a:buFont typeface="Wingdings" pitchFamily="16" charset="2"/>
              <a:buNone/>
              <a:defRPr/>
            </a:pPr>
            <a:r>
              <a:rPr lang="it-IT" sz="2600" dirty="0">
                <a:solidFill>
                  <a:schemeClr val="accent5">
                    <a:lumMod val="75000"/>
                  </a:schemeClr>
                </a:solidFill>
              </a:rPr>
              <a:t>Le reazioni sono:</a:t>
            </a:r>
          </a:p>
          <a:p>
            <a:pPr marL="609600" indent="-609600" eaLnBrk="1" fontAlgn="auto" hangingPunct="1">
              <a:lnSpc>
                <a:spcPct val="80000"/>
              </a:lnSpc>
              <a:spcAft>
                <a:spcPts val="0"/>
              </a:spcAft>
              <a:buFont typeface="Wingdings" pitchFamily="16" charset="2"/>
              <a:buNone/>
              <a:defRPr/>
            </a:pPr>
            <a:endParaRPr lang="it-IT" sz="2600" dirty="0">
              <a:solidFill>
                <a:schemeClr val="accent5">
                  <a:lumMod val="75000"/>
                </a:schemeClr>
              </a:solidFill>
            </a:endParaRPr>
          </a:p>
          <a:p>
            <a:pPr marL="609600" indent="-609600" eaLnBrk="1" fontAlgn="auto" hangingPunct="1">
              <a:lnSpc>
                <a:spcPct val="80000"/>
              </a:lnSpc>
              <a:spcAft>
                <a:spcPts val="0"/>
              </a:spcAft>
              <a:buFont typeface="Arial" pitchFamily="34" charset="0"/>
              <a:buChar char="•"/>
              <a:defRPr/>
            </a:pPr>
            <a:r>
              <a:rPr lang="it-IT" sz="2600" dirty="0">
                <a:solidFill>
                  <a:schemeClr val="accent5">
                    <a:lumMod val="75000"/>
                  </a:schemeClr>
                </a:solidFill>
              </a:rPr>
              <a:t>Insonnia, Incubi o flashback</a:t>
            </a:r>
          </a:p>
          <a:p>
            <a:pPr marL="609600" indent="-609600" eaLnBrk="1" fontAlgn="auto" hangingPunct="1">
              <a:lnSpc>
                <a:spcPct val="80000"/>
              </a:lnSpc>
              <a:spcAft>
                <a:spcPts val="0"/>
              </a:spcAft>
              <a:buFont typeface="Arial" pitchFamily="34" charset="0"/>
              <a:buChar char="•"/>
              <a:defRPr/>
            </a:pPr>
            <a:r>
              <a:rPr lang="it-IT" sz="2600" dirty="0">
                <a:solidFill>
                  <a:schemeClr val="accent5">
                    <a:lumMod val="75000"/>
                  </a:schemeClr>
                </a:solidFill>
              </a:rPr>
              <a:t>Pensieri ed immagini intrusive</a:t>
            </a:r>
          </a:p>
          <a:p>
            <a:pPr marL="609600" indent="-609600" eaLnBrk="1" fontAlgn="auto" hangingPunct="1">
              <a:lnSpc>
                <a:spcPct val="80000"/>
              </a:lnSpc>
              <a:spcAft>
                <a:spcPts val="0"/>
              </a:spcAft>
              <a:buFont typeface="Arial" pitchFamily="34" charset="0"/>
              <a:buChar char="•"/>
              <a:defRPr/>
            </a:pPr>
            <a:r>
              <a:rPr lang="it-IT" sz="2600" dirty="0">
                <a:solidFill>
                  <a:schemeClr val="accent5">
                    <a:lumMod val="75000"/>
                  </a:schemeClr>
                </a:solidFill>
              </a:rPr>
              <a:t>amnesia, difficoltà a ricordare</a:t>
            </a:r>
          </a:p>
          <a:p>
            <a:pPr marL="609600" indent="-609600" eaLnBrk="1" fontAlgn="auto" hangingPunct="1">
              <a:lnSpc>
                <a:spcPct val="80000"/>
              </a:lnSpc>
              <a:spcAft>
                <a:spcPts val="0"/>
              </a:spcAft>
              <a:buFont typeface="Arial" pitchFamily="34" charset="0"/>
              <a:buChar char="•"/>
              <a:defRPr/>
            </a:pPr>
            <a:r>
              <a:rPr lang="it-IT" sz="2600" dirty="0" err="1">
                <a:solidFill>
                  <a:schemeClr val="accent5">
                    <a:lumMod val="75000"/>
                  </a:schemeClr>
                </a:solidFill>
              </a:rPr>
              <a:t>Iperattivazione</a:t>
            </a:r>
            <a:r>
              <a:rPr lang="it-IT" sz="2600" dirty="0">
                <a:solidFill>
                  <a:schemeClr val="accent5">
                    <a:lumMod val="75000"/>
                  </a:schemeClr>
                </a:solidFill>
              </a:rPr>
              <a:t>, </a:t>
            </a:r>
            <a:r>
              <a:rPr lang="it-IT" sz="2600" dirty="0" err="1">
                <a:solidFill>
                  <a:schemeClr val="accent5">
                    <a:lumMod val="75000"/>
                  </a:schemeClr>
                </a:solidFill>
              </a:rPr>
              <a:t>ipervigilanza</a:t>
            </a:r>
            <a:r>
              <a:rPr lang="it-IT" sz="2600" dirty="0">
                <a:solidFill>
                  <a:schemeClr val="accent5">
                    <a:lumMod val="75000"/>
                  </a:schemeClr>
                </a:solidFill>
              </a:rPr>
              <a:t>, stato di allarme</a:t>
            </a:r>
          </a:p>
          <a:p>
            <a:pPr marL="609600" indent="-609600" eaLnBrk="1" fontAlgn="auto" hangingPunct="1">
              <a:lnSpc>
                <a:spcPct val="80000"/>
              </a:lnSpc>
              <a:spcAft>
                <a:spcPts val="0"/>
              </a:spcAft>
              <a:buFont typeface="Arial" pitchFamily="34" charset="0"/>
              <a:buChar char="•"/>
              <a:defRPr/>
            </a:pPr>
            <a:r>
              <a:rPr lang="it-IT" sz="2600" dirty="0">
                <a:solidFill>
                  <a:schemeClr val="accent5">
                    <a:lumMod val="75000"/>
                  </a:schemeClr>
                </a:solidFill>
              </a:rPr>
              <a:t>Nervosismo, Scopi d’ira, irritabilità</a:t>
            </a:r>
          </a:p>
          <a:p>
            <a:pPr marL="609600" indent="-609600" eaLnBrk="1" fontAlgn="auto" hangingPunct="1">
              <a:lnSpc>
                <a:spcPct val="80000"/>
              </a:lnSpc>
              <a:spcAft>
                <a:spcPts val="0"/>
              </a:spcAft>
              <a:buFont typeface="Arial" pitchFamily="34" charset="0"/>
              <a:buChar char="•"/>
              <a:defRPr/>
            </a:pPr>
            <a:r>
              <a:rPr lang="it-IT" sz="2600" dirty="0" err="1">
                <a:solidFill>
                  <a:schemeClr val="accent5">
                    <a:lumMod val="75000"/>
                  </a:schemeClr>
                </a:solidFill>
              </a:rPr>
              <a:t>Evitamento</a:t>
            </a:r>
            <a:r>
              <a:rPr lang="it-IT" sz="2600" dirty="0">
                <a:solidFill>
                  <a:schemeClr val="accent5">
                    <a:lumMod val="75000"/>
                  </a:schemeClr>
                </a:solidFill>
              </a:rPr>
              <a:t> (luoghi, persone)</a:t>
            </a:r>
          </a:p>
          <a:p>
            <a:pPr marL="609600" indent="-609600" eaLnBrk="1" fontAlgn="auto" hangingPunct="1">
              <a:lnSpc>
                <a:spcPct val="80000"/>
              </a:lnSpc>
              <a:spcAft>
                <a:spcPts val="0"/>
              </a:spcAft>
              <a:buFont typeface="Arial" pitchFamily="34" charset="0"/>
              <a:buChar char="•"/>
              <a:defRPr/>
            </a:pPr>
            <a:r>
              <a:rPr lang="it-IT" sz="2600" dirty="0">
                <a:solidFill>
                  <a:schemeClr val="accent5">
                    <a:lumMod val="75000"/>
                  </a:schemeClr>
                </a:solidFill>
              </a:rPr>
              <a:t>Isolamento, Distacco dagli altri</a:t>
            </a:r>
          </a:p>
          <a:p>
            <a:pPr marL="609600" indent="-609600" eaLnBrk="1" fontAlgn="auto" hangingPunct="1">
              <a:lnSpc>
                <a:spcPct val="80000"/>
              </a:lnSpc>
              <a:spcAft>
                <a:spcPts val="0"/>
              </a:spcAft>
              <a:buFont typeface="Arial" pitchFamily="34" charset="0"/>
              <a:buChar char="•"/>
              <a:defRPr/>
            </a:pPr>
            <a:r>
              <a:rPr lang="it-IT" sz="2600" dirty="0">
                <a:solidFill>
                  <a:schemeClr val="accent5">
                    <a:lumMod val="75000"/>
                  </a:schemeClr>
                </a:solidFill>
              </a:rPr>
              <a:t>Astenia ed esaurimento fisico</a:t>
            </a:r>
          </a:p>
          <a:p>
            <a:pPr marL="609600" indent="-609600" eaLnBrk="1" fontAlgn="auto" hangingPunct="1">
              <a:lnSpc>
                <a:spcPct val="80000"/>
              </a:lnSpc>
              <a:spcAft>
                <a:spcPts val="0"/>
              </a:spcAft>
              <a:buFont typeface="Arial" pitchFamily="34" charset="0"/>
              <a:buChar char="•"/>
              <a:defRPr/>
            </a:pPr>
            <a:r>
              <a:rPr lang="it-IT" sz="2600" b="1" dirty="0">
                <a:solidFill>
                  <a:schemeClr val="accent5">
                    <a:lumMod val="75000"/>
                  </a:schemeClr>
                </a:solidFill>
              </a:rPr>
              <a:t>Senso di colpa per l’accaduto (significato soggettivo attribuito all’evento)</a:t>
            </a:r>
          </a:p>
          <a:p>
            <a:pPr marL="609600" indent="-609600" eaLnBrk="1" fontAlgn="auto" hangingPunct="1">
              <a:lnSpc>
                <a:spcPct val="80000"/>
              </a:lnSpc>
              <a:spcAft>
                <a:spcPts val="0"/>
              </a:spcAft>
              <a:buFont typeface="Arial" pitchFamily="34" charset="0"/>
              <a:buChar char="•"/>
              <a:defRPr/>
            </a:pPr>
            <a:r>
              <a:rPr lang="it-IT" sz="2600" dirty="0">
                <a:solidFill>
                  <a:schemeClr val="accent5">
                    <a:lumMod val="75000"/>
                  </a:schemeClr>
                </a:solidFill>
              </a:rPr>
              <a:t>Disagio al ricordo</a:t>
            </a:r>
          </a:p>
          <a:p>
            <a:pPr marL="609600" indent="-609600" eaLnBrk="1" fontAlgn="auto" hangingPunct="1">
              <a:lnSpc>
                <a:spcPct val="80000"/>
              </a:lnSpc>
              <a:spcAft>
                <a:spcPts val="0"/>
              </a:spcAft>
              <a:buFont typeface="Arial" pitchFamily="34" charset="0"/>
              <a:buChar char="•"/>
              <a:defRPr/>
            </a:pPr>
            <a:endParaRPr lang="it-IT" sz="3500" dirty="0">
              <a:effectLst>
                <a:outerShdw blurRad="38100" dist="38100" dir="2700000" algn="tl">
                  <a:srgbClr val="000000"/>
                </a:outerShdw>
              </a:effectLst>
              <a:latin typeface="+mj-lt"/>
              <a:ea typeface="ＭＳ Ｐゴシック" pitchFamily="16"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6579">
                                            <p:txEl>
                                              <p:pRg st="0" end="0"/>
                                            </p:txEl>
                                          </p:spTgt>
                                        </p:tgtEl>
                                        <p:attrNameLst>
                                          <p:attrName>style.visibility</p:attrName>
                                        </p:attrNameLst>
                                      </p:cBhvr>
                                      <p:to>
                                        <p:strVal val="visible"/>
                                      </p:to>
                                    </p:set>
                                    <p:animEffect transition="in" filter="fade">
                                      <p:cBhvr>
                                        <p:cTn id="7" dur="2000"/>
                                        <p:tgtEl>
                                          <p:spTgt spid="536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6579">
                                            <p:txEl>
                                              <p:pRg st="2" end="2"/>
                                            </p:txEl>
                                          </p:spTgt>
                                        </p:tgtEl>
                                        <p:attrNameLst>
                                          <p:attrName>style.visibility</p:attrName>
                                        </p:attrNameLst>
                                      </p:cBhvr>
                                      <p:to>
                                        <p:strVal val="visible"/>
                                      </p:to>
                                    </p:set>
                                    <p:animEffect transition="in" filter="fade">
                                      <p:cBhvr>
                                        <p:cTn id="12" dur="2000"/>
                                        <p:tgtEl>
                                          <p:spTgt spid="536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6579">
                                            <p:txEl>
                                              <p:pRg st="3" end="3"/>
                                            </p:txEl>
                                          </p:spTgt>
                                        </p:tgtEl>
                                        <p:attrNameLst>
                                          <p:attrName>style.visibility</p:attrName>
                                        </p:attrNameLst>
                                      </p:cBhvr>
                                      <p:to>
                                        <p:strVal val="visible"/>
                                      </p:to>
                                    </p:set>
                                    <p:animEffect transition="in" filter="fade">
                                      <p:cBhvr>
                                        <p:cTn id="17" dur="2000"/>
                                        <p:tgtEl>
                                          <p:spTgt spid="5365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6579">
                                            <p:txEl>
                                              <p:pRg st="4" end="4"/>
                                            </p:txEl>
                                          </p:spTgt>
                                        </p:tgtEl>
                                        <p:attrNameLst>
                                          <p:attrName>style.visibility</p:attrName>
                                        </p:attrNameLst>
                                      </p:cBhvr>
                                      <p:to>
                                        <p:strVal val="visible"/>
                                      </p:to>
                                    </p:set>
                                    <p:animEffect transition="in" filter="fade">
                                      <p:cBhvr>
                                        <p:cTn id="22" dur="2000"/>
                                        <p:tgtEl>
                                          <p:spTgt spid="5365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6579">
                                            <p:txEl>
                                              <p:pRg st="5" end="5"/>
                                            </p:txEl>
                                          </p:spTgt>
                                        </p:tgtEl>
                                        <p:attrNameLst>
                                          <p:attrName>style.visibility</p:attrName>
                                        </p:attrNameLst>
                                      </p:cBhvr>
                                      <p:to>
                                        <p:strVal val="visible"/>
                                      </p:to>
                                    </p:set>
                                    <p:animEffect transition="in" filter="fade">
                                      <p:cBhvr>
                                        <p:cTn id="27" dur="2000"/>
                                        <p:tgtEl>
                                          <p:spTgt spid="53657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6579">
                                            <p:txEl>
                                              <p:pRg st="6" end="6"/>
                                            </p:txEl>
                                          </p:spTgt>
                                        </p:tgtEl>
                                        <p:attrNameLst>
                                          <p:attrName>style.visibility</p:attrName>
                                        </p:attrNameLst>
                                      </p:cBhvr>
                                      <p:to>
                                        <p:strVal val="visible"/>
                                      </p:to>
                                    </p:set>
                                    <p:animEffect transition="in" filter="fade">
                                      <p:cBhvr>
                                        <p:cTn id="32" dur="2000"/>
                                        <p:tgtEl>
                                          <p:spTgt spid="53657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6579">
                                            <p:txEl>
                                              <p:pRg st="7" end="7"/>
                                            </p:txEl>
                                          </p:spTgt>
                                        </p:tgtEl>
                                        <p:attrNameLst>
                                          <p:attrName>style.visibility</p:attrName>
                                        </p:attrNameLst>
                                      </p:cBhvr>
                                      <p:to>
                                        <p:strVal val="visible"/>
                                      </p:to>
                                    </p:set>
                                    <p:animEffect transition="in" filter="fade">
                                      <p:cBhvr>
                                        <p:cTn id="37" dur="2000"/>
                                        <p:tgtEl>
                                          <p:spTgt spid="53657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36579">
                                            <p:txEl>
                                              <p:pRg st="8" end="8"/>
                                            </p:txEl>
                                          </p:spTgt>
                                        </p:tgtEl>
                                        <p:attrNameLst>
                                          <p:attrName>style.visibility</p:attrName>
                                        </p:attrNameLst>
                                      </p:cBhvr>
                                      <p:to>
                                        <p:strVal val="visible"/>
                                      </p:to>
                                    </p:set>
                                    <p:animEffect transition="in" filter="fade">
                                      <p:cBhvr>
                                        <p:cTn id="42" dur="2000"/>
                                        <p:tgtEl>
                                          <p:spTgt spid="53657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36579">
                                            <p:txEl>
                                              <p:pRg st="9" end="9"/>
                                            </p:txEl>
                                          </p:spTgt>
                                        </p:tgtEl>
                                        <p:attrNameLst>
                                          <p:attrName>style.visibility</p:attrName>
                                        </p:attrNameLst>
                                      </p:cBhvr>
                                      <p:to>
                                        <p:strVal val="visible"/>
                                      </p:to>
                                    </p:set>
                                    <p:animEffect transition="in" filter="fade">
                                      <p:cBhvr>
                                        <p:cTn id="47" dur="2000"/>
                                        <p:tgtEl>
                                          <p:spTgt spid="53657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36579">
                                            <p:txEl>
                                              <p:pRg st="10" end="10"/>
                                            </p:txEl>
                                          </p:spTgt>
                                        </p:tgtEl>
                                        <p:attrNameLst>
                                          <p:attrName>style.visibility</p:attrName>
                                        </p:attrNameLst>
                                      </p:cBhvr>
                                      <p:to>
                                        <p:strVal val="visible"/>
                                      </p:to>
                                    </p:set>
                                    <p:animEffect transition="in" filter="fade">
                                      <p:cBhvr>
                                        <p:cTn id="52" dur="2000"/>
                                        <p:tgtEl>
                                          <p:spTgt spid="53657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36579">
                                            <p:txEl>
                                              <p:pRg st="11" end="11"/>
                                            </p:txEl>
                                          </p:spTgt>
                                        </p:tgtEl>
                                        <p:attrNameLst>
                                          <p:attrName>style.visibility</p:attrName>
                                        </p:attrNameLst>
                                      </p:cBhvr>
                                      <p:to>
                                        <p:strVal val="visible"/>
                                      </p:to>
                                    </p:set>
                                    <p:animEffect transition="in" filter="fade">
                                      <p:cBhvr>
                                        <p:cTn id="57" dur="2000"/>
                                        <p:tgtEl>
                                          <p:spTgt spid="5365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noAutofit/>
          </a:bodyPr>
          <a:lstStyle/>
          <a:p>
            <a:pPr eaLnBrk="1" hangingPunct="1">
              <a:defRPr/>
            </a:pPr>
            <a:br>
              <a:rPr lang="it-IT" sz="3600" dirty="0">
                <a:latin typeface="+mn-lt"/>
                <a:ea typeface="ＭＳ Ｐゴシック"/>
                <a:cs typeface="ＭＳ Ｐゴシック"/>
              </a:rPr>
            </a:br>
            <a:r>
              <a:rPr lang="it-IT" sz="3600" dirty="0">
                <a:ea typeface="ＭＳ Ｐゴシック"/>
                <a:cs typeface="ＭＳ Ｐゴシック"/>
              </a:rPr>
              <a:t>FASE DI CRISI EMOTIVA, IMPATTO EMOTIVO </a:t>
            </a:r>
            <a:br>
              <a:rPr lang="it-IT" sz="3600" dirty="0">
                <a:latin typeface="+mn-lt"/>
                <a:ea typeface="ＭＳ Ｐゴシック"/>
                <a:cs typeface="ＭＳ Ｐゴシック"/>
              </a:rPr>
            </a:br>
            <a:endParaRPr lang="it-IT" sz="3600" dirty="0">
              <a:latin typeface="+mn-lt"/>
              <a:ea typeface="ＭＳ Ｐゴシック"/>
              <a:cs typeface="ＭＳ Ｐゴシック"/>
            </a:endParaRPr>
          </a:p>
        </p:txBody>
      </p:sp>
      <p:sp>
        <p:nvSpPr>
          <p:cNvPr id="48131" name="Rectangle 3"/>
          <p:cNvSpPr>
            <a:spLocks noGrp="1"/>
          </p:cNvSpPr>
          <p:nvPr>
            <p:ph idx="1"/>
          </p:nvPr>
        </p:nvSpPr>
        <p:spPr>
          <a:xfrm>
            <a:off x="457200" y="1981200"/>
            <a:ext cx="8229600" cy="4876800"/>
          </a:xfrm>
        </p:spPr>
        <p:txBody>
          <a:bodyPr>
            <a:noAutofit/>
          </a:bodyPr>
          <a:lstStyle/>
          <a:p>
            <a:pPr marL="0" indent="0" eaLnBrk="1" hangingPunct="1">
              <a:spcBef>
                <a:spcPts val="0"/>
              </a:spcBef>
              <a:buFont typeface="Wingdings" pitchFamily="2" charset="2"/>
              <a:buNone/>
              <a:defRPr/>
            </a:pPr>
            <a:r>
              <a:rPr lang="it-IT" sz="2000" dirty="0">
                <a:solidFill>
                  <a:schemeClr val="accent5">
                    <a:lumMod val="75000"/>
                  </a:schemeClr>
                </a:solidFill>
              </a:rPr>
              <a:t>La persona realizza che cosa è accaduto, inizia a capire quello che è successo.</a:t>
            </a:r>
          </a:p>
          <a:p>
            <a:pPr marL="0" indent="0" eaLnBrk="1" hangingPunct="1">
              <a:spcBef>
                <a:spcPts val="0"/>
              </a:spcBef>
              <a:buFont typeface="Wingdings" pitchFamily="2" charset="2"/>
              <a:buNone/>
              <a:defRPr/>
            </a:pPr>
            <a:r>
              <a:rPr lang="it-IT" sz="2000" dirty="0">
                <a:solidFill>
                  <a:schemeClr val="accent5">
                    <a:lumMod val="75000"/>
                  </a:schemeClr>
                </a:solidFill>
              </a:rPr>
              <a:t>   </a:t>
            </a:r>
          </a:p>
          <a:p>
            <a:pPr marL="0" indent="0" eaLnBrk="1" hangingPunct="1">
              <a:spcBef>
                <a:spcPts val="0"/>
              </a:spcBef>
              <a:buFont typeface="Wingdings" pitchFamily="2" charset="2"/>
              <a:buNone/>
              <a:defRPr/>
            </a:pPr>
            <a:r>
              <a:rPr lang="it-IT" sz="2000" dirty="0">
                <a:solidFill>
                  <a:schemeClr val="accent5">
                    <a:lumMod val="75000"/>
                  </a:schemeClr>
                </a:solidFill>
              </a:rPr>
              <a:t>Sperimenta reazioni emotive intense (rabbia, disperazione, rifiuto, depressione, angoscia).</a:t>
            </a:r>
          </a:p>
          <a:p>
            <a:pPr marL="0" indent="0" eaLnBrk="1" hangingPunct="1">
              <a:spcBef>
                <a:spcPts val="0"/>
              </a:spcBef>
              <a:buFont typeface="Wingdings" pitchFamily="2" charset="2"/>
              <a:buNone/>
              <a:defRPr/>
            </a:pPr>
            <a:endParaRPr lang="it-IT" sz="2000" dirty="0">
              <a:solidFill>
                <a:schemeClr val="accent5">
                  <a:lumMod val="75000"/>
                </a:schemeClr>
              </a:solidFill>
            </a:endParaRPr>
          </a:p>
          <a:p>
            <a:pPr marL="0" indent="0" eaLnBrk="1" hangingPunct="1">
              <a:spcBef>
                <a:spcPts val="0"/>
              </a:spcBef>
              <a:buFont typeface="Wingdings" pitchFamily="2" charset="2"/>
              <a:buNone/>
              <a:defRPr/>
            </a:pPr>
            <a:r>
              <a:rPr lang="it-IT" sz="2000" u="sng" dirty="0">
                <a:solidFill>
                  <a:schemeClr val="accent5">
                    <a:lumMod val="75000"/>
                  </a:schemeClr>
                </a:solidFill>
              </a:rPr>
              <a:t>Intervento</a:t>
            </a:r>
            <a:r>
              <a:rPr lang="it-IT" sz="2000" dirty="0">
                <a:solidFill>
                  <a:schemeClr val="accent5">
                    <a:lumMod val="75000"/>
                  </a:schemeClr>
                </a:solidFill>
              </a:rPr>
              <a:t>:</a:t>
            </a:r>
          </a:p>
          <a:p>
            <a:pPr marL="0" indent="0" eaLnBrk="1" hangingPunct="1">
              <a:spcBef>
                <a:spcPts val="0"/>
              </a:spcBef>
              <a:buFont typeface="Wingdings" pitchFamily="2" charset="2"/>
              <a:buNone/>
              <a:defRPr/>
            </a:pPr>
            <a:r>
              <a:rPr lang="it-IT" sz="2000" dirty="0">
                <a:solidFill>
                  <a:schemeClr val="accent5">
                    <a:lumMod val="75000"/>
                  </a:schemeClr>
                </a:solidFill>
              </a:rPr>
              <a:t>L’ascolto attivo, la comprensione rompe il senso di </a:t>
            </a:r>
          </a:p>
          <a:p>
            <a:pPr marL="0" indent="0" eaLnBrk="1" hangingPunct="1">
              <a:spcBef>
                <a:spcPts val="0"/>
              </a:spcBef>
              <a:buFont typeface="Wingdings" pitchFamily="2" charset="2"/>
              <a:buNone/>
              <a:defRPr/>
            </a:pPr>
            <a:r>
              <a:rPr lang="it-IT" sz="2000" dirty="0">
                <a:solidFill>
                  <a:schemeClr val="accent5">
                    <a:lumMod val="75000"/>
                  </a:schemeClr>
                </a:solidFill>
              </a:rPr>
              <a:t>solitudine che la persona può provare in un </a:t>
            </a:r>
          </a:p>
          <a:p>
            <a:pPr marL="0" indent="0" eaLnBrk="1" hangingPunct="1">
              <a:spcBef>
                <a:spcPts val="0"/>
              </a:spcBef>
              <a:buFont typeface="Wingdings" pitchFamily="2" charset="2"/>
              <a:buNone/>
              <a:defRPr/>
            </a:pPr>
            <a:r>
              <a:rPr lang="it-IT" sz="2000" dirty="0">
                <a:solidFill>
                  <a:schemeClr val="accent5">
                    <a:lumMod val="75000"/>
                  </a:schemeClr>
                </a:solidFill>
              </a:rPr>
              <a:t>momento difficile.</a:t>
            </a:r>
          </a:p>
          <a:p>
            <a:pPr marL="0" indent="0" eaLnBrk="1" hangingPunct="1">
              <a:spcBef>
                <a:spcPts val="0"/>
              </a:spcBef>
              <a:buFont typeface="Wingdings" pitchFamily="2" charset="2"/>
              <a:buNone/>
              <a:defRPr/>
            </a:pPr>
            <a:endParaRPr lang="it-IT" sz="2000" dirty="0">
              <a:solidFill>
                <a:schemeClr val="accent5">
                  <a:lumMod val="75000"/>
                </a:schemeClr>
              </a:solidFill>
            </a:endParaRPr>
          </a:p>
          <a:p>
            <a:pPr marL="0" indent="0" eaLnBrk="1" hangingPunct="1">
              <a:spcBef>
                <a:spcPts val="0"/>
              </a:spcBef>
              <a:buFont typeface="Wingdings" pitchFamily="2" charset="2"/>
              <a:buNone/>
              <a:defRPr/>
            </a:pPr>
            <a:r>
              <a:rPr lang="it-IT" sz="2000" dirty="0">
                <a:solidFill>
                  <a:schemeClr val="accent5">
                    <a:lumMod val="75000"/>
                  </a:schemeClr>
                </a:solidFill>
              </a:rPr>
              <a:t>L’ EMPATIA DI RUOLO, la normalizzazione e  la legittimazione dei vissuti abbassano l’ansia.</a:t>
            </a:r>
          </a:p>
          <a:p>
            <a:pPr eaLnBrk="1" hangingPunct="1">
              <a:lnSpc>
                <a:spcPct val="80000"/>
              </a:lnSpc>
              <a:defRPr/>
            </a:pPr>
            <a:endParaRPr lang="it-IT" sz="2000" dirty="0">
              <a:solidFill>
                <a:schemeClr val="accent5">
                  <a:lumMod val="75000"/>
                </a:schemeClr>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50404"/>
            <a:ext cx="8229600" cy="990600"/>
          </a:xfrm>
        </p:spPr>
        <p:txBody>
          <a:bodyPr>
            <a:normAutofit fontScale="90000"/>
          </a:bodyPr>
          <a:lstStyle/>
          <a:p>
            <a:pPr>
              <a:defRPr/>
            </a:pPr>
            <a:r>
              <a:rPr lang="it-IT" b="1" dirty="0">
                <a:solidFill>
                  <a:srgbClr val="FFFF00"/>
                </a:solidFill>
                <a:effectLst>
                  <a:outerShdw blurRad="38100" dist="38100" dir="2700000" algn="tl">
                    <a:srgbClr val="FFFFFF"/>
                  </a:outerShdw>
                </a:effectLst>
                <a:latin typeface="Bookman Old Style" pitchFamily="18" charset="0"/>
                <a:ea typeface="ＭＳ Ｐゴシック"/>
                <a:cs typeface="ＭＳ Ｐゴシック"/>
              </a:rPr>
              <a:t>IMPARARE A CONVIVERE CON </a:t>
            </a:r>
            <a:br>
              <a:rPr lang="it-IT" b="1" dirty="0">
                <a:solidFill>
                  <a:srgbClr val="FFFF00"/>
                </a:solidFill>
                <a:effectLst>
                  <a:outerShdw blurRad="38100" dist="38100" dir="2700000" algn="tl">
                    <a:srgbClr val="FFFFFF"/>
                  </a:outerShdw>
                </a:effectLst>
                <a:latin typeface="Bookman Old Style" pitchFamily="18" charset="0"/>
                <a:ea typeface="ＭＳ Ｐゴシック"/>
                <a:cs typeface="ＭＳ Ｐゴシック"/>
              </a:rPr>
            </a:br>
            <a:br>
              <a:rPr lang="it-IT" b="1" dirty="0">
                <a:solidFill>
                  <a:srgbClr val="FFFF00"/>
                </a:solidFill>
                <a:effectLst>
                  <a:outerShdw blurRad="38100" dist="38100" dir="2700000" algn="tl">
                    <a:srgbClr val="FFFFFF"/>
                  </a:outerShdw>
                </a:effectLst>
                <a:latin typeface="Bookman Old Style" pitchFamily="18" charset="0"/>
                <a:ea typeface="ＭＳ Ｐゴシック"/>
                <a:cs typeface="ＭＳ Ｐゴシック"/>
              </a:rPr>
            </a:br>
            <a:br>
              <a:rPr lang="it-IT" b="1" dirty="0">
                <a:solidFill>
                  <a:srgbClr val="FFFF00"/>
                </a:solidFill>
                <a:effectLst>
                  <a:outerShdw blurRad="38100" dist="38100" dir="2700000" algn="tl">
                    <a:srgbClr val="FFFFFF"/>
                  </a:outerShdw>
                </a:effectLst>
                <a:latin typeface="Bookman Old Style" pitchFamily="18" charset="0"/>
                <a:ea typeface="ＭＳ Ｐゴシック"/>
                <a:cs typeface="ＭＳ Ｐゴシック"/>
              </a:rPr>
            </a:br>
            <a:r>
              <a:rPr lang="it-IT" dirty="0">
                <a:ea typeface="ＭＳ Ｐゴシック"/>
                <a:cs typeface="ＭＳ Ｐゴシック"/>
              </a:rPr>
              <a:t>IMPARARE A CONVIVERE CON L’EVENTO:   FASE DELLA </a:t>
            </a:r>
            <a:br>
              <a:rPr lang="it-IT" dirty="0">
                <a:ea typeface="ＭＳ Ｐゴシック"/>
                <a:cs typeface="ＭＳ Ｐゴシック"/>
              </a:rPr>
            </a:br>
            <a:r>
              <a:rPr lang="it-IT" dirty="0">
                <a:ea typeface="ＭＳ Ｐゴシック"/>
                <a:cs typeface="ＭＳ Ｐゴシック"/>
              </a:rPr>
              <a:t>RI-ORGANIZZAZIONE, DI ADATTAMENTO</a:t>
            </a:r>
            <a:br>
              <a:rPr lang="it-IT" dirty="0">
                <a:ea typeface="ＭＳ Ｐゴシック"/>
                <a:cs typeface="ＭＳ Ｐゴシック"/>
              </a:rPr>
            </a:br>
            <a:r>
              <a:rPr lang="it-IT" sz="4800" dirty="0">
                <a:effectLst>
                  <a:outerShdw blurRad="38100" dist="38100" dir="2700000" algn="tl">
                    <a:srgbClr val="1F497D"/>
                  </a:outerShdw>
                </a:effectLst>
                <a:latin typeface="Bookman Old Style" pitchFamily="18" charset="0"/>
                <a:ea typeface="ＭＳ Ｐゴシック"/>
                <a:cs typeface="ＭＳ Ｐゴシック"/>
              </a:rPr>
              <a:t>    </a:t>
            </a:r>
            <a:br>
              <a:rPr lang="it-IT" sz="4800" dirty="0">
                <a:effectLst>
                  <a:outerShdw blurRad="38100" dist="38100" dir="2700000" algn="tl">
                    <a:srgbClr val="1F497D"/>
                  </a:outerShdw>
                </a:effectLst>
                <a:latin typeface="Bookman Old Style" pitchFamily="18" charset="0"/>
                <a:ea typeface="ＭＳ Ｐゴシック"/>
                <a:cs typeface="ＭＳ Ｐゴシック"/>
              </a:rPr>
            </a:br>
            <a:endParaRPr lang="it-IT" dirty="0"/>
          </a:p>
        </p:txBody>
      </p:sp>
      <p:sp>
        <p:nvSpPr>
          <p:cNvPr id="49155" name="Rectangle 3"/>
          <p:cNvSpPr>
            <a:spLocks noGrp="1"/>
          </p:cNvSpPr>
          <p:nvPr>
            <p:ph idx="1"/>
          </p:nvPr>
        </p:nvSpPr>
        <p:spPr>
          <a:xfrm>
            <a:off x="323528" y="2564904"/>
            <a:ext cx="8229600" cy="4876800"/>
          </a:xfrm>
        </p:spPr>
        <p:txBody>
          <a:bodyPr/>
          <a:lstStyle/>
          <a:p>
            <a:pPr>
              <a:defRPr/>
            </a:pPr>
            <a:endParaRPr lang="it-IT" sz="2000" b="1" dirty="0">
              <a:solidFill>
                <a:schemeClr val="accent5">
                  <a:lumMod val="75000"/>
                </a:schemeClr>
              </a:solidFill>
            </a:endParaRPr>
          </a:p>
          <a:p>
            <a:pPr>
              <a:defRPr/>
            </a:pPr>
            <a:r>
              <a:rPr lang="it-IT" sz="2000" b="1" dirty="0" err="1">
                <a:solidFill>
                  <a:schemeClr val="accent5">
                    <a:lumMod val="75000"/>
                  </a:schemeClr>
                </a:solidFill>
              </a:rPr>
              <a:t>Coping</a:t>
            </a:r>
            <a:r>
              <a:rPr lang="it-IT" sz="2000" b="1" dirty="0">
                <a:solidFill>
                  <a:schemeClr val="accent5">
                    <a:lumMod val="75000"/>
                  </a:schemeClr>
                </a:solidFill>
              </a:rPr>
              <a:t> centrato sull’emozione</a:t>
            </a:r>
          </a:p>
          <a:p>
            <a:pPr eaLnBrk="1" hangingPunct="1">
              <a:buFont typeface="Wingdings" pitchFamily="2" charset="2"/>
              <a:buNone/>
              <a:defRPr/>
            </a:pPr>
            <a:r>
              <a:rPr lang="it-IT" sz="2000" dirty="0">
                <a:solidFill>
                  <a:schemeClr val="accent5">
                    <a:lumMod val="75000"/>
                  </a:schemeClr>
                </a:solidFill>
              </a:rPr>
              <a:t>Il pz trova un modo per “sopravvivere psicologicamente” all’evento.</a:t>
            </a:r>
          </a:p>
          <a:p>
            <a:pPr eaLnBrk="1" hangingPunct="1">
              <a:buFont typeface="Wingdings" pitchFamily="2" charset="2"/>
              <a:buNone/>
              <a:defRPr/>
            </a:pPr>
            <a:endParaRPr lang="it-IT" sz="2000" dirty="0">
              <a:solidFill>
                <a:schemeClr val="accent5">
                  <a:lumMod val="75000"/>
                </a:schemeClr>
              </a:solidFill>
            </a:endParaRPr>
          </a:p>
          <a:p>
            <a:pPr>
              <a:defRPr/>
            </a:pPr>
            <a:r>
              <a:rPr lang="it-IT" sz="2000" b="1" dirty="0" err="1">
                <a:solidFill>
                  <a:schemeClr val="accent5">
                    <a:lumMod val="75000"/>
                  </a:schemeClr>
                </a:solidFill>
              </a:rPr>
              <a:t>Coping</a:t>
            </a:r>
            <a:r>
              <a:rPr lang="it-IT" sz="2000" b="1" dirty="0">
                <a:solidFill>
                  <a:schemeClr val="accent5">
                    <a:lumMod val="75000"/>
                  </a:schemeClr>
                </a:solidFill>
              </a:rPr>
              <a:t> centrato sul problema (cognitivo)</a:t>
            </a:r>
          </a:p>
          <a:p>
            <a:pPr eaLnBrk="1" hangingPunct="1">
              <a:buFont typeface="Wingdings" pitchFamily="2" charset="2"/>
              <a:buNone/>
              <a:defRPr/>
            </a:pPr>
            <a:r>
              <a:rPr lang="it-IT" sz="2000" dirty="0">
                <a:solidFill>
                  <a:schemeClr val="accent5">
                    <a:lumMod val="75000"/>
                  </a:schemeClr>
                </a:solidFill>
              </a:rPr>
              <a:t>I pensieri sono ristrutturati secondo nuovi schemi (</a:t>
            </a:r>
            <a:r>
              <a:rPr lang="it-IT" sz="2000" dirty="0" err="1">
                <a:solidFill>
                  <a:schemeClr val="accent5">
                    <a:lumMod val="75000"/>
                  </a:schemeClr>
                </a:solidFill>
              </a:rPr>
              <a:t>problem-solving</a:t>
            </a:r>
            <a:r>
              <a:rPr lang="it-IT" sz="2000" dirty="0">
                <a:solidFill>
                  <a:schemeClr val="accent5">
                    <a:lumMod val="75000"/>
                  </a:schemeClr>
                </a:solidFill>
              </a:rPr>
              <a:t>).</a:t>
            </a:r>
          </a:p>
          <a:p>
            <a:pPr eaLnBrk="1" hangingPunct="1">
              <a:defRPr/>
            </a:pPr>
            <a:endParaRPr lang="it-IT" sz="2800" dirty="0"/>
          </a:p>
        </p:txBody>
      </p:sp>
      <p:pic>
        <p:nvPicPr>
          <p:cNvPr id="68611" name="Picture 28" descr="ANd9GcTdCCNhyz4pQCX5M8Lw3DniScUV7i_GxxMICnkYdFtERgvn7tr8Nkh7UQ">
            <a:hlinkClick r:id="rId2"/>
          </p:cNvPr>
          <p:cNvPicPr>
            <a:picLocks noChangeAspect="1" noChangeArrowheads="1"/>
          </p:cNvPicPr>
          <p:nvPr/>
        </p:nvPicPr>
        <p:blipFill>
          <a:blip r:embed="rId3"/>
          <a:srcRect/>
          <a:stretch>
            <a:fillRect/>
          </a:stretch>
        </p:blipFill>
        <p:spPr bwMode="auto">
          <a:xfrm>
            <a:off x="7452320" y="5003304"/>
            <a:ext cx="1431925" cy="15843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tIns="0" rIns="18288">
            <a:normAutofit fontScale="90000"/>
            <a:scene3d>
              <a:camera prst="orthographicFront"/>
              <a:lightRig rig="freezing" dir="t">
                <a:rot lat="0" lon="0" rev="5640000"/>
              </a:lightRig>
            </a:scene3d>
            <a:sp3d prstMaterial="flat">
              <a:bevelT w="38100" h="38100"/>
              <a:contourClr>
                <a:schemeClr val="tx2"/>
              </a:contourClr>
            </a:sp3d>
          </a:bodyPr>
          <a:lstStyle/>
          <a:p>
            <a:pPr algn="r" eaLnBrk="1" fontAlgn="auto" hangingPunct="1">
              <a:spcAft>
                <a:spcPts val="0"/>
              </a:spcAft>
              <a:defRPr/>
            </a:pPr>
            <a:br>
              <a:rPr lang="it-IT" sz="3600" b="1" dirty="0">
                <a:solidFill>
                  <a:srgbClr val="002060"/>
                </a:solidFill>
                <a:effectLst>
                  <a:outerShdw blurRad="38100" dist="25400" dir="5400000" algn="tl" rotWithShape="0">
                    <a:srgbClr val="000000">
                      <a:alpha val="43000"/>
                    </a:srgbClr>
                  </a:outerShdw>
                </a:effectLst>
              </a:rPr>
            </a:br>
            <a:br>
              <a:rPr lang="it-IT" sz="3600" b="1" dirty="0">
                <a:solidFill>
                  <a:srgbClr val="002060"/>
                </a:solidFill>
                <a:effectLst>
                  <a:outerShdw blurRad="38100" dist="25400" dir="5400000" algn="tl" rotWithShape="0">
                    <a:srgbClr val="000000">
                      <a:alpha val="43000"/>
                    </a:srgbClr>
                  </a:outerShdw>
                </a:effectLst>
              </a:rPr>
            </a:br>
            <a:endParaRPr lang="it-IT" sz="3600" b="1" dirty="0">
              <a:solidFill>
                <a:srgbClr val="002060"/>
              </a:solidFill>
              <a:effectLst>
                <a:outerShdw blurRad="38100" dist="25400" dir="5400000" algn="tl" rotWithShape="0">
                  <a:srgbClr val="000000">
                    <a:alpha val="43000"/>
                  </a:srgbClr>
                </a:outerShdw>
              </a:effectLst>
            </a:endParaRPr>
          </a:p>
        </p:txBody>
      </p:sp>
      <p:sp>
        <p:nvSpPr>
          <p:cNvPr id="69635" name="Segnaposto contenuto 2"/>
          <p:cNvSpPr>
            <a:spLocks noGrp="1"/>
          </p:cNvSpPr>
          <p:nvPr>
            <p:ph idx="1"/>
          </p:nvPr>
        </p:nvSpPr>
        <p:spPr>
          <a:xfrm>
            <a:off x="606425" y="1192958"/>
            <a:ext cx="8229600" cy="4876800"/>
          </a:xfrm>
        </p:spPr>
        <p:txBody>
          <a:bodyPr lIns="0" rIns="18288">
            <a:normAutofit fontScale="47500" lnSpcReduction="20000"/>
          </a:bodyPr>
          <a:lstStyle/>
          <a:p>
            <a:pPr marL="0" indent="0">
              <a:lnSpc>
                <a:spcPct val="80000"/>
              </a:lnSpc>
              <a:buFontTx/>
              <a:buChar char="-"/>
            </a:pPr>
            <a:r>
              <a:rPr lang="it-IT" sz="1900" b="1" dirty="0">
                <a:latin typeface="Calibri (Corpo)"/>
              </a:rPr>
              <a:t> </a:t>
            </a:r>
          </a:p>
          <a:p>
            <a:pPr marL="0" indent="0">
              <a:lnSpc>
                <a:spcPct val="80000"/>
              </a:lnSpc>
              <a:buFontTx/>
              <a:buChar char="-"/>
            </a:pPr>
            <a:endParaRPr lang="it-IT" sz="1900" b="1" dirty="0">
              <a:latin typeface="Calibri (Corpo)"/>
            </a:endParaRPr>
          </a:p>
          <a:p>
            <a:pPr marL="0" indent="0">
              <a:lnSpc>
                <a:spcPct val="80000"/>
              </a:lnSpc>
              <a:buFontTx/>
              <a:buChar char="-"/>
            </a:pPr>
            <a:endParaRPr lang="it-IT" sz="1900" b="1" dirty="0">
              <a:latin typeface="Calibri (Corpo)"/>
            </a:endParaRPr>
          </a:p>
          <a:p>
            <a:pPr marL="0" indent="0">
              <a:lnSpc>
                <a:spcPct val="80000"/>
              </a:lnSpc>
              <a:buFontTx/>
              <a:buChar char="-"/>
            </a:pPr>
            <a:endParaRPr lang="it-IT" sz="1900" b="1" dirty="0">
              <a:latin typeface="Calibri (Corpo)"/>
            </a:endParaRPr>
          </a:p>
          <a:p>
            <a:pPr marL="0" indent="0">
              <a:lnSpc>
                <a:spcPct val="80000"/>
              </a:lnSpc>
              <a:buFontTx/>
              <a:buChar char="-"/>
            </a:pPr>
            <a:endParaRPr lang="it-IT" sz="1900" b="1" dirty="0">
              <a:latin typeface="Calibri (Corpo)"/>
            </a:endParaRPr>
          </a:p>
          <a:p>
            <a:pPr marL="0" indent="0">
              <a:lnSpc>
                <a:spcPct val="80000"/>
              </a:lnSpc>
              <a:buFontTx/>
              <a:buChar char="-"/>
            </a:pPr>
            <a:endParaRPr lang="it-IT" sz="1900" b="1" dirty="0">
              <a:latin typeface="Calibri (Corpo)"/>
            </a:endParaRPr>
          </a:p>
          <a:p>
            <a:pPr marL="0" indent="0">
              <a:lnSpc>
                <a:spcPct val="80000"/>
              </a:lnSpc>
              <a:buFontTx/>
              <a:buChar char="-"/>
            </a:pPr>
            <a:endParaRPr lang="it-IT" sz="1900" b="1" dirty="0">
              <a:latin typeface="Calibri (Corpo)"/>
            </a:endParaRPr>
          </a:p>
          <a:p>
            <a:pPr marL="0" indent="0">
              <a:lnSpc>
                <a:spcPct val="80000"/>
              </a:lnSpc>
              <a:buFontTx/>
              <a:buChar char="-"/>
            </a:pPr>
            <a:endParaRPr lang="it-IT" sz="2900" b="1" dirty="0">
              <a:latin typeface="Calibri (Corpo)"/>
            </a:endParaRPr>
          </a:p>
          <a:p>
            <a:pPr marL="0" indent="0">
              <a:lnSpc>
                <a:spcPct val="120000"/>
              </a:lnSpc>
              <a:spcBef>
                <a:spcPts val="0"/>
              </a:spcBef>
              <a:buFontTx/>
              <a:buChar char="-"/>
            </a:pPr>
            <a:endParaRPr lang="it-IT" sz="2900" b="1" dirty="0">
              <a:latin typeface="Calibri (Corpo)"/>
            </a:endParaRPr>
          </a:p>
          <a:p>
            <a:pPr>
              <a:lnSpc>
                <a:spcPct val="120000"/>
              </a:lnSpc>
              <a:spcBef>
                <a:spcPts val="0"/>
              </a:spcBef>
            </a:pPr>
            <a:r>
              <a:rPr lang="it-IT" sz="3600" dirty="0">
                <a:solidFill>
                  <a:schemeClr val="accent5">
                    <a:lumMod val="75000"/>
                  </a:schemeClr>
                </a:solidFill>
              </a:rPr>
              <a:t>FASE DEL DUBBIO: ansia, attesa esito</a:t>
            </a:r>
          </a:p>
          <a:p>
            <a:pPr marL="0" indent="0">
              <a:lnSpc>
                <a:spcPct val="120000"/>
              </a:lnSpc>
              <a:spcBef>
                <a:spcPts val="0"/>
              </a:spcBef>
              <a:buFontTx/>
              <a:buChar char="-"/>
            </a:pPr>
            <a:endParaRPr lang="it-IT" sz="3600" dirty="0">
              <a:solidFill>
                <a:schemeClr val="accent5">
                  <a:lumMod val="75000"/>
                </a:schemeClr>
              </a:solidFill>
            </a:endParaRPr>
          </a:p>
          <a:p>
            <a:pPr>
              <a:lnSpc>
                <a:spcPct val="120000"/>
              </a:lnSpc>
              <a:spcBef>
                <a:spcPts val="0"/>
              </a:spcBef>
            </a:pPr>
            <a:r>
              <a:rPr lang="it-IT" sz="3600" dirty="0">
                <a:solidFill>
                  <a:schemeClr val="accent5">
                    <a:lumMod val="75000"/>
                  </a:schemeClr>
                </a:solidFill>
              </a:rPr>
              <a:t>FASE DIAGNOSTICA: shock, trauma, perdita del controllo, sentimento  di irrealtà</a:t>
            </a:r>
          </a:p>
          <a:p>
            <a:pPr>
              <a:lnSpc>
                <a:spcPct val="120000"/>
              </a:lnSpc>
              <a:spcBef>
                <a:spcPts val="0"/>
              </a:spcBef>
            </a:pPr>
            <a:endParaRPr lang="it-IT" sz="3600" dirty="0">
              <a:solidFill>
                <a:schemeClr val="accent5">
                  <a:lumMod val="75000"/>
                </a:schemeClr>
              </a:solidFill>
            </a:endParaRPr>
          </a:p>
          <a:p>
            <a:pPr>
              <a:lnSpc>
                <a:spcPct val="120000"/>
              </a:lnSpc>
              <a:spcBef>
                <a:spcPts val="0"/>
              </a:spcBef>
            </a:pPr>
            <a:r>
              <a:rPr lang="it-IT" sz="3600" dirty="0">
                <a:solidFill>
                  <a:schemeClr val="accent5">
                    <a:lumMod val="75000"/>
                  </a:schemeClr>
                </a:solidFill>
              </a:rPr>
              <a:t>FASE DELL’OSPEDALIZZAZIONE/TERAPEUTICA: speranza/angoscia, vissuti emotivi ambivalenti, fatica emotiva e fisica, demoralizzazione</a:t>
            </a:r>
          </a:p>
          <a:p>
            <a:pPr marL="0" indent="0">
              <a:lnSpc>
                <a:spcPct val="120000"/>
              </a:lnSpc>
              <a:spcBef>
                <a:spcPts val="0"/>
              </a:spcBef>
              <a:buFontTx/>
              <a:buChar char="-"/>
            </a:pPr>
            <a:endParaRPr lang="it-IT" sz="3600" dirty="0">
              <a:solidFill>
                <a:schemeClr val="accent5">
                  <a:lumMod val="75000"/>
                </a:schemeClr>
              </a:solidFill>
            </a:endParaRPr>
          </a:p>
          <a:p>
            <a:pPr>
              <a:lnSpc>
                <a:spcPct val="120000"/>
              </a:lnSpc>
              <a:spcBef>
                <a:spcPts val="0"/>
              </a:spcBef>
            </a:pPr>
            <a:r>
              <a:rPr lang="it-IT" sz="3600" dirty="0">
                <a:solidFill>
                  <a:schemeClr val="accent5">
                    <a:lumMod val="75000"/>
                  </a:schemeClr>
                </a:solidFill>
              </a:rPr>
              <a:t>FASE DI REMISSIONE: speranza/ angoscia/ fiducia/ottimismo per il futuro, locus of control interno</a:t>
            </a:r>
          </a:p>
          <a:p>
            <a:pPr marL="0" indent="0">
              <a:lnSpc>
                <a:spcPct val="120000"/>
              </a:lnSpc>
              <a:spcBef>
                <a:spcPts val="0"/>
              </a:spcBef>
              <a:buFontTx/>
              <a:buChar char="-"/>
            </a:pPr>
            <a:endParaRPr lang="it-IT" sz="3600" dirty="0">
              <a:solidFill>
                <a:schemeClr val="accent5">
                  <a:lumMod val="75000"/>
                </a:schemeClr>
              </a:solidFill>
            </a:endParaRPr>
          </a:p>
          <a:p>
            <a:pPr>
              <a:lnSpc>
                <a:spcPct val="120000"/>
              </a:lnSpc>
              <a:spcBef>
                <a:spcPts val="0"/>
              </a:spcBef>
            </a:pPr>
            <a:r>
              <a:rPr lang="it-IT" sz="3600" dirty="0">
                <a:solidFill>
                  <a:schemeClr val="accent5">
                    <a:lumMod val="75000"/>
                  </a:schemeClr>
                </a:solidFill>
              </a:rPr>
              <a:t>FASE DELLA RIPRESA DI MALATTIA: riattivazione del trauma, aumento del rischio di disturbo psicologico /Adattamento, Depressione</a:t>
            </a:r>
          </a:p>
          <a:p>
            <a:pPr marL="0" indent="0">
              <a:lnSpc>
                <a:spcPct val="120000"/>
              </a:lnSpc>
              <a:spcBef>
                <a:spcPts val="0"/>
              </a:spcBef>
              <a:buFontTx/>
              <a:buChar char="-"/>
            </a:pPr>
            <a:endParaRPr lang="it-IT" sz="3600" dirty="0">
              <a:solidFill>
                <a:schemeClr val="accent5">
                  <a:lumMod val="75000"/>
                </a:schemeClr>
              </a:solidFill>
            </a:endParaRPr>
          </a:p>
          <a:p>
            <a:pPr>
              <a:lnSpc>
                <a:spcPct val="120000"/>
              </a:lnSpc>
              <a:spcBef>
                <a:spcPts val="0"/>
              </a:spcBef>
            </a:pPr>
            <a:r>
              <a:rPr lang="it-IT" sz="3600" dirty="0">
                <a:solidFill>
                  <a:schemeClr val="accent5">
                    <a:lumMod val="75000"/>
                  </a:schemeClr>
                </a:solidFill>
              </a:rPr>
              <a:t>FASE TERMINALE: rassegnazione, importanza degli affetti, accettazione.</a:t>
            </a:r>
          </a:p>
        </p:txBody>
      </p:sp>
      <p:sp>
        <p:nvSpPr>
          <p:cNvPr id="69637" name="Rettangolo 8"/>
          <p:cNvSpPr>
            <a:spLocks noChangeArrowheads="1"/>
          </p:cNvSpPr>
          <p:nvPr/>
        </p:nvSpPr>
        <p:spPr bwMode="auto">
          <a:xfrm>
            <a:off x="755650" y="1412875"/>
            <a:ext cx="7632700" cy="369888"/>
          </a:xfrm>
          <a:prstGeom prst="rect">
            <a:avLst/>
          </a:prstGeom>
          <a:noFill/>
          <a:ln w="9525">
            <a:noFill/>
            <a:miter lim="800000"/>
            <a:headEnd/>
            <a:tailEnd/>
          </a:ln>
        </p:spPr>
        <p:txBody>
          <a:bodyPr>
            <a:spAutoFit/>
          </a:bodyPr>
          <a:lstStyle/>
          <a:p>
            <a:r>
              <a:rPr lang="it-IT">
                <a:solidFill>
                  <a:srgbClr val="0070C0"/>
                </a:solidFill>
                <a:latin typeface="Constantia" pitchFamily="18" charset="0"/>
              </a:rPr>
              <a:t> </a:t>
            </a:r>
            <a:endParaRPr lang="it-IT" i="1">
              <a:solidFill>
                <a:srgbClr val="0070C0"/>
              </a:solidFill>
              <a:latin typeface="Constantia" pitchFamily="18" charset="0"/>
            </a:endParaRPr>
          </a:p>
        </p:txBody>
      </p:sp>
      <p:sp>
        <p:nvSpPr>
          <p:cNvPr id="7" name="Titolo 1"/>
          <p:cNvSpPr txBox="1">
            <a:spLocks/>
          </p:cNvSpPr>
          <p:nvPr/>
        </p:nvSpPr>
        <p:spPr>
          <a:xfrm>
            <a:off x="755650" y="188640"/>
            <a:ext cx="8229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it-IT" sz="3600" dirty="0">
              <a:latin typeface="+mn-lt"/>
              <a:ea typeface="ＭＳ Ｐゴシック"/>
              <a:cs typeface="ＭＳ Ｐゴシック"/>
            </a:endParaRPr>
          </a:p>
          <a:p>
            <a:endParaRPr lang="it-IT" sz="3600" dirty="0">
              <a:latin typeface="+mn-lt"/>
              <a:ea typeface="ＭＳ Ｐゴシック"/>
              <a:cs typeface="ＭＳ Ｐゴシック"/>
            </a:endParaRPr>
          </a:p>
          <a:p>
            <a:r>
              <a:rPr lang="it-IT" sz="3600" dirty="0">
                <a:ea typeface="ＭＳ Ｐゴシック"/>
                <a:cs typeface="ＭＳ Ｐゴシック"/>
              </a:rPr>
              <a:t>FASI DI REAZIONE PSICOLOGICA              </a:t>
            </a:r>
          </a:p>
          <a:p>
            <a:r>
              <a:rPr lang="it-IT" sz="3600" dirty="0">
                <a:ea typeface="ＭＳ Ｐゴシック"/>
                <a:cs typeface="ＭＳ Ｐゴシック"/>
              </a:rPr>
              <a:t>ALLA DIAGNOSI DI TUMORE AL SENO </a:t>
            </a:r>
          </a:p>
          <a:p>
            <a:r>
              <a:rPr lang="it-IT" sz="2000" dirty="0">
                <a:ea typeface="ＭＳ Ｐゴシック"/>
                <a:cs typeface="ＭＳ Ｐゴシック"/>
              </a:rPr>
              <a:t>(COSTANTINI &amp; BIONDI, 1990; SCALABRINO ET AL., 1997)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468313" y="549275"/>
            <a:ext cx="8229600" cy="1143000"/>
          </a:xfrm>
        </p:spPr>
        <p:txBody>
          <a:bodyPr>
            <a:normAutofit/>
          </a:bodyPr>
          <a:lstStyle/>
          <a:p>
            <a:pPr eaLnBrk="1" hangingPunct="1">
              <a:defRPr/>
            </a:pPr>
            <a:r>
              <a:rPr lang="it-IT" dirty="0"/>
              <a:t>STRESS</a:t>
            </a:r>
            <a:endParaRPr lang="it-IT" sz="2900" b="1" dirty="0"/>
          </a:p>
        </p:txBody>
      </p:sp>
      <p:sp>
        <p:nvSpPr>
          <p:cNvPr id="46083" name="Rectangle 3"/>
          <p:cNvSpPr>
            <a:spLocks noGrp="1"/>
          </p:cNvSpPr>
          <p:nvPr>
            <p:ph idx="1"/>
          </p:nvPr>
        </p:nvSpPr>
        <p:spPr>
          <a:xfrm>
            <a:off x="611560" y="2636912"/>
            <a:ext cx="8229600" cy="4525963"/>
          </a:xfrm>
        </p:spPr>
        <p:txBody>
          <a:bodyPr/>
          <a:lstStyle/>
          <a:p>
            <a:pPr>
              <a:lnSpc>
                <a:spcPct val="90000"/>
              </a:lnSpc>
              <a:defRPr/>
            </a:pPr>
            <a:r>
              <a:rPr lang="it-IT" dirty="0">
                <a:solidFill>
                  <a:schemeClr val="accent5">
                    <a:lumMod val="75000"/>
                  </a:schemeClr>
                </a:solidFill>
              </a:rPr>
              <a:t>Crea pressione, tensione, fatica e usura</a:t>
            </a:r>
          </a:p>
          <a:p>
            <a:pPr>
              <a:lnSpc>
                <a:spcPct val="90000"/>
              </a:lnSpc>
              <a:defRPr/>
            </a:pPr>
            <a:r>
              <a:rPr lang="it-IT" dirty="0">
                <a:solidFill>
                  <a:schemeClr val="accent5">
                    <a:lumMod val="75000"/>
                  </a:schemeClr>
                </a:solidFill>
              </a:rPr>
              <a:t>Fattori  esterni, ambientali, obiettivi e fattori interni, soggettivi.</a:t>
            </a:r>
          </a:p>
          <a:p>
            <a:pPr>
              <a:lnSpc>
                <a:spcPct val="90000"/>
              </a:lnSpc>
              <a:defRPr/>
            </a:pPr>
            <a:r>
              <a:rPr lang="it-IT" dirty="0">
                <a:solidFill>
                  <a:schemeClr val="accent5">
                    <a:lumMod val="75000"/>
                  </a:schemeClr>
                </a:solidFill>
              </a:rPr>
              <a:t>La medesima situazione può essere stressante per una persona e non esserlo per un’altra.</a:t>
            </a:r>
            <a:endParaRPr lang="en-US" dirty="0">
              <a:solidFill>
                <a:schemeClr val="accent5">
                  <a:lumMod val="75000"/>
                </a:schemeClr>
              </a:solidFill>
            </a:endParaRPr>
          </a:p>
          <a:p>
            <a:pPr algn="ctr" eaLnBrk="1" hangingPunct="1">
              <a:lnSpc>
                <a:spcPct val="90000"/>
              </a:lnSpc>
              <a:buFontTx/>
              <a:buNone/>
              <a:defRPr/>
            </a:pPr>
            <a:endParaRPr lang="it-IT" b="1" dirty="0">
              <a:solidFill>
                <a:schemeClr val="accent5">
                  <a:lumMod val="75000"/>
                </a:schemeClr>
              </a:solidFill>
              <a:effectLst>
                <a:outerShdw blurRad="38100" dist="38100" dir="2700000" algn="tl">
                  <a:srgbClr val="1F497D"/>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20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20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20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olo 1"/>
          <p:cNvSpPr>
            <a:spLocks noGrp="1"/>
          </p:cNvSpPr>
          <p:nvPr>
            <p:ph type="title"/>
          </p:nvPr>
        </p:nvSpPr>
        <p:spPr/>
        <p:txBody>
          <a:bodyPr>
            <a:noAutofit/>
          </a:bodyPr>
          <a:lstStyle/>
          <a:p>
            <a:r>
              <a:rPr lang="it-IT" sz="3600" dirty="0">
                <a:ea typeface="ＭＳ Ｐゴシック"/>
                <a:cs typeface="ＭＳ Ｐゴシック"/>
              </a:rPr>
              <a:t>EMOZIONI DELLE DONNE</a:t>
            </a:r>
          </a:p>
        </p:txBody>
      </p:sp>
      <p:sp>
        <p:nvSpPr>
          <p:cNvPr id="2" name="Segnaposto contenuto 1"/>
          <p:cNvSpPr>
            <a:spLocks noGrp="1"/>
          </p:cNvSpPr>
          <p:nvPr>
            <p:ph idx="1"/>
          </p:nvPr>
        </p:nvSpPr>
        <p:spPr/>
        <p:txBody>
          <a:bodyPr/>
          <a:lstStyle/>
          <a:p>
            <a:endParaRPr lang="it-IT" dirty="0"/>
          </a:p>
        </p:txBody>
      </p:sp>
      <p:pic>
        <p:nvPicPr>
          <p:cNvPr id="71683" name="Picture 12" descr="seno_nuovo2"/>
          <p:cNvPicPr>
            <a:picLocks noChangeAspect="1" noChangeArrowheads="1"/>
          </p:cNvPicPr>
          <p:nvPr/>
        </p:nvPicPr>
        <p:blipFill>
          <a:blip r:embed="rId2"/>
          <a:srcRect/>
          <a:stretch>
            <a:fillRect/>
          </a:stretch>
        </p:blipFill>
        <p:spPr bwMode="auto">
          <a:xfrm>
            <a:off x="3329194" y="2199598"/>
            <a:ext cx="2485611" cy="3678003"/>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fontAlgn="auto">
              <a:spcBef>
                <a:spcPts val="0"/>
              </a:spcBef>
              <a:spcAft>
                <a:spcPts val="0"/>
              </a:spcAft>
              <a:defRPr/>
            </a:pPr>
            <a:r>
              <a:rPr lang="it-IT" sz="3600" dirty="0">
                <a:ea typeface="ＭＳ Ｐゴシック"/>
                <a:cs typeface="ＭＳ Ｐゴシック"/>
              </a:rPr>
              <a:t>L’IMPATTO TRAUMATICO DEL TUMORE AL SENO: RIPERCUSSIONI PSICOLOGICHE</a:t>
            </a:r>
          </a:p>
        </p:txBody>
      </p:sp>
      <p:sp>
        <p:nvSpPr>
          <p:cNvPr id="72707" name="Segnaposto contenuto 2"/>
          <p:cNvSpPr>
            <a:spLocks noGrp="1"/>
          </p:cNvSpPr>
          <p:nvPr>
            <p:ph idx="1"/>
          </p:nvPr>
        </p:nvSpPr>
        <p:spPr/>
        <p:txBody>
          <a:bodyPr>
            <a:normAutofit lnSpcReduction="10000"/>
          </a:bodyPr>
          <a:lstStyle/>
          <a:p>
            <a:pPr>
              <a:defRPr/>
            </a:pPr>
            <a:r>
              <a:rPr lang="it-IT" sz="2400" b="1" dirty="0">
                <a:solidFill>
                  <a:srgbClr val="0000FF"/>
                </a:solidFill>
              </a:rPr>
              <a:t> </a:t>
            </a:r>
            <a:r>
              <a:rPr lang="it-IT" sz="1800" dirty="0">
                <a:solidFill>
                  <a:schemeClr val="accent5">
                    <a:lumMod val="75000"/>
                  </a:schemeClr>
                </a:solidFill>
              </a:rPr>
              <a:t>Il seno, con le sue modificazioni morfologiche e fisiologiche, segna le tappe della vita della donna: esso è considerato simbolo della femminilità, della </a:t>
            </a:r>
            <a:r>
              <a:rPr lang="it-IT" sz="1800" dirty="0" err="1">
                <a:solidFill>
                  <a:schemeClr val="accent5">
                    <a:lumMod val="75000"/>
                  </a:schemeClr>
                </a:solidFill>
              </a:rPr>
              <a:t>seduttività</a:t>
            </a:r>
            <a:r>
              <a:rPr lang="it-IT" sz="1800" dirty="0">
                <a:solidFill>
                  <a:schemeClr val="accent5">
                    <a:lumMod val="75000"/>
                  </a:schemeClr>
                </a:solidFill>
              </a:rPr>
              <a:t>, sentirsi attraente e della maternità e riveste grande importanza nel processo evolutivo, nella costruzione dell’identità femminile (</a:t>
            </a:r>
            <a:r>
              <a:rPr lang="it-IT" sz="1800" dirty="0" err="1">
                <a:solidFill>
                  <a:schemeClr val="accent5">
                    <a:lumMod val="75000"/>
                  </a:schemeClr>
                </a:solidFill>
              </a:rPr>
              <a:t>Panzironi</a:t>
            </a:r>
            <a:r>
              <a:rPr lang="it-IT" sz="1800" dirty="0">
                <a:solidFill>
                  <a:schemeClr val="accent5">
                    <a:lumMod val="75000"/>
                  </a:schemeClr>
                </a:solidFill>
              </a:rPr>
              <a:t>, 1993). Questa funzione di oggetto desiderabile e desiderante può diventare però fonte di angoscia e di panico in caso di malattia.</a:t>
            </a:r>
          </a:p>
          <a:p>
            <a:pPr>
              <a:defRPr/>
            </a:pPr>
            <a:endParaRPr lang="it-IT" sz="1800" dirty="0">
              <a:solidFill>
                <a:schemeClr val="accent5">
                  <a:lumMod val="75000"/>
                </a:schemeClr>
              </a:solidFill>
            </a:endParaRPr>
          </a:p>
          <a:p>
            <a:pPr marL="0" indent="0">
              <a:buNone/>
              <a:defRPr/>
            </a:pPr>
            <a:r>
              <a:rPr lang="it-IT" sz="1800" dirty="0">
                <a:solidFill>
                  <a:schemeClr val="accent5">
                    <a:lumMod val="75000"/>
                  </a:schemeClr>
                </a:solidFill>
              </a:rPr>
              <a:t>                                    	TRAUMA  / DISTRESS</a:t>
            </a:r>
          </a:p>
          <a:p>
            <a:pPr marL="0" indent="0" algn="ctr">
              <a:buNone/>
              <a:defRPr/>
            </a:pPr>
            <a:endParaRPr lang="it-IT" sz="1800" dirty="0">
              <a:solidFill>
                <a:schemeClr val="accent5">
                  <a:lumMod val="75000"/>
                </a:schemeClr>
              </a:solidFill>
            </a:endParaRPr>
          </a:p>
          <a:p>
            <a:pPr marL="0" indent="0" algn="ctr">
              <a:buNone/>
              <a:defRPr/>
            </a:pPr>
            <a:endParaRPr lang="it-IT" sz="1800" dirty="0">
              <a:solidFill>
                <a:schemeClr val="accent5">
                  <a:lumMod val="75000"/>
                </a:schemeClr>
              </a:solidFill>
            </a:endParaRPr>
          </a:p>
          <a:p>
            <a:pPr marL="0" indent="0" algn="ctr">
              <a:buNone/>
              <a:defRPr/>
            </a:pPr>
            <a:r>
              <a:rPr lang="it-IT" sz="1800" dirty="0">
                <a:solidFill>
                  <a:schemeClr val="accent5">
                    <a:lumMod val="75000"/>
                  </a:schemeClr>
                </a:solidFill>
              </a:rPr>
              <a:t>     INTERVENTO CHIRURGICO</a:t>
            </a:r>
          </a:p>
          <a:p>
            <a:pPr algn="ctr">
              <a:defRPr/>
            </a:pPr>
            <a:endParaRPr lang="it-IT" sz="1800" dirty="0">
              <a:solidFill>
                <a:schemeClr val="accent5">
                  <a:lumMod val="75000"/>
                </a:schemeClr>
              </a:solidFill>
            </a:endParaRPr>
          </a:p>
          <a:p>
            <a:pPr algn="ctr">
              <a:defRPr/>
            </a:pPr>
            <a:endParaRPr lang="it-IT" sz="1800" dirty="0">
              <a:solidFill>
                <a:schemeClr val="accent5">
                  <a:lumMod val="75000"/>
                </a:schemeClr>
              </a:solidFill>
            </a:endParaRPr>
          </a:p>
          <a:p>
            <a:pPr>
              <a:defRPr/>
            </a:pPr>
            <a:r>
              <a:rPr lang="it-IT" sz="1800" dirty="0">
                <a:solidFill>
                  <a:schemeClr val="accent5">
                    <a:lumMod val="75000"/>
                  </a:schemeClr>
                </a:solidFill>
              </a:rPr>
              <a:t>Lutto per il seno cambiato o perduto (quando mastectomia)</a:t>
            </a:r>
          </a:p>
          <a:p>
            <a:pPr>
              <a:defRPr/>
            </a:pPr>
            <a:r>
              <a:rPr lang="it-IT" sz="1800" dirty="0">
                <a:solidFill>
                  <a:schemeClr val="accent5">
                    <a:lumMod val="75000"/>
                  </a:schemeClr>
                </a:solidFill>
              </a:rPr>
              <a:t>Alterazione dell’immagine corporea/Identità femminile</a:t>
            </a:r>
          </a:p>
          <a:p>
            <a:pPr>
              <a:defRPr/>
            </a:pPr>
            <a:r>
              <a:rPr lang="it-IT" sz="1800" dirty="0">
                <a:solidFill>
                  <a:schemeClr val="accent5">
                    <a:lumMod val="75000"/>
                  </a:schemeClr>
                </a:solidFill>
              </a:rPr>
              <a:t>Seno ricostruito sentito come “oggetto estraneo” al proprio corpo</a:t>
            </a:r>
          </a:p>
        </p:txBody>
      </p:sp>
      <p:sp>
        <p:nvSpPr>
          <p:cNvPr id="9" name="Rettangolo 8"/>
          <p:cNvSpPr/>
          <p:nvPr/>
        </p:nvSpPr>
        <p:spPr>
          <a:xfrm>
            <a:off x="2411760" y="2204864"/>
            <a:ext cx="7632700" cy="338554"/>
          </a:xfrm>
          <a:prstGeom prst="rect">
            <a:avLst/>
          </a:prstGeom>
        </p:spPr>
        <p:txBody>
          <a:bodyPr>
            <a:spAutoFit/>
          </a:bodyPr>
          <a:lstStyle/>
          <a:p>
            <a:pPr algn="ctr">
              <a:defRPr/>
            </a:pPr>
            <a:r>
              <a:rPr lang="it-IT" sz="1600">
                <a:latin typeface="Calibri" pitchFamily="34" charset="0"/>
              </a:rPr>
              <a:t> </a:t>
            </a:r>
            <a:endParaRPr lang="it-IT" b="1" dirty="0">
              <a:latin typeface="Calibri" pitchFamily="34" charset="0"/>
            </a:endParaRPr>
          </a:p>
        </p:txBody>
      </p:sp>
      <p:sp>
        <p:nvSpPr>
          <p:cNvPr id="10" name="Freccia in giù 9"/>
          <p:cNvSpPr/>
          <p:nvPr/>
        </p:nvSpPr>
        <p:spPr>
          <a:xfrm>
            <a:off x="4391057" y="3987543"/>
            <a:ext cx="142875"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72711" name="Picture 8" descr="tumore-al-seno"/>
          <p:cNvPicPr>
            <a:picLocks noChangeAspect="1" noChangeArrowheads="1"/>
          </p:cNvPicPr>
          <p:nvPr/>
        </p:nvPicPr>
        <p:blipFill>
          <a:blip r:embed="rId3"/>
          <a:srcRect/>
          <a:stretch>
            <a:fillRect/>
          </a:stretch>
        </p:blipFill>
        <p:spPr bwMode="auto">
          <a:xfrm>
            <a:off x="174340" y="3429000"/>
            <a:ext cx="2160240" cy="1441974"/>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Autofit/>
          </a:bodyPr>
          <a:lstStyle/>
          <a:p>
            <a:pPr eaLnBrk="1" hangingPunct="1"/>
            <a:r>
              <a:rPr lang="it-IT" sz="3600" dirty="0">
                <a:ea typeface="ＭＳ Ｐゴシック"/>
                <a:cs typeface="ＭＳ Ｐゴシック"/>
              </a:rPr>
              <a:t>TESTIMONIANZA</a:t>
            </a:r>
            <a:br>
              <a:rPr lang="it-IT" sz="3600" dirty="0">
                <a:ea typeface="ＭＳ Ｐゴシック"/>
                <a:cs typeface="ＭＳ Ｐゴシック"/>
              </a:rPr>
            </a:br>
            <a:r>
              <a:rPr lang="it-IT" sz="3600" dirty="0">
                <a:ea typeface="ＭＳ Ｐゴシック"/>
                <a:cs typeface="ＭＳ Ｐゴシック"/>
              </a:rPr>
              <a:t>RICOSTRUZIONE DEL SENO</a:t>
            </a:r>
          </a:p>
        </p:txBody>
      </p:sp>
      <p:sp>
        <p:nvSpPr>
          <p:cNvPr id="74755" name="Rectangle 3"/>
          <p:cNvSpPr>
            <a:spLocks noGrp="1" noChangeArrowheads="1"/>
          </p:cNvSpPr>
          <p:nvPr>
            <p:ph idx="1"/>
          </p:nvPr>
        </p:nvSpPr>
        <p:spPr>
          <a:xfrm>
            <a:off x="539552" y="2348880"/>
            <a:ext cx="8229600" cy="4876800"/>
          </a:xfrm>
        </p:spPr>
        <p:txBody>
          <a:bodyPr>
            <a:normAutofit/>
          </a:bodyPr>
          <a:lstStyle/>
          <a:p>
            <a:pPr algn="ctr" eaLnBrk="1" hangingPunct="1">
              <a:lnSpc>
                <a:spcPct val="90000"/>
              </a:lnSpc>
              <a:buFontTx/>
              <a:buNone/>
            </a:pPr>
            <a:r>
              <a:rPr lang="it-IT" sz="1800" dirty="0">
                <a:solidFill>
                  <a:schemeClr val="accent5">
                    <a:lumMod val="75000"/>
                  </a:schemeClr>
                </a:solidFill>
              </a:rPr>
              <a:t>   “Per riavere la propria immagine il più possibile uguale a prima evitando così di rinnovare il trauma della malattia ogni volta che ci si specchia o ci si rapporta con gli altri. </a:t>
            </a:r>
          </a:p>
          <a:p>
            <a:pPr algn="ctr" eaLnBrk="1" hangingPunct="1">
              <a:lnSpc>
                <a:spcPct val="90000"/>
              </a:lnSpc>
              <a:buFontTx/>
              <a:buNone/>
            </a:pPr>
            <a:r>
              <a:rPr lang="it-IT" sz="1800" dirty="0">
                <a:solidFill>
                  <a:schemeClr val="accent5">
                    <a:lumMod val="75000"/>
                  </a:schemeClr>
                </a:solidFill>
              </a:rPr>
              <a:t>    E' importante vedersi e sentirsi integri nel fisico perché la mastectomia è un'esperienza inimmaginabile che sconvolge per sempre la vita affettiva e di relazione della donna e </a:t>
            </a:r>
            <a:r>
              <a:rPr lang="it-IT" sz="1800" dirty="0" err="1">
                <a:solidFill>
                  <a:schemeClr val="accent5">
                    <a:lumMod val="75000"/>
                  </a:schemeClr>
                </a:solidFill>
              </a:rPr>
              <a:t>poichè</a:t>
            </a:r>
            <a:r>
              <a:rPr lang="it-IT" sz="1800" dirty="0">
                <a:solidFill>
                  <a:schemeClr val="accent5">
                    <a:lumMod val="75000"/>
                  </a:schemeClr>
                </a:solidFill>
              </a:rPr>
              <a:t> è importante anche la qualità della vita e non la sola, mera sopravvivenza da invalida, mutilata.</a:t>
            </a:r>
          </a:p>
          <a:p>
            <a:pPr algn="ctr" eaLnBrk="1" hangingPunct="1">
              <a:lnSpc>
                <a:spcPct val="90000"/>
              </a:lnSpc>
              <a:buFontTx/>
              <a:buNone/>
            </a:pPr>
            <a:r>
              <a:rPr lang="it-IT" sz="1800" dirty="0">
                <a:solidFill>
                  <a:schemeClr val="accent5">
                    <a:lumMod val="75000"/>
                  </a:schemeClr>
                </a:solidFill>
              </a:rPr>
              <a:t>    Non oso nemmeno pensare a quale tragedia sarebbe stata la mia vita se non avessi combattuto contro l'ostilità dei medici della mia città contrari alla ricostruzione del seno per almeno 5 anni”</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pPr eaLnBrk="1" hangingPunct="1"/>
            <a:br>
              <a:rPr lang="it-IT" sz="2400" b="1" i="1" dirty="0">
                <a:solidFill>
                  <a:schemeClr val="bg1"/>
                </a:solidFill>
                <a:cs typeface="Arial" charset="0"/>
              </a:rPr>
            </a:br>
            <a:br>
              <a:rPr lang="it-IT" sz="2400" b="1" i="1" dirty="0">
                <a:solidFill>
                  <a:schemeClr val="bg1"/>
                </a:solidFill>
                <a:cs typeface="Arial" charset="0"/>
              </a:rPr>
            </a:br>
            <a:br>
              <a:rPr lang="it-IT" sz="2400" b="1" i="1" dirty="0">
                <a:solidFill>
                  <a:schemeClr val="bg1"/>
                </a:solidFill>
                <a:cs typeface="Arial" charset="0"/>
              </a:rPr>
            </a:br>
            <a:r>
              <a:rPr lang="it-IT" dirty="0">
                <a:ea typeface="ＭＳ Ｐゴシック"/>
                <a:cs typeface="ＭＳ Ｐゴシック"/>
              </a:rPr>
              <a:t>MASTECTOMIA NIPPLE SPARING E INTEGRITÀ CORPOREA</a:t>
            </a:r>
            <a:br>
              <a:rPr lang="it-IT" sz="2800" b="1" i="1" dirty="0">
                <a:cs typeface="Arial" charset="0"/>
              </a:rPr>
            </a:br>
            <a:br>
              <a:rPr lang="it-IT" sz="4000" b="1" i="1" dirty="0">
                <a:cs typeface="Arial" charset="0"/>
              </a:rPr>
            </a:br>
            <a:endParaRPr lang="it-IT" sz="4000" b="1" i="1" dirty="0">
              <a:cs typeface="Arial" charset="0"/>
            </a:endParaRPr>
          </a:p>
        </p:txBody>
      </p:sp>
      <p:sp>
        <p:nvSpPr>
          <p:cNvPr id="75779" name="Rectangle 3"/>
          <p:cNvSpPr>
            <a:spLocks noGrp="1" noChangeArrowheads="1"/>
          </p:cNvSpPr>
          <p:nvPr>
            <p:ph idx="1"/>
          </p:nvPr>
        </p:nvSpPr>
        <p:spPr/>
        <p:txBody>
          <a:bodyPr/>
          <a:lstStyle/>
          <a:p>
            <a:pPr fontAlgn="b">
              <a:lnSpc>
                <a:spcPct val="80000"/>
              </a:lnSpc>
              <a:spcBef>
                <a:spcPct val="0"/>
              </a:spcBef>
            </a:pPr>
            <a:r>
              <a:rPr lang="it-IT" sz="1800" b="1" dirty="0">
                <a:solidFill>
                  <a:schemeClr val="accent5">
                    <a:lumMod val="75000"/>
                  </a:schemeClr>
                </a:solidFill>
              </a:rPr>
              <a:t>Integrità Corporea rispetto alla Menomazione </a:t>
            </a:r>
          </a:p>
          <a:p>
            <a:pPr eaLnBrk="1" fontAlgn="b" hangingPunct="1">
              <a:lnSpc>
                <a:spcPct val="80000"/>
              </a:lnSpc>
              <a:spcBef>
                <a:spcPct val="0"/>
              </a:spcBef>
              <a:buFontTx/>
              <a:buNone/>
            </a:pPr>
            <a:r>
              <a:rPr lang="it-IT" sz="1800" dirty="0">
                <a:solidFill>
                  <a:schemeClr val="accent5">
                    <a:lumMod val="75000"/>
                  </a:schemeClr>
                </a:solidFill>
              </a:rPr>
              <a:t>“per non sentirmi menomata”, “per sentirmi meno menomata”</a:t>
            </a:r>
          </a:p>
          <a:p>
            <a:pPr eaLnBrk="1" fontAlgn="b" hangingPunct="1">
              <a:lnSpc>
                <a:spcPct val="80000"/>
              </a:lnSpc>
              <a:spcBef>
                <a:spcPct val="0"/>
              </a:spcBef>
              <a:buFontTx/>
              <a:buNone/>
            </a:pPr>
            <a:r>
              <a:rPr lang="it-IT" sz="1800" dirty="0">
                <a:solidFill>
                  <a:schemeClr val="accent5">
                    <a:lumMod val="75000"/>
                  </a:schemeClr>
                </a:solidFill>
              </a:rPr>
              <a:t>“perché non riesco a immaginarmi senza”</a:t>
            </a:r>
          </a:p>
          <a:p>
            <a:pPr eaLnBrk="1" fontAlgn="b" hangingPunct="1">
              <a:lnSpc>
                <a:spcPct val="80000"/>
              </a:lnSpc>
              <a:spcBef>
                <a:spcPct val="0"/>
              </a:spcBef>
              <a:buFontTx/>
              <a:buNone/>
            </a:pPr>
            <a:r>
              <a:rPr lang="it-IT" sz="1800" dirty="0">
                <a:solidFill>
                  <a:schemeClr val="accent5">
                    <a:lumMod val="75000"/>
                  </a:schemeClr>
                </a:solidFill>
              </a:rPr>
              <a:t>“conservarlo significa alleggerire gli effetti devastanti  della mastectomia”</a:t>
            </a:r>
          </a:p>
          <a:p>
            <a:pPr eaLnBrk="1" fontAlgn="b" hangingPunct="1">
              <a:lnSpc>
                <a:spcPct val="80000"/>
              </a:lnSpc>
              <a:spcBef>
                <a:spcPct val="0"/>
              </a:spcBef>
              <a:buFontTx/>
              <a:buNone/>
            </a:pPr>
            <a:r>
              <a:rPr lang="it-IT" sz="1800" dirty="0">
                <a:solidFill>
                  <a:schemeClr val="accent5">
                    <a:lumMod val="75000"/>
                  </a:schemeClr>
                </a:solidFill>
              </a:rPr>
              <a:t>“perché in questo modo era meno deturpante l'intervento”</a:t>
            </a:r>
          </a:p>
          <a:p>
            <a:pPr eaLnBrk="1" fontAlgn="b" hangingPunct="1">
              <a:lnSpc>
                <a:spcPct val="80000"/>
              </a:lnSpc>
              <a:spcBef>
                <a:spcPct val="0"/>
              </a:spcBef>
              <a:buFontTx/>
              <a:buNone/>
            </a:pPr>
            <a:r>
              <a:rPr lang="it-IT" sz="1800" dirty="0">
                <a:solidFill>
                  <a:schemeClr val="accent5">
                    <a:lumMod val="75000"/>
                  </a:schemeClr>
                </a:solidFill>
              </a:rPr>
              <a:t>“per minimizzare l'intrusività dell'intervento; limitare le menomazioni”</a:t>
            </a:r>
          </a:p>
          <a:p>
            <a:pPr eaLnBrk="1" fontAlgn="b" hangingPunct="1">
              <a:lnSpc>
                <a:spcPct val="80000"/>
              </a:lnSpc>
              <a:spcBef>
                <a:spcPct val="0"/>
              </a:spcBef>
              <a:buFontTx/>
              <a:buNone/>
            </a:pPr>
            <a:endParaRPr lang="it-IT" sz="1800" dirty="0">
              <a:solidFill>
                <a:schemeClr val="accent5">
                  <a:lumMod val="75000"/>
                </a:schemeClr>
              </a:solidFill>
            </a:endParaRPr>
          </a:p>
          <a:p>
            <a:pPr eaLnBrk="1" fontAlgn="b" hangingPunct="1">
              <a:lnSpc>
                <a:spcPct val="80000"/>
              </a:lnSpc>
              <a:spcBef>
                <a:spcPct val="0"/>
              </a:spcBef>
              <a:buFontTx/>
              <a:buNone/>
            </a:pPr>
            <a:endParaRPr lang="it-IT" sz="1800" dirty="0">
              <a:solidFill>
                <a:schemeClr val="accent5">
                  <a:lumMod val="75000"/>
                </a:schemeClr>
              </a:solidFill>
            </a:endParaRPr>
          </a:p>
          <a:p>
            <a:pPr fontAlgn="b">
              <a:lnSpc>
                <a:spcPct val="80000"/>
              </a:lnSpc>
              <a:spcBef>
                <a:spcPct val="0"/>
              </a:spcBef>
            </a:pPr>
            <a:r>
              <a:rPr lang="it-IT" sz="1800" b="1" dirty="0">
                <a:solidFill>
                  <a:schemeClr val="accent5">
                    <a:lumMod val="75000"/>
                  </a:schemeClr>
                </a:solidFill>
              </a:rPr>
              <a:t>Investimento Narcisistico sull'Integrità Corporea (il senso dell’identità, dell’integrità del corpo e del valore di sé, del corpo)</a:t>
            </a:r>
          </a:p>
          <a:p>
            <a:pPr eaLnBrk="1" fontAlgn="b" hangingPunct="1">
              <a:lnSpc>
                <a:spcPct val="80000"/>
              </a:lnSpc>
              <a:spcBef>
                <a:spcPct val="0"/>
              </a:spcBef>
              <a:buFontTx/>
              <a:buNone/>
            </a:pPr>
            <a:r>
              <a:rPr lang="it-IT" sz="1800" dirty="0">
                <a:solidFill>
                  <a:schemeClr val="accent5">
                    <a:lumMod val="75000"/>
                  </a:schemeClr>
                </a:solidFill>
              </a:rPr>
              <a:t>“per avere l'opportunità di avere (conservare) qualcosa di mio”</a:t>
            </a:r>
          </a:p>
          <a:p>
            <a:pPr eaLnBrk="1" fontAlgn="b" hangingPunct="1">
              <a:lnSpc>
                <a:spcPct val="80000"/>
              </a:lnSpc>
              <a:spcBef>
                <a:spcPct val="0"/>
              </a:spcBef>
              <a:buFontTx/>
              <a:buNone/>
            </a:pPr>
            <a:r>
              <a:rPr lang="it-IT" sz="1800" dirty="0">
                <a:solidFill>
                  <a:schemeClr val="accent5">
                    <a:lumMod val="75000"/>
                  </a:schemeClr>
                </a:solidFill>
              </a:rPr>
              <a:t> “per conservare una parte di me”, “è una parte del mio corpo che si è salvata”</a:t>
            </a:r>
          </a:p>
          <a:p>
            <a:pPr eaLnBrk="1" fontAlgn="b" hangingPunct="1">
              <a:lnSpc>
                <a:spcPct val="80000"/>
              </a:lnSpc>
              <a:spcBef>
                <a:spcPct val="0"/>
              </a:spcBef>
              <a:buFontTx/>
              <a:buNone/>
            </a:pPr>
            <a:r>
              <a:rPr lang="it-IT" sz="1800" dirty="0">
                <a:solidFill>
                  <a:schemeClr val="accent5">
                    <a:lumMod val="75000"/>
                  </a:schemeClr>
                </a:solidFill>
              </a:rPr>
              <a:t>“il capezzolo è la parte del mio seno che preferivo perché col capezzolo ho</a:t>
            </a:r>
          </a:p>
          <a:p>
            <a:pPr eaLnBrk="1" fontAlgn="b" hangingPunct="1">
              <a:lnSpc>
                <a:spcPct val="80000"/>
              </a:lnSpc>
              <a:spcBef>
                <a:spcPct val="0"/>
              </a:spcBef>
              <a:buFontTx/>
              <a:buNone/>
            </a:pPr>
            <a:r>
              <a:rPr lang="it-IT" sz="1800" dirty="0">
                <a:solidFill>
                  <a:schemeClr val="accent5">
                    <a:lumMod val="75000"/>
                  </a:schemeClr>
                </a:solidFill>
              </a:rPr>
              <a:t> allattato i miei due figli ”</a:t>
            </a:r>
          </a:p>
          <a:p>
            <a:pPr eaLnBrk="1" fontAlgn="b" hangingPunct="1">
              <a:lnSpc>
                <a:spcPct val="80000"/>
              </a:lnSpc>
              <a:spcBef>
                <a:spcPct val="0"/>
              </a:spcBef>
              <a:buFontTx/>
              <a:buNone/>
            </a:pPr>
            <a:r>
              <a:rPr lang="it-IT" sz="1800" dirty="0">
                <a:solidFill>
                  <a:schemeClr val="accent5">
                    <a:lumMod val="75000"/>
                  </a:schemeClr>
                </a:solidFill>
              </a:rPr>
              <a:t>“per sentirmi sempre me stessa nonostante l'inserimento di una protesi” </a:t>
            </a:r>
          </a:p>
          <a:p>
            <a:pPr eaLnBrk="1" fontAlgn="b" hangingPunct="1">
              <a:lnSpc>
                <a:spcPct val="80000"/>
              </a:lnSpc>
              <a:spcBef>
                <a:spcPct val="0"/>
              </a:spcBef>
              <a:buFontTx/>
              <a:buNone/>
            </a:pPr>
            <a:endParaRPr lang="it-IT" sz="1800" dirty="0">
              <a:solidFill>
                <a:schemeClr val="accent5">
                  <a:lumMod val="75000"/>
                </a:schemeClr>
              </a:solidFill>
            </a:endParaRPr>
          </a:p>
          <a:p>
            <a:pPr eaLnBrk="1" fontAlgn="b" hangingPunct="1">
              <a:lnSpc>
                <a:spcPct val="80000"/>
              </a:lnSpc>
              <a:spcBef>
                <a:spcPct val="0"/>
              </a:spcBef>
              <a:buFontTx/>
              <a:buNone/>
            </a:pPr>
            <a:r>
              <a:rPr lang="it-IT" sz="1800" dirty="0">
                <a:solidFill>
                  <a:schemeClr val="accent5">
                    <a:lumMod val="75000"/>
                  </a:schemeClr>
                </a:solidFill>
              </a:rPr>
              <a:t>“per non avere la sensazione di una parte finta”</a:t>
            </a:r>
          </a:p>
          <a:p>
            <a:pPr eaLnBrk="1" fontAlgn="b" hangingPunct="1">
              <a:lnSpc>
                <a:spcPct val="80000"/>
              </a:lnSpc>
              <a:spcBef>
                <a:spcPct val="0"/>
              </a:spcBef>
              <a:buFontTx/>
              <a:buNone/>
            </a:pPr>
            <a:endParaRPr lang="it-IT" sz="1800" dirty="0">
              <a:solidFill>
                <a:schemeClr val="accent5">
                  <a:lumMod val="75000"/>
                </a:schemeClr>
              </a:solidFill>
            </a:endParaRPr>
          </a:p>
          <a:p>
            <a:pPr eaLnBrk="1" fontAlgn="b" hangingPunct="1">
              <a:lnSpc>
                <a:spcPct val="80000"/>
              </a:lnSpc>
              <a:spcBef>
                <a:spcPct val="0"/>
              </a:spcBef>
              <a:buFontTx/>
              <a:buNone/>
            </a:pPr>
            <a:r>
              <a:rPr lang="it-IT" sz="1800" dirty="0">
                <a:solidFill>
                  <a:schemeClr val="accent5">
                    <a:lumMod val="75000"/>
                  </a:schemeClr>
                </a:solidFill>
              </a:rPr>
              <a:t>“sapevo che avrei potuto sopportare l'asportazione del "contenuto" del mio </a:t>
            </a:r>
          </a:p>
          <a:p>
            <a:pPr eaLnBrk="1" fontAlgn="b" hangingPunct="1">
              <a:lnSpc>
                <a:spcPct val="80000"/>
              </a:lnSpc>
              <a:spcBef>
                <a:spcPct val="0"/>
              </a:spcBef>
              <a:buFontTx/>
              <a:buNone/>
            </a:pPr>
            <a:r>
              <a:rPr lang="it-IT" sz="1800" dirty="0">
                <a:solidFill>
                  <a:schemeClr val="accent5">
                    <a:lumMod val="75000"/>
                  </a:schemeClr>
                </a:solidFill>
              </a:rPr>
              <a:t>seno, ma non parte dell'involucro”</a:t>
            </a:r>
          </a:p>
          <a:p>
            <a:pPr eaLnBrk="1" hangingPunct="1">
              <a:lnSpc>
                <a:spcPct val="80000"/>
              </a:lnSpc>
            </a:pPr>
            <a:endParaRPr lang="it-IT" sz="1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Autofit/>
          </a:bodyPr>
          <a:lstStyle/>
          <a:p>
            <a:pPr eaLnBrk="1" hangingPunct="1"/>
            <a:r>
              <a:rPr lang="it-IT" sz="3600" dirty="0">
                <a:ea typeface="ＭＳ Ｐゴシック"/>
                <a:cs typeface="ＭＳ Ｐゴシック"/>
              </a:rPr>
              <a:t>TESTIMONIANZA RICOSTRUZIONE DEL CAPEZZOLO</a:t>
            </a:r>
          </a:p>
        </p:txBody>
      </p:sp>
      <p:sp>
        <p:nvSpPr>
          <p:cNvPr id="76803" name="Rectangle 3"/>
          <p:cNvSpPr>
            <a:spLocks noGrp="1" noChangeArrowheads="1"/>
          </p:cNvSpPr>
          <p:nvPr>
            <p:ph idx="1"/>
          </p:nvPr>
        </p:nvSpPr>
        <p:spPr>
          <a:xfrm>
            <a:off x="457200" y="1921099"/>
            <a:ext cx="8229600" cy="4876800"/>
          </a:xfrm>
        </p:spPr>
        <p:txBody>
          <a:bodyPr/>
          <a:lstStyle/>
          <a:p>
            <a:pPr algn="ctr" eaLnBrk="1" hangingPunct="1">
              <a:buFontTx/>
              <a:buNone/>
            </a:pPr>
            <a:r>
              <a:rPr lang="it-IT" dirty="0"/>
              <a:t>  </a:t>
            </a:r>
            <a:r>
              <a:rPr lang="it-IT" sz="2400" i="1" dirty="0"/>
              <a:t>“</a:t>
            </a:r>
            <a:r>
              <a:rPr lang="it-IT" sz="1800" i="1" dirty="0">
                <a:solidFill>
                  <a:schemeClr val="accent5">
                    <a:lumMod val="75000"/>
                  </a:schemeClr>
                </a:solidFill>
              </a:rPr>
              <a:t>Quando mi sono vista senza capezzolo mi sono sentita come se mi mancasse un occhio o un braccio e non mi sono guardata allo specchio sino a quando non mi è stato ricostruito”.</a:t>
            </a:r>
          </a:p>
        </p:txBody>
      </p:sp>
      <p:pic>
        <p:nvPicPr>
          <p:cNvPr id="76804" name="Picture 5" descr="seno+flccido"/>
          <p:cNvPicPr>
            <a:picLocks noChangeAspect="1" noChangeArrowheads="1"/>
          </p:cNvPicPr>
          <p:nvPr/>
        </p:nvPicPr>
        <p:blipFill>
          <a:blip r:embed="rId2"/>
          <a:srcRect/>
          <a:stretch>
            <a:fillRect/>
          </a:stretch>
        </p:blipFill>
        <p:spPr bwMode="auto">
          <a:xfrm>
            <a:off x="3299619" y="3429000"/>
            <a:ext cx="2544762" cy="28321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Autofit/>
          </a:bodyPr>
          <a:lstStyle/>
          <a:p>
            <a:pPr eaLnBrk="1" hangingPunct="1"/>
            <a:br>
              <a:rPr lang="it-IT" sz="3600" dirty="0">
                <a:ea typeface="ＭＳ Ｐゴシック"/>
                <a:cs typeface="ＭＳ Ｐゴシック"/>
              </a:rPr>
            </a:br>
            <a:r>
              <a:rPr lang="it-IT" sz="3600" dirty="0">
                <a:ea typeface="ＭＳ Ｐゴシック"/>
                <a:cs typeface="ＭＳ Ｐゴシック"/>
              </a:rPr>
              <a:t>STUDIO SULLE MOTIVAZIONI DELLE DONNE A RICOSTRUIRE IL CAPEZZOLO, 2003/2007 ,100 PAZIENTI</a:t>
            </a:r>
          </a:p>
        </p:txBody>
      </p:sp>
      <p:sp>
        <p:nvSpPr>
          <p:cNvPr id="77827" name="Rectangle 3"/>
          <p:cNvSpPr>
            <a:spLocks noGrp="1" noChangeArrowheads="1"/>
          </p:cNvSpPr>
          <p:nvPr>
            <p:ph idx="1"/>
          </p:nvPr>
        </p:nvSpPr>
        <p:spPr>
          <a:xfrm>
            <a:off x="464171" y="1981200"/>
            <a:ext cx="8229600" cy="4876800"/>
          </a:xfrm>
        </p:spPr>
        <p:txBody>
          <a:bodyPr>
            <a:normAutofit/>
          </a:bodyPr>
          <a:lstStyle/>
          <a:p>
            <a:pPr eaLnBrk="1" hangingPunct="1">
              <a:buFontTx/>
              <a:buNone/>
            </a:pPr>
            <a:r>
              <a:rPr lang="it-IT" sz="2400" b="1" dirty="0"/>
              <a:t>                  </a:t>
            </a:r>
          </a:p>
          <a:p>
            <a:pPr eaLnBrk="1" hangingPunct="1">
              <a:buFontTx/>
              <a:buNone/>
            </a:pPr>
            <a:endParaRPr lang="it-IT" b="1" dirty="0"/>
          </a:p>
          <a:p>
            <a:pPr algn="ctr" eaLnBrk="1" hangingPunct="1">
              <a:buFontTx/>
              <a:buNone/>
            </a:pPr>
            <a:r>
              <a:rPr lang="it-IT" sz="1800" b="1" dirty="0">
                <a:solidFill>
                  <a:schemeClr val="accent5">
                    <a:lumMod val="75000"/>
                  </a:schemeClr>
                </a:solidFill>
              </a:rPr>
              <a:t>Integrità Corporea rispetto alla Menomazione </a:t>
            </a:r>
          </a:p>
          <a:p>
            <a:pPr eaLnBrk="1" hangingPunct="1">
              <a:buFontTx/>
              <a:buNone/>
            </a:pPr>
            <a:r>
              <a:rPr lang="it-IT" sz="1800" dirty="0">
                <a:solidFill>
                  <a:schemeClr val="accent5">
                    <a:lumMod val="75000"/>
                  </a:schemeClr>
                </a:solidFill>
              </a:rPr>
              <a:t>  “Un seno senza capezzolo non sarebbe stato un seno”, </a:t>
            </a:r>
          </a:p>
          <a:p>
            <a:pPr eaLnBrk="1" hangingPunct="1">
              <a:buFontTx/>
              <a:buNone/>
            </a:pPr>
            <a:endParaRPr lang="it-IT" sz="1800" dirty="0">
              <a:solidFill>
                <a:schemeClr val="accent5">
                  <a:lumMod val="75000"/>
                </a:schemeClr>
              </a:solidFill>
            </a:endParaRPr>
          </a:p>
          <a:p>
            <a:pPr eaLnBrk="1" hangingPunct="1">
              <a:buFontTx/>
              <a:buNone/>
            </a:pPr>
            <a:r>
              <a:rPr lang="it-IT" sz="1800" dirty="0">
                <a:solidFill>
                  <a:schemeClr val="accent5">
                    <a:lumMod val="75000"/>
                  </a:schemeClr>
                </a:solidFill>
              </a:rPr>
              <a:t>   “Per non sentirmi menomata” per non vedere una mammella monca”, “Perché l'assenza del capezzolo è una menomazione maggiore dell'assenza dell'intera mammella”, </a:t>
            </a:r>
          </a:p>
          <a:p>
            <a:pPr eaLnBrk="1" hangingPunct="1">
              <a:buFontTx/>
              <a:buNone/>
            </a:pPr>
            <a:endParaRPr lang="it-IT" sz="1800" dirty="0">
              <a:solidFill>
                <a:schemeClr val="accent5">
                  <a:lumMod val="75000"/>
                </a:schemeClr>
              </a:solidFill>
            </a:endParaRPr>
          </a:p>
          <a:p>
            <a:pPr eaLnBrk="1" hangingPunct="1">
              <a:buFontTx/>
              <a:buNone/>
            </a:pPr>
            <a:r>
              <a:rPr lang="it-IT" sz="1800" dirty="0">
                <a:solidFill>
                  <a:schemeClr val="accent5">
                    <a:lumMod val="75000"/>
                  </a:schemeClr>
                </a:solidFill>
              </a:rPr>
              <a:t>    “Senza capezzolo mi sentivo mutilata”</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pPr eaLnBrk="1" hangingPunct="1"/>
            <a:r>
              <a:rPr lang="it-IT" sz="3600" dirty="0"/>
              <a:t>TESTIMONIANZA</a:t>
            </a:r>
          </a:p>
        </p:txBody>
      </p:sp>
      <p:sp>
        <p:nvSpPr>
          <p:cNvPr id="78851" name="Rectangle 3"/>
          <p:cNvSpPr>
            <a:spLocks noGrp="1" noChangeArrowheads="1"/>
          </p:cNvSpPr>
          <p:nvPr>
            <p:ph idx="1"/>
          </p:nvPr>
        </p:nvSpPr>
        <p:spPr/>
        <p:txBody>
          <a:bodyPr/>
          <a:lstStyle/>
          <a:p>
            <a:pPr algn="ctr" eaLnBrk="1" hangingPunct="1">
              <a:buFontTx/>
              <a:buNone/>
            </a:pPr>
            <a:r>
              <a:rPr lang="it-IT" sz="2800" dirty="0"/>
              <a:t>   </a:t>
            </a:r>
            <a:r>
              <a:rPr lang="it-IT" sz="1800" dirty="0">
                <a:solidFill>
                  <a:schemeClr val="accent5">
                    <a:lumMod val="75000"/>
                  </a:schemeClr>
                </a:solidFill>
              </a:rPr>
              <a:t>“</a:t>
            </a:r>
            <a:r>
              <a:rPr lang="it-IT" sz="1800" i="1" dirty="0">
                <a:solidFill>
                  <a:schemeClr val="accent5">
                    <a:lumMod val="75000"/>
                  </a:schemeClr>
                </a:solidFill>
              </a:rPr>
              <a:t>Non potevo certo considerarmi immune, ma dopo la morte di mio marito per carcinoma all'intestino, pensavo di aver pagato per la mia integrità. Ma mi sbagliavo. Sono stata comunque fortunata e dopo lo sconforto e la paura iniziali, l'intervento presso il vostro istituto mi ha tranquillizzata e la ricostruzione del seno mi ha ulteriormente aiutata ad iniziare questa "nuova vita" con uno spirito diverso. Però, lasciatemelo dire: la paura ormai è entrata dentro di me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2276872"/>
            <a:ext cx="8229600" cy="4876800"/>
          </a:xfrm>
        </p:spPr>
        <p:txBody>
          <a:bodyPr/>
          <a:lstStyle/>
          <a:p>
            <a:pPr fontAlgn="b">
              <a:lnSpc>
                <a:spcPct val="80000"/>
              </a:lnSpc>
              <a:spcBef>
                <a:spcPct val="0"/>
              </a:spcBef>
              <a:buNone/>
            </a:pPr>
            <a:r>
              <a:rPr lang="it-IT" dirty="0">
                <a:solidFill>
                  <a:schemeClr val="accent5">
                    <a:lumMod val="75000"/>
                  </a:schemeClr>
                </a:solidFill>
              </a:rPr>
              <a:t>Come superare un evento negativo/ stressante/traumatico</a:t>
            </a:r>
          </a:p>
          <a:p>
            <a:pPr fontAlgn="b">
              <a:lnSpc>
                <a:spcPct val="80000"/>
              </a:lnSpc>
              <a:spcBef>
                <a:spcPct val="0"/>
              </a:spcBef>
              <a:buNone/>
            </a:pPr>
            <a:endParaRPr lang="it-IT" dirty="0">
              <a:solidFill>
                <a:schemeClr val="accent5">
                  <a:lumMod val="75000"/>
                </a:schemeClr>
              </a:solidFill>
            </a:endParaRPr>
          </a:p>
          <a:p>
            <a:pPr algn="ctr" fontAlgn="b">
              <a:lnSpc>
                <a:spcPct val="80000"/>
              </a:lnSpc>
              <a:spcBef>
                <a:spcPct val="0"/>
              </a:spcBef>
              <a:buNone/>
            </a:pPr>
            <a:endParaRPr lang="it-IT" dirty="0">
              <a:solidFill>
                <a:schemeClr val="accent5">
                  <a:lumMod val="75000"/>
                </a:schemeClr>
              </a:solidFill>
            </a:endParaRPr>
          </a:p>
          <a:p>
            <a:pPr algn="ctr" fontAlgn="b">
              <a:lnSpc>
                <a:spcPct val="80000"/>
              </a:lnSpc>
              <a:spcBef>
                <a:spcPct val="0"/>
              </a:spcBef>
              <a:buNone/>
            </a:pPr>
            <a:r>
              <a:rPr lang="it-IT" dirty="0">
                <a:solidFill>
                  <a:schemeClr val="accent5">
                    <a:lumMod val="75000"/>
                  </a:schemeClr>
                </a:solidFill>
              </a:rPr>
              <a:t>LA RESILIENZA</a:t>
            </a:r>
          </a:p>
          <a:p>
            <a:endParaRPr lang="it-IT" dirty="0"/>
          </a:p>
        </p:txBody>
      </p:sp>
    </p:spTree>
    <p:extLst>
      <p:ext uri="{BB962C8B-B14F-4D97-AF65-F5344CB8AC3E}">
        <p14:creationId xmlns:p14="http://schemas.microsoft.com/office/powerpoint/2010/main" val="30731514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OBIETTIVO DEL SUPPORTO: FAVORIRE LA RESILIENZA</a:t>
            </a:r>
          </a:p>
        </p:txBody>
      </p:sp>
      <p:sp>
        <p:nvSpPr>
          <p:cNvPr id="3" name="Segnaposto contenuto 2"/>
          <p:cNvSpPr>
            <a:spLocks noGrp="1"/>
          </p:cNvSpPr>
          <p:nvPr>
            <p:ph idx="1"/>
          </p:nvPr>
        </p:nvSpPr>
        <p:spPr>
          <a:xfrm>
            <a:off x="457200" y="1921099"/>
            <a:ext cx="8229600" cy="4876800"/>
          </a:xfrm>
        </p:spPr>
        <p:txBody>
          <a:bodyPr/>
          <a:lstStyle/>
          <a:p>
            <a:pPr>
              <a:buNone/>
            </a:pPr>
            <a:r>
              <a:rPr lang="it-IT" dirty="0">
                <a:solidFill>
                  <a:schemeClr val="accent5">
                    <a:lumMod val="75000"/>
                  </a:schemeClr>
                </a:solidFill>
              </a:rPr>
              <a:t>Il concetto di resilienza è un concetto relativamente nuovo nell’ambito della salute mentale.</a:t>
            </a:r>
          </a:p>
          <a:p>
            <a:pPr>
              <a:buNone/>
            </a:pPr>
            <a:endParaRPr lang="it-IT" dirty="0">
              <a:solidFill>
                <a:schemeClr val="accent5">
                  <a:lumMod val="75000"/>
                </a:schemeClr>
              </a:solidFill>
            </a:endParaRPr>
          </a:p>
          <a:p>
            <a:pPr>
              <a:buNone/>
            </a:pPr>
            <a:r>
              <a:rPr lang="it-IT" dirty="0">
                <a:solidFill>
                  <a:schemeClr val="accent5">
                    <a:lumMod val="75000"/>
                  </a:schemeClr>
                </a:solidFill>
              </a:rPr>
              <a:t> Esso deriva dall’ingegneria, ove viene usato per definire la capacità di un materiale di resistere ad urti improvvisi </a:t>
            </a:r>
            <a:r>
              <a:rPr lang="it-IT" b="1" dirty="0">
                <a:solidFill>
                  <a:schemeClr val="accent5">
                    <a:lumMod val="75000"/>
                  </a:schemeClr>
                </a:solidFill>
              </a:rPr>
              <a:t>senza spezzarsi</a:t>
            </a:r>
            <a:r>
              <a:rPr lang="it-IT" dirty="0">
                <a:solidFill>
                  <a:schemeClr val="accent5">
                    <a:lumMod val="75000"/>
                  </a:schemeClr>
                </a:solidFill>
              </a:rPr>
              <a:t>.</a:t>
            </a:r>
          </a:p>
          <a:p>
            <a:pPr>
              <a:buNone/>
            </a:pPr>
            <a:endParaRPr lang="it-IT" dirty="0">
              <a:solidFill>
                <a:schemeClr val="accent5">
                  <a:lumMod val="75000"/>
                </a:schemeClr>
              </a:solidFill>
            </a:endParaRPr>
          </a:p>
          <a:p>
            <a:pPr>
              <a:buNone/>
            </a:pPr>
            <a:r>
              <a:rPr lang="it-IT" dirty="0">
                <a:solidFill>
                  <a:schemeClr val="accent5">
                    <a:lumMod val="75000"/>
                  </a:schemeClr>
                </a:solidFill>
              </a:rPr>
              <a:t>Viene usato anche nelle discipline dell’ecologia e della biologia come capacità di una specie di auto-ripararsi </a:t>
            </a:r>
            <a:r>
              <a:rPr lang="it-IT" b="1" dirty="0">
                <a:solidFill>
                  <a:schemeClr val="accent5">
                    <a:lumMod val="75000"/>
                  </a:schemeClr>
                </a:solidFill>
              </a:rPr>
              <a:t>dopo un danno</a:t>
            </a:r>
            <a:r>
              <a:rPr lang="it-IT" dirty="0">
                <a:solidFill>
                  <a:schemeClr val="accent5">
                    <a:lumMod val="75000"/>
                  </a:schemeClr>
                </a:solidFill>
              </a:rPr>
              <a:t>. </a:t>
            </a:r>
          </a:p>
          <a:p>
            <a:pPr algn="ctr">
              <a:buNone/>
            </a:pPr>
            <a:endParaRPr lang="it-IT" dirty="0">
              <a:ea typeface="ＭＳ Ｐゴシック"/>
              <a:cs typeface="ＭＳ Ｐゴシック"/>
            </a:endParaRPr>
          </a:p>
          <a:p>
            <a:pPr>
              <a:buNone/>
            </a:pPr>
            <a:endParaRPr lang="it-IT" dirty="0">
              <a:ea typeface="ＭＳ Ｐゴシック"/>
              <a:cs typeface="ＭＳ Ｐゴシック"/>
            </a:endParaRPr>
          </a:p>
          <a:p>
            <a:endParaRPr lang="it-IT" dirty="0"/>
          </a:p>
        </p:txBody>
      </p:sp>
    </p:spTree>
    <p:extLst>
      <p:ext uri="{BB962C8B-B14F-4D97-AF65-F5344CB8AC3E}">
        <p14:creationId xmlns:p14="http://schemas.microsoft.com/office/powerpoint/2010/main" val="16712618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pPr marL="0" indent="0">
              <a:buNone/>
            </a:pPr>
            <a:r>
              <a:rPr lang="it-IT" dirty="0">
                <a:solidFill>
                  <a:schemeClr val="accent5">
                    <a:lumMod val="75000"/>
                  </a:schemeClr>
                </a:solidFill>
              </a:rPr>
              <a:t>«Mi stresso ma non mi spezzo…!»</a:t>
            </a:r>
          </a:p>
          <a:p>
            <a:pPr marL="0" indent="0">
              <a:buNone/>
            </a:pPr>
            <a:endParaRPr lang="it-IT" dirty="0">
              <a:solidFill>
                <a:schemeClr val="accent5">
                  <a:lumMod val="75000"/>
                </a:schemeClr>
              </a:solidFill>
            </a:endParaRPr>
          </a:p>
          <a:p>
            <a:pPr marL="0" indent="0">
              <a:buNone/>
            </a:pPr>
            <a:r>
              <a:rPr lang="it-IT" dirty="0">
                <a:solidFill>
                  <a:schemeClr val="accent5">
                    <a:lumMod val="75000"/>
                  </a:schemeClr>
                </a:solidFill>
              </a:rPr>
              <a:t>Gli individui resilienti sono più inclini a vedere i problemi come opportunità di crescita.</a:t>
            </a:r>
          </a:p>
          <a:p>
            <a:pPr marL="0" indent="0">
              <a:buNone/>
            </a:pPr>
            <a:endParaRPr lang="it-IT" dirty="0">
              <a:solidFill>
                <a:schemeClr val="accent5">
                  <a:lumMod val="75000"/>
                </a:schemeClr>
              </a:solidFill>
            </a:endParaRPr>
          </a:p>
        </p:txBody>
      </p:sp>
      <p:pic>
        <p:nvPicPr>
          <p:cNvPr id="4" name="Picture 2" descr="Illustration-dessin-image couleur fable de La Fontaine : le chene et le roseau"/>
          <p:cNvPicPr>
            <a:picLocks noChangeAspect="1" noChangeArrowheads="1"/>
          </p:cNvPicPr>
          <p:nvPr/>
        </p:nvPicPr>
        <p:blipFill>
          <a:blip r:embed="rId2" cstate="print"/>
          <a:srcRect/>
          <a:stretch>
            <a:fillRect/>
          </a:stretch>
        </p:blipFill>
        <p:spPr>
          <a:xfrm>
            <a:off x="5005854" y="3278784"/>
            <a:ext cx="3600450" cy="2951162"/>
          </a:xfrm>
          <a:prstGeom prst="rect">
            <a:avLst/>
          </a:prstGeom>
        </p:spPr>
      </p:pic>
      <p:sp>
        <p:nvSpPr>
          <p:cNvPr id="5" name="CasellaDiTesto 3"/>
          <p:cNvSpPr txBox="1">
            <a:spLocks noChangeArrowheads="1"/>
          </p:cNvSpPr>
          <p:nvPr/>
        </p:nvSpPr>
        <p:spPr bwMode="auto">
          <a:xfrm>
            <a:off x="128035" y="5216833"/>
            <a:ext cx="4877819" cy="701731"/>
          </a:xfrm>
          <a:prstGeom prst="rect">
            <a:avLst/>
          </a:prstGeom>
          <a:noFill/>
          <a:ln w="9525">
            <a:noFill/>
            <a:miter lim="800000"/>
            <a:headEnd/>
            <a:tailEnd/>
          </a:ln>
        </p:spPr>
        <p:txBody>
          <a:bodyPr wrap="square">
            <a:spAutoFit/>
          </a:bodyPr>
          <a:lstStyle/>
          <a:p>
            <a:pPr>
              <a:spcBef>
                <a:spcPct val="20000"/>
              </a:spcBef>
              <a:buClr>
                <a:schemeClr val="accent1"/>
              </a:buClr>
              <a:buSzPct val="85000"/>
            </a:pPr>
            <a:r>
              <a:rPr lang="it-IT" i="1" dirty="0">
                <a:solidFill>
                  <a:schemeClr val="accent5">
                    <a:lumMod val="75000"/>
                  </a:schemeClr>
                </a:solidFill>
                <a:latin typeface="+mn-lt"/>
              </a:rPr>
              <a:t>Jean de La </a:t>
            </a:r>
            <a:r>
              <a:rPr lang="it-IT" i="1" dirty="0" err="1">
                <a:solidFill>
                  <a:schemeClr val="accent5">
                    <a:lumMod val="75000"/>
                  </a:schemeClr>
                </a:solidFill>
                <a:latin typeface="+mn-lt"/>
              </a:rPr>
              <a:t>Fontaine</a:t>
            </a:r>
            <a:r>
              <a:rPr lang="it-IT" i="1" dirty="0">
                <a:solidFill>
                  <a:schemeClr val="accent5">
                    <a:lumMod val="75000"/>
                  </a:schemeClr>
                </a:solidFill>
                <a:latin typeface="+mn-lt"/>
              </a:rPr>
              <a:t>,  Le </a:t>
            </a:r>
            <a:r>
              <a:rPr lang="it-IT" i="1" dirty="0" err="1">
                <a:solidFill>
                  <a:schemeClr val="accent5">
                    <a:lumMod val="75000"/>
                  </a:schemeClr>
                </a:solidFill>
                <a:latin typeface="+mn-lt"/>
              </a:rPr>
              <a:t>chene</a:t>
            </a:r>
            <a:r>
              <a:rPr lang="it-IT" i="1" dirty="0">
                <a:solidFill>
                  <a:schemeClr val="accent5">
                    <a:lumMod val="75000"/>
                  </a:schemeClr>
                </a:solidFill>
                <a:latin typeface="+mn-lt"/>
              </a:rPr>
              <a:t> et le </a:t>
            </a:r>
            <a:r>
              <a:rPr lang="it-IT" i="1" dirty="0" err="1">
                <a:solidFill>
                  <a:schemeClr val="accent5">
                    <a:lumMod val="75000"/>
                  </a:schemeClr>
                </a:solidFill>
                <a:latin typeface="+mn-lt"/>
              </a:rPr>
              <a:t>roseau</a:t>
            </a:r>
            <a:r>
              <a:rPr lang="it-IT" i="1" dirty="0">
                <a:solidFill>
                  <a:schemeClr val="accent5">
                    <a:lumMod val="75000"/>
                  </a:schemeClr>
                </a:solidFill>
                <a:latin typeface="+mn-lt"/>
              </a:rPr>
              <a:t>.</a:t>
            </a:r>
          </a:p>
          <a:p>
            <a:pPr>
              <a:spcBef>
                <a:spcPct val="20000"/>
              </a:spcBef>
              <a:buClr>
                <a:schemeClr val="accent1"/>
              </a:buClr>
              <a:buSzPct val="85000"/>
            </a:pPr>
            <a:r>
              <a:rPr lang="it-IT" i="1" dirty="0">
                <a:solidFill>
                  <a:schemeClr val="accent5">
                    <a:lumMod val="75000"/>
                  </a:schemeClr>
                </a:solidFill>
                <a:latin typeface="+mn-lt"/>
              </a:rPr>
              <a:t>La  canna e la quercia.</a:t>
            </a:r>
          </a:p>
        </p:txBody>
      </p:sp>
    </p:spTree>
    <p:extLst>
      <p:ext uri="{BB962C8B-B14F-4D97-AF65-F5344CB8AC3E}">
        <p14:creationId xmlns:p14="http://schemas.microsoft.com/office/powerpoint/2010/main" val="516836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dirty="0"/>
          </a:p>
        </p:txBody>
      </p:sp>
      <p:sp>
        <p:nvSpPr>
          <p:cNvPr id="5" name="Segnaposto contenuto 4"/>
          <p:cNvSpPr>
            <a:spLocks noGrp="1"/>
          </p:cNvSpPr>
          <p:nvPr>
            <p:ph idx="1"/>
          </p:nvPr>
        </p:nvSpPr>
        <p:spPr>
          <a:xfrm>
            <a:off x="585614" y="1340768"/>
            <a:ext cx="8229600" cy="4876800"/>
          </a:xfrm>
        </p:spPr>
        <p:txBody>
          <a:bodyPr/>
          <a:lstStyle/>
          <a:p>
            <a:r>
              <a:rPr lang="it-IT" dirty="0">
                <a:solidFill>
                  <a:schemeClr val="accent5">
                    <a:lumMod val="75000"/>
                  </a:schemeClr>
                </a:solidFill>
              </a:rPr>
              <a:t>E’ importante la soggettività dell’individuo…</a:t>
            </a:r>
          </a:p>
          <a:p>
            <a:endParaRPr lang="it-IT" dirty="0">
              <a:solidFill>
                <a:schemeClr val="accent5">
                  <a:lumMod val="75000"/>
                </a:schemeClr>
              </a:solidFill>
            </a:endParaRPr>
          </a:p>
          <a:p>
            <a:r>
              <a:rPr lang="it-IT" dirty="0">
                <a:solidFill>
                  <a:schemeClr val="accent5">
                    <a:lumMod val="75000"/>
                  </a:schemeClr>
                </a:solidFill>
              </a:rPr>
              <a:t>Come interpretiamo la realtà…</a:t>
            </a:r>
          </a:p>
          <a:p>
            <a:pPr marL="0" indent="0">
              <a:buNone/>
            </a:pPr>
            <a:endParaRPr lang="it-IT" dirty="0"/>
          </a:p>
        </p:txBody>
      </p:sp>
      <p:pic>
        <p:nvPicPr>
          <p:cNvPr id="8196" name="Picture 4" descr="https://encrypted-tbn3.gstatic.com/images?q=tbn:ANd9GcSsDlJpsi8_AwjMH42jSEhLTjrXIMOy5mzibQVqos54bggPbevo"/>
          <p:cNvPicPr>
            <a:picLocks noChangeAspect="1" noChangeArrowheads="1"/>
          </p:cNvPicPr>
          <p:nvPr/>
        </p:nvPicPr>
        <p:blipFill>
          <a:blip r:embed="rId2"/>
          <a:srcRect/>
          <a:stretch>
            <a:fillRect/>
          </a:stretch>
        </p:blipFill>
        <p:spPr bwMode="auto">
          <a:xfrm>
            <a:off x="3347864" y="3140968"/>
            <a:ext cx="2705100" cy="2952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a:bodyPr>
          <a:lstStyle/>
          <a:p>
            <a:pPr eaLnBrk="1" hangingPunct="1"/>
            <a:r>
              <a:rPr lang="it-IT" dirty="0">
                <a:ea typeface="ＭＳ Ｐゴシック"/>
                <a:cs typeface="ＭＳ Ｐゴシック"/>
              </a:rPr>
              <a:t>RESILIENZA</a:t>
            </a:r>
          </a:p>
        </p:txBody>
      </p:sp>
      <p:sp>
        <p:nvSpPr>
          <p:cNvPr id="79875" name="Content Placeholder 2"/>
          <p:cNvSpPr>
            <a:spLocks noGrp="1"/>
          </p:cNvSpPr>
          <p:nvPr>
            <p:ph idx="1"/>
          </p:nvPr>
        </p:nvSpPr>
        <p:spPr>
          <a:xfrm>
            <a:off x="457200" y="1600200"/>
            <a:ext cx="5050904" cy="4876800"/>
          </a:xfrm>
        </p:spPr>
        <p:txBody>
          <a:bodyPr/>
          <a:lstStyle/>
          <a:p>
            <a:pPr eaLnBrk="1" hangingPunct="1">
              <a:lnSpc>
                <a:spcPct val="80000"/>
              </a:lnSpc>
            </a:pPr>
            <a:r>
              <a:rPr lang="it-IT" sz="2000" dirty="0">
                <a:solidFill>
                  <a:schemeClr val="accent5">
                    <a:lumMod val="75000"/>
                  </a:schemeClr>
                </a:solidFill>
              </a:rPr>
              <a:t>La resilienza è il processo di riadattamento di fronte ad avversità, traumi, tragedie, minacce, o anche significative fonti di stress – come problemi familiari e relazionali, seri problemi di salute, o pesanti situazioni finanziarie e lavorative.</a:t>
            </a:r>
          </a:p>
          <a:p>
            <a:pPr eaLnBrk="1" hangingPunct="1">
              <a:lnSpc>
                <a:spcPct val="80000"/>
              </a:lnSpc>
              <a:buFont typeface="Arial" charset="0"/>
              <a:buNone/>
            </a:pPr>
            <a:r>
              <a:rPr lang="it-IT" sz="2000" dirty="0">
                <a:solidFill>
                  <a:schemeClr val="accent5">
                    <a:lumMod val="75000"/>
                  </a:schemeClr>
                </a:solidFill>
              </a:rPr>
              <a:t> </a:t>
            </a:r>
          </a:p>
          <a:p>
            <a:pPr eaLnBrk="1" hangingPunct="1">
              <a:lnSpc>
                <a:spcPct val="80000"/>
              </a:lnSpc>
            </a:pPr>
            <a:r>
              <a:rPr lang="it-IT" sz="2000" dirty="0">
                <a:solidFill>
                  <a:schemeClr val="accent5">
                    <a:lumMod val="75000"/>
                  </a:schemeClr>
                </a:solidFill>
              </a:rPr>
              <a:t>Resilienza significa "riprendersi" dalle esperienze difficili.</a:t>
            </a:r>
          </a:p>
          <a:p>
            <a:pPr eaLnBrk="1" hangingPunct="1">
              <a:lnSpc>
                <a:spcPct val="80000"/>
              </a:lnSpc>
            </a:pPr>
            <a:endParaRPr lang="it-IT" sz="2000" dirty="0">
              <a:solidFill>
                <a:schemeClr val="accent5">
                  <a:lumMod val="75000"/>
                </a:schemeClr>
              </a:solidFill>
            </a:endParaRPr>
          </a:p>
          <a:p>
            <a:pPr eaLnBrk="1" hangingPunct="1">
              <a:lnSpc>
                <a:spcPct val="80000"/>
              </a:lnSpc>
            </a:pPr>
            <a:r>
              <a:rPr lang="it-IT" sz="2000" dirty="0">
                <a:solidFill>
                  <a:schemeClr val="accent5">
                    <a:lumMod val="75000"/>
                  </a:schemeClr>
                </a:solidFill>
              </a:rPr>
              <a:t>Imparare da un evento difficile.</a:t>
            </a:r>
          </a:p>
          <a:p>
            <a:pPr eaLnBrk="1" hangingPunct="1">
              <a:lnSpc>
                <a:spcPct val="80000"/>
              </a:lnSpc>
              <a:buFont typeface="Wingdings" pitchFamily="2" charset="2"/>
              <a:buNone/>
            </a:pPr>
            <a:endParaRPr lang="it-IT" sz="2700" dirty="0">
              <a:ea typeface="ＭＳ Ｐゴシック"/>
              <a:cs typeface="ＭＳ Ｐゴシック"/>
            </a:endParaRPr>
          </a:p>
        </p:txBody>
      </p:sp>
      <p:pic>
        <p:nvPicPr>
          <p:cNvPr id="79876" name="Picture 3" descr="C:\Users\florence didier\Desktop\Kicco__arcobaleno_g.jpg"/>
          <p:cNvPicPr>
            <a:picLocks noChangeAspect="1" noChangeArrowheads="1"/>
          </p:cNvPicPr>
          <p:nvPr/>
        </p:nvPicPr>
        <p:blipFill>
          <a:blip r:embed="rId2"/>
          <a:srcRect/>
          <a:stretch>
            <a:fillRect/>
          </a:stretch>
        </p:blipFill>
        <p:spPr bwMode="auto">
          <a:xfrm>
            <a:off x="5477230" y="1520825"/>
            <a:ext cx="2759075" cy="381635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Users\ugo\Desktop\vaso giapponese riparato.JPG"/>
          <p:cNvPicPr>
            <a:picLocks noChangeAspect="1" noChangeArrowheads="1"/>
          </p:cNvPicPr>
          <p:nvPr/>
        </p:nvPicPr>
        <p:blipFill>
          <a:blip r:embed="rId2"/>
          <a:srcRect/>
          <a:stretch>
            <a:fillRect/>
          </a:stretch>
        </p:blipFill>
        <p:spPr bwMode="auto">
          <a:xfrm>
            <a:off x="1578388" y="584684"/>
            <a:ext cx="5987224" cy="5688632"/>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POST TRAUMATIC GROWTH </a:t>
            </a:r>
            <a:r>
              <a:rPr lang="it-IT" sz="3600" dirty="0"/>
              <a:t>(Tedeschi e </a:t>
            </a:r>
            <a:r>
              <a:rPr lang="it-IT" sz="3600" dirty="0" err="1"/>
              <a:t>Calhoun</a:t>
            </a:r>
            <a:r>
              <a:rPr lang="it-IT" sz="3600" dirty="0"/>
              <a:t>, 1996)</a:t>
            </a:r>
            <a:endParaRPr lang="it-IT" dirty="0"/>
          </a:p>
        </p:txBody>
      </p:sp>
      <p:sp>
        <p:nvSpPr>
          <p:cNvPr id="3" name="Segnaposto contenuto 2"/>
          <p:cNvSpPr>
            <a:spLocks noGrp="1"/>
          </p:cNvSpPr>
          <p:nvPr>
            <p:ph idx="1"/>
          </p:nvPr>
        </p:nvSpPr>
        <p:spPr/>
        <p:txBody>
          <a:bodyPr>
            <a:normAutofit fontScale="92500"/>
          </a:bodyPr>
          <a:lstStyle/>
          <a:p>
            <a:pPr marL="2235200" indent="-2235200" algn="r">
              <a:lnSpc>
                <a:spcPct val="90000"/>
              </a:lnSpc>
              <a:buNone/>
              <a:defRPr/>
            </a:pPr>
            <a:r>
              <a:rPr lang="it-IT" sz="1600" b="1" i="1" dirty="0"/>
              <a:t>“</a:t>
            </a:r>
            <a:r>
              <a:rPr lang="it-IT" sz="2200" i="1" dirty="0">
                <a:solidFill>
                  <a:schemeClr val="accent5">
                    <a:lumMod val="75000"/>
                  </a:schemeClr>
                </a:solidFill>
              </a:rPr>
              <a:t>ricerca di un benessere superiore a quello che si vive prima di ammalarsi” (F. </a:t>
            </a:r>
            <a:r>
              <a:rPr lang="it-IT" sz="2200" i="1" dirty="0" err="1">
                <a:solidFill>
                  <a:schemeClr val="accent5">
                    <a:lumMod val="75000"/>
                  </a:schemeClr>
                </a:solidFill>
              </a:rPr>
              <a:t>Fornari</a:t>
            </a:r>
            <a:r>
              <a:rPr lang="it-IT" sz="2200" i="1" dirty="0">
                <a:solidFill>
                  <a:schemeClr val="accent5">
                    <a:lumMod val="75000"/>
                  </a:schemeClr>
                </a:solidFill>
              </a:rPr>
              <a:t>, 1985)</a:t>
            </a:r>
          </a:p>
          <a:p>
            <a:pPr marL="2235200" indent="-2235200">
              <a:lnSpc>
                <a:spcPct val="90000"/>
              </a:lnSpc>
              <a:buNone/>
              <a:defRPr/>
            </a:pPr>
            <a:endParaRPr lang="it-IT" sz="2200" dirty="0">
              <a:solidFill>
                <a:schemeClr val="accent5">
                  <a:lumMod val="75000"/>
                </a:schemeClr>
              </a:solidFill>
            </a:endParaRPr>
          </a:p>
          <a:p>
            <a:pPr>
              <a:lnSpc>
                <a:spcPct val="90000"/>
              </a:lnSpc>
              <a:defRPr/>
            </a:pPr>
            <a:r>
              <a:rPr lang="it-IT" sz="2200" dirty="0">
                <a:solidFill>
                  <a:schemeClr val="accent5">
                    <a:lumMod val="75000"/>
                  </a:schemeClr>
                </a:solidFill>
              </a:rPr>
              <a:t>Definizione:     processo di ristrutturazione positiva della percezione di sé, della propria vita, dei suoi scopi e delle relazioni interpersonali innescato da un evento di vita potenzialmente traumatico e altamente sfidante.</a:t>
            </a:r>
          </a:p>
          <a:p>
            <a:pPr marL="2235200" indent="-2235200">
              <a:lnSpc>
                <a:spcPct val="90000"/>
              </a:lnSpc>
              <a:buNone/>
              <a:defRPr/>
            </a:pPr>
            <a:endParaRPr lang="it-IT" sz="2200" dirty="0">
              <a:solidFill>
                <a:schemeClr val="accent5">
                  <a:lumMod val="75000"/>
                </a:schemeClr>
              </a:solidFill>
            </a:endParaRPr>
          </a:p>
          <a:p>
            <a:pPr>
              <a:lnSpc>
                <a:spcPct val="90000"/>
              </a:lnSpc>
              <a:defRPr/>
            </a:pPr>
            <a:r>
              <a:rPr lang="it-IT" sz="2200" dirty="0">
                <a:solidFill>
                  <a:schemeClr val="accent5">
                    <a:lumMod val="75000"/>
                  </a:schemeClr>
                </a:solidFill>
              </a:rPr>
              <a:t>Ambiti di crescita: - relazioni interpersonali</a:t>
            </a:r>
          </a:p>
          <a:p>
            <a:pPr marL="2235200" indent="-2235200">
              <a:lnSpc>
                <a:spcPct val="90000"/>
              </a:lnSpc>
              <a:buNone/>
              <a:defRPr/>
            </a:pPr>
            <a:r>
              <a:rPr lang="it-IT" sz="2200" dirty="0">
                <a:solidFill>
                  <a:schemeClr val="accent5">
                    <a:lumMod val="75000"/>
                  </a:schemeClr>
                </a:solidFill>
              </a:rPr>
              <a:t>                                  - cambiamenti del sé</a:t>
            </a:r>
          </a:p>
          <a:p>
            <a:pPr marL="2235200" indent="-2235200">
              <a:lnSpc>
                <a:spcPct val="90000"/>
              </a:lnSpc>
              <a:buNone/>
              <a:defRPr/>
            </a:pPr>
            <a:r>
              <a:rPr lang="it-IT" sz="2200" dirty="0">
                <a:solidFill>
                  <a:schemeClr val="accent5">
                    <a:lumMod val="75000"/>
                  </a:schemeClr>
                </a:solidFill>
              </a:rPr>
              <a:t>                                  - cambiamenti nella spiritualità </a:t>
            </a:r>
          </a:p>
          <a:p>
            <a:pPr marL="2235200" indent="-2235200">
              <a:lnSpc>
                <a:spcPct val="90000"/>
              </a:lnSpc>
              <a:buNone/>
              <a:defRPr/>
            </a:pPr>
            <a:r>
              <a:rPr lang="it-IT" sz="2200" dirty="0">
                <a:solidFill>
                  <a:schemeClr val="accent5">
                    <a:lumMod val="75000"/>
                  </a:schemeClr>
                </a:solidFill>
              </a:rPr>
              <a:t>                                     (in senso esistenziale e/o religioso)</a:t>
            </a:r>
          </a:p>
          <a:p>
            <a:pPr marL="2235200" indent="-2235200">
              <a:lnSpc>
                <a:spcPct val="90000"/>
              </a:lnSpc>
              <a:buNone/>
              <a:defRPr/>
            </a:pPr>
            <a:r>
              <a:rPr lang="it-IT" sz="2200" dirty="0">
                <a:solidFill>
                  <a:schemeClr val="accent5">
                    <a:lumMod val="75000"/>
                  </a:schemeClr>
                </a:solidFill>
              </a:rPr>
              <a:t>                                    - cambiamenti riguardanti le prospettive di vita</a:t>
            </a:r>
          </a:p>
          <a:p>
            <a:pPr marL="2235200" indent="-2235200">
              <a:lnSpc>
                <a:spcPct val="90000"/>
              </a:lnSpc>
              <a:buNone/>
              <a:defRPr/>
            </a:pPr>
            <a:r>
              <a:rPr lang="it-IT" sz="2200" dirty="0">
                <a:solidFill>
                  <a:schemeClr val="accent5">
                    <a:lumMod val="75000"/>
                  </a:schemeClr>
                </a:solidFill>
              </a:rPr>
              <a:t>                                     - vivere nel presente, attribuire un valore a 	ogni  istante   dell’esperienza esistenziale</a:t>
            </a:r>
          </a:p>
          <a:p>
            <a:pPr marL="3924300" lvl="4">
              <a:lnSpc>
                <a:spcPct val="90000"/>
              </a:lnSpc>
              <a:buNone/>
              <a:defRPr/>
            </a:pPr>
            <a:endParaRPr lang="it-IT" sz="2200" dirty="0">
              <a:solidFill>
                <a:schemeClr val="accent5">
                  <a:lumMod val="75000"/>
                </a:schemeClr>
              </a:solidFill>
            </a:endParaRPr>
          </a:p>
          <a:p>
            <a:endParaRPr lang="it-IT" sz="2200" dirty="0">
              <a:solidFill>
                <a:schemeClr val="accent5">
                  <a:lumMod val="75000"/>
                </a:schemeClr>
              </a:solidFill>
            </a:endParaRPr>
          </a:p>
        </p:txBody>
      </p:sp>
    </p:spTree>
    <p:extLst>
      <p:ext uri="{BB962C8B-B14F-4D97-AF65-F5344CB8AC3E}">
        <p14:creationId xmlns:p14="http://schemas.microsoft.com/office/powerpoint/2010/main" val="1341760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RESILIENZA</a:t>
            </a:r>
          </a:p>
        </p:txBody>
      </p:sp>
      <p:sp>
        <p:nvSpPr>
          <p:cNvPr id="3" name="Segnaposto contenuto 2"/>
          <p:cNvSpPr>
            <a:spLocks noGrp="1"/>
          </p:cNvSpPr>
          <p:nvPr>
            <p:ph idx="1"/>
          </p:nvPr>
        </p:nvSpPr>
        <p:spPr>
          <a:xfrm>
            <a:off x="457200" y="1600200"/>
            <a:ext cx="5338936" cy="4876800"/>
          </a:xfrm>
        </p:spPr>
        <p:txBody>
          <a:bodyPr>
            <a:normAutofit/>
          </a:bodyPr>
          <a:lstStyle/>
          <a:p>
            <a:pPr>
              <a:buNone/>
              <a:defRPr/>
            </a:pPr>
            <a:r>
              <a:rPr lang="it-IT" dirty="0">
                <a:solidFill>
                  <a:schemeClr val="accent5">
                    <a:lumMod val="75000"/>
                  </a:schemeClr>
                </a:solidFill>
              </a:rPr>
              <a:t>Non è una caratteristica che le persone hanno oppure no…ma ci sono persone più resilienti.</a:t>
            </a:r>
          </a:p>
          <a:p>
            <a:pPr>
              <a:buNone/>
              <a:defRPr/>
            </a:pPr>
            <a:endParaRPr lang="it-IT" dirty="0">
              <a:solidFill>
                <a:schemeClr val="accent5">
                  <a:lumMod val="75000"/>
                </a:schemeClr>
              </a:solidFill>
            </a:endParaRPr>
          </a:p>
          <a:p>
            <a:pPr>
              <a:buNone/>
              <a:defRPr/>
            </a:pPr>
            <a:endParaRPr lang="it-IT" dirty="0">
              <a:solidFill>
                <a:schemeClr val="accent5">
                  <a:lumMod val="75000"/>
                </a:schemeClr>
              </a:solidFill>
            </a:endParaRPr>
          </a:p>
          <a:p>
            <a:pPr>
              <a:buNone/>
              <a:defRPr/>
            </a:pPr>
            <a:r>
              <a:rPr lang="it-IT" dirty="0">
                <a:solidFill>
                  <a:schemeClr val="accent5">
                    <a:lumMod val="75000"/>
                  </a:schemeClr>
                </a:solidFill>
              </a:rPr>
              <a:t>Riguarda comportamenti, pensieri e azioni che chiunque può imparare e sviluppare.</a:t>
            </a:r>
          </a:p>
          <a:p>
            <a:pPr>
              <a:buNone/>
              <a:defRPr/>
            </a:pPr>
            <a:endParaRPr lang="it-IT" dirty="0">
              <a:solidFill>
                <a:schemeClr val="accent5">
                  <a:lumMod val="75000"/>
                </a:schemeClr>
              </a:solidFill>
            </a:endParaRPr>
          </a:p>
          <a:p>
            <a:endParaRPr lang="it-IT" dirty="0">
              <a:solidFill>
                <a:schemeClr val="accent5">
                  <a:lumMod val="75000"/>
                </a:schemeClr>
              </a:solidFill>
            </a:endParaRPr>
          </a:p>
        </p:txBody>
      </p:sp>
      <p:pic>
        <p:nvPicPr>
          <p:cNvPr id="4" name="Picture 3"/>
          <p:cNvPicPr>
            <a:picLocks noChangeAspect="1"/>
          </p:cNvPicPr>
          <p:nvPr/>
        </p:nvPicPr>
        <p:blipFill>
          <a:blip r:embed="rId2" cstate="print"/>
          <a:srcRect/>
          <a:stretch>
            <a:fillRect/>
          </a:stretch>
        </p:blipFill>
        <p:spPr bwMode="auto">
          <a:xfrm>
            <a:off x="5982870" y="1916832"/>
            <a:ext cx="2674938" cy="3609975"/>
          </a:xfrm>
          <a:prstGeom prst="rect">
            <a:avLst/>
          </a:prstGeom>
          <a:noFill/>
          <a:ln w="9525">
            <a:noFill/>
            <a:miter lim="800000"/>
            <a:headEnd/>
            <a:tailEnd/>
          </a:ln>
        </p:spPr>
      </p:pic>
    </p:spTree>
    <p:extLst>
      <p:ext uri="{BB962C8B-B14F-4D97-AF65-F5344CB8AC3E}">
        <p14:creationId xmlns:p14="http://schemas.microsoft.com/office/powerpoint/2010/main" val="30104559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UN PERCORSO PERSONALE</a:t>
            </a:r>
            <a:br>
              <a:rPr lang="it-IT" sz="3600" dirty="0"/>
            </a:br>
            <a:r>
              <a:rPr lang="it-IT" sz="3600" dirty="0"/>
              <a:t>CAUSE RIFERITE ALLA PERSONA</a:t>
            </a:r>
          </a:p>
        </p:txBody>
      </p:sp>
      <p:sp>
        <p:nvSpPr>
          <p:cNvPr id="3" name="Segnaposto contenuto 2"/>
          <p:cNvSpPr>
            <a:spLocks noGrp="1"/>
          </p:cNvSpPr>
          <p:nvPr>
            <p:ph idx="1"/>
          </p:nvPr>
        </p:nvSpPr>
        <p:spPr>
          <a:xfrm>
            <a:off x="471141" y="1981200"/>
            <a:ext cx="8229600" cy="4876800"/>
          </a:xfrm>
        </p:spPr>
        <p:txBody>
          <a:bodyPr/>
          <a:lstStyle/>
          <a:p>
            <a:pPr marL="0" indent="0" algn="ctr">
              <a:buNone/>
            </a:pPr>
            <a:r>
              <a:rPr lang="it-IT" b="1" dirty="0">
                <a:solidFill>
                  <a:schemeClr val="accent5">
                    <a:lumMod val="75000"/>
                  </a:schemeClr>
                </a:solidFill>
              </a:rPr>
              <a:t>VULNERABILITA’  PERSONALE ALLO STRESS</a:t>
            </a:r>
          </a:p>
          <a:p>
            <a:pPr>
              <a:lnSpc>
                <a:spcPct val="90000"/>
              </a:lnSpc>
            </a:pPr>
            <a:endParaRPr lang="it-IT" sz="2000" dirty="0">
              <a:solidFill>
                <a:schemeClr val="accent5">
                  <a:lumMod val="75000"/>
                </a:schemeClr>
              </a:solidFill>
            </a:endParaRPr>
          </a:p>
          <a:p>
            <a:pPr>
              <a:lnSpc>
                <a:spcPct val="90000"/>
              </a:lnSpc>
            </a:pPr>
            <a:r>
              <a:rPr lang="it-IT" sz="2000" dirty="0">
                <a:solidFill>
                  <a:schemeClr val="accent5">
                    <a:lumMod val="75000"/>
                  </a:schemeClr>
                </a:solidFill>
              </a:rPr>
              <a:t>PERSONALITA’ / carattere</a:t>
            </a:r>
          </a:p>
          <a:p>
            <a:pPr>
              <a:lnSpc>
                <a:spcPct val="90000"/>
              </a:lnSpc>
              <a:buNone/>
            </a:pPr>
            <a:r>
              <a:rPr lang="it-IT" sz="2000" dirty="0">
                <a:solidFill>
                  <a:schemeClr val="accent5">
                    <a:lumMod val="75000"/>
                  </a:schemeClr>
                </a:solidFill>
              </a:rPr>
              <a:t> (introverso, ansioso, insicuro)</a:t>
            </a:r>
          </a:p>
          <a:p>
            <a:pPr>
              <a:lnSpc>
                <a:spcPct val="90000"/>
              </a:lnSpc>
            </a:pPr>
            <a:r>
              <a:rPr lang="it-IT" sz="2000" dirty="0" err="1">
                <a:solidFill>
                  <a:schemeClr val="accent5">
                    <a:lumMod val="75000"/>
                  </a:schemeClr>
                </a:solidFill>
              </a:rPr>
              <a:t>Emotivita’</a:t>
            </a:r>
            <a:endParaRPr lang="it-IT" sz="2000" dirty="0">
              <a:solidFill>
                <a:schemeClr val="accent5">
                  <a:lumMod val="75000"/>
                </a:schemeClr>
              </a:solidFill>
            </a:endParaRPr>
          </a:p>
          <a:p>
            <a:pPr>
              <a:lnSpc>
                <a:spcPct val="90000"/>
              </a:lnSpc>
            </a:pPr>
            <a:r>
              <a:rPr lang="it-IT" sz="2000" dirty="0">
                <a:solidFill>
                  <a:schemeClr val="accent5">
                    <a:lumMod val="75000"/>
                  </a:schemeClr>
                </a:solidFill>
              </a:rPr>
              <a:t>Maturità psicologica</a:t>
            </a:r>
          </a:p>
          <a:p>
            <a:pPr>
              <a:lnSpc>
                <a:spcPct val="90000"/>
              </a:lnSpc>
              <a:buNone/>
            </a:pPr>
            <a:r>
              <a:rPr lang="it-IT" sz="2000" dirty="0">
                <a:solidFill>
                  <a:schemeClr val="accent5">
                    <a:lumMod val="75000"/>
                  </a:schemeClr>
                </a:solidFill>
              </a:rPr>
              <a:t>(conflitti psicologici non risolti, autostima, grado di autonomia psicologica)</a:t>
            </a:r>
          </a:p>
          <a:p>
            <a:pPr>
              <a:lnSpc>
                <a:spcPct val="90000"/>
              </a:lnSpc>
            </a:pPr>
            <a:r>
              <a:rPr lang="it-IT" sz="2000" dirty="0">
                <a:solidFill>
                  <a:schemeClr val="accent5">
                    <a:lumMod val="75000"/>
                  </a:schemeClr>
                </a:solidFill>
              </a:rPr>
              <a:t>Gli stili cognitivi, il tipo di intelligenza</a:t>
            </a:r>
          </a:p>
          <a:p>
            <a:pPr>
              <a:lnSpc>
                <a:spcPct val="90000"/>
              </a:lnSpc>
            </a:pPr>
            <a:r>
              <a:rPr lang="it-IT" sz="2000" dirty="0">
                <a:solidFill>
                  <a:schemeClr val="accent5">
                    <a:lumMod val="75000"/>
                  </a:schemeClr>
                </a:solidFill>
              </a:rPr>
              <a:t>Pregresse esperienze (superate o non superate), storia personale</a:t>
            </a:r>
          </a:p>
          <a:p>
            <a:endParaRPr lang="it-IT" dirty="0"/>
          </a:p>
        </p:txBody>
      </p:sp>
    </p:spTree>
    <p:extLst>
      <p:ext uri="{BB962C8B-B14F-4D97-AF65-F5344CB8AC3E}">
        <p14:creationId xmlns:p14="http://schemas.microsoft.com/office/powerpoint/2010/main" val="25759761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STRESS MANAGEMENT</a:t>
            </a:r>
          </a:p>
        </p:txBody>
      </p:sp>
      <p:sp>
        <p:nvSpPr>
          <p:cNvPr id="3" name="Segnaposto contenuto 2"/>
          <p:cNvSpPr>
            <a:spLocks noGrp="1"/>
          </p:cNvSpPr>
          <p:nvPr>
            <p:ph idx="1"/>
          </p:nvPr>
        </p:nvSpPr>
        <p:spPr/>
        <p:txBody>
          <a:bodyPr>
            <a:normAutofit/>
          </a:bodyPr>
          <a:lstStyle/>
          <a:p>
            <a:r>
              <a:rPr lang="it-IT" sz="2200" dirty="0">
                <a:solidFill>
                  <a:schemeClr val="accent5">
                    <a:lumMod val="75000"/>
                  </a:schemeClr>
                </a:solidFill>
              </a:rPr>
              <a:t>si può imparare, si può cambiare agendo sui i comportamenti, sui pensieri più che sulla personalità.</a:t>
            </a:r>
          </a:p>
          <a:p>
            <a:pPr>
              <a:lnSpc>
                <a:spcPct val="90000"/>
              </a:lnSpc>
              <a:buNone/>
            </a:pPr>
            <a:endParaRPr lang="it-IT" sz="2200" dirty="0">
              <a:solidFill>
                <a:schemeClr val="accent5">
                  <a:lumMod val="75000"/>
                </a:schemeClr>
              </a:solidFill>
            </a:endParaRPr>
          </a:p>
          <a:p>
            <a:pPr>
              <a:lnSpc>
                <a:spcPct val="90000"/>
              </a:lnSpc>
              <a:buNone/>
            </a:pPr>
            <a:r>
              <a:rPr lang="it-IT" sz="2200" dirty="0">
                <a:solidFill>
                  <a:schemeClr val="accent5">
                    <a:lumMod val="75000"/>
                  </a:schemeClr>
                </a:solidFill>
              </a:rPr>
              <a:t>Tutto quello che contribuisce al ripristino dell’equilibrio interno, psico-fisico, al benessere personale.</a:t>
            </a:r>
          </a:p>
          <a:p>
            <a:pPr>
              <a:lnSpc>
                <a:spcPct val="90000"/>
              </a:lnSpc>
            </a:pPr>
            <a:endParaRPr lang="it-IT" sz="2200" dirty="0">
              <a:solidFill>
                <a:schemeClr val="accent5">
                  <a:lumMod val="75000"/>
                </a:schemeClr>
              </a:solidFill>
            </a:endParaRPr>
          </a:p>
          <a:p>
            <a:pPr>
              <a:lnSpc>
                <a:spcPct val="90000"/>
              </a:lnSpc>
              <a:buNone/>
            </a:pPr>
            <a:r>
              <a:rPr lang="it-IT" sz="2200" dirty="0">
                <a:solidFill>
                  <a:schemeClr val="accent5">
                    <a:lumMod val="75000"/>
                  </a:schemeClr>
                </a:solidFill>
              </a:rPr>
              <a:t> </a:t>
            </a:r>
            <a:r>
              <a:rPr lang="it-IT" sz="2200" b="1" dirty="0">
                <a:solidFill>
                  <a:schemeClr val="accent5">
                    <a:lumMod val="75000"/>
                  </a:schemeClr>
                </a:solidFill>
              </a:rPr>
              <a:t>I fattori protettivi dello stress   </a:t>
            </a:r>
          </a:p>
          <a:p>
            <a:pPr>
              <a:lnSpc>
                <a:spcPct val="90000"/>
              </a:lnSpc>
              <a:buNone/>
            </a:pPr>
            <a:r>
              <a:rPr lang="it-IT" sz="2200" dirty="0">
                <a:solidFill>
                  <a:schemeClr val="accent5">
                    <a:lumMod val="75000"/>
                  </a:schemeClr>
                </a:solidFill>
              </a:rPr>
              <a:t>   - parlare con altre persone, condividere emozioni, pensieri (colleghi), accettare lo scambio, il confronto, le opportunità per imparare dall’altro</a:t>
            </a:r>
          </a:p>
          <a:p>
            <a:pPr>
              <a:lnSpc>
                <a:spcPct val="90000"/>
              </a:lnSpc>
              <a:buNone/>
            </a:pPr>
            <a:r>
              <a:rPr lang="it-IT" sz="2200" dirty="0">
                <a:solidFill>
                  <a:schemeClr val="accent5">
                    <a:lumMod val="75000"/>
                  </a:schemeClr>
                </a:solidFill>
              </a:rPr>
              <a:t>   - l’assertività (≠ </a:t>
            </a:r>
            <a:r>
              <a:rPr lang="it-IT" sz="2200" dirty="0" err="1">
                <a:solidFill>
                  <a:schemeClr val="accent5">
                    <a:lumMod val="75000"/>
                  </a:schemeClr>
                </a:solidFill>
              </a:rPr>
              <a:t>evitamento</a:t>
            </a:r>
            <a:r>
              <a:rPr lang="it-IT" sz="2200" dirty="0">
                <a:solidFill>
                  <a:schemeClr val="accent5">
                    <a:lumMod val="75000"/>
                  </a:schemeClr>
                </a:solidFill>
              </a:rPr>
              <a:t>) di fronte al  disagio, ai conflitti  (stress e conflittualità nei team)</a:t>
            </a:r>
          </a:p>
          <a:p>
            <a:pPr>
              <a:lnSpc>
                <a:spcPct val="90000"/>
              </a:lnSpc>
              <a:buNone/>
            </a:pPr>
            <a:r>
              <a:rPr lang="it-IT" sz="2200" dirty="0">
                <a:solidFill>
                  <a:schemeClr val="accent5">
                    <a:lumMod val="75000"/>
                  </a:schemeClr>
                </a:solidFill>
              </a:rPr>
              <a:t>   - sviluppare pensieri positivi sani e costruttivi (orientati al </a:t>
            </a:r>
            <a:r>
              <a:rPr lang="it-IT" sz="2200" dirty="0" err="1">
                <a:solidFill>
                  <a:schemeClr val="accent5">
                    <a:lumMod val="75000"/>
                  </a:schemeClr>
                </a:solidFill>
              </a:rPr>
              <a:t>problem-solving</a:t>
            </a:r>
            <a:r>
              <a:rPr lang="it-IT" sz="2200" dirty="0">
                <a:solidFill>
                  <a:schemeClr val="accent5">
                    <a:lumMod val="75000"/>
                  </a:schemeClr>
                </a:solidFill>
              </a:rPr>
              <a:t> e realistici), cambiare le convinzioni malsane</a:t>
            </a:r>
          </a:p>
        </p:txBody>
      </p:sp>
    </p:spTree>
    <p:extLst>
      <p:ext uri="{BB962C8B-B14F-4D97-AF65-F5344CB8AC3E}">
        <p14:creationId xmlns:p14="http://schemas.microsoft.com/office/powerpoint/2010/main" val="17348434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STRESS MANAGEMENT</a:t>
            </a:r>
          </a:p>
        </p:txBody>
      </p:sp>
      <p:sp>
        <p:nvSpPr>
          <p:cNvPr id="3" name="Segnaposto contenuto 2"/>
          <p:cNvSpPr>
            <a:spLocks noGrp="1"/>
          </p:cNvSpPr>
          <p:nvPr>
            <p:ph idx="1"/>
          </p:nvPr>
        </p:nvSpPr>
        <p:spPr/>
        <p:txBody>
          <a:bodyPr>
            <a:normAutofit fontScale="85000" lnSpcReduction="20000"/>
          </a:bodyPr>
          <a:lstStyle/>
          <a:p>
            <a:pPr>
              <a:buNone/>
              <a:defRPr/>
            </a:pPr>
            <a:r>
              <a:rPr lang="it-IT" dirty="0">
                <a:solidFill>
                  <a:schemeClr val="accent5">
                    <a:lumMod val="75000"/>
                  </a:schemeClr>
                </a:solidFill>
              </a:rPr>
              <a:t>dopo un momento di destabilizzazione emotiva, stress emozionale/relazionale</a:t>
            </a:r>
          </a:p>
          <a:p>
            <a:pPr>
              <a:buNone/>
              <a:defRPr/>
            </a:pPr>
            <a:endParaRPr lang="it-IT" dirty="0">
              <a:solidFill>
                <a:schemeClr val="accent5">
                  <a:lumMod val="75000"/>
                </a:schemeClr>
              </a:solidFill>
            </a:endParaRPr>
          </a:p>
          <a:p>
            <a:pPr>
              <a:defRPr/>
            </a:pPr>
            <a:r>
              <a:rPr lang="it-IT" dirty="0">
                <a:solidFill>
                  <a:schemeClr val="accent5">
                    <a:lumMod val="75000"/>
                  </a:schemeClr>
                </a:solidFill>
              </a:rPr>
              <a:t>Ristabilire la routine, le attività abituali, ritornare al lavoro :  dà sicurezza</a:t>
            </a:r>
          </a:p>
          <a:p>
            <a:pPr>
              <a:defRPr/>
            </a:pPr>
            <a:r>
              <a:rPr lang="it-IT" dirty="0">
                <a:solidFill>
                  <a:schemeClr val="accent5">
                    <a:lumMod val="75000"/>
                  </a:schemeClr>
                </a:solidFill>
              </a:rPr>
              <a:t>Stile di vita , attività positive-gratificanti</a:t>
            </a:r>
          </a:p>
          <a:p>
            <a:pPr>
              <a:buNone/>
              <a:defRPr/>
            </a:pPr>
            <a:endParaRPr lang="it-IT" dirty="0">
              <a:solidFill>
                <a:schemeClr val="accent5">
                  <a:lumMod val="75000"/>
                </a:schemeClr>
              </a:solidFill>
            </a:endParaRPr>
          </a:p>
          <a:p>
            <a:pPr>
              <a:buNone/>
              <a:defRPr/>
            </a:pPr>
            <a:r>
              <a:rPr lang="it-IT" dirty="0">
                <a:solidFill>
                  <a:schemeClr val="accent5">
                    <a:lumMod val="75000"/>
                  </a:schemeClr>
                </a:solidFill>
              </a:rPr>
              <a:t>Attivazione positiva (</a:t>
            </a:r>
            <a:r>
              <a:rPr lang="it-IT" dirty="0" err="1">
                <a:solidFill>
                  <a:schemeClr val="accent5">
                    <a:lumMod val="75000"/>
                  </a:schemeClr>
                </a:solidFill>
              </a:rPr>
              <a:t>eustress</a:t>
            </a:r>
            <a:r>
              <a:rPr lang="it-IT" dirty="0">
                <a:solidFill>
                  <a:schemeClr val="accent5">
                    <a:lumMod val="75000"/>
                  </a:schemeClr>
                </a:solidFill>
              </a:rPr>
              <a:t>) </a:t>
            </a:r>
          </a:p>
          <a:p>
            <a:pPr>
              <a:defRPr/>
            </a:pPr>
            <a:r>
              <a:rPr lang="it-IT" dirty="0">
                <a:solidFill>
                  <a:schemeClr val="accent5">
                    <a:lumMod val="75000"/>
                  </a:schemeClr>
                </a:solidFill>
              </a:rPr>
              <a:t>Movimento ed attività fisica nel giorno</a:t>
            </a:r>
          </a:p>
          <a:p>
            <a:pPr>
              <a:defRPr/>
            </a:pPr>
            <a:r>
              <a:rPr lang="it-IT" dirty="0">
                <a:solidFill>
                  <a:schemeClr val="accent5">
                    <a:lumMod val="75000"/>
                  </a:schemeClr>
                </a:solidFill>
              </a:rPr>
              <a:t>Ballo-musica</a:t>
            </a:r>
          </a:p>
          <a:p>
            <a:pPr>
              <a:defRPr/>
            </a:pPr>
            <a:r>
              <a:rPr lang="it-IT" dirty="0">
                <a:solidFill>
                  <a:schemeClr val="accent5">
                    <a:lumMod val="75000"/>
                  </a:schemeClr>
                </a:solidFill>
              </a:rPr>
              <a:t>Yoga</a:t>
            </a:r>
          </a:p>
          <a:p>
            <a:pPr>
              <a:defRPr/>
            </a:pPr>
            <a:endParaRPr lang="it-IT" dirty="0">
              <a:solidFill>
                <a:schemeClr val="accent5">
                  <a:lumMod val="75000"/>
                </a:schemeClr>
              </a:solidFill>
            </a:endParaRPr>
          </a:p>
          <a:p>
            <a:pPr>
              <a:buNone/>
              <a:defRPr/>
            </a:pPr>
            <a:r>
              <a:rPr lang="it-IT" dirty="0">
                <a:solidFill>
                  <a:schemeClr val="accent5">
                    <a:lumMod val="75000"/>
                  </a:schemeClr>
                </a:solidFill>
              </a:rPr>
              <a:t>Altre attività positive (concentrazione passiva)</a:t>
            </a:r>
          </a:p>
          <a:p>
            <a:pPr>
              <a:defRPr/>
            </a:pPr>
            <a:r>
              <a:rPr lang="it-IT" dirty="0">
                <a:solidFill>
                  <a:schemeClr val="accent5">
                    <a:lumMod val="75000"/>
                  </a:schemeClr>
                </a:solidFill>
              </a:rPr>
              <a:t>Rilassamento, meditazione, yoga</a:t>
            </a:r>
          </a:p>
          <a:p>
            <a:pPr>
              <a:defRPr/>
            </a:pPr>
            <a:r>
              <a:rPr lang="it-IT" dirty="0">
                <a:solidFill>
                  <a:schemeClr val="accent5">
                    <a:lumMod val="75000"/>
                  </a:schemeClr>
                </a:solidFill>
              </a:rPr>
              <a:t>massaggi</a:t>
            </a:r>
          </a:p>
          <a:p>
            <a:pPr>
              <a:defRPr/>
            </a:pPr>
            <a:endParaRPr lang="it-IT" dirty="0">
              <a:solidFill>
                <a:schemeClr val="accent5">
                  <a:lumMod val="75000"/>
                </a:schemeClr>
              </a:solidFill>
            </a:endParaRPr>
          </a:p>
          <a:p>
            <a:endParaRPr lang="it-IT" dirty="0"/>
          </a:p>
        </p:txBody>
      </p:sp>
    </p:spTree>
    <p:extLst>
      <p:ext uri="{BB962C8B-B14F-4D97-AF65-F5344CB8AC3E}">
        <p14:creationId xmlns:p14="http://schemas.microsoft.com/office/powerpoint/2010/main" val="21034896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64704"/>
            <a:ext cx="8229600" cy="990600"/>
          </a:xfrm>
        </p:spPr>
        <p:txBody>
          <a:bodyPr>
            <a:normAutofit fontScale="90000"/>
          </a:bodyPr>
          <a:lstStyle/>
          <a:p>
            <a:r>
              <a:rPr lang="it-IT" dirty="0"/>
              <a:t>STRESS MANAGEMENT – Le tecniche </a:t>
            </a:r>
            <a:r>
              <a:rPr lang="it-IT" dirty="0" err="1"/>
              <a:t>psico</a:t>
            </a:r>
            <a:r>
              <a:rPr lang="it-IT" dirty="0"/>
              <a:t>-corporee</a:t>
            </a:r>
          </a:p>
        </p:txBody>
      </p:sp>
      <p:sp>
        <p:nvSpPr>
          <p:cNvPr id="3" name="Segnaposto contenuto 2"/>
          <p:cNvSpPr>
            <a:spLocks noGrp="1"/>
          </p:cNvSpPr>
          <p:nvPr>
            <p:ph idx="1"/>
          </p:nvPr>
        </p:nvSpPr>
        <p:spPr>
          <a:xfrm>
            <a:off x="539552" y="2708920"/>
            <a:ext cx="8229600" cy="4876800"/>
          </a:xfrm>
        </p:spPr>
        <p:txBody>
          <a:bodyPr>
            <a:normAutofit/>
          </a:bodyPr>
          <a:lstStyle/>
          <a:p>
            <a:r>
              <a:rPr lang="it-IT" dirty="0">
                <a:solidFill>
                  <a:schemeClr val="accent5">
                    <a:lumMod val="75000"/>
                  </a:schemeClr>
                </a:solidFill>
              </a:rPr>
              <a:t>Lo stress influenza il sistema nervoso simpatico; quindi le modificazioni dell’attività del SNS possono essere usate come indizi dell’</a:t>
            </a:r>
            <a:r>
              <a:rPr lang="it-IT" dirty="0" err="1">
                <a:solidFill>
                  <a:schemeClr val="accent5">
                    <a:lumMod val="75000"/>
                  </a:schemeClr>
                </a:solidFill>
              </a:rPr>
              <a:t>arousal</a:t>
            </a:r>
            <a:r>
              <a:rPr lang="it-IT" dirty="0">
                <a:solidFill>
                  <a:schemeClr val="accent5">
                    <a:lumMod val="75000"/>
                  </a:schemeClr>
                </a:solidFill>
              </a:rPr>
              <a:t> e della risposta allo stress.  </a:t>
            </a:r>
            <a:endParaRPr lang="en-US" dirty="0">
              <a:solidFill>
                <a:schemeClr val="accent5">
                  <a:lumMod val="75000"/>
                </a:schemeClr>
              </a:solidFill>
            </a:endParaRPr>
          </a:p>
          <a:p>
            <a:endParaRPr lang="it-IT" dirty="0">
              <a:solidFill>
                <a:schemeClr val="accent5">
                  <a:lumMod val="75000"/>
                </a:schemeClr>
              </a:solidFill>
            </a:endParaRPr>
          </a:p>
        </p:txBody>
      </p:sp>
    </p:spTree>
    <p:extLst>
      <p:ext uri="{BB962C8B-B14F-4D97-AF65-F5344CB8AC3E}">
        <p14:creationId xmlns:p14="http://schemas.microsoft.com/office/powerpoint/2010/main" val="25963468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Titolo 5"/>
          <p:cNvSpPr>
            <a:spLocks noGrp="1"/>
          </p:cNvSpPr>
          <p:nvPr>
            <p:ph type="title"/>
          </p:nvPr>
        </p:nvSpPr>
        <p:spPr/>
        <p:txBody>
          <a:bodyPr>
            <a:normAutofit/>
          </a:bodyPr>
          <a:lstStyle/>
          <a:p>
            <a:r>
              <a:rPr lang="it-IT" sz="3600" dirty="0">
                <a:ea typeface="ＭＳ Ｐゴシック"/>
                <a:cs typeface="ＭＳ Ｐゴシック"/>
              </a:rPr>
              <a:t>IL MASSAGGIO, IL RILASSAMENTO</a:t>
            </a:r>
          </a:p>
        </p:txBody>
      </p:sp>
      <p:sp>
        <p:nvSpPr>
          <p:cNvPr id="3" name="Segnaposto contenuto 2"/>
          <p:cNvSpPr>
            <a:spLocks noGrp="1"/>
          </p:cNvSpPr>
          <p:nvPr>
            <p:ph idx="1"/>
          </p:nvPr>
        </p:nvSpPr>
        <p:spPr>
          <a:xfrm>
            <a:off x="457200" y="2132856"/>
            <a:ext cx="8229600" cy="4876800"/>
          </a:xfrm>
        </p:spPr>
        <p:txBody>
          <a:bodyPr/>
          <a:lstStyle/>
          <a:p>
            <a:r>
              <a:rPr lang="it-IT" sz="2000" dirty="0">
                <a:solidFill>
                  <a:schemeClr val="accent5">
                    <a:lumMod val="75000"/>
                  </a:schemeClr>
                </a:solidFill>
              </a:rPr>
              <a:t>Promuovere il recupero psico-biologico, il BENESSERE a fronte di uno stress</a:t>
            </a:r>
          </a:p>
          <a:p>
            <a:r>
              <a:rPr lang="it-IT" sz="2000" dirty="0">
                <a:solidFill>
                  <a:schemeClr val="accent5">
                    <a:lumMod val="75000"/>
                  </a:schemeClr>
                </a:solidFill>
              </a:rPr>
              <a:t>Il corpo</a:t>
            </a:r>
          </a:p>
          <a:p>
            <a:endParaRPr lang="it-IT"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olo 1"/>
          <p:cNvSpPr>
            <a:spLocks noGrp="1"/>
          </p:cNvSpPr>
          <p:nvPr>
            <p:ph type="title"/>
          </p:nvPr>
        </p:nvSpPr>
        <p:spPr/>
        <p:txBody>
          <a:bodyPr>
            <a:noAutofit/>
          </a:bodyPr>
          <a:lstStyle/>
          <a:p>
            <a:br>
              <a:rPr lang="it-IT" sz="3600" dirty="0">
                <a:ea typeface="ＭＳ Ｐゴシック"/>
                <a:cs typeface="ＭＳ Ｐゴシック"/>
              </a:rPr>
            </a:br>
            <a:r>
              <a:rPr lang="it-IT" sz="3600" dirty="0">
                <a:ea typeface="ＭＳ Ｐゴシック"/>
                <a:cs typeface="ＭＳ Ｐゴシック"/>
              </a:rPr>
              <a:t>IL MASSAGGIO: ASPETTI PSICOLOGICI E RELAZIONALI</a:t>
            </a:r>
          </a:p>
        </p:txBody>
      </p:sp>
      <p:sp>
        <p:nvSpPr>
          <p:cNvPr id="2" name="Segnaposto contenuto 1"/>
          <p:cNvSpPr>
            <a:spLocks noGrp="1"/>
          </p:cNvSpPr>
          <p:nvPr>
            <p:ph idx="1"/>
          </p:nvPr>
        </p:nvSpPr>
        <p:spPr>
          <a:xfrm>
            <a:off x="458980" y="2132856"/>
            <a:ext cx="6548517" cy="4876800"/>
          </a:xfrm>
        </p:spPr>
        <p:txBody>
          <a:bodyPr>
            <a:normAutofit fontScale="32500" lnSpcReduction="20000"/>
          </a:bodyPr>
          <a:lstStyle/>
          <a:p>
            <a:endParaRPr lang="it-IT" dirty="0"/>
          </a:p>
          <a:p>
            <a:r>
              <a:rPr lang="it-IT" sz="4500" dirty="0">
                <a:solidFill>
                  <a:schemeClr val="accent5">
                    <a:lumMod val="75000"/>
                  </a:schemeClr>
                </a:solidFill>
              </a:rPr>
              <a:t>Il cancro è una malattia del corpo che richiede un’elaborazione nella mente. </a:t>
            </a:r>
          </a:p>
          <a:p>
            <a:endParaRPr lang="it-IT" sz="4500" dirty="0">
              <a:solidFill>
                <a:schemeClr val="accent5">
                  <a:lumMod val="75000"/>
                </a:schemeClr>
              </a:solidFill>
            </a:endParaRPr>
          </a:p>
          <a:p>
            <a:r>
              <a:rPr lang="it-IT" sz="4500" dirty="0">
                <a:solidFill>
                  <a:schemeClr val="accent5">
                    <a:lumMod val="75000"/>
                  </a:schemeClr>
                </a:solidFill>
              </a:rPr>
              <a:t>Ogni malattia del corpo richiede un’elaborazione….  </a:t>
            </a:r>
          </a:p>
          <a:p>
            <a:r>
              <a:rPr lang="it-IT" sz="4500" dirty="0">
                <a:solidFill>
                  <a:schemeClr val="accent5">
                    <a:lumMod val="75000"/>
                  </a:schemeClr>
                </a:solidFill>
              </a:rPr>
              <a:t> Ce lo insegna la psicosomatica…</a:t>
            </a:r>
          </a:p>
          <a:p>
            <a:r>
              <a:rPr lang="it-IT" sz="4500" dirty="0">
                <a:solidFill>
                  <a:schemeClr val="accent5">
                    <a:lumMod val="75000"/>
                  </a:schemeClr>
                </a:solidFill>
              </a:rPr>
              <a:t>Un raffreddore, l’influenza; segnale di stress</a:t>
            </a:r>
            <a:br>
              <a:rPr lang="it-IT" sz="4500" dirty="0">
                <a:solidFill>
                  <a:schemeClr val="accent5">
                    <a:lumMod val="75000"/>
                  </a:schemeClr>
                </a:solidFill>
              </a:rPr>
            </a:br>
            <a:endParaRPr lang="it-IT" sz="4500" dirty="0">
              <a:solidFill>
                <a:schemeClr val="accent5">
                  <a:lumMod val="75000"/>
                </a:schemeClr>
              </a:solidFill>
            </a:endParaRPr>
          </a:p>
          <a:p>
            <a:r>
              <a:rPr lang="it-IT" sz="4500" dirty="0">
                <a:solidFill>
                  <a:schemeClr val="accent5">
                    <a:lumMod val="75000"/>
                  </a:schemeClr>
                </a:solidFill>
              </a:rPr>
              <a:t>Perché il corpo e la mente interagiscono tra loro. </a:t>
            </a:r>
          </a:p>
          <a:p>
            <a:r>
              <a:rPr lang="it-IT" sz="4500" dirty="0">
                <a:solidFill>
                  <a:schemeClr val="accent5">
                    <a:lumMod val="75000"/>
                  </a:schemeClr>
                </a:solidFill>
              </a:rPr>
              <a:t>Noi non possiamo pensare a un corpo staccato da un apparato psichico. </a:t>
            </a:r>
            <a:br>
              <a:rPr lang="it-IT" sz="4500" dirty="0">
                <a:solidFill>
                  <a:schemeClr val="accent5">
                    <a:lumMod val="75000"/>
                  </a:schemeClr>
                </a:solidFill>
              </a:rPr>
            </a:br>
            <a:r>
              <a:rPr lang="it-IT" sz="4500" dirty="0">
                <a:solidFill>
                  <a:schemeClr val="accent5">
                    <a:lumMod val="75000"/>
                  </a:schemeClr>
                </a:solidFill>
              </a:rPr>
              <a:t>Lo sottolineava bene Freud più di 100 anni fa quando nel suo scritto “L’IO e l’ES” scrive che “l’Io è prima di tutto un’entità corporea …” (p.488). </a:t>
            </a:r>
            <a:br>
              <a:rPr lang="it-IT" sz="4500" dirty="0">
                <a:solidFill>
                  <a:schemeClr val="accent5">
                    <a:lumMod val="75000"/>
                  </a:schemeClr>
                </a:solidFill>
              </a:rPr>
            </a:br>
            <a:r>
              <a:rPr lang="it-IT" sz="4500" dirty="0">
                <a:solidFill>
                  <a:schemeClr val="accent5">
                    <a:lumMod val="75000"/>
                  </a:schemeClr>
                </a:solidFill>
              </a:rPr>
              <a:t>Questo significa che l’Io deriva dalle sensazioni corporee. </a:t>
            </a:r>
          </a:p>
          <a:p>
            <a:endParaRPr lang="it-IT" sz="4500" dirty="0">
              <a:solidFill>
                <a:schemeClr val="accent5">
                  <a:lumMod val="75000"/>
                </a:schemeClr>
              </a:solidFill>
            </a:endParaRPr>
          </a:p>
          <a:p>
            <a:r>
              <a:rPr lang="it-IT" sz="4500" dirty="0">
                <a:solidFill>
                  <a:schemeClr val="accent5">
                    <a:lumMod val="75000"/>
                  </a:schemeClr>
                </a:solidFill>
              </a:rPr>
              <a:t>Alla nascita, con l’aiuto della madre, la </a:t>
            </a:r>
            <a:r>
              <a:rPr lang="it-IT" sz="4500" dirty="0" err="1">
                <a:solidFill>
                  <a:schemeClr val="accent5">
                    <a:lumMod val="75000"/>
                  </a:schemeClr>
                </a:solidFill>
              </a:rPr>
              <a:t>sensorialità</a:t>
            </a:r>
            <a:r>
              <a:rPr lang="it-IT" sz="4500" dirty="0">
                <a:solidFill>
                  <a:schemeClr val="accent5">
                    <a:lumMod val="75000"/>
                  </a:schemeClr>
                </a:solidFill>
              </a:rPr>
              <a:t> avrà la funzione di strutturare il nostro apparato psichico (“mente”). </a:t>
            </a:r>
          </a:p>
          <a:p>
            <a:r>
              <a:rPr lang="it-IT" sz="4500" dirty="0">
                <a:solidFill>
                  <a:schemeClr val="accent5">
                    <a:lumMod val="75000"/>
                  </a:schemeClr>
                </a:solidFill>
              </a:rPr>
              <a:t>Il bambino fin dalla nascita avrà a che fare con un mondo sensoriale e con delle sensazioni corporee.</a:t>
            </a:r>
          </a:p>
        </p:txBody>
      </p:sp>
      <p:pic>
        <p:nvPicPr>
          <p:cNvPr id="82947" name="Picture 1" descr="C:\Users\ugo\Desktop\massaggio.jpg"/>
          <p:cNvPicPr>
            <a:picLocks noChangeAspect="1" noChangeArrowheads="1"/>
          </p:cNvPicPr>
          <p:nvPr/>
        </p:nvPicPr>
        <p:blipFill>
          <a:blip r:embed="rId3"/>
          <a:srcRect/>
          <a:stretch>
            <a:fillRect/>
          </a:stretch>
        </p:blipFill>
        <p:spPr bwMode="auto">
          <a:xfrm>
            <a:off x="7308894" y="3717032"/>
            <a:ext cx="1163577" cy="923474"/>
          </a:xfrm>
          <a:prstGeom prst="rect">
            <a:avLst/>
          </a:prstGeom>
          <a:noFill/>
          <a:ln w="9525">
            <a:noFill/>
            <a:miter lim="800000"/>
            <a:headEnd/>
            <a:tailEnd/>
          </a:ln>
        </p:spPr>
      </p:pic>
      <p:pic>
        <p:nvPicPr>
          <p:cNvPr id="82948" name="Picture 2" descr="C:\Users\ugo\Desktop\massaggi.jpg"/>
          <p:cNvPicPr>
            <a:picLocks noChangeAspect="1" noChangeArrowheads="1"/>
          </p:cNvPicPr>
          <p:nvPr/>
        </p:nvPicPr>
        <p:blipFill>
          <a:blip r:embed="rId4"/>
          <a:srcRect/>
          <a:stretch>
            <a:fillRect/>
          </a:stretch>
        </p:blipFill>
        <p:spPr bwMode="auto">
          <a:xfrm>
            <a:off x="7005717" y="1910120"/>
            <a:ext cx="1738536" cy="115691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a:p>
        </p:txBody>
      </p:sp>
      <p:sp>
        <p:nvSpPr>
          <p:cNvPr id="6" name="Segnaposto contenuto 5"/>
          <p:cNvSpPr>
            <a:spLocks noGrp="1"/>
          </p:cNvSpPr>
          <p:nvPr>
            <p:ph idx="1"/>
          </p:nvPr>
        </p:nvSpPr>
        <p:spPr/>
        <p:txBody>
          <a:bodyPr/>
          <a:lstStyle/>
          <a:p>
            <a:endParaRPr lang="it-IT"/>
          </a:p>
        </p:txBody>
      </p:sp>
      <p:pic>
        <p:nvPicPr>
          <p:cNvPr id="3" name="Picture 2" descr="https://encrypted-tbn3.gstatic.com/images?q=tbn:ANd9GcQIjgP2g0O06VAgzivri74b6JuV832Bk6mYh3ni7znFF4jQ1O62gA"/>
          <p:cNvPicPr>
            <a:picLocks noChangeAspect="1" noChangeArrowheads="1"/>
          </p:cNvPicPr>
          <p:nvPr/>
        </p:nvPicPr>
        <p:blipFill>
          <a:blip r:embed="rId2"/>
          <a:srcRect/>
          <a:stretch>
            <a:fillRect/>
          </a:stretch>
        </p:blipFill>
        <p:spPr bwMode="auto">
          <a:xfrm>
            <a:off x="2987675" y="1524000"/>
            <a:ext cx="3168650" cy="3816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olo 1"/>
          <p:cNvSpPr>
            <a:spLocks noGrp="1"/>
          </p:cNvSpPr>
          <p:nvPr>
            <p:ph type="title"/>
          </p:nvPr>
        </p:nvSpPr>
        <p:spPr/>
        <p:txBody>
          <a:bodyPr>
            <a:noAutofit/>
          </a:bodyPr>
          <a:lstStyle/>
          <a:p>
            <a:r>
              <a:rPr lang="it-IT" sz="3600" dirty="0">
                <a:ea typeface="ＭＳ Ｐゴシック"/>
                <a:cs typeface="ＭＳ Ｐゴシック"/>
              </a:rPr>
              <a:t>CURARE LA PROPRIA IMMAGINE,</a:t>
            </a:r>
            <a:br>
              <a:rPr lang="it-IT" sz="3600" dirty="0">
                <a:ea typeface="ＭＳ Ｐゴシック"/>
                <a:cs typeface="ＭＳ Ｐゴシック"/>
              </a:rPr>
            </a:br>
            <a:r>
              <a:rPr lang="it-IT" sz="3600" dirty="0">
                <a:ea typeface="ＭＳ Ｐゴシック"/>
                <a:cs typeface="ＭＳ Ｐゴシック"/>
              </a:rPr>
              <a:t>LA BELLEZZA, L’AUTOSTIMA</a:t>
            </a:r>
          </a:p>
        </p:txBody>
      </p:sp>
      <p:sp>
        <p:nvSpPr>
          <p:cNvPr id="84995" name="Segnaposto contenuto 2"/>
          <p:cNvSpPr>
            <a:spLocks noGrp="1"/>
          </p:cNvSpPr>
          <p:nvPr>
            <p:ph idx="1"/>
          </p:nvPr>
        </p:nvSpPr>
        <p:spPr>
          <a:xfrm>
            <a:off x="457200" y="1981200"/>
            <a:ext cx="8229600" cy="4876800"/>
          </a:xfrm>
        </p:spPr>
        <p:txBody>
          <a:bodyPr>
            <a:normAutofit/>
          </a:bodyPr>
          <a:lstStyle/>
          <a:p>
            <a:r>
              <a:rPr lang="it-IT" dirty="0">
                <a:solidFill>
                  <a:schemeClr val="accent5">
                    <a:lumMod val="75000"/>
                  </a:schemeClr>
                </a:solidFill>
              </a:rPr>
              <a:t>“Esiste una sana vanità”, “un sano narcisismo”</a:t>
            </a:r>
          </a:p>
          <a:p>
            <a:r>
              <a:rPr lang="it-IT" dirty="0">
                <a:solidFill>
                  <a:schemeClr val="accent5">
                    <a:lumMod val="75000"/>
                  </a:schemeClr>
                </a:solidFill>
              </a:rPr>
              <a:t>Prendersi cura di sé stessi (nasce nelle prime fasi dell’accudimento materno, in gioco la qualità delle relazioni primarie, con le figure di attaccamento in età evolutiva)</a:t>
            </a:r>
          </a:p>
          <a:p>
            <a:r>
              <a:rPr lang="it-IT" dirty="0">
                <a:solidFill>
                  <a:schemeClr val="accent5">
                    <a:lumMod val="75000"/>
                  </a:schemeClr>
                </a:solidFill>
              </a:rPr>
              <a:t>Mettersi al centro dell’attenzione</a:t>
            </a:r>
          </a:p>
          <a:p>
            <a:r>
              <a:rPr lang="it-IT" dirty="0">
                <a:solidFill>
                  <a:schemeClr val="accent5">
                    <a:lumMod val="75000"/>
                  </a:schemeClr>
                </a:solidFill>
              </a:rPr>
              <a:t>Ascoltarsi, ascoltare i propri bisogni</a:t>
            </a:r>
          </a:p>
          <a:p>
            <a:endParaRPr lang="it-IT" dirty="0"/>
          </a:p>
          <a:p>
            <a:pPr algn="ctr">
              <a:buFont typeface="Arial" charset="0"/>
              <a:buNone/>
            </a:pPr>
            <a:r>
              <a:rPr lang="it-IT" b="1" dirty="0">
                <a:solidFill>
                  <a:schemeClr val="accent5">
                    <a:lumMod val="75000"/>
                  </a:schemeClr>
                </a:solidFill>
              </a:rPr>
              <a:t>NON E’ EGOISMO</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p:txBody>
          <a:bodyPr>
            <a:noAutofit/>
          </a:bodyPr>
          <a:lstStyle/>
          <a:p>
            <a:pPr eaLnBrk="1" hangingPunct="1"/>
            <a:r>
              <a:rPr lang="it-IT" sz="2400" dirty="0"/>
              <a:t>VALORIZZARE LA CURA DI SE’, LA BELLEZZA, LA VITA</a:t>
            </a:r>
            <a:br>
              <a:rPr lang="it-IT" sz="2400" dirty="0"/>
            </a:br>
            <a:r>
              <a:rPr lang="it-IT" sz="2400" dirty="0"/>
              <a:t>DURANTE I TRATTAMENTI ONCOLOGICI: LA PROMOZIONE DEL  BENESSERE PSICO-FISICO</a:t>
            </a:r>
          </a:p>
        </p:txBody>
      </p:sp>
      <p:sp>
        <p:nvSpPr>
          <p:cNvPr id="5" name="Segnaposto contenuto 4"/>
          <p:cNvSpPr>
            <a:spLocks noGrp="1"/>
          </p:cNvSpPr>
          <p:nvPr>
            <p:ph idx="1"/>
          </p:nvPr>
        </p:nvSpPr>
        <p:spPr/>
        <p:txBody>
          <a:bodyPr>
            <a:normAutofit/>
          </a:bodyPr>
          <a:lstStyle/>
          <a:p>
            <a:r>
              <a:rPr lang="it-IT" sz="1700" dirty="0">
                <a:solidFill>
                  <a:schemeClr val="accent5">
                    <a:lumMod val="75000"/>
                  </a:schemeClr>
                </a:solidFill>
              </a:rPr>
              <a:t>L’OBIETTIVO; </a:t>
            </a:r>
            <a:r>
              <a:rPr lang="it-IT" sz="1700" u="sng" dirty="0">
                <a:solidFill>
                  <a:schemeClr val="accent5">
                    <a:lumMod val="75000"/>
                  </a:schemeClr>
                </a:solidFill>
              </a:rPr>
              <a:t>Il recupero dell’attenzione positiva alla vita, a se stessi, al proprio corpo </a:t>
            </a:r>
            <a:r>
              <a:rPr lang="it-IT" sz="1700" dirty="0">
                <a:solidFill>
                  <a:schemeClr val="accent5">
                    <a:lumMod val="75000"/>
                  </a:schemeClr>
                </a:solidFill>
              </a:rPr>
              <a:t>in un contesto in cui la malattia e le sue cure centrano tutta l’attenzione sul corpo in modo negativo è fondamentale.</a:t>
            </a:r>
          </a:p>
          <a:p>
            <a:r>
              <a:rPr lang="it-IT" sz="1700" dirty="0">
                <a:solidFill>
                  <a:schemeClr val="accent5">
                    <a:lumMod val="75000"/>
                  </a:schemeClr>
                </a:solidFill>
              </a:rPr>
              <a:t>E’ importante continuare a prendersi cura di sé, a volersi bene al di là dei cambiamenti corporei che le donne devono subire.  </a:t>
            </a:r>
          </a:p>
          <a:p>
            <a:endParaRPr lang="it-IT" sz="1700" dirty="0">
              <a:solidFill>
                <a:schemeClr val="accent5">
                  <a:lumMod val="75000"/>
                </a:schemeClr>
              </a:solidFill>
            </a:endParaRPr>
          </a:p>
          <a:p>
            <a:r>
              <a:rPr lang="it-IT" sz="1700" dirty="0">
                <a:solidFill>
                  <a:schemeClr val="accent5">
                    <a:lumMod val="75000"/>
                  </a:schemeClr>
                </a:solidFill>
              </a:rPr>
              <a:t>E’ importante continuare ad </a:t>
            </a:r>
            <a:r>
              <a:rPr lang="it-IT" sz="1700" u="sng" dirty="0">
                <a:solidFill>
                  <a:schemeClr val="accent5">
                    <a:lumMod val="75000"/>
                  </a:schemeClr>
                </a:solidFill>
              </a:rPr>
              <a:t>essere protagonisti </a:t>
            </a:r>
            <a:r>
              <a:rPr lang="it-IT" sz="1700" dirty="0">
                <a:solidFill>
                  <a:schemeClr val="accent5">
                    <a:lumMod val="75000"/>
                  </a:schemeClr>
                </a:solidFill>
              </a:rPr>
              <a:t>per non subire le cure in maniera passiva.</a:t>
            </a:r>
          </a:p>
          <a:p>
            <a:pPr algn="ctr"/>
            <a:endParaRPr lang="it-IT" sz="1900" dirty="0">
              <a:solidFill>
                <a:schemeClr val="accent5">
                  <a:lumMod val="75000"/>
                </a:schemeClr>
              </a:solidFill>
            </a:endParaRPr>
          </a:p>
          <a:p>
            <a:endParaRPr lang="it-IT" dirty="0"/>
          </a:p>
        </p:txBody>
      </p:sp>
      <p:sp>
        <p:nvSpPr>
          <p:cNvPr id="24578" name="Rectangle 6"/>
          <p:cNvSpPr txBox="1">
            <a:spLocks noGrp="1" noChangeArrowheads="1"/>
          </p:cNvSpPr>
          <p:nvPr/>
        </p:nvSpPr>
        <p:spPr>
          <a:xfrm>
            <a:off x="6553200" y="6356350"/>
            <a:ext cx="2133600" cy="365125"/>
          </a:xfrm>
          <a:prstGeom prst="rect">
            <a:avLst/>
          </a:prstGeom>
          <a:noFill/>
        </p:spPr>
        <p:txBody>
          <a:bodyPr anchor="ctr"/>
          <a:lstStyle/>
          <a:p>
            <a:pPr algn="r" fontAlgn="auto">
              <a:spcBef>
                <a:spcPts val="0"/>
              </a:spcBef>
              <a:spcAft>
                <a:spcPts val="0"/>
              </a:spcAft>
              <a:defRPr/>
            </a:pPr>
            <a:endParaRPr lang="it-IT" sz="1200" dirty="0">
              <a:solidFill>
                <a:schemeClr val="tx1">
                  <a:tint val="75000"/>
                </a:schemeClr>
              </a:solidFill>
              <a:latin typeface="+mn-lt"/>
            </a:endParaRPr>
          </a:p>
        </p:txBody>
      </p:sp>
      <p:sp>
        <p:nvSpPr>
          <p:cNvPr id="87045" name="Text Box 13"/>
          <p:cNvSpPr txBox="1">
            <a:spLocks noChangeArrowheads="1"/>
          </p:cNvSpPr>
          <p:nvPr/>
        </p:nvSpPr>
        <p:spPr bwMode="auto">
          <a:xfrm>
            <a:off x="2497889" y="4249581"/>
            <a:ext cx="2179637" cy="1661993"/>
          </a:xfrm>
          <a:prstGeom prst="rect">
            <a:avLst/>
          </a:prstGeom>
          <a:noFill/>
          <a:ln w="9525">
            <a:noFill/>
            <a:miter lim="800000"/>
            <a:headEnd/>
            <a:tailEnd/>
          </a:ln>
        </p:spPr>
        <p:txBody>
          <a:bodyPr>
            <a:spAutoFit/>
          </a:bodyPr>
          <a:lstStyle/>
          <a:p>
            <a:pPr algn="ctr"/>
            <a:r>
              <a:rPr lang="it-IT" sz="1700" b="1" dirty="0">
                <a:solidFill>
                  <a:schemeClr val="accent5">
                    <a:lumMod val="75000"/>
                  </a:schemeClr>
                </a:solidFill>
                <a:latin typeface="+mn-lt"/>
              </a:rPr>
              <a:t>Aiutare la donna di fronte allo specchio </a:t>
            </a:r>
          </a:p>
          <a:p>
            <a:pPr algn="ctr"/>
            <a:r>
              <a:rPr lang="it-IT" sz="1700" b="1" dirty="0">
                <a:solidFill>
                  <a:schemeClr val="accent5">
                    <a:lumMod val="75000"/>
                  </a:schemeClr>
                </a:solidFill>
                <a:latin typeface="+mn-lt"/>
              </a:rPr>
              <a:t>e di fronte </a:t>
            </a:r>
          </a:p>
          <a:p>
            <a:pPr algn="ctr"/>
            <a:r>
              <a:rPr lang="it-IT" sz="1700" b="1" dirty="0">
                <a:solidFill>
                  <a:schemeClr val="accent5">
                    <a:lumMod val="75000"/>
                  </a:schemeClr>
                </a:solidFill>
                <a:latin typeface="+mn-lt"/>
              </a:rPr>
              <a:t> allo sguardo dell’altro</a:t>
            </a:r>
          </a:p>
        </p:txBody>
      </p:sp>
      <p:pic>
        <p:nvPicPr>
          <p:cNvPr id="87046" name="Picture 11" descr="LA FORZA E IL SORRISO0168"/>
          <p:cNvPicPr>
            <a:picLocks noChangeAspect="1" noChangeArrowheads="1"/>
          </p:cNvPicPr>
          <p:nvPr/>
        </p:nvPicPr>
        <p:blipFill>
          <a:blip r:embed="rId3"/>
          <a:srcRect/>
          <a:stretch>
            <a:fillRect/>
          </a:stretch>
        </p:blipFill>
        <p:spPr bwMode="auto">
          <a:xfrm>
            <a:off x="788845" y="3892334"/>
            <a:ext cx="1559212" cy="2376489"/>
          </a:xfrm>
          <a:prstGeom prst="rect">
            <a:avLst/>
          </a:prstGeom>
          <a:noFill/>
          <a:ln w="9525">
            <a:noFill/>
            <a:miter lim="800000"/>
            <a:headEnd/>
            <a:tailEnd/>
          </a:ln>
        </p:spPr>
      </p:pic>
      <p:sp>
        <p:nvSpPr>
          <p:cNvPr id="87047" name="CasellaDiTesto 8"/>
          <p:cNvSpPr txBox="1">
            <a:spLocks noChangeArrowheads="1"/>
          </p:cNvSpPr>
          <p:nvPr/>
        </p:nvSpPr>
        <p:spPr bwMode="auto">
          <a:xfrm>
            <a:off x="2301165" y="6184969"/>
            <a:ext cx="2585964" cy="353943"/>
          </a:xfrm>
          <a:prstGeom prst="rect">
            <a:avLst/>
          </a:prstGeom>
          <a:noFill/>
          <a:ln w="9525">
            <a:noFill/>
            <a:miter lim="800000"/>
            <a:headEnd/>
            <a:tailEnd/>
          </a:ln>
        </p:spPr>
        <p:txBody>
          <a:bodyPr wrap="none">
            <a:spAutoFit/>
          </a:bodyPr>
          <a:lstStyle/>
          <a:p>
            <a:r>
              <a:rPr lang="it-IT" sz="1700" b="1" i="1" dirty="0">
                <a:solidFill>
                  <a:schemeClr val="accent5">
                    <a:lumMod val="75000"/>
                  </a:schemeClr>
                </a:solidFill>
                <a:latin typeface="+mn-lt"/>
              </a:rPr>
              <a:t>Look </a:t>
            </a:r>
            <a:r>
              <a:rPr lang="it-IT" sz="1700" b="1" i="1" dirty="0" err="1">
                <a:solidFill>
                  <a:schemeClr val="accent5">
                    <a:lumMod val="75000"/>
                  </a:schemeClr>
                </a:solidFill>
                <a:latin typeface="+mn-lt"/>
              </a:rPr>
              <a:t>Good</a:t>
            </a:r>
            <a:r>
              <a:rPr lang="it-IT" sz="1700" b="1" i="1" dirty="0">
                <a:solidFill>
                  <a:schemeClr val="accent5">
                    <a:lumMod val="75000"/>
                  </a:schemeClr>
                </a:solidFill>
                <a:latin typeface="+mn-lt"/>
              </a:rPr>
              <a:t> </a:t>
            </a:r>
            <a:r>
              <a:rPr lang="it-IT" sz="1700" b="1" i="1" dirty="0" err="1">
                <a:solidFill>
                  <a:schemeClr val="accent5">
                    <a:lumMod val="75000"/>
                  </a:schemeClr>
                </a:solidFill>
                <a:latin typeface="+mn-lt"/>
              </a:rPr>
              <a:t>Feel</a:t>
            </a:r>
            <a:r>
              <a:rPr lang="it-IT" sz="1700" b="1" i="1" dirty="0">
                <a:solidFill>
                  <a:schemeClr val="accent5">
                    <a:lumMod val="75000"/>
                  </a:schemeClr>
                </a:solidFill>
                <a:latin typeface="+mn-lt"/>
              </a:rPr>
              <a:t> </a:t>
            </a:r>
            <a:r>
              <a:rPr lang="it-IT" sz="1700" b="1" i="1" dirty="0" err="1">
                <a:solidFill>
                  <a:schemeClr val="accent5">
                    <a:lumMod val="75000"/>
                  </a:schemeClr>
                </a:solidFill>
                <a:latin typeface="+mn-lt"/>
              </a:rPr>
              <a:t>Better</a:t>
            </a:r>
            <a:r>
              <a:rPr lang="it-IT" sz="1700" b="1" i="1" dirty="0">
                <a:solidFill>
                  <a:schemeClr val="accent5">
                    <a:lumMod val="75000"/>
                  </a:schemeClr>
                </a:solidFill>
                <a:latin typeface="+mn-lt"/>
              </a:rPr>
              <a:t> </a:t>
            </a:r>
          </a:p>
        </p:txBody>
      </p:sp>
      <p:pic>
        <p:nvPicPr>
          <p:cNvPr id="87049" name="Immagine 5" descr="LA FORZA E IL SORRISO0132.JPG"/>
          <p:cNvPicPr>
            <a:picLocks noChangeAspect="1"/>
          </p:cNvPicPr>
          <p:nvPr/>
        </p:nvPicPr>
        <p:blipFill>
          <a:blip r:embed="rId4"/>
          <a:srcRect/>
          <a:stretch>
            <a:fillRect/>
          </a:stretch>
        </p:blipFill>
        <p:spPr bwMode="auto">
          <a:xfrm>
            <a:off x="4827358" y="3892336"/>
            <a:ext cx="1608137" cy="2376488"/>
          </a:xfrm>
          <a:prstGeom prst="rect">
            <a:avLst/>
          </a:prstGeom>
          <a:noFill/>
          <a:ln w="9525">
            <a:noFill/>
            <a:miter lim="800000"/>
            <a:headEnd/>
            <a:tailEnd/>
          </a:ln>
        </p:spPr>
      </p:pic>
      <p:pic>
        <p:nvPicPr>
          <p:cNvPr id="87050" name="Picture 10" descr="LA FORZA E IL SORRISO0293"/>
          <p:cNvPicPr>
            <a:picLocks noChangeAspect="1" noChangeArrowheads="1"/>
          </p:cNvPicPr>
          <p:nvPr/>
        </p:nvPicPr>
        <p:blipFill>
          <a:blip r:embed="rId5"/>
          <a:srcRect/>
          <a:stretch>
            <a:fillRect/>
          </a:stretch>
        </p:blipFill>
        <p:spPr bwMode="auto">
          <a:xfrm>
            <a:off x="6696514" y="3892335"/>
            <a:ext cx="1660331" cy="2376489"/>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olo 1"/>
          <p:cNvSpPr>
            <a:spLocks noGrp="1"/>
          </p:cNvSpPr>
          <p:nvPr>
            <p:ph type="title"/>
          </p:nvPr>
        </p:nvSpPr>
        <p:spPr/>
        <p:txBody>
          <a:bodyPr>
            <a:normAutofit fontScale="90000"/>
          </a:bodyPr>
          <a:lstStyle/>
          <a:p>
            <a:br>
              <a:rPr lang="it-IT" dirty="0"/>
            </a:br>
            <a:r>
              <a:rPr lang="it-IT" dirty="0">
                <a:ea typeface="ＭＳ Ｐゴシック"/>
                <a:cs typeface="ＭＳ Ｐゴシック"/>
              </a:rPr>
              <a:t>SPECCHIARSI PER RICONOSCERSI</a:t>
            </a:r>
            <a:br>
              <a:rPr lang="it-IT" dirty="0">
                <a:ea typeface="ＭＳ Ｐゴシック"/>
                <a:cs typeface="ＭＳ Ｐゴシック"/>
              </a:rPr>
            </a:br>
            <a:endParaRPr lang="it-IT" dirty="0">
              <a:ea typeface="ＭＳ Ｐゴシック"/>
              <a:cs typeface="ＭＳ Ｐゴシック"/>
            </a:endParaRPr>
          </a:p>
        </p:txBody>
      </p:sp>
      <p:sp>
        <p:nvSpPr>
          <p:cNvPr id="89091" name="Segnaposto contenuto 2"/>
          <p:cNvSpPr>
            <a:spLocks noGrp="1"/>
          </p:cNvSpPr>
          <p:nvPr>
            <p:ph idx="1"/>
          </p:nvPr>
        </p:nvSpPr>
        <p:spPr/>
        <p:txBody>
          <a:bodyPr>
            <a:normAutofit/>
          </a:bodyPr>
          <a:lstStyle/>
          <a:p>
            <a:pPr eaLnBrk="1" hangingPunct="1"/>
            <a:r>
              <a:rPr lang="it-IT" sz="2000" dirty="0">
                <a:solidFill>
                  <a:schemeClr val="accent5">
                    <a:lumMod val="75000"/>
                  </a:schemeClr>
                </a:solidFill>
              </a:rPr>
              <a:t>La malattia centra tutta l’attenzione sul corpo.</a:t>
            </a:r>
          </a:p>
          <a:p>
            <a:pPr eaLnBrk="1" hangingPunct="1"/>
            <a:r>
              <a:rPr lang="it-IT" sz="2000" dirty="0">
                <a:solidFill>
                  <a:schemeClr val="accent5">
                    <a:lumMod val="75000"/>
                  </a:schemeClr>
                </a:solidFill>
              </a:rPr>
              <a:t>Da  un vissuto negativo legato al corpo all’interno del contesto di malattia, abbiamo il dovere di trasformare questo evento catastrofico e la visione negativa della malattia in una visione più positiva.</a:t>
            </a:r>
          </a:p>
          <a:p>
            <a:endParaRPr lang="it-IT" dirty="0"/>
          </a:p>
        </p:txBody>
      </p:sp>
      <p:pic>
        <p:nvPicPr>
          <p:cNvPr id="89092" name="Picture 2" descr="C:\Users\ugo\Desktop\chat.jpg"/>
          <p:cNvPicPr>
            <a:picLocks noChangeAspect="1" noChangeArrowheads="1"/>
          </p:cNvPicPr>
          <p:nvPr/>
        </p:nvPicPr>
        <p:blipFill>
          <a:blip r:embed="rId2"/>
          <a:srcRect/>
          <a:stretch>
            <a:fillRect/>
          </a:stretch>
        </p:blipFill>
        <p:spPr bwMode="auto">
          <a:xfrm>
            <a:off x="3122612" y="3409453"/>
            <a:ext cx="2898775" cy="206375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611560" y="634943"/>
            <a:ext cx="8229600" cy="990600"/>
          </a:xfrm>
        </p:spPr>
        <p:txBody>
          <a:bodyPr>
            <a:noAutofit/>
          </a:bodyPr>
          <a:lstStyle/>
          <a:p>
            <a:br>
              <a:rPr lang="it-IT" sz="3600" dirty="0">
                <a:ea typeface="ＭＳ Ｐゴシック"/>
                <a:cs typeface="ＭＳ Ｐゴシック"/>
              </a:rPr>
            </a:br>
            <a:r>
              <a:rPr lang="it-IT" sz="3600" dirty="0">
                <a:ea typeface="ＭＳ Ｐゴシック"/>
                <a:cs typeface="ＭＳ Ｐゴシック"/>
              </a:rPr>
              <a:t>L’IMPORTANZA DELLO SGUARDO DELL’ALTRO PER L’AUTOSTIMA NELLA COSTRUZIONE DELL’IDENTITÀ</a:t>
            </a:r>
          </a:p>
        </p:txBody>
      </p:sp>
      <p:sp>
        <p:nvSpPr>
          <p:cNvPr id="90115" name="Rectangle 3"/>
          <p:cNvSpPr>
            <a:spLocks noGrp="1"/>
          </p:cNvSpPr>
          <p:nvPr>
            <p:ph idx="1"/>
          </p:nvPr>
        </p:nvSpPr>
        <p:spPr>
          <a:xfrm>
            <a:off x="611560" y="1639522"/>
            <a:ext cx="8229600" cy="4876800"/>
          </a:xfrm>
        </p:spPr>
        <p:txBody>
          <a:bodyPr/>
          <a:lstStyle/>
          <a:p>
            <a:pPr marL="0" indent="0">
              <a:buNone/>
            </a:pPr>
            <a:endParaRPr lang="it-IT" sz="2800" dirty="0"/>
          </a:p>
          <a:p>
            <a:pPr marL="0" indent="0">
              <a:buNone/>
            </a:pPr>
            <a:endParaRPr lang="it-IT" sz="1700" dirty="0">
              <a:solidFill>
                <a:schemeClr val="accent5">
                  <a:lumMod val="75000"/>
                </a:schemeClr>
              </a:solidFill>
            </a:endParaRPr>
          </a:p>
          <a:p>
            <a:pPr>
              <a:buFontTx/>
              <a:buChar char="-"/>
            </a:pPr>
            <a:r>
              <a:rPr lang="it-IT" sz="2000" dirty="0">
                <a:solidFill>
                  <a:schemeClr val="accent5">
                    <a:lumMod val="75000"/>
                  </a:schemeClr>
                </a:solidFill>
              </a:rPr>
              <a:t>J. Lacan, lo stadio dello specchio</a:t>
            </a:r>
          </a:p>
          <a:p>
            <a:pPr>
              <a:buFontTx/>
              <a:buChar char="-"/>
            </a:pPr>
            <a:r>
              <a:rPr lang="it-IT" sz="2000" dirty="0">
                <a:solidFill>
                  <a:schemeClr val="accent5">
                    <a:lumMod val="75000"/>
                  </a:schemeClr>
                </a:solidFill>
              </a:rPr>
              <a:t>Lo sguardo materno; l’importanza del rapporto con la madre per costruire la fiducia di base</a:t>
            </a:r>
          </a:p>
          <a:p>
            <a:pPr>
              <a:buFontTx/>
              <a:buChar char="-"/>
            </a:pPr>
            <a:r>
              <a:rPr lang="it-IT" sz="2000" dirty="0">
                <a:solidFill>
                  <a:schemeClr val="accent5">
                    <a:lumMod val="75000"/>
                  </a:schemeClr>
                </a:solidFill>
              </a:rPr>
              <a:t>Lo sguardo paterno</a:t>
            </a:r>
          </a:p>
          <a:p>
            <a:pPr>
              <a:buFontTx/>
              <a:buChar char="-"/>
            </a:pPr>
            <a:r>
              <a:rPr lang="it-IT" sz="2000" dirty="0">
                <a:solidFill>
                  <a:schemeClr val="accent5">
                    <a:lumMod val="75000"/>
                  </a:schemeClr>
                </a:solidFill>
              </a:rPr>
              <a:t>L’interiorizzazione dello sguardo amorevole dei genitori (o il vuoto, l’assenza dello sguardo del genitore)</a:t>
            </a:r>
          </a:p>
        </p:txBody>
      </p:sp>
      <p:sp>
        <p:nvSpPr>
          <p:cNvPr id="90116" name="AutoShape 2" descr="data:image/jpeg;base64,/9j/4AAQSkZJRgABAQAAAQABAAD/2wCEAAkGBxQSEhUUEhQVFBQWFhQVFRQUFBQVFBQUFBQXFxQUFRQYHCggGBolHBQUITEhJSkrLi4uFx8zODMsNygtLisBCgoKDg0OGxAQGiwkICQsLCwsLCwsLCwsLCwsLCwsLCwsLCwsLCwsLCwsLCwsLCwsLCwsLCwsLCwsLCwsLCwsLP/AABEIAOEA4AMBIgACEQEDEQH/xAAcAAABBQEBAQAAAAAAAAAAAAAEAQIDBQYABwj/xAA/EAABAwEFBQYDBgQFBQAAAAABAAIRAwQFEiExBkFRYXETIoGRobEywdEHI0JS4fAUYnLxJDOCkrIVQ2Nzov/EABkBAAMBAQEAAAAAAAAAAAAAAAACAwEEBf/EACQRAAICAwACAgIDAQAAAAAAAAABAhEDITESQRNRBDIiYXGB/9oADAMBAAIRAxEAPwD11clXQlMEXJYXQgDguXQlQB0LoShOAQAyF0J8LiEARkJsKWEkLAGEJhClTXBaAjHwnvEqAhNdULVgEdvtjaLS55gDzMLH2jb1mKGwIMHF6eCbtNerXU3kGCA4HqCPlmvJ9oK/aPnTM6ZTp+qSUykYWer0vtEYHAub3Sc41B+YU14faFZg0w7vbsjHUrw99V5ECY5B0ee9Duo1Hbj5keiTyY/xo9Gtv2iVC77t7QOcSoWbfWgOkvBHIAeoXnYsj90/vyXBj26QT/SR7LN/Y1L6PZLv+05gA7QO56H1Whu3b6zVjGLAf58p9F8/C1PHxNkcs0TZbS0jIxyn5FHlNB8cWfTdntYeAWlrhxDpRDaq+dbsvqrQINN72nfhJjxZ+i3dz/aKYArtn+dmniw/Jasq9iSwtcPUa2khOa6Qqa6b9pV29x7TlOR+WqLs9qE4SVVSRJosEqWF0JjDoXQnBKAgBkLoUkLsKAGQlCdC6EAcEsJEqAGwmkKWE1wWAQuKUpHhNDkAI4rzfazaV9KsGtnu5yDk4E5iP3ovRXRGawG3dgBDnj8Annpn7BLO60PCr2YS870+ItMNeDI4dFk7ReTZMSTx19dFLeLw4mZjhoPHiqytT4EAdFKKT6WeuC1LwcdAfErmVjvB/wB59EOQRx9CpabHcZ8U9Iy2Eh43l465j3+SkbXG9wPUfNDCk7h7FNMjcP8AalpDWw4PYeR4td+4XdhO4O8BiH1VeHSZLfEKTt40JbuEzHmscfo1MPZUAMFxad2KSOk7kYCdQYnRw0J+qrqdrDsnj98j8iimUiO9SdPFp9iDopSRWJZWG3va4FjjTqg5OBIDlu7h21xkU7Rk8fi0XndnqNfLXd13lH73QimZw15h40doeRlIpOIPGpH0rC6E+F0L0DzxkJQU6F0IAUJQE1KCgBy6FwSwg0bC6E5IgBqa5PhMcEAD1HIVzwCiq7VX2nJKwFtFfIxuk+S8u+0O+znRa6AYxnidzei3F6Vy1pg5QR+i8W2gFSpVhrcUnyjLPwU5MpCOzNWuoScgT/p+qHDc8wPn6LUC4HAS4T/ZTN2eJHdb1y9kvyJF/ibMq0cvKc1MzFuHmPqra03a5v8A2iPAoGpibq0whTsxxaIRaHD8Pspf4k72+ZCSjUBOeXLNPrVRHLmA4LWl9GX/AGRPrNOo9vSUga3Pf7+QKZ2rfyz0A9QVwe0fhb4tn2MLKNskdZmniPMe4T6bX09DI6aDnyUbXs1GXTEPaVPTe4Zt73IET7/JK7GVBbHtqATkRw1A4g7wi6ZxDC/UZteP3oqjuk92Wv8AynumeU7/AHRlktGKJydz8tFKUSsZH1VC7CnBKu884bC5OXQgBkJpankJpQAySE5tRISonrACU0lQU6ikcUAOlJiTMSY5yAOrskKotFoAmdQj69qDfiWO2uvPAJaQPf8ARLJ0MlZX7UXsKQI36Rw4rtn7ka6n2r296oMQncDmsRdQdb7ayk492S5/KmzMz1yH+oL2MtEQMgMgOXBQk7OmEaKE3DTO7w3LqVztpTh04HOOivYUdZmSlSL+TMPfndydmDyz6rC3mBMRBG8fvReibQ0Dnw/e76Lz+8aUOzyP70TxJyKLsM889ySs9oGplGv/AHooa5MTkBzj0VbI0VL6wGgTP4hx0y8lPUw/mE8gU1r5cGsDnOOQABJJO4Dem/4B1O0uG+EQ2rJExPWPkr6jsNeDm4xZH4eBdSDv9hdiVV/B4HObUYWOaYc1zdDzCRtD+MkNID8nZ8jn5EIOuX03A5ubxOZA4Si6lkIzGY8wPmFDjc0neOB+RQjGfX0ppqBNqOVNetsLRy9VZyo5krLSpagN6rbZfrW75G/6Dis3aLxL+P1Q/ZlxzCjLL9F44fssLVtPVcSKYjr9VXOtlsOlUj+kR5lHWSzAZQrJllGSS5P2VUIr0Z5l72xmry4cwCrGzbXEQK1M9W5ehVp/CAprrrYdRKxOa9g4wfoLsdvp1RNNwPLQjwRrKkaqgbdLWGWollct1M81WM/sjLF9FuXKGrUhQU7RKitFVPZKiuva1hjS4nSc/kOa8g2vvKq4kbico3Tv+S2u1d4ZYZ/GW+uR9l53tNaJJHCPaApSdsvCNI1H2M2IB1oq6kYKc8PxET5L1MheW/ZVbBQsNpqRiivkPzE02R4Zq4sdntNtfjr1DTpT3WMMfvqsl0rFaN0GphahrDdbKYAa5+X85VgGRvlK0NZXWywNqCCPHesffmyUglp4nMfRehYFHXoghZRlngd43aaROIdDmqG2nxXrm0V0Yi4DyO9YG33K5h0A8yE6mK4WZilTJyiJ8yvV9jLhbY7L/FOZirvHdJEmm1zsLcM6cVUbN7IOqVGOdm0EFxjKBnAXpd7uNOgTTa12DAcLgS3C0idOUpZztaLYsajJWLTsILQ6S50ScRJMrK/aNcja1ldaQPvqEEuHxPpTDmujXDMg9VtbutUx3QAcpbJ85VNtfS7Ow27fNJ7G8y8YR6kJUqKOXlFpni1lPdxDMctY36axqnVaYPxREZO3HkRu1Qd21S124jIOG4n971cWmzgE/ld55fMeqd6Zy0fTlRZO+qgL8O7etTXdDSeSxlpdic48VXK9EMKtiUmb1PTamU2ZgI2m2PFRR08Eszc1Y02qCm1EMKdIRskAT2hNCdihaYJUCrbYFLabeBoCen1Qbq+KcoSNopGL6C07ThdB8EW+tibG9Z+9rVgM8DKsrIcbQ5jgQRIK2EvQuaFbPOtuq7qVQ4xqQWwdYOY9Fir0rF7iQMiNenNe1XvclOsZqUw46TOa8r2wuCrZyXMJfRJ0I7zOvELUti+So2P2XWRrrucHfjrvd5NYG/8AH1VttBezbIzWMoaYJE840WF+yzaMsrCyvHcqSWHg5omI5gHyXp20VyNrUzi4H2SZI/y2dGKS8TK2La2vAeA97dT905vly6rf3RbHVWNcWlsiYKqdnbA91Km2rngGECIEA5EjeYhailTAWUvRjbf7DwFzgnroTCGcvqyn4gNFVWMMe4B0a7wtnXo4hCobTcoxYhlzGX91OSdlYtPpb0aDWjKAFTbQ28UuzIzxFzSOWEnTfop23e+INV0dVHX2epPqUqji4mligT3XF0ZuG8iPUolbQQqLtux11tIAc5uHeBPpCpPtHqYrMKI1qHG7ozP3haa21A0STkP3msVeDjaahcdIwt6CZPqlnKlReMfL+TPOP+mBuEjPcUfco7SWnUH2V1eNihpEcfLiq66KWGri/ldPgAJ81nlaIyhTPebzqHAeazdQb1eXw85cN6ora7XxXTk6cmLh1CpKsmZjJU13mY5lX1EQkiyrQRRYiA1QtyRFJVRJihigr0xq7QI4BRV6AeIOiGgizK3zez2tcaNLHh1jd1O7pqn7O2rt6YfAz4ZjwKvKt2twFgaMJ1aZhD2C620BhY0NblDWiAIyEBLSKKT2Y3b3/DAVSCWHLLjuCZsjbu0o4myASYB+i31ZjHgtcA5p1DgC2OcrKW2w0rOfuWhrSZwj4c94G5K0oux7c40F0q2cO0Oh4Ia9LAHgtcJBT2ODgiaBxNwnUadFSLOaSPJtjNmH1L1Jgtp2V+J5GUnPAwddTyXtr25IS6rubRDyBDqjy954ugNHkGgIivVASSlZeEaCKLIGSmAUdJ4IUoKAYoSpAUqDDoTSxOCVBlg9VuSqKld7HZCQfRXdQICrSkpJFMbKe8aNSsIOTd4G/wDRQCwYR6LQFoiEBaGSY81KUF0ssjejI3zZ8jGsf2WdcMHufDNb222aQQPNYm+LORi8vRT4b1Hsl70+66OCzFYS3X+5W1vOlLSVghWguZwK7sqpnDgZYXZLGtLQMTjhBInCBm4gccwrh9VzXQ/vMiS5wGXOVV3ccVPLVjierXZH2COvxhqGm2e4cyNxjioejrSTpf6G0HBwlpkEAg8QdCERTEICwOAcWjIAQOGSsJVo8OeapkoKWVGClxJxKHyh7XUgFOc5Vt7WjC3gkk6Q8I2yqvCxur0+zeSKZcHENMFwBkMd/LxHJU9sb38OjWtAaBoOKbeu31loDC13avGUMMgHmQhrHeBtH3mHDl78VGa0d2NSq2tFlY5whw8eoMFWFjEvCHu1sUxzk+ZRbG7xkqrhwSaU3/obeN40qDQarw0TAGpJ4ADMnooqNsFXNrXNbxeMM+BzQNa6xVqNqODXOYDhxSQJ/l0nmiRbIyIjklafs6I+L/XbDnZaJbPapMHJU9pt9Ug9iwOO8kw0dXKGkys2o3FUY7eWtaQI3w4nNGxvjdbNS0p4Q9B2SnlaiDOlOlMldK0U6qUI7VTvco2MzSPbGWji1V7m5nqrZwQlpoTnvHqskjYsCNmkHxVHeV0yCQMjJPnktRSE6eXBNNIicsvZQkrKxlRp3tkdVhNqLndTf2tPMfiHLit5iCgtFIOBBXpTipKjzYTcXZ55s9bYctcYc2IB3wdx5FZS/wC430H9rRBLZktG7jAWjsxkCDOQzXMotaZ3eakvJB/YtyMAEIey2jEXD8riPmue0uETCdZrKGCB16lbuxdVsKaUrioAU5zk9iUI9689+03tKtJrGFwbi7+EwTIyBPDX0W7quVZarE14IeJDtUjey+Ok7Z4hcd0gVcLt+Yy3jcvTbNTbTogN1KAt1wGlVDmulomAYkE8SrGyAEgHckk7Z2ZJRUNPRa2XNoA3ABF0WIey0YOWisXUoEq8UeTJ7HMpwhrwuvtHBwMBxAeN8cQUbSMZHwKLa1O4piwyShK0AVK1Gh9zq5zCcIBMAGJJ/CDz1gqKzsLoLuECNwCBs33lR7nfmg+GQHgrlgUmzskvHvRaTYUoKamlyUn0eSon1FHUqprBKVs2iamFO1qYwJ4K1IVjim4U5ctFGdkClwJy6UjQyZZU2Jxao6lcNGeu4b0LUqudvjp9V2OSRyKDZJWAOqqrVTDM26bxwU9SjO8+ZQ9SxA6+5UpStcLwhTuyShWBGSKDlU0bswHuZD8smPA7kY0wMw73U037KyS9ExKSULVJ/CT4jL1ULrdh+IEcxmEeRqj9E9cQm2kS3JNbamvGRBHJCWm1Fg/MPCR9UjaKRi3oqbdTM5mQoBQIg70PabzBfHPP6K5sYDxlmtgr2ZmlWg27jICtmUwRCqrKzAeRV5SbkuiJxT6AjLuO8CiWuIyPmutdGQhrPXmWu+IeoTC9IrXZg14cNHSY4HeiKOiHtNaRHB3pCdTq5KEqTOuFyirJnvQtWshrVbAgKluA1Ki5lo42WbXIugs/SvAEwCFb2avkiMjJxaLJqdhUdJynhWRBjEiUpoQYLKQlJKWVlATMbvOqmDUxxhLSqSFQVocWpvZqQJVoEPZpMCmKSVhpA6nKHq2YI9I5qxxs1SaM5bLpacxIPFpgqktdyPOtWpHDF+i21Wmhn0VJ40dEMzMIzZsN4o2z2F1PNriFpn0UHaKcBZVD+fl0hs1u/DU8+PVXNhtEd06bj8lnKomOcqaxWn8J1GnRUhkOfLh1aNXVzCpLxOEgj4h68Qi6N4DCcWoyjeeiABL3Fzt+7gFScvolix27fAbty5xMRKgttvwDQ+CsXUM1DabNI0XPJNnZFo8/vq/K8/dgNHEiXfQKmsl7PcD2rpcDofdbu8bpaVir/ugtktyOamtMu6ktEubxI15K2uPaCpRcGVpcz834m/UILZFnaMErV2a4WvcARkMz9FVRsg5JLZo7HagYI0OYKsWVFU1rJ2bQ4ZCYjluU9C0ptxdMhqStFgXJA5RY5XU3IFomCWUwhOatFCKoyUVj0Hj7lLUehrBUzcOB91rex0tFmClTGlMq1YTWIlZOkITaT5CejpgyISpSuQAwtUT2IiExwQ0CYDUaga4VnVaqm1PUpHRDZUNMVQ3gXFR3l3HBw3a9ElV337DycPZFWujjgDfAnhzU1w6H1WWNksLzDnDONCc/FFPoFozEI6m4AANkn16lTPDjALRG/NXo5PIp8Se2nKZeVHszLfhnMcERZxIlINdKwStYgVn77ukEFbF1MoO2WbE1JKI+PJTPMNmB2VV7DlBPvK9PuSiCzF+Y+g0WAvyzdlWx7yM+caLcWa1inRHENAHXRUwv7F/KV0l7ItoLRJy+Fvqd6jsmYSWpksPRNu3JreilKVzHjFKFIPpEhENTWskJQdxVESewqMlHMFLQfI6JlXVbYlEFqtEKG4a+M1DuDgPIfqg7dWyKI2UpxRB/M5zvNxj2U07kdMopQNC0plSnKUFOar9ORaHU2wnJAlK0w6UqYUoKLCh0qJ5TnFRPKxs1IhrOyWavB8O85+SvrS5Z6836qGQ68CKd9o++b0PyV3TMiR4LH2urFdnOR6hbG72lwhusT+qXGXyqkaC78mjCJyz670cWH8w8v1QNipuDIgCN8jPmp8BP4wOgn1XT6OCS30jvQDA48AT5ZrrAyWgoe9awZScJnukTzOQ9Si7E2GAcgk9mtVAlLU1zMlIkKCaZi9urIOzbUGrXAHoTHvCrbNby+o1k5NAJ6nRaLbZk2WrO5uLxaQVh9m3y4u4n2yCjJ1o64LyVv0btjZCWz0YkbtQksTskdTajxszyrR1A7iimWfFyUGHPJFYiNyrFEpf0NbZYmDqo6/d1aeozU9KpKnCarEunsy3/AE11XLRu87z0Vvd9lFJoYMgBAV0KICErN7yZ41FCrM5vYicEjQnBYA4FOSBcVphyQJQuhADXFQvUzgoXpWPEr7W5Z28XarRWsLPXi1QmduExl5uirT/qPyWwue0knumIGfOdyxm0owYHcHfIrS7GV8VMHeZJRjK5jZNe7DkVX2q8S0fF6IltaEBedsGEqz4csVszNsv+pVtdnpaUu1ZjnV5/COgJBXpzNF46XTaqTuFWmf8A7C9hYUsA/JVVRIkJSSuJTHKZ3bUTZKw/8bvZYLZ7KF6LtJTxUao4sd7Feb3G6IXPPp3Yf0N9YXZKyY5VF3uyVvTpzCpEjPoZZyAOqmLghhShJijVVsk0mRWixPnFRcAfyu+E+OoQVfaB1nH+JpupgavHfp9cQ0HUBXdOVI45Z5hHi/RnmvasOcgK/wAXklXK+Thz4+jWpWrlykWJAkXLkMxCrki5ADXKJ65clY0QG071nryXLlCZ24TFbY/5XiFZ7B/5TOiRcsx8LZOGyqqkvTQrlyrLhCHTLM/z6f8A7Gf8gvY2LlyIC/ldQ8JFy5MzkKy+fgd/SfZeXXNuXLlzz6d2D9TcXdoFpLNr4LlyrAhkCXqtvP4Vy5PLgkOlhZPhHQJ7ly5UXCPs/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p>
        </p:txBody>
      </p:sp>
      <p:pic>
        <p:nvPicPr>
          <p:cNvPr id="90117" name="Picture 3" descr="C:\Users\ugo\Desktop\La-relazione-madre-bambino-un-micro-cosmo-diadico-©-Svetlana-Fedoseeva-Fotolia.com_.jpg"/>
          <p:cNvPicPr>
            <a:picLocks noChangeAspect="1" noChangeArrowheads="1"/>
          </p:cNvPicPr>
          <p:nvPr/>
        </p:nvPicPr>
        <p:blipFill>
          <a:blip r:embed="rId3"/>
          <a:srcRect/>
          <a:stretch>
            <a:fillRect/>
          </a:stretch>
        </p:blipFill>
        <p:spPr bwMode="auto">
          <a:xfrm>
            <a:off x="6647235" y="4204755"/>
            <a:ext cx="2193925" cy="2270125"/>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p:txBody>
          <a:bodyPr>
            <a:noAutofit/>
          </a:bodyPr>
          <a:lstStyle/>
          <a:p>
            <a:r>
              <a:rPr lang="it-IT" sz="3600" dirty="0"/>
              <a:t>3. LA COMUNICAZIONE</a:t>
            </a:r>
          </a:p>
        </p:txBody>
      </p:sp>
      <p:sp>
        <p:nvSpPr>
          <p:cNvPr id="93187" name="Rectangle 3"/>
          <p:cNvSpPr>
            <a:spLocks noGrp="1"/>
          </p:cNvSpPr>
          <p:nvPr>
            <p:ph idx="1"/>
          </p:nvPr>
        </p:nvSpPr>
        <p:spPr>
          <a:xfrm>
            <a:off x="489928" y="2132856"/>
            <a:ext cx="8229600" cy="4876800"/>
          </a:xfrm>
        </p:spPr>
        <p:txBody>
          <a:bodyPr>
            <a:normAutofit/>
          </a:bodyPr>
          <a:lstStyle/>
          <a:p>
            <a:pPr marL="0" indent="0" algn="ctr">
              <a:lnSpc>
                <a:spcPct val="80000"/>
              </a:lnSpc>
              <a:buNone/>
              <a:defRPr/>
            </a:pPr>
            <a:r>
              <a:rPr lang="it-IT" dirty="0">
                <a:solidFill>
                  <a:schemeClr val="accent5">
                    <a:lumMod val="75000"/>
                  </a:schemeClr>
                </a:solidFill>
              </a:rPr>
              <a:t>Quali devono essere le competenze utili?</a:t>
            </a:r>
          </a:p>
          <a:p>
            <a:pPr marL="0" indent="0">
              <a:lnSpc>
                <a:spcPct val="80000"/>
              </a:lnSpc>
              <a:buNone/>
              <a:defRPr/>
            </a:pPr>
            <a:endParaRPr lang="it-IT" dirty="0">
              <a:solidFill>
                <a:schemeClr val="accent5">
                  <a:lumMod val="75000"/>
                </a:schemeClr>
              </a:solidFill>
            </a:endParaRPr>
          </a:p>
          <a:p>
            <a:pPr marL="0" indent="0">
              <a:lnSpc>
                <a:spcPct val="80000"/>
              </a:lnSpc>
              <a:buNone/>
              <a:defRPr/>
            </a:pPr>
            <a:r>
              <a:rPr lang="it-IT" dirty="0">
                <a:solidFill>
                  <a:schemeClr val="accent5">
                    <a:lumMod val="75000"/>
                  </a:schemeClr>
                </a:solidFill>
              </a:rPr>
              <a:t>Ognuno scrive 3 o 4 competenze</a:t>
            </a:r>
          </a:p>
          <a:p>
            <a:pPr algn="ctr">
              <a:buFont typeface="Wingdings 2" pitchFamily="18" charset="2"/>
              <a:buNone/>
            </a:pPr>
            <a:endParaRPr lang="it-IT" sz="2000" dirty="0"/>
          </a:p>
          <a:p>
            <a:pPr>
              <a:lnSpc>
                <a:spcPct val="80000"/>
              </a:lnSpc>
              <a:defRPr/>
            </a:pPr>
            <a:endParaRPr lang="it-IT" sz="2000" dirty="0">
              <a:solidFill>
                <a:schemeClr val="accent5">
                  <a:lumMod val="75000"/>
                </a:schemeClr>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a:xfrm>
            <a:off x="439550" y="609600"/>
            <a:ext cx="8229600" cy="990600"/>
          </a:xfrm>
        </p:spPr>
        <p:txBody>
          <a:bodyPr>
            <a:noAutofit/>
          </a:bodyPr>
          <a:lstStyle/>
          <a:p>
            <a:br>
              <a:rPr lang="it-IT" sz="3600" dirty="0"/>
            </a:br>
            <a:r>
              <a:rPr lang="it-IT" sz="3200" dirty="0"/>
              <a:t>MODELLO DI COMUNICAZIONE </a:t>
            </a:r>
            <a:br>
              <a:rPr lang="it-IT" sz="3200" dirty="0"/>
            </a:br>
            <a:r>
              <a:rPr lang="it-IT" sz="3200" dirty="0"/>
              <a:t> il modello “SPIKES” IN ONCOLOGIA </a:t>
            </a:r>
            <a:r>
              <a:rPr lang="it-IT" sz="2800" dirty="0"/>
              <a:t>Walter </a:t>
            </a:r>
            <a:r>
              <a:rPr lang="it-IT" sz="2800" dirty="0" err="1"/>
              <a:t>Baile</a:t>
            </a:r>
            <a:r>
              <a:rPr lang="it-IT" sz="2800" dirty="0"/>
              <a:t> et al. (The </a:t>
            </a:r>
            <a:r>
              <a:rPr lang="it-IT" sz="2800" dirty="0" err="1"/>
              <a:t>Oncologist</a:t>
            </a:r>
            <a:r>
              <a:rPr lang="it-IT" sz="2800" dirty="0"/>
              <a:t>, 2000)</a:t>
            </a:r>
            <a:br>
              <a:rPr lang="it-IT" sz="2800" dirty="0"/>
            </a:br>
            <a:endParaRPr lang="it-IT" sz="3600" dirty="0"/>
          </a:p>
        </p:txBody>
      </p:sp>
      <p:sp>
        <p:nvSpPr>
          <p:cNvPr id="94211" name="Rectangle 3"/>
          <p:cNvSpPr>
            <a:spLocks noGrp="1"/>
          </p:cNvSpPr>
          <p:nvPr>
            <p:ph idx="1"/>
          </p:nvPr>
        </p:nvSpPr>
        <p:spPr/>
        <p:txBody>
          <a:bodyPr>
            <a:normAutofit lnSpcReduction="10000"/>
          </a:bodyPr>
          <a:lstStyle/>
          <a:p>
            <a:pPr>
              <a:lnSpc>
                <a:spcPct val="80000"/>
              </a:lnSpc>
              <a:buNone/>
              <a:defRPr/>
            </a:pPr>
            <a:endParaRPr lang="it-IT" dirty="0">
              <a:solidFill>
                <a:schemeClr val="accent5">
                  <a:lumMod val="75000"/>
                </a:schemeClr>
              </a:solidFill>
            </a:endParaRPr>
          </a:p>
          <a:p>
            <a:pPr>
              <a:lnSpc>
                <a:spcPct val="80000"/>
              </a:lnSpc>
              <a:buNone/>
              <a:defRPr/>
            </a:pPr>
            <a:r>
              <a:rPr lang="it-IT" u="sng" dirty="0">
                <a:solidFill>
                  <a:schemeClr val="accent5">
                    <a:lumMod val="75000"/>
                  </a:schemeClr>
                </a:solidFill>
              </a:rPr>
              <a:t>Sei livelli di comunicazione:</a:t>
            </a:r>
          </a:p>
          <a:p>
            <a:pPr marL="457200" indent="-457200">
              <a:lnSpc>
                <a:spcPct val="80000"/>
              </a:lnSpc>
              <a:buClr>
                <a:schemeClr val="accent5">
                  <a:lumMod val="75000"/>
                </a:schemeClr>
              </a:buClr>
              <a:buFont typeface="+mj-lt"/>
              <a:buAutoNum type="arabicPeriod"/>
              <a:defRPr/>
            </a:pPr>
            <a:endParaRPr lang="it-IT" dirty="0">
              <a:solidFill>
                <a:schemeClr val="accent5">
                  <a:lumMod val="75000"/>
                </a:schemeClr>
              </a:solidFill>
            </a:endParaRPr>
          </a:p>
          <a:p>
            <a:pPr marL="457200" indent="-457200">
              <a:lnSpc>
                <a:spcPct val="80000"/>
              </a:lnSpc>
              <a:buClr>
                <a:schemeClr val="accent5">
                  <a:lumMod val="75000"/>
                </a:schemeClr>
              </a:buClr>
              <a:buFont typeface="+mj-lt"/>
              <a:buAutoNum type="arabicPeriod"/>
              <a:defRPr/>
            </a:pPr>
            <a:r>
              <a:rPr lang="it-IT" dirty="0">
                <a:solidFill>
                  <a:schemeClr val="accent5">
                    <a:lumMod val="75000"/>
                  </a:schemeClr>
                </a:solidFill>
              </a:rPr>
              <a:t>Disponibilità ad ascoltare la paziente</a:t>
            </a:r>
          </a:p>
          <a:p>
            <a:pPr marL="457200" indent="-457200">
              <a:lnSpc>
                <a:spcPct val="80000"/>
              </a:lnSpc>
              <a:buClr>
                <a:schemeClr val="accent5">
                  <a:lumMod val="75000"/>
                </a:schemeClr>
              </a:buClr>
              <a:buFont typeface="+mj-lt"/>
              <a:buAutoNum type="arabicPeriod"/>
              <a:defRPr/>
            </a:pPr>
            <a:r>
              <a:rPr lang="it-IT" dirty="0">
                <a:solidFill>
                  <a:schemeClr val="accent5">
                    <a:lumMod val="75000"/>
                  </a:schemeClr>
                </a:solidFill>
              </a:rPr>
              <a:t>Valutazione della percezione della paziente e delle informazioni in suo possesso(diagnosi/prognosi)</a:t>
            </a:r>
          </a:p>
          <a:p>
            <a:pPr marL="457200" indent="-457200">
              <a:lnSpc>
                <a:spcPct val="80000"/>
              </a:lnSpc>
              <a:buClr>
                <a:schemeClr val="accent5">
                  <a:lumMod val="75000"/>
                </a:schemeClr>
              </a:buClr>
              <a:buFont typeface="+mj-lt"/>
              <a:buAutoNum type="arabicPeriod"/>
              <a:defRPr/>
            </a:pPr>
            <a:r>
              <a:rPr lang="it-IT" dirty="0">
                <a:solidFill>
                  <a:schemeClr val="accent5">
                    <a:lumMod val="75000"/>
                  </a:schemeClr>
                </a:solidFill>
              </a:rPr>
              <a:t>Valutazione della volontà della paziente di essere informata</a:t>
            </a:r>
          </a:p>
          <a:p>
            <a:pPr marL="457200" indent="-457200">
              <a:lnSpc>
                <a:spcPct val="80000"/>
              </a:lnSpc>
              <a:buClr>
                <a:schemeClr val="accent5">
                  <a:lumMod val="75000"/>
                </a:schemeClr>
              </a:buClr>
              <a:buFont typeface="+mj-lt"/>
              <a:buAutoNum type="arabicPeriod"/>
              <a:defRPr/>
            </a:pPr>
            <a:r>
              <a:rPr lang="it-IT" dirty="0">
                <a:solidFill>
                  <a:schemeClr val="accent5">
                    <a:lumMod val="75000"/>
                  </a:schemeClr>
                </a:solidFill>
              </a:rPr>
              <a:t>Fornire le informazioni corrette ed utili in merito alla situazione clinica</a:t>
            </a:r>
          </a:p>
          <a:p>
            <a:pPr marL="457200" indent="-457200">
              <a:lnSpc>
                <a:spcPct val="80000"/>
              </a:lnSpc>
              <a:buClr>
                <a:schemeClr val="accent5">
                  <a:lumMod val="75000"/>
                </a:schemeClr>
              </a:buClr>
              <a:buFont typeface="+mj-lt"/>
              <a:buAutoNum type="arabicPeriod"/>
              <a:defRPr/>
            </a:pPr>
            <a:r>
              <a:rPr lang="it-IT" dirty="0">
                <a:solidFill>
                  <a:schemeClr val="accent5">
                    <a:lumMod val="75000"/>
                  </a:schemeClr>
                </a:solidFill>
              </a:rPr>
              <a:t>Aiutare la paziente a comprendere le emozioni (offrire del tempo per comprendere l’origine di queste emozioni e dare alla paziente il tempo necessario per elaborarle)</a:t>
            </a:r>
          </a:p>
          <a:p>
            <a:pPr marL="457200" indent="-457200">
              <a:lnSpc>
                <a:spcPct val="80000"/>
              </a:lnSpc>
              <a:buClr>
                <a:schemeClr val="accent5">
                  <a:lumMod val="75000"/>
                </a:schemeClr>
              </a:buClr>
              <a:buFont typeface="+mj-lt"/>
              <a:buAutoNum type="arabicPeriod"/>
              <a:defRPr/>
            </a:pPr>
            <a:r>
              <a:rPr lang="it-IT" dirty="0">
                <a:solidFill>
                  <a:schemeClr val="accent5">
                    <a:lumMod val="75000"/>
                  </a:schemeClr>
                </a:solidFill>
              </a:rPr>
              <a:t> Programmare con la paziente(ruolo attivo) la migliore cura, valutando tutte le possibilità e risultati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olo 1"/>
          <p:cNvSpPr>
            <a:spLocks noGrp="1"/>
          </p:cNvSpPr>
          <p:nvPr>
            <p:ph type="title"/>
          </p:nvPr>
        </p:nvSpPr>
        <p:spPr/>
        <p:txBody>
          <a:bodyPr>
            <a:normAutofit fontScale="90000"/>
          </a:bodyPr>
          <a:lstStyle/>
          <a:p>
            <a:r>
              <a:rPr lang="it-IT" sz="3600" dirty="0"/>
              <a:t>ASCOLTO EMPATICO (O COMPRENSIONE)</a:t>
            </a:r>
          </a:p>
        </p:txBody>
      </p:sp>
      <p:sp>
        <p:nvSpPr>
          <p:cNvPr id="5" name="Segnaposto contenuto 4"/>
          <p:cNvSpPr>
            <a:spLocks noGrp="1"/>
          </p:cNvSpPr>
          <p:nvPr>
            <p:ph idx="1"/>
          </p:nvPr>
        </p:nvSpPr>
        <p:spPr/>
        <p:txBody>
          <a:bodyPr>
            <a:normAutofit/>
          </a:bodyPr>
          <a:lstStyle/>
          <a:p>
            <a:pPr algn="just">
              <a:lnSpc>
                <a:spcPct val="80000"/>
              </a:lnSpc>
              <a:buNone/>
            </a:pPr>
            <a:r>
              <a:rPr lang="it-IT" dirty="0">
                <a:solidFill>
                  <a:schemeClr val="accent5">
                    <a:lumMod val="75000"/>
                  </a:schemeClr>
                </a:solidFill>
              </a:rPr>
              <a:t>DEFINIZIONE</a:t>
            </a:r>
          </a:p>
          <a:p>
            <a:pPr algn="just">
              <a:lnSpc>
                <a:spcPct val="80000"/>
              </a:lnSpc>
            </a:pPr>
            <a:r>
              <a:rPr lang="it-IT" dirty="0">
                <a:solidFill>
                  <a:schemeClr val="accent5">
                    <a:lumMod val="75000"/>
                  </a:schemeClr>
                </a:solidFill>
              </a:rPr>
              <a:t>Rappresenta la capacità di capire le persone dal loro punto di vista piuttosto che dal nostro</a:t>
            </a:r>
          </a:p>
          <a:p>
            <a:pPr algn="just">
              <a:lnSpc>
                <a:spcPct val="80000"/>
              </a:lnSpc>
            </a:pPr>
            <a:r>
              <a:rPr lang="it-IT" dirty="0">
                <a:solidFill>
                  <a:schemeClr val="accent5">
                    <a:lumMod val="75000"/>
                  </a:schemeClr>
                </a:solidFill>
              </a:rPr>
              <a:t>Non è direttivo e comporta un’apertura verso l’altro</a:t>
            </a:r>
          </a:p>
          <a:p>
            <a:pPr algn="just">
              <a:lnSpc>
                <a:spcPct val="80000"/>
              </a:lnSpc>
              <a:buNone/>
            </a:pPr>
            <a:endParaRPr lang="it-IT" dirty="0">
              <a:solidFill>
                <a:schemeClr val="accent5">
                  <a:lumMod val="75000"/>
                </a:schemeClr>
              </a:solidFill>
            </a:endParaRPr>
          </a:p>
          <a:p>
            <a:pPr algn="just">
              <a:lnSpc>
                <a:spcPct val="80000"/>
              </a:lnSpc>
              <a:buNone/>
            </a:pPr>
            <a:r>
              <a:rPr lang="it-IT" dirty="0">
                <a:solidFill>
                  <a:schemeClr val="accent5">
                    <a:lumMod val="75000"/>
                  </a:schemeClr>
                </a:solidFill>
              </a:rPr>
              <a:t>VANTAGGI:</a:t>
            </a:r>
          </a:p>
          <a:p>
            <a:pPr algn="just">
              <a:lnSpc>
                <a:spcPct val="80000"/>
              </a:lnSpc>
            </a:pPr>
            <a:r>
              <a:rPr lang="it-IT" dirty="0">
                <a:solidFill>
                  <a:schemeClr val="accent5">
                    <a:lumMod val="75000"/>
                  </a:schemeClr>
                </a:solidFill>
              </a:rPr>
              <a:t>Aumenta la fiducia e la disponibilità ad approfondire la comunicazione, con conseguente condivisione di conoscenze, esperienze e valori</a:t>
            </a:r>
          </a:p>
          <a:p>
            <a:pPr algn="just">
              <a:lnSpc>
                <a:spcPct val="80000"/>
              </a:lnSpc>
            </a:pPr>
            <a:r>
              <a:rPr lang="it-IT" dirty="0">
                <a:solidFill>
                  <a:schemeClr val="accent5">
                    <a:lumMod val="75000"/>
                  </a:schemeClr>
                </a:solidFill>
              </a:rPr>
              <a:t>Stimola nel paziente il senso di sentirsi accompagnato, seguito, stimolato nel suo percorso di malattia.</a:t>
            </a:r>
          </a:p>
          <a:p>
            <a:pPr algn="just">
              <a:lnSpc>
                <a:spcPct val="80000"/>
              </a:lnSpc>
            </a:pPr>
            <a:r>
              <a:rPr lang="it-IT" dirty="0">
                <a:solidFill>
                  <a:schemeClr val="accent5">
                    <a:lumMod val="75000"/>
                  </a:schemeClr>
                </a:solidFill>
              </a:rPr>
              <a:t>Trovare conforto aiuta a trovare la forza per affrontare il percorso delle cure</a:t>
            </a:r>
          </a:p>
          <a:p>
            <a:pPr marL="0" indent="0">
              <a:buNone/>
            </a:pPr>
            <a:endParaRPr lang="it-IT"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a:xfrm>
            <a:off x="502276" y="609600"/>
            <a:ext cx="8229600" cy="990600"/>
          </a:xfrm>
        </p:spPr>
        <p:txBody>
          <a:bodyPr>
            <a:normAutofit/>
          </a:bodyPr>
          <a:lstStyle/>
          <a:p>
            <a:r>
              <a:rPr lang="it-IT" sz="3600" dirty="0"/>
              <a:t>IL VALORE DELL’ASCOLTO</a:t>
            </a:r>
          </a:p>
        </p:txBody>
      </p:sp>
      <p:sp>
        <p:nvSpPr>
          <p:cNvPr id="96259" name="Rectangle 3"/>
          <p:cNvSpPr>
            <a:spLocks noGrp="1"/>
          </p:cNvSpPr>
          <p:nvPr>
            <p:ph idx="1"/>
          </p:nvPr>
        </p:nvSpPr>
        <p:spPr>
          <a:xfrm>
            <a:off x="527885" y="2564904"/>
            <a:ext cx="8229600" cy="4876800"/>
          </a:xfrm>
        </p:spPr>
        <p:txBody>
          <a:bodyPr/>
          <a:lstStyle/>
          <a:p>
            <a:r>
              <a:rPr lang="it-IT" dirty="0">
                <a:solidFill>
                  <a:schemeClr val="accent5">
                    <a:lumMod val="75000"/>
                  </a:schemeClr>
                </a:solidFill>
              </a:rPr>
              <a:t>rompe la solitudine</a:t>
            </a:r>
          </a:p>
          <a:p>
            <a:r>
              <a:rPr lang="it-IT" dirty="0">
                <a:solidFill>
                  <a:schemeClr val="accent5">
                    <a:lumMod val="75000"/>
                  </a:schemeClr>
                </a:solidFill>
              </a:rPr>
              <a:t>dà sollievo</a:t>
            </a:r>
          </a:p>
          <a:p>
            <a:r>
              <a:rPr lang="it-IT" dirty="0">
                <a:solidFill>
                  <a:schemeClr val="accent5">
                    <a:lumMod val="75000"/>
                  </a:schemeClr>
                </a:solidFill>
              </a:rPr>
              <a:t>allieva la tensione, l’ansia</a:t>
            </a:r>
          </a:p>
          <a:p>
            <a:endParaRPr lang="it-IT" dirty="0">
              <a:solidFill>
                <a:srgbClr val="0045D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ASCOLTO EMPATICO</a:t>
            </a:r>
          </a:p>
        </p:txBody>
      </p:sp>
      <p:sp>
        <p:nvSpPr>
          <p:cNvPr id="3" name="Segnaposto contenuto 2"/>
          <p:cNvSpPr>
            <a:spLocks noGrp="1"/>
          </p:cNvSpPr>
          <p:nvPr>
            <p:ph idx="1"/>
          </p:nvPr>
        </p:nvSpPr>
        <p:spPr/>
        <p:txBody>
          <a:bodyPr>
            <a:normAutofit/>
          </a:bodyPr>
          <a:lstStyle/>
          <a:p>
            <a:pPr>
              <a:lnSpc>
                <a:spcPct val="90000"/>
              </a:lnSpc>
              <a:buFont typeface="Wingdings 2" pitchFamily="18" charset="2"/>
              <a:buNone/>
            </a:pPr>
            <a:r>
              <a:rPr lang="it-IT" dirty="0">
                <a:solidFill>
                  <a:schemeClr val="accent5">
                    <a:lumMod val="75000"/>
                  </a:schemeClr>
                </a:solidFill>
              </a:rPr>
              <a:t>RISCHI</a:t>
            </a:r>
          </a:p>
          <a:p>
            <a:pPr>
              <a:lnSpc>
                <a:spcPct val="90000"/>
              </a:lnSpc>
              <a:buFont typeface="Wingdings 2" pitchFamily="18" charset="2"/>
              <a:buNone/>
            </a:pPr>
            <a:r>
              <a:rPr lang="it-IT" dirty="0">
                <a:solidFill>
                  <a:schemeClr val="accent5">
                    <a:lumMod val="75000"/>
                  </a:schemeClr>
                </a:solidFill>
              </a:rPr>
              <a:t>Calarci nei panni dell’altro non significa sentire le stesse</a:t>
            </a:r>
          </a:p>
          <a:p>
            <a:pPr>
              <a:lnSpc>
                <a:spcPct val="90000"/>
              </a:lnSpc>
              <a:buFont typeface="Wingdings 2" pitchFamily="18" charset="2"/>
              <a:buNone/>
            </a:pPr>
            <a:r>
              <a:rPr lang="it-IT" dirty="0">
                <a:solidFill>
                  <a:schemeClr val="accent5">
                    <a:lumMod val="75000"/>
                  </a:schemeClr>
                </a:solidFill>
              </a:rPr>
              <a:t>emozioni e sofferenze, farsi travolgere dalle emozioni</a:t>
            </a:r>
          </a:p>
          <a:p>
            <a:pPr>
              <a:lnSpc>
                <a:spcPct val="90000"/>
              </a:lnSpc>
              <a:buFont typeface="Wingdings 2" pitchFamily="18" charset="2"/>
              <a:buNone/>
            </a:pPr>
            <a:endParaRPr lang="it-IT" dirty="0">
              <a:solidFill>
                <a:schemeClr val="accent5">
                  <a:lumMod val="75000"/>
                </a:schemeClr>
              </a:solidFill>
            </a:endParaRPr>
          </a:p>
          <a:p>
            <a:pPr>
              <a:lnSpc>
                <a:spcPct val="90000"/>
              </a:lnSpc>
              <a:buFont typeface="Wingdings 2" pitchFamily="18" charset="2"/>
              <a:buNone/>
            </a:pPr>
            <a:r>
              <a:rPr lang="it-IT" dirty="0">
                <a:solidFill>
                  <a:schemeClr val="accent5">
                    <a:lumMod val="75000"/>
                  </a:schemeClr>
                </a:solidFill>
              </a:rPr>
              <a:t>E’ importante mantenere la lucidità mentale, non</a:t>
            </a:r>
          </a:p>
          <a:p>
            <a:pPr>
              <a:lnSpc>
                <a:spcPct val="90000"/>
              </a:lnSpc>
              <a:buFont typeface="Wingdings 2" pitchFamily="18" charset="2"/>
              <a:buNone/>
            </a:pPr>
            <a:r>
              <a:rPr lang="it-IT" dirty="0">
                <a:solidFill>
                  <a:schemeClr val="accent5">
                    <a:lumMod val="75000"/>
                  </a:schemeClr>
                </a:solidFill>
              </a:rPr>
              <a:t>perdersi nelle emozioni (razionalità).</a:t>
            </a:r>
          </a:p>
          <a:p>
            <a:pPr>
              <a:lnSpc>
                <a:spcPct val="90000"/>
              </a:lnSpc>
              <a:buFont typeface="Wingdings 2" pitchFamily="18" charset="2"/>
              <a:buNone/>
            </a:pPr>
            <a:endParaRPr lang="it-IT" dirty="0">
              <a:solidFill>
                <a:schemeClr val="accent5">
                  <a:lumMod val="75000"/>
                </a:schemeClr>
              </a:solidFill>
            </a:endParaRPr>
          </a:p>
          <a:p>
            <a:pPr>
              <a:lnSpc>
                <a:spcPct val="90000"/>
              </a:lnSpc>
              <a:buFont typeface="Wingdings 2" pitchFamily="18" charset="2"/>
              <a:buNone/>
            </a:pPr>
            <a:r>
              <a:rPr lang="it-IT" dirty="0">
                <a:solidFill>
                  <a:schemeClr val="accent5">
                    <a:lumMod val="75000"/>
                  </a:schemeClr>
                </a:solidFill>
              </a:rPr>
              <a:t>Perché?</a:t>
            </a:r>
          </a:p>
          <a:p>
            <a:pPr>
              <a:lnSpc>
                <a:spcPct val="90000"/>
              </a:lnSpc>
              <a:buFont typeface="Wingdings 2" pitchFamily="18" charset="2"/>
              <a:buNone/>
            </a:pPr>
            <a:r>
              <a:rPr lang="it-IT" dirty="0">
                <a:solidFill>
                  <a:schemeClr val="accent5">
                    <a:lumMod val="75000"/>
                  </a:schemeClr>
                </a:solidFill>
              </a:rPr>
              <a:t>Perché non si è più di aiuto .. Si ha bisogno di aiuto !</a:t>
            </a:r>
          </a:p>
          <a:p>
            <a:pPr>
              <a:lnSpc>
                <a:spcPct val="90000"/>
              </a:lnSpc>
              <a:buFont typeface="Wingdings 2" pitchFamily="18" charset="2"/>
              <a:buNone/>
            </a:pPr>
            <a:endParaRPr lang="it-IT" dirty="0">
              <a:solidFill>
                <a:schemeClr val="accent5">
                  <a:lumMod val="75000"/>
                </a:schemeClr>
              </a:solidFill>
            </a:endParaRPr>
          </a:p>
          <a:p>
            <a:pPr algn="ctr">
              <a:lnSpc>
                <a:spcPct val="90000"/>
              </a:lnSpc>
              <a:buFont typeface="Wingdings 2" pitchFamily="18" charset="2"/>
              <a:buNone/>
            </a:pPr>
            <a:r>
              <a:rPr lang="it-IT" dirty="0">
                <a:solidFill>
                  <a:schemeClr val="accent5">
                    <a:lumMod val="75000"/>
                  </a:schemeClr>
                </a:solidFill>
              </a:rPr>
              <a:t>OCCORRE MANTENERE UN EQUILIBRIO INTERIORE …</a:t>
            </a:r>
          </a:p>
        </p:txBody>
      </p:sp>
    </p:spTree>
    <p:extLst>
      <p:ext uri="{BB962C8B-B14F-4D97-AF65-F5344CB8AC3E}">
        <p14:creationId xmlns:p14="http://schemas.microsoft.com/office/powerpoint/2010/main" val="17953480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COMPASSIONE</a:t>
            </a:r>
          </a:p>
        </p:txBody>
      </p:sp>
      <p:sp>
        <p:nvSpPr>
          <p:cNvPr id="3" name="Segnaposto contenuto 2"/>
          <p:cNvSpPr>
            <a:spLocks noGrp="1"/>
          </p:cNvSpPr>
          <p:nvPr>
            <p:ph idx="1"/>
          </p:nvPr>
        </p:nvSpPr>
        <p:spPr/>
        <p:txBody>
          <a:bodyPr>
            <a:normAutofit fontScale="92500" lnSpcReduction="20000"/>
          </a:bodyPr>
          <a:lstStyle/>
          <a:p>
            <a:r>
              <a:rPr lang="it-IT" sz="2600" dirty="0">
                <a:solidFill>
                  <a:schemeClr val="accent5">
                    <a:lumMod val="75000"/>
                  </a:schemeClr>
                </a:solidFill>
              </a:rPr>
              <a:t>La capacità di discernere per aiutare in modo appropriato.</a:t>
            </a:r>
          </a:p>
          <a:p>
            <a:endParaRPr lang="it-IT" sz="2600" dirty="0">
              <a:solidFill>
                <a:schemeClr val="accent5">
                  <a:lumMod val="75000"/>
                </a:schemeClr>
              </a:solidFill>
            </a:endParaRPr>
          </a:p>
          <a:p>
            <a:r>
              <a:rPr lang="it-IT" sz="2600" dirty="0">
                <a:solidFill>
                  <a:schemeClr val="accent5">
                    <a:lumMod val="75000"/>
                  </a:schemeClr>
                </a:solidFill>
              </a:rPr>
              <a:t>Una conoscenza attiva di ciò che è appropriato in una determinata situazione e saggezza per applicarlo con intelligenza.</a:t>
            </a:r>
          </a:p>
          <a:p>
            <a:endParaRPr lang="it-IT" sz="2600" dirty="0">
              <a:solidFill>
                <a:schemeClr val="accent5">
                  <a:lumMod val="75000"/>
                </a:schemeClr>
              </a:solidFill>
            </a:endParaRPr>
          </a:p>
          <a:p>
            <a:r>
              <a:rPr lang="it-IT" sz="2600" dirty="0">
                <a:solidFill>
                  <a:schemeClr val="accent5">
                    <a:lumMod val="75000"/>
                  </a:schemeClr>
                </a:solidFill>
              </a:rPr>
              <a:t>La compassione inizia con l’apertura a se stessi,</a:t>
            </a:r>
          </a:p>
          <a:p>
            <a:r>
              <a:rPr lang="it-IT" sz="2600" dirty="0">
                <a:solidFill>
                  <a:schemeClr val="accent5">
                    <a:lumMod val="75000"/>
                  </a:schemeClr>
                </a:solidFill>
              </a:rPr>
              <a:t>alla propria esperienza interiore con l’accettarsi in maniera realistica, cioè essere compassionevoli con se stessi per esserlo con gli altri. Include l’essere gentile con se stessi e con gli altri.</a:t>
            </a:r>
          </a:p>
          <a:p>
            <a:endParaRPr lang="it-IT" sz="2600" b="1" dirty="0">
              <a:solidFill>
                <a:schemeClr val="accent5">
                  <a:lumMod val="75000"/>
                </a:schemeClr>
              </a:solidFill>
            </a:endParaRPr>
          </a:p>
          <a:p>
            <a:pPr marL="0" indent="0" algn="ctr">
              <a:buNone/>
            </a:pPr>
            <a:r>
              <a:rPr lang="it-IT" sz="2600" b="1" dirty="0">
                <a:solidFill>
                  <a:schemeClr val="accent5">
                    <a:lumMod val="75000"/>
                  </a:schemeClr>
                </a:solidFill>
              </a:rPr>
              <a:t>Accettare se stessi e gli altri senza giudicare.</a:t>
            </a:r>
          </a:p>
          <a:p>
            <a:endParaRPr lang="it-IT" dirty="0"/>
          </a:p>
          <a:p>
            <a:endParaRPr lang="it-IT" dirty="0"/>
          </a:p>
        </p:txBody>
      </p:sp>
    </p:spTree>
    <p:extLst>
      <p:ext uri="{BB962C8B-B14F-4D97-AF65-F5344CB8AC3E}">
        <p14:creationId xmlns:p14="http://schemas.microsoft.com/office/powerpoint/2010/main" val="398514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a:p>
        </p:txBody>
      </p:sp>
      <p:sp>
        <p:nvSpPr>
          <p:cNvPr id="6" name="Segnaposto contenuto 5"/>
          <p:cNvSpPr>
            <a:spLocks noGrp="1"/>
          </p:cNvSpPr>
          <p:nvPr>
            <p:ph idx="1"/>
          </p:nvPr>
        </p:nvSpPr>
        <p:spPr/>
        <p:txBody>
          <a:bodyPr/>
          <a:lstStyle/>
          <a:p>
            <a:endParaRPr lang="it-IT"/>
          </a:p>
        </p:txBody>
      </p:sp>
      <p:pic>
        <p:nvPicPr>
          <p:cNvPr id="3" name="Picture 6" descr="https://encrypted-tbn3.gstatic.com/images?q=tbn:ANd9GcRIZURDtwWF2Q9GW4JQCciuKlPgyVMAHAxtp-7yjWnhLld-W2Kr"/>
          <p:cNvPicPr>
            <a:picLocks noChangeAspect="1" noChangeArrowheads="1"/>
          </p:cNvPicPr>
          <p:nvPr/>
        </p:nvPicPr>
        <p:blipFill>
          <a:blip r:embed="rId2"/>
          <a:srcRect/>
          <a:stretch>
            <a:fillRect/>
          </a:stretch>
        </p:blipFill>
        <p:spPr bwMode="auto">
          <a:xfrm>
            <a:off x="3167856" y="1537750"/>
            <a:ext cx="2808288" cy="3744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SUPPORTO EMOTIVO</a:t>
            </a:r>
          </a:p>
        </p:txBody>
      </p:sp>
      <p:sp>
        <p:nvSpPr>
          <p:cNvPr id="3" name="Segnaposto contenuto 2"/>
          <p:cNvSpPr>
            <a:spLocks noGrp="1"/>
          </p:cNvSpPr>
          <p:nvPr>
            <p:ph idx="1"/>
          </p:nvPr>
        </p:nvSpPr>
        <p:spPr/>
        <p:txBody>
          <a:bodyPr>
            <a:normAutofit/>
          </a:bodyPr>
          <a:lstStyle/>
          <a:p>
            <a:pPr algn="ctr">
              <a:buFont typeface="Monotype Sorts"/>
              <a:buNone/>
            </a:pPr>
            <a:r>
              <a:rPr lang="it-IT" sz="2800" b="1" dirty="0">
                <a:solidFill>
                  <a:schemeClr val="accent5">
                    <a:lumMod val="75000"/>
                  </a:schemeClr>
                </a:solidFill>
              </a:rPr>
              <a:t>Esplorare e attivare le risorse positive interne</a:t>
            </a:r>
          </a:p>
          <a:p>
            <a:pPr lvl="2"/>
            <a:endParaRPr lang="it-IT" sz="2400" dirty="0">
              <a:solidFill>
                <a:schemeClr val="accent5">
                  <a:lumMod val="75000"/>
                </a:schemeClr>
              </a:solidFill>
            </a:endParaRPr>
          </a:p>
          <a:p>
            <a:pPr marL="342900" lvl="2" indent="-342900">
              <a:spcBef>
                <a:spcPts val="0"/>
              </a:spcBef>
            </a:pPr>
            <a:r>
              <a:rPr lang="it-IT" sz="2400" dirty="0">
                <a:solidFill>
                  <a:schemeClr val="accent5">
                    <a:lumMod val="75000"/>
                  </a:schemeClr>
                </a:solidFill>
              </a:rPr>
              <a:t>fronteggiare il problema</a:t>
            </a:r>
          </a:p>
          <a:p>
            <a:pPr marL="342900" lvl="2" indent="-342900">
              <a:spcBef>
                <a:spcPts val="0"/>
              </a:spcBef>
            </a:pPr>
            <a:r>
              <a:rPr lang="it-IT" sz="2400" dirty="0">
                <a:solidFill>
                  <a:schemeClr val="accent5">
                    <a:lumMod val="75000"/>
                  </a:schemeClr>
                </a:solidFill>
              </a:rPr>
              <a:t>incoraggiare la paziente a cercare le informazioni di cui ha bisogno  (un modo per riprendere il controllo)</a:t>
            </a:r>
          </a:p>
          <a:p>
            <a:pPr marL="342900" lvl="2" indent="-342900">
              <a:spcBef>
                <a:spcPts val="0"/>
              </a:spcBef>
            </a:pPr>
            <a:r>
              <a:rPr lang="it-IT" sz="2400" dirty="0">
                <a:solidFill>
                  <a:schemeClr val="accent5">
                    <a:lumMod val="75000"/>
                  </a:schemeClr>
                </a:solidFill>
              </a:rPr>
              <a:t>aiutare la paziente a fissarsi degli obiettivi realistici e raggiungibili per promuovere il suo benessere (“un problema alla volta”, vivere nel presente)</a:t>
            </a:r>
          </a:p>
          <a:p>
            <a:pPr marL="0" indent="0">
              <a:buNone/>
            </a:pPr>
            <a:endParaRPr lang="it-IT" dirty="0">
              <a:solidFill>
                <a:schemeClr val="accent5">
                  <a:lumMod val="75000"/>
                </a:schemeClr>
              </a:solidFill>
            </a:endParaRPr>
          </a:p>
        </p:txBody>
      </p:sp>
    </p:spTree>
    <p:extLst>
      <p:ext uri="{BB962C8B-B14F-4D97-AF65-F5344CB8AC3E}">
        <p14:creationId xmlns:p14="http://schemas.microsoft.com/office/powerpoint/2010/main" val="23546001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SUPPORTO EMOTIVO</a:t>
            </a:r>
          </a:p>
        </p:txBody>
      </p:sp>
      <p:sp>
        <p:nvSpPr>
          <p:cNvPr id="3" name="Segnaposto contenuto 2"/>
          <p:cNvSpPr>
            <a:spLocks noGrp="1"/>
          </p:cNvSpPr>
          <p:nvPr>
            <p:ph idx="1"/>
          </p:nvPr>
        </p:nvSpPr>
        <p:spPr/>
        <p:txBody>
          <a:bodyPr/>
          <a:lstStyle/>
          <a:p>
            <a:r>
              <a:rPr lang="it-IT" dirty="0">
                <a:solidFill>
                  <a:schemeClr val="accent5">
                    <a:lumMod val="75000"/>
                  </a:schemeClr>
                </a:solidFill>
              </a:rPr>
              <a:t>Essere consapevole della portata umana del proprio lavoro, del vostro agire quotidiano</a:t>
            </a:r>
          </a:p>
          <a:p>
            <a:r>
              <a:rPr lang="it-IT" dirty="0">
                <a:solidFill>
                  <a:schemeClr val="accent5">
                    <a:lumMod val="75000"/>
                  </a:schemeClr>
                </a:solidFill>
              </a:rPr>
              <a:t>Il vostro lavoro richiede competenza, rigore metodologico e tecnico di qualità</a:t>
            </a:r>
          </a:p>
          <a:p>
            <a:r>
              <a:rPr lang="it-IT" dirty="0">
                <a:solidFill>
                  <a:schemeClr val="accent5">
                    <a:lumMod val="75000"/>
                  </a:schemeClr>
                </a:solidFill>
              </a:rPr>
              <a:t>Ma ogni gesto, ogni vostra parola, decisione, espressione del viso, commento, può essere causa in ci ascolta, in questo caso una pz oncologica, di uno scatenarsi di REAZIONI EMOTIVE molto forti, come sofferenza, panico, sconcerto, che vanno al di là di quello che possiamo solo immaginare !!</a:t>
            </a:r>
          </a:p>
          <a:p>
            <a:endParaRPr lang="it-IT" dirty="0"/>
          </a:p>
        </p:txBody>
      </p:sp>
    </p:spTree>
    <p:extLst>
      <p:ext uri="{BB962C8B-B14F-4D97-AF65-F5344CB8AC3E}">
        <p14:creationId xmlns:p14="http://schemas.microsoft.com/office/powerpoint/2010/main" val="17230699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L’ASCOLTO NEUTRO</a:t>
            </a:r>
          </a:p>
        </p:txBody>
      </p:sp>
      <p:sp>
        <p:nvSpPr>
          <p:cNvPr id="3" name="Segnaposto contenuto 2"/>
          <p:cNvSpPr>
            <a:spLocks noGrp="1"/>
          </p:cNvSpPr>
          <p:nvPr>
            <p:ph idx="1"/>
          </p:nvPr>
        </p:nvSpPr>
        <p:spPr/>
        <p:txBody>
          <a:bodyPr>
            <a:normAutofit/>
          </a:bodyPr>
          <a:lstStyle/>
          <a:p>
            <a:pPr>
              <a:buNone/>
            </a:pPr>
            <a:r>
              <a:rPr lang="it-IT" dirty="0">
                <a:solidFill>
                  <a:schemeClr val="accent5">
                    <a:lumMod val="75000"/>
                  </a:schemeClr>
                </a:solidFill>
              </a:rPr>
              <a:t>Esercizio 2</a:t>
            </a:r>
          </a:p>
          <a:p>
            <a:pPr>
              <a:buNone/>
            </a:pPr>
            <a:endParaRPr lang="it-IT" dirty="0">
              <a:solidFill>
                <a:schemeClr val="accent5">
                  <a:lumMod val="75000"/>
                </a:schemeClr>
              </a:solidFill>
            </a:endParaRPr>
          </a:p>
          <a:p>
            <a:pPr>
              <a:buNone/>
            </a:pPr>
            <a:r>
              <a:rPr lang="it-IT" dirty="0">
                <a:solidFill>
                  <a:schemeClr val="accent5">
                    <a:lumMod val="75000"/>
                  </a:schemeClr>
                </a:solidFill>
              </a:rPr>
              <a:t>5mn Io ascolto senza comunicazione (no mimica facciale,   senza comunicazione non verbale)</a:t>
            </a:r>
          </a:p>
          <a:p>
            <a:pPr>
              <a:buNone/>
            </a:pPr>
            <a:r>
              <a:rPr lang="it-IT" dirty="0">
                <a:solidFill>
                  <a:schemeClr val="accent5">
                    <a:lumMod val="75000"/>
                  </a:schemeClr>
                </a:solidFill>
              </a:rPr>
              <a:t>5 </a:t>
            </a:r>
            <a:r>
              <a:rPr lang="it-IT" dirty="0" err="1">
                <a:solidFill>
                  <a:schemeClr val="accent5">
                    <a:lumMod val="75000"/>
                  </a:schemeClr>
                </a:solidFill>
              </a:rPr>
              <a:t>mn</a:t>
            </a:r>
            <a:r>
              <a:rPr lang="it-IT" dirty="0">
                <a:solidFill>
                  <a:schemeClr val="accent5">
                    <a:lumMod val="75000"/>
                  </a:schemeClr>
                </a:solidFill>
              </a:rPr>
              <a:t>  io do un feed-back</a:t>
            </a:r>
          </a:p>
          <a:p>
            <a:pPr>
              <a:buNone/>
            </a:pPr>
            <a:endParaRPr lang="it-IT" dirty="0">
              <a:solidFill>
                <a:schemeClr val="accent5">
                  <a:lumMod val="75000"/>
                </a:schemeClr>
              </a:solidFill>
            </a:endParaRPr>
          </a:p>
          <a:p>
            <a:pPr>
              <a:buNone/>
            </a:pPr>
            <a:r>
              <a:rPr lang="it-IT" dirty="0">
                <a:solidFill>
                  <a:schemeClr val="accent5">
                    <a:lumMod val="75000"/>
                  </a:schemeClr>
                </a:solidFill>
              </a:rPr>
              <a:t>Inversione dei ruoli </a:t>
            </a:r>
          </a:p>
        </p:txBody>
      </p:sp>
    </p:spTree>
    <p:extLst>
      <p:ext uri="{BB962C8B-B14F-4D97-AF65-F5344CB8AC3E}">
        <p14:creationId xmlns:p14="http://schemas.microsoft.com/office/powerpoint/2010/main" val="39131198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olo 1"/>
          <p:cNvSpPr>
            <a:spLocks noGrp="1"/>
          </p:cNvSpPr>
          <p:nvPr>
            <p:ph type="title"/>
          </p:nvPr>
        </p:nvSpPr>
        <p:spPr/>
        <p:txBody>
          <a:bodyPr>
            <a:normAutofit fontScale="90000"/>
          </a:bodyPr>
          <a:lstStyle/>
          <a:p>
            <a:br>
              <a:rPr lang="it-IT" sz="4000" dirty="0"/>
            </a:br>
            <a:r>
              <a:rPr lang="it-IT" sz="4000" dirty="0"/>
              <a:t>LA COMUNICAZIONE </a:t>
            </a:r>
            <a:br>
              <a:rPr lang="it-IT" sz="4000" dirty="0"/>
            </a:br>
            <a:r>
              <a:rPr lang="it-IT" sz="3600" dirty="0"/>
              <a:t>UN PROCESSO DI INFLUENZAMENTO RECIPROCO</a:t>
            </a:r>
          </a:p>
        </p:txBody>
      </p:sp>
      <p:sp>
        <p:nvSpPr>
          <p:cNvPr id="97283" name="Segnaposto contenuto 2"/>
          <p:cNvSpPr>
            <a:spLocks noGrp="1"/>
          </p:cNvSpPr>
          <p:nvPr>
            <p:ph idx="1"/>
          </p:nvPr>
        </p:nvSpPr>
        <p:spPr/>
        <p:txBody>
          <a:bodyPr>
            <a:normAutofit lnSpcReduction="10000"/>
          </a:bodyPr>
          <a:lstStyle/>
          <a:p>
            <a:pPr>
              <a:buFont typeface="Arial" charset="0"/>
              <a:buNone/>
            </a:pPr>
            <a:endParaRPr lang="it-IT" sz="2400" dirty="0"/>
          </a:p>
          <a:p>
            <a:pPr>
              <a:buFont typeface="Arial" charset="0"/>
              <a:buNone/>
            </a:pPr>
            <a:endParaRPr lang="it-IT" sz="2200" dirty="0">
              <a:solidFill>
                <a:schemeClr val="accent5">
                  <a:lumMod val="75000"/>
                </a:schemeClr>
              </a:solidFill>
            </a:endParaRPr>
          </a:p>
          <a:p>
            <a:pPr>
              <a:buFont typeface="Arial" charset="0"/>
              <a:buNone/>
            </a:pPr>
            <a:r>
              <a:rPr lang="it-IT" sz="2200" dirty="0">
                <a:solidFill>
                  <a:schemeClr val="accent5">
                    <a:lumMod val="75000"/>
                  </a:schemeClr>
                </a:solidFill>
              </a:rPr>
              <a:t>Il primo </a:t>
            </a:r>
            <a:r>
              <a:rPr lang="it-IT" sz="2200" dirty="0" err="1">
                <a:solidFill>
                  <a:schemeClr val="accent5">
                    <a:lumMod val="75000"/>
                  </a:schemeClr>
                </a:solidFill>
              </a:rPr>
              <a:t>assiomo</a:t>
            </a:r>
            <a:r>
              <a:rPr lang="it-IT" sz="2200" dirty="0">
                <a:solidFill>
                  <a:schemeClr val="accent5">
                    <a:lumMod val="75000"/>
                  </a:schemeClr>
                </a:solidFill>
              </a:rPr>
              <a:t> della comunicazione</a:t>
            </a:r>
          </a:p>
          <a:p>
            <a:pPr>
              <a:buFont typeface="Arial" charset="0"/>
              <a:buNone/>
            </a:pPr>
            <a:r>
              <a:rPr lang="it-IT" sz="2200" dirty="0">
                <a:solidFill>
                  <a:schemeClr val="accent5">
                    <a:lumMod val="75000"/>
                  </a:schemeClr>
                </a:solidFill>
              </a:rPr>
              <a:t>“non si può non comunicare!” </a:t>
            </a:r>
          </a:p>
          <a:p>
            <a:pPr>
              <a:buFont typeface="Arial" charset="0"/>
              <a:buNone/>
            </a:pPr>
            <a:r>
              <a:rPr lang="it-IT" sz="2200" dirty="0">
                <a:solidFill>
                  <a:schemeClr val="accent5">
                    <a:lumMod val="75000"/>
                  </a:schemeClr>
                </a:solidFill>
              </a:rPr>
              <a:t>(Paul </a:t>
            </a:r>
            <a:r>
              <a:rPr lang="it-IT" sz="2200" dirty="0" err="1">
                <a:solidFill>
                  <a:schemeClr val="accent5">
                    <a:lumMod val="75000"/>
                  </a:schemeClr>
                </a:solidFill>
              </a:rPr>
              <a:t>Watzlawick</a:t>
            </a:r>
            <a:r>
              <a:rPr lang="it-IT" sz="2200" dirty="0">
                <a:solidFill>
                  <a:schemeClr val="accent5">
                    <a:lumMod val="75000"/>
                  </a:schemeClr>
                </a:solidFill>
              </a:rPr>
              <a:t> e la scuola di Palo Alto)</a:t>
            </a:r>
          </a:p>
          <a:p>
            <a:pPr>
              <a:buFont typeface="Arial" charset="0"/>
              <a:buNone/>
            </a:pPr>
            <a:endParaRPr lang="it-IT" sz="2200" dirty="0">
              <a:solidFill>
                <a:schemeClr val="accent5">
                  <a:lumMod val="75000"/>
                </a:schemeClr>
              </a:solidFill>
            </a:endParaRPr>
          </a:p>
          <a:p>
            <a:pPr>
              <a:buFont typeface="Arial" charset="0"/>
              <a:buNone/>
            </a:pPr>
            <a:r>
              <a:rPr lang="it-IT" sz="2200" dirty="0">
                <a:solidFill>
                  <a:schemeClr val="accent5">
                    <a:lumMod val="75000"/>
                  </a:schemeClr>
                </a:solidFill>
              </a:rPr>
              <a:t>Anche un silenzio è comunicazione…</a:t>
            </a:r>
          </a:p>
          <a:p>
            <a:pPr>
              <a:buFont typeface="Arial" charset="0"/>
              <a:buNone/>
            </a:pPr>
            <a:endParaRPr lang="it-IT" sz="2200" dirty="0">
              <a:solidFill>
                <a:schemeClr val="accent5">
                  <a:lumMod val="75000"/>
                </a:schemeClr>
              </a:solidFill>
            </a:endParaRPr>
          </a:p>
          <a:p>
            <a:pPr>
              <a:buFont typeface="Arial" charset="0"/>
              <a:buNone/>
            </a:pPr>
            <a:r>
              <a:rPr lang="it-IT" sz="2200" dirty="0">
                <a:solidFill>
                  <a:schemeClr val="accent5">
                    <a:lumMod val="75000"/>
                  </a:schemeClr>
                </a:solidFill>
              </a:rPr>
              <a:t>Ogni comunicazione non solo trasmette informazioni ma si</a:t>
            </a:r>
          </a:p>
          <a:p>
            <a:pPr>
              <a:buFont typeface="Arial" charset="0"/>
              <a:buNone/>
            </a:pPr>
            <a:r>
              <a:rPr lang="it-IT" sz="2200" dirty="0">
                <a:solidFill>
                  <a:schemeClr val="accent5">
                    <a:lumMod val="75000"/>
                  </a:schemeClr>
                </a:solidFill>
              </a:rPr>
              <a:t>esprime anche attraverso comportamenti.</a:t>
            </a:r>
          </a:p>
          <a:p>
            <a:pPr>
              <a:buFont typeface="Arial" charset="0"/>
              <a:buNone/>
            </a:pPr>
            <a:endParaRPr lang="it-IT" sz="2200" dirty="0">
              <a:solidFill>
                <a:schemeClr val="accent5">
                  <a:lumMod val="75000"/>
                </a:schemeClr>
              </a:solidFill>
            </a:endParaRPr>
          </a:p>
          <a:p>
            <a:pPr>
              <a:buFont typeface="Arial" charset="0"/>
              <a:buNone/>
            </a:pPr>
            <a:r>
              <a:rPr lang="it-IT" sz="2200" dirty="0">
                <a:solidFill>
                  <a:schemeClr val="accent5">
                    <a:lumMod val="75000"/>
                  </a:schemeClr>
                </a:solidFill>
              </a:rPr>
              <a:t>La comunicazione verbale e non verbale.</a:t>
            </a:r>
          </a:p>
          <a:p>
            <a:pPr>
              <a:buFont typeface="Arial" charset="0"/>
              <a:buNone/>
            </a:pPr>
            <a:r>
              <a:rPr lang="it-IT" sz="2200" dirty="0">
                <a:solidFill>
                  <a:schemeClr val="accent5">
                    <a:lumMod val="75000"/>
                  </a:schemeClr>
                </a:solidFill>
              </a:rPr>
              <a:t>C’è sempre un coinvolgimento corporeo, non verbale.</a:t>
            </a:r>
          </a:p>
          <a:p>
            <a:pPr>
              <a:buFont typeface="Arial" charset="0"/>
              <a:buNone/>
            </a:pPr>
            <a:endParaRPr lang="it-IT" dirty="0"/>
          </a:p>
          <a:p>
            <a:pPr>
              <a:buFont typeface="Arial" charset="0"/>
              <a:buNone/>
            </a:pPr>
            <a:endParaRPr lang="it-IT" dirty="0"/>
          </a:p>
          <a:p>
            <a:pPr>
              <a:buFont typeface="Arial" charset="0"/>
              <a:buNone/>
            </a:pPr>
            <a:endParaRPr lang="it-IT" dirty="0"/>
          </a:p>
          <a:p>
            <a:pPr>
              <a:buFont typeface="Arial" charset="0"/>
              <a:buNone/>
            </a:pPr>
            <a:endParaRPr lang="it-IT" dirty="0"/>
          </a:p>
        </p:txBody>
      </p:sp>
      <p:pic>
        <p:nvPicPr>
          <p:cNvPr id="97284" name="Picture 2" descr="https://encrypted-tbn2.gstatic.com/images?q=tbn:ANd9GcRFVC_IqHj3i1DQi6D5OrASeVYrMVG9BdY3nr6jF6s_ZGBYJeYL"/>
          <p:cNvPicPr>
            <a:picLocks noChangeAspect="1" noChangeArrowheads="1"/>
          </p:cNvPicPr>
          <p:nvPr/>
        </p:nvPicPr>
        <p:blipFill>
          <a:blip r:embed="rId3"/>
          <a:srcRect/>
          <a:stretch>
            <a:fillRect/>
          </a:stretch>
        </p:blipFill>
        <p:spPr bwMode="auto">
          <a:xfrm>
            <a:off x="6804248" y="1600200"/>
            <a:ext cx="1882552" cy="268936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presentazione APEO Pierpaolo">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ema presentazione APEO Pierpaolo" id="{E0DA0D32-FB13-47D7-831A-DCE584CA2DAA}" vid="{940FF334-352A-4B71-B387-49CAC977043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presentazione APEO Pierpaolo</Template>
  <TotalTime>2556</TotalTime>
  <Words>4525</Words>
  <Application>Microsoft Office PowerPoint</Application>
  <PresentationFormat>Presentazione su schermo (4:3)</PresentationFormat>
  <Paragraphs>646</Paragraphs>
  <Slides>93</Slides>
  <Notes>20</Notes>
  <HiddenSlides>0</HiddenSlides>
  <MMClips>0</MMClips>
  <ScaleCrop>false</ScaleCrop>
  <HeadingPairs>
    <vt:vector size="8" baseType="variant">
      <vt:variant>
        <vt:lpstr>Caratteri utilizzati</vt:lpstr>
      </vt:variant>
      <vt:variant>
        <vt:i4>15</vt:i4>
      </vt:variant>
      <vt:variant>
        <vt:lpstr>Tema</vt:lpstr>
      </vt:variant>
      <vt:variant>
        <vt:i4>1</vt:i4>
      </vt:variant>
      <vt:variant>
        <vt:lpstr>Server OLE incorporati</vt:lpstr>
      </vt:variant>
      <vt:variant>
        <vt:i4>1</vt:i4>
      </vt:variant>
      <vt:variant>
        <vt:lpstr>Titoli diapositive</vt:lpstr>
      </vt:variant>
      <vt:variant>
        <vt:i4>93</vt:i4>
      </vt:variant>
    </vt:vector>
  </HeadingPairs>
  <TitlesOfParts>
    <vt:vector size="110" baseType="lpstr">
      <vt:lpstr>ＭＳ Ｐゴシック</vt:lpstr>
      <vt:lpstr>Arial</vt:lpstr>
      <vt:lpstr>Bookman Old Style</vt:lpstr>
      <vt:lpstr>Calibri</vt:lpstr>
      <vt:lpstr>Calibri (Corpo)</vt:lpstr>
      <vt:lpstr>Chalkboard Bold</vt:lpstr>
      <vt:lpstr>Comic Sans MS</vt:lpstr>
      <vt:lpstr>Constantia</vt:lpstr>
      <vt:lpstr>Helvetica</vt:lpstr>
      <vt:lpstr>Impact</vt:lpstr>
      <vt:lpstr>Monotype Sorts</vt:lpstr>
      <vt:lpstr>Times New Roman</vt:lpstr>
      <vt:lpstr>Univers</vt:lpstr>
      <vt:lpstr>Wingdings</vt:lpstr>
      <vt:lpstr>Wingdings 2</vt:lpstr>
      <vt:lpstr>Tema presentazione APEO Pierpaolo</vt:lpstr>
      <vt:lpstr>Microsoft Word Picture</vt:lpstr>
      <vt:lpstr>Come gestire LO STRESS EMOZIONALE NELLA  RELAZIONE E  NELLA  COMUNICAZIONE CON IL PAZIENTE IN ONCOLOGIA?  L’ IMPORTANZA DELL’ESTETICA nella paziente oncologica: PERCORSI BENESSERE L’UNITA’ MENTE E CORPO MALESSERE E BENESSERE</vt:lpstr>
      <vt:lpstr>SOMMARIO </vt:lpstr>
      <vt:lpstr>1. OBIETTIVI DEL CORSO</vt:lpstr>
      <vt:lpstr>2. STRESS</vt:lpstr>
      <vt:lpstr>2. STRESS</vt:lpstr>
      <vt:lpstr>STRESS</vt:lpstr>
      <vt:lpstr>Presentazione standard di PowerPoint</vt:lpstr>
      <vt:lpstr>Presentazione standard di PowerPoint</vt:lpstr>
      <vt:lpstr>Presentazione standard di PowerPoint</vt:lpstr>
      <vt:lpstr>  CHE COSA EVOCA PER VOI IL CANCRO…?  </vt:lpstr>
      <vt:lpstr> IL POTERE DELLE CREDENZE  MALSANE E DELLE ASPETTATIVE </vt:lpstr>
      <vt:lpstr> STRESS </vt:lpstr>
      <vt:lpstr>LO STRESS PSICOLOGICO</vt:lpstr>
      <vt:lpstr>LO STRESS PSICOLOGICO</vt:lpstr>
      <vt:lpstr>IL CONCETTO DI STRESS PSICOLOGICO</vt:lpstr>
      <vt:lpstr>LO STRESS PSICOLOGICO</vt:lpstr>
      <vt:lpstr>Presentazione standard di PowerPoint</vt:lpstr>
      <vt:lpstr>Presentazione standard di PowerPoint</vt:lpstr>
      <vt:lpstr>I TIPI DI STRESS ACUTO, CRONICO</vt:lpstr>
      <vt:lpstr>LE FASI DELLA RISPOSTA  ALLO STRESS</vt:lpstr>
      <vt:lpstr>Presentazione standard di PowerPoint</vt:lpstr>
      <vt:lpstr>LA FASE DI ALLARME</vt:lpstr>
      <vt:lpstr> LA PRIMA FASE: IL CAMPANELLO D’ALLARME (FASE DI ALLARME) </vt:lpstr>
      <vt:lpstr>Presentazione standard di PowerPoint</vt:lpstr>
      <vt:lpstr>LA FASE DI RESISTENZA O DI ADATTAMENTO</vt:lpstr>
      <vt:lpstr> LA SECONDA FASE: LA RESISTENZA O ADATTAMENTO </vt:lpstr>
      <vt:lpstr>note</vt:lpstr>
      <vt:lpstr>Presentazione standard di PowerPoint</vt:lpstr>
      <vt:lpstr>LA TERZA FASE: L’ESAURIMENTO</vt:lpstr>
      <vt:lpstr>Presentazione standard di PowerPoint</vt:lpstr>
      <vt:lpstr>Presentazione standard di PowerPoint</vt:lpstr>
      <vt:lpstr>Presentazione standard di PowerPoint</vt:lpstr>
      <vt:lpstr>Presentazione standard di PowerPoint</vt:lpstr>
      <vt:lpstr>MEDICINA CORPO-MENTE</vt:lpstr>
      <vt:lpstr>STRESS</vt:lpstr>
      <vt:lpstr>STRESS</vt:lpstr>
      <vt:lpstr>I TIPI DI STRESS NELLA VITA</vt:lpstr>
      <vt:lpstr>CURVA DELLA PRESTAZIONE SOTTO STRESS</vt:lpstr>
      <vt:lpstr>Presentazione standard di PowerPoint</vt:lpstr>
      <vt:lpstr>MA IL TUMORE È PSICOSOMATICO?   È DOVUTO ALLO STRESS?</vt:lpstr>
      <vt:lpstr>STRESS E DISREGOLAZIONE EMOTIVA                     </vt:lpstr>
      <vt:lpstr>L’ONCOLOGIA</vt:lpstr>
      <vt:lpstr> </vt:lpstr>
      <vt:lpstr>DEFINIZIONE DEL TRAUMA</vt:lpstr>
      <vt:lpstr>STRESS POST-TRAUMATICO</vt:lpstr>
      <vt:lpstr>LA SPECIFICITÀ  DELLA PSICO-ONCOLOGIA   </vt:lpstr>
      <vt:lpstr>   QUALI SONO GLI EVENTI CRITICI CHE AVETE VISSUTI IN AMBITO LAVORATIVO?  </vt:lpstr>
      <vt:lpstr> </vt:lpstr>
      <vt:lpstr>Presentazione standard di PowerPoint</vt:lpstr>
      <vt:lpstr>Presentazione standard di PowerPoint</vt:lpstr>
      <vt:lpstr>LE REAZIONI DA STRESS ACUTO E IL PROCESSO DI ADATTAMENTO</vt:lpstr>
      <vt:lpstr>FASE DI SHOCK (CIRCA…3-5G):</vt:lpstr>
      <vt:lpstr>Presentazione standard di PowerPoint</vt:lpstr>
      <vt:lpstr>IL RUOLO DELLO STRESS </vt:lpstr>
      <vt:lpstr>IL CONTINUUM DEL DISTRESS IN ONCOLOGIA  </vt:lpstr>
      <vt:lpstr>SINTOMATOLOGIA PSICOLOGICA POST-EVENTO TRAUMATICO</vt:lpstr>
      <vt:lpstr> FASE DI CRISI EMOTIVA, IMPATTO EMOTIVO  </vt:lpstr>
      <vt:lpstr>IMPARARE A CONVIVERE CON    IMPARARE A CONVIVERE CON L’EVENTO:   FASE DELLA  RI-ORGANIZZAZIONE, DI ADATTAMENTO      </vt:lpstr>
      <vt:lpstr>  </vt:lpstr>
      <vt:lpstr>EMOZIONI DELLE DONNE</vt:lpstr>
      <vt:lpstr>L’IMPATTO TRAUMATICO DEL TUMORE AL SENO: RIPERCUSSIONI PSICOLOGICHE</vt:lpstr>
      <vt:lpstr>TESTIMONIANZA RICOSTRUZIONE DEL SENO</vt:lpstr>
      <vt:lpstr>   MASTECTOMIA NIPPLE SPARING E INTEGRITÀ CORPOREA  </vt:lpstr>
      <vt:lpstr>TESTIMONIANZA RICOSTRUZIONE DEL CAPEZZOLO</vt:lpstr>
      <vt:lpstr> STUDIO SULLE MOTIVAZIONI DELLE DONNE A RICOSTRUIRE IL CAPEZZOLO, 2003/2007 ,100 PAZIENTI</vt:lpstr>
      <vt:lpstr>TESTIMONIANZA</vt:lpstr>
      <vt:lpstr>Presentazione standard di PowerPoint</vt:lpstr>
      <vt:lpstr>OBIETTIVO DEL SUPPORTO: FAVORIRE LA RESILIENZA</vt:lpstr>
      <vt:lpstr>Presentazione standard di PowerPoint</vt:lpstr>
      <vt:lpstr>RESILIENZA</vt:lpstr>
      <vt:lpstr>Presentazione standard di PowerPoint</vt:lpstr>
      <vt:lpstr>POST TRAUMATIC GROWTH (Tedeschi e Calhoun, 1996)</vt:lpstr>
      <vt:lpstr>RESILIENZA</vt:lpstr>
      <vt:lpstr>UN PERCORSO PERSONALE CAUSE RIFERITE ALLA PERSONA</vt:lpstr>
      <vt:lpstr>STRESS MANAGEMENT</vt:lpstr>
      <vt:lpstr>STRESS MANAGEMENT</vt:lpstr>
      <vt:lpstr>STRESS MANAGEMENT – Le tecniche psico-corporee</vt:lpstr>
      <vt:lpstr>IL MASSAGGIO, IL RILASSAMENTO</vt:lpstr>
      <vt:lpstr> IL MASSAGGIO: ASPETTI PSICOLOGICI E RELAZIONALI</vt:lpstr>
      <vt:lpstr>CURARE LA PROPRIA IMMAGINE, LA BELLEZZA, L’AUTOSTIMA</vt:lpstr>
      <vt:lpstr>VALORIZZARE LA CURA DI SE’, LA BELLEZZA, LA VITA DURANTE I TRATTAMENTI ONCOLOGICI: LA PROMOZIONE DEL  BENESSERE PSICO-FISICO</vt:lpstr>
      <vt:lpstr> SPECCHIARSI PER RICONOSCERSI </vt:lpstr>
      <vt:lpstr> L’IMPORTANZA DELLO SGUARDO DELL’ALTRO PER L’AUTOSTIMA NELLA COSTRUZIONE DELL’IDENTITÀ</vt:lpstr>
      <vt:lpstr>3. LA COMUNICAZIONE</vt:lpstr>
      <vt:lpstr> MODELLO DI COMUNICAZIONE   il modello “SPIKES” IN ONCOLOGIA Walter Baile et al. (The Oncologist, 2000) </vt:lpstr>
      <vt:lpstr>ASCOLTO EMPATICO (O COMPRENSIONE)</vt:lpstr>
      <vt:lpstr>IL VALORE DELL’ASCOLTO</vt:lpstr>
      <vt:lpstr>ASCOLTO EMPATICO</vt:lpstr>
      <vt:lpstr>LA COMPASSIONE</vt:lpstr>
      <vt:lpstr>IL SUPPORTO EMOTIVO</vt:lpstr>
      <vt:lpstr>IL SUPPORTO EMOTIVO</vt:lpstr>
      <vt:lpstr>L’ASCOLTO NEUTRO</vt:lpstr>
      <vt:lpstr> LA COMUNICAZIONE  UN PROCESSO DI INFLUENZAMENTO RECIPROCO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florence didier</dc:creator>
  <cp:lastModifiedBy>Gruppo Office Due</cp:lastModifiedBy>
  <cp:revision>417</cp:revision>
  <cp:lastPrinted>2015-11-24T15:02:28Z</cp:lastPrinted>
  <dcterms:created xsi:type="dcterms:W3CDTF">2011-10-20T18:36:51Z</dcterms:created>
  <dcterms:modified xsi:type="dcterms:W3CDTF">2019-05-29T15:44:08Z</dcterms:modified>
</cp:coreProperties>
</file>