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6.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61.jpg" ContentType="image/jpg"/>
  <Override PartName="/ppt/media/image62.jpg" ContentType="image/jpg"/>
  <Override PartName="/ppt/media/image63.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5.xml" ContentType="application/vnd.openxmlformats-officedocument.presentationml.notesSlide+xml"/>
  <Override PartName="/ppt/media/image66.jpg" ContentType="image/jpg"/>
  <Override PartName="/ppt/media/image69.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70.jpg" ContentType="image/jpg"/>
  <Override PartName="/ppt/media/image71.jpg" ContentType="image/jpg"/>
  <Override PartName="/ppt/media/image72.jpg" ContentType="image/jpg"/>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05.jpg" ContentType="image/jpg"/>
  <Override PartName="/ppt/media/image106.jpg" ContentType="image/jp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1" r:id="rId4"/>
    <p:sldMasterId id="2147483697" r:id="rId5"/>
    <p:sldMasterId id="2147483710" r:id="rId6"/>
    <p:sldMasterId id="2147483725" r:id="rId7"/>
    <p:sldMasterId id="2147483734" r:id="rId8"/>
    <p:sldMasterId id="2147483748" r:id="rId9"/>
    <p:sldMasterId id="2147483760" r:id="rId10"/>
    <p:sldMasterId id="2147483776" r:id="rId11"/>
  </p:sldMasterIdLst>
  <p:notesMasterIdLst>
    <p:notesMasterId r:id="rId99"/>
  </p:notesMasterIdLst>
  <p:sldIdLst>
    <p:sldId id="256" r:id="rId12"/>
    <p:sldId id="257" r:id="rId13"/>
    <p:sldId id="258" r:id="rId14"/>
    <p:sldId id="297" r:id="rId15"/>
    <p:sldId id="260" r:id="rId16"/>
    <p:sldId id="261" r:id="rId17"/>
    <p:sldId id="322" r:id="rId18"/>
    <p:sldId id="292" r:id="rId19"/>
    <p:sldId id="294" r:id="rId20"/>
    <p:sldId id="296" r:id="rId21"/>
    <p:sldId id="290" r:id="rId22"/>
    <p:sldId id="291" r:id="rId23"/>
    <p:sldId id="262" r:id="rId24"/>
    <p:sldId id="263" r:id="rId25"/>
    <p:sldId id="298" r:id="rId26"/>
    <p:sldId id="299" r:id="rId27"/>
    <p:sldId id="301" r:id="rId28"/>
    <p:sldId id="303"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48" r:id="rId46"/>
    <p:sldId id="321"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51" r:id="rId64"/>
    <p:sldId id="352" r:id="rId65"/>
    <p:sldId id="354" r:id="rId66"/>
    <p:sldId id="356" r:id="rId67"/>
    <p:sldId id="358" r:id="rId68"/>
    <p:sldId id="361" r:id="rId69"/>
    <p:sldId id="342" r:id="rId70"/>
    <p:sldId id="349" r:id="rId71"/>
    <p:sldId id="350" r:id="rId72"/>
    <p:sldId id="346" r:id="rId73"/>
    <p:sldId id="265" r:id="rId74"/>
    <p:sldId id="259" r:id="rId75"/>
    <p:sldId id="266" r:id="rId76"/>
    <p:sldId id="267" r:id="rId77"/>
    <p:sldId id="268" r:id="rId78"/>
    <p:sldId id="269" r:id="rId79"/>
    <p:sldId id="270" r:id="rId80"/>
    <p:sldId id="295" r:id="rId81"/>
    <p:sldId id="275" r:id="rId82"/>
    <p:sldId id="272" r:id="rId83"/>
    <p:sldId id="273" r:id="rId84"/>
    <p:sldId id="276" r:id="rId85"/>
    <p:sldId id="284" r:id="rId86"/>
    <p:sldId id="277" r:id="rId87"/>
    <p:sldId id="286" r:id="rId88"/>
    <p:sldId id="278" r:id="rId89"/>
    <p:sldId id="280" r:id="rId90"/>
    <p:sldId id="279" r:id="rId91"/>
    <p:sldId id="281" r:id="rId92"/>
    <p:sldId id="282" r:id="rId93"/>
    <p:sldId id="283" r:id="rId94"/>
    <p:sldId id="285" r:id="rId95"/>
    <p:sldId id="287" r:id="rId96"/>
    <p:sldId id="288" r:id="rId97"/>
    <p:sldId id="289" r:id="rId9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51" autoAdjust="0"/>
    <p:restoredTop sz="86126" autoAdjust="0"/>
  </p:normalViewPr>
  <p:slideViewPr>
    <p:cSldViewPr snapToGrid="0">
      <p:cViewPr varScale="1">
        <p:scale>
          <a:sx n="67" d="100"/>
          <a:sy n="67" d="100"/>
        </p:scale>
        <p:origin x="56"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oglio_di_lavoro_di_Microsoft_Excel.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oglio_di_lavoro_di_Microsoft_Excel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oglio_di_lavoro_di_Microsoft_Excel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oglio_di_lavoro_di_Microsoft_Excel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oglio_di_lavoro_di_Microsoft_Excel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Foglio_di_lavoro_di_Microsoft_Excel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oglio_di_lavoro_di_Microsoft_Excel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oglio_di_lavoro_di_Microsoft_Excel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54271216737896"/>
          <c:y val="5.9006015115269442E-2"/>
          <c:w val="0.74210848659979822"/>
          <c:h val="0.85074949117902432"/>
        </c:manualLayout>
      </c:layout>
      <c:pieChart>
        <c:varyColors val="1"/>
        <c:ser>
          <c:idx val="0"/>
          <c:order val="0"/>
          <c:tx>
            <c:strRef>
              <c:f>Sheet1!$B$1</c:f>
              <c:strCache>
                <c:ptCount val="1"/>
                <c:pt idx="0">
                  <c:v>Sales</c:v>
                </c:pt>
              </c:strCache>
            </c:strRef>
          </c:tx>
          <c:spPr>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2700000" scaled="1"/>
              <a:tileRect/>
            </a:gradFill>
          </c:spPr>
          <c:dPt>
            <c:idx val="0"/>
            <c:bubble3D val="0"/>
            <c:spPr>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2700000" scaled="1"/>
                <a:tileRect/>
              </a:gra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EE6-438C-AEDC-4D3BCA1D304F}"/>
              </c:ext>
            </c:extLst>
          </c:dPt>
          <c:dPt>
            <c:idx val="1"/>
            <c:bubble3D val="0"/>
            <c:spPr>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2700000" scaled="1"/>
                <a:tileRect/>
              </a:gra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EE6-438C-AEDC-4D3BCA1D304F}"/>
              </c:ext>
            </c:extLst>
          </c:dPt>
          <c:dPt>
            <c:idx val="2"/>
            <c:bubble3D val="0"/>
            <c:spPr>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2700000" scaled="1"/>
                <a:tileRect/>
              </a:gra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EE6-438C-AEDC-4D3BCA1D304F}"/>
              </c:ext>
            </c:extLst>
          </c:dPt>
          <c:cat>
            <c:strRef>
              <c:f>Sheet1!$A$2:$A$4</c:f>
              <c:strCache>
                <c:ptCount val="3"/>
                <c:pt idx="0">
                  <c:v>1st Qtr</c:v>
                </c:pt>
                <c:pt idx="1">
                  <c:v>2nd Qtr</c:v>
                </c:pt>
                <c:pt idx="2">
                  <c:v>3rd Qtr</c:v>
                </c:pt>
              </c:strCache>
            </c:strRef>
          </c:cat>
          <c:val>
            <c:numRef>
              <c:f>Sheet1!$B$2:$B$4</c:f>
              <c:numCache>
                <c:formatCode>General</c:formatCode>
                <c:ptCount val="3"/>
                <c:pt idx="0">
                  <c:v>41</c:v>
                </c:pt>
                <c:pt idx="1">
                  <c:v>31</c:v>
                </c:pt>
                <c:pt idx="2">
                  <c:v>28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EE6-438C-AEDC-4D3BCA1D30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Percentage</c:v>
                </c:pt>
              </c:strCache>
            </c:strRef>
          </c:tx>
          <c:dPt>
            <c:idx val="0"/>
            <c:bubble3D val="0"/>
            <c:spPr>
              <a:solidFill>
                <a:schemeClr val="tx2">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37C-42CC-A04C-AEF669497D98}"/>
              </c:ext>
            </c:extLst>
          </c:dPt>
          <c:dPt>
            <c:idx val="1"/>
            <c:bubble3D val="0"/>
            <c:spPr>
              <a:solidFill>
                <a:schemeClr val="accent2">
                  <a:lumMod val="60000"/>
                  <a:lumOff val="4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37C-42CC-A04C-AEF669497D98}"/>
              </c:ext>
            </c:extLst>
          </c:dPt>
          <c:dPt>
            <c:idx val="2"/>
            <c:bubble3D val="0"/>
            <c:spPr>
              <a:solidFill>
                <a:srgbClr val="C0D7F1"/>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37C-42CC-A04C-AEF669497D98}"/>
              </c:ext>
            </c:extLst>
          </c:dPt>
          <c:dPt>
            <c:idx val="3"/>
            <c:bubble3D val="0"/>
            <c:spPr>
              <a:solidFill>
                <a:srgbClr val="EFC1BF"/>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37C-42CC-A04C-AEF669497D98}"/>
              </c:ext>
            </c:extLst>
          </c:dPt>
          <c:dPt>
            <c:idx val="4"/>
            <c:bubble3D val="0"/>
            <c:spPr>
              <a:solidFill>
                <a:schemeClr val="accent1"/>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37C-42CC-A04C-AEF669497D98}"/>
              </c:ext>
            </c:extLst>
          </c:dPt>
          <c:dPt>
            <c:idx val="5"/>
            <c:bubble3D val="0"/>
            <c:spPr>
              <a:solidFill>
                <a:srgbClr val="7FD5D9"/>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137C-42CC-A04C-AEF669497D98}"/>
              </c:ext>
            </c:extLst>
          </c:dPt>
          <c:dPt>
            <c:idx val="6"/>
            <c:bubble3D val="0"/>
            <c:spPr>
              <a:solidFill>
                <a:schemeClr val="accent5"/>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137C-42CC-A04C-AEF669497D98}"/>
              </c:ext>
            </c:extLst>
          </c:dPt>
          <c:dPt>
            <c:idx val="7"/>
            <c:bubble3D val="0"/>
            <c:spPr>
              <a:solidFill>
                <a:srgbClr val="004D99"/>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137C-42CC-A04C-AEF669497D98}"/>
              </c:ext>
            </c:extLst>
          </c:dPt>
          <c:dPt>
            <c:idx val="8"/>
            <c:bubble3D val="0"/>
            <c:spPr>
              <a:solidFill>
                <a:schemeClr val="accent4"/>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137C-42CC-A04C-AEF669497D98}"/>
              </c:ext>
            </c:extLst>
          </c:dPt>
          <c:dPt>
            <c:idx val="9"/>
            <c:bubble3D val="0"/>
            <c:spPr>
              <a:solidFill>
                <a:schemeClr val="accent1">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137C-42CC-A04C-AEF669497D98}"/>
              </c:ext>
            </c:extLst>
          </c:dPt>
          <c:dPt>
            <c:idx val="10"/>
            <c:bubble3D val="0"/>
            <c:spPr>
              <a:solidFill>
                <a:schemeClr val="accent3"/>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137C-42CC-A04C-AEF669497D98}"/>
              </c:ext>
            </c:extLst>
          </c:dPt>
          <c:dPt>
            <c:idx val="11"/>
            <c:bubble3D val="0"/>
            <c:spPr>
              <a:solidFill>
                <a:schemeClr val="accent6">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137C-42CC-A04C-AEF669497D98}"/>
              </c:ext>
            </c:extLst>
          </c:dPt>
          <c:cat>
            <c:strRef>
              <c:f>Sheet1!$A$2:$A$13</c:f>
              <c:strCache>
                <c:ptCount val="12"/>
                <c:pt idx="0">
                  <c:v>No actionable mutation detected</c:v>
                </c:pt>
                <c:pt idx="1">
                  <c:v>KRAS</c:v>
                </c:pt>
                <c:pt idx="2">
                  <c:v>EGFR</c:v>
                </c:pt>
                <c:pt idx="3">
                  <c:v>ALK </c:v>
                </c:pt>
                <c:pt idx="4">
                  <c:v>MET</c:v>
                </c:pt>
                <c:pt idx="5">
                  <c:v>ROS1</c:v>
                </c:pt>
                <c:pt idx="6">
                  <c:v>BRAF</c:v>
                </c:pt>
                <c:pt idx="7">
                  <c:v>HER2</c:v>
                </c:pt>
                <c:pt idx="8">
                  <c:v>RET</c:v>
                </c:pt>
                <c:pt idx="9">
                  <c:v>NTRK</c:v>
                </c:pt>
                <c:pt idx="10">
                  <c:v>PI3CA</c:v>
                </c:pt>
                <c:pt idx="11">
                  <c:v>MEK</c:v>
                </c:pt>
              </c:strCache>
            </c:strRef>
          </c:cat>
          <c:val>
            <c:numRef>
              <c:f>Sheet1!$B$2:$B$13</c:f>
              <c:numCache>
                <c:formatCode>General</c:formatCode>
                <c:ptCount val="12"/>
                <c:pt idx="0">
                  <c:v>36</c:v>
                </c:pt>
                <c:pt idx="1">
                  <c:v>25</c:v>
                </c:pt>
                <c:pt idx="2">
                  <c:v>15</c:v>
                </c:pt>
                <c:pt idx="3">
                  <c:v>5</c:v>
                </c:pt>
                <c:pt idx="4">
                  <c:v>3</c:v>
                </c:pt>
                <c:pt idx="5">
                  <c:v>2</c:v>
                </c:pt>
                <c:pt idx="6">
                  <c:v>2</c:v>
                </c:pt>
                <c:pt idx="7">
                  <c:v>2</c:v>
                </c:pt>
                <c:pt idx="8">
                  <c:v>2</c:v>
                </c:pt>
                <c:pt idx="9">
                  <c:v>1</c:v>
                </c:pt>
                <c:pt idx="10">
                  <c:v>1</c:v>
                </c:pt>
                <c:pt idx="11">
                  <c:v>1</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137C-42CC-A04C-AEF669497D98}"/>
            </c:ext>
          </c:extLst>
        </c:ser>
        <c:dLbls>
          <c:showLegendKey val="0"/>
          <c:showVal val="0"/>
          <c:showCatName val="0"/>
          <c:showSerName val="0"/>
          <c:showPercent val="0"/>
          <c:showBubbleSize val="0"/>
          <c:showLeaderLines val="1"/>
        </c:dLbls>
        <c:firstSliceAng val="72"/>
      </c:pieChart>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54271216737896"/>
          <c:y val="5.9006015115269442E-2"/>
          <c:w val="0.74210848659979822"/>
          <c:h val="0.8507494911790243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B14-4CBD-A2D9-23B46BCDCDAF}"/>
              </c:ext>
            </c:extLst>
          </c:dPt>
          <c:dPt>
            <c:idx val="1"/>
            <c:bubble3D val="0"/>
            <c:spPr>
              <a:solidFill>
                <a:schemeClr val="accent2"/>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B14-4CBD-A2D9-23B46BCDCDAF}"/>
              </c:ext>
            </c:extLst>
          </c:dPt>
          <c:dPt>
            <c:idx val="2"/>
            <c:bubble3D val="0"/>
            <c:spPr>
              <a:solidFill>
                <a:schemeClr val="accent3"/>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B14-4CBD-A2D9-23B46BCDCDAF}"/>
              </c:ext>
            </c:extLst>
          </c:dPt>
          <c:cat>
            <c:strRef>
              <c:f>Sheet1!$A$2:$A$4</c:f>
              <c:strCache>
                <c:ptCount val="3"/>
                <c:pt idx="0">
                  <c:v>1st Qtr</c:v>
                </c:pt>
                <c:pt idx="1">
                  <c:v>2nd Qtr</c:v>
                </c:pt>
                <c:pt idx="2">
                  <c:v>3rd Qtr</c:v>
                </c:pt>
              </c:strCache>
            </c:strRef>
          </c:cat>
          <c:val>
            <c:numRef>
              <c:f>Sheet1!$B$2:$B$4</c:f>
              <c:numCache>
                <c:formatCode>General</c:formatCode>
                <c:ptCount val="3"/>
                <c:pt idx="0">
                  <c:v>41</c:v>
                </c:pt>
                <c:pt idx="1">
                  <c:v>31</c:v>
                </c:pt>
                <c:pt idx="2">
                  <c:v>28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B14-4CBD-A2D9-23B46BCDCD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Percentage</c:v>
                </c:pt>
              </c:strCache>
            </c:strRef>
          </c:tx>
          <c:dPt>
            <c:idx val="0"/>
            <c:bubble3D val="0"/>
            <c:spPr>
              <a:solidFill>
                <a:schemeClr val="tx2">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55D-4BEE-B7CF-E1972EF839A7}"/>
              </c:ext>
            </c:extLst>
          </c:dPt>
          <c:dPt>
            <c:idx val="1"/>
            <c:bubble3D val="0"/>
            <c:spPr>
              <a:solidFill>
                <a:schemeClr val="accent2">
                  <a:lumMod val="60000"/>
                  <a:lumOff val="4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55D-4BEE-B7CF-E1972EF839A7}"/>
              </c:ext>
            </c:extLst>
          </c:dPt>
          <c:dPt>
            <c:idx val="2"/>
            <c:bubble3D val="0"/>
            <c:spPr>
              <a:solidFill>
                <a:schemeClr val="accent3">
                  <a:lumMod val="75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55D-4BEE-B7CF-E1972EF839A7}"/>
              </c:ext>
            </c:extLst>
          </c:dPt>
          <c:dPt>
            <c:idx val="3"/>
            <c:bubble3D val="0"/>
            <c:spPr>
              <a:solidFill>
                <a:schemeClr val="accent4">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55D-4BEE-B7CF-E1972EF839A7}"/>
              </c:ext>
            </c:extLst>
          </c:dPt>
          <c:dPt>
            <c:idx val="4"/>
            <c:bubble3D val="0"/>
            <c:spPr>
              <a:solidFill>
                <a:schemeClr val="accent1"/>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55D-4BEE-B7CF-E1972EF839A7}"/>
              </c:ext>
            </c:extLst>
          </c:dPt>
          <c:dPt>
            <c:idx val="5"/>
            <c:bubble3D val="0"/>
            <c:spPr>
              <a:solidFill>
                <a:srgbClr val="7FD5D9"/>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55D-4BEE-B7CF-E1972EF839A7}"/>
              </c:ext>
            </c:extLst>
          </c:dPt>
          <c:dPt>
            <c:idx val="6"/>
            <c:bubble3D val="0"/>
            <c:spPr>
              <a:solidFill>
                <a:schemeClr val="accent5"/>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55D-4BEE-B7CF-E1972EF839A7}"/>
              </c:ext>
            </c:extLst>
          </c:dPt>
          <c:dPt>
            <c:idx val="7"/>
            <c:bubble3D val="0"/>
            <c:spPr>
              <a:solidFill>
                <a:srgbClr val="004D99"/>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F55D-4BEE-B7CF-E1972EF839A7}"/>
              </c:ext>
            </c:extLst>
          </c:dPt>
          <c:dPt>
            <c:idx val="8"/>
            <c:bubble3D val="0"/>
            <c:spPr>
              <a:solidFill>
                <a:schemeClr val="accent4"/>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F55D-4BEE-B7CF-E1972EF839A7}"/>
              </c:ext>
            </c:extLst>
          </c:dPt>
          <c:dPt>
            <c:idx val="9"/>
            <c:bubble3D val="0"/>
            <c:spPr>
              <a:solidFill>
                <a:schemeClr val="accent1">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F55D-4BEE-B7CF-E1972EF839A7}"/>
              </c:ext>
            </c:extLst>
          </c:dPt>
          <c:dPt>
            <c:idx val="10"/>
            <c:bubble3D val="0"/>
            <c:spPr>
              <a:solidFill>
                <a:schemeClr val="accent3"/>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F55D-4BEE-B7CF-E1972EF839A7}"/>
              </c:ext>
            </c:extLst>
          </c:dPt>
          <c:dPt>
            <c:idx val="11"/>
            <c:bubble3D val="0"/>
            <c:spPr>
              <a:solidFill>
                <a:schemeClr val="accent6">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F55D-4BEE-B7CF-E1972EF839A7}"/>
              </c:ext>
            </c:extLst>
          </c:dPt>
          <c:cat>
            <c:strRef>
              <c:f>Sheet1!$A$2:$A$13</c:f>
              <c:strCache>
                <c:ptCount val="12"/>
                <c:pt idx="0">
                  <c:v>No actionable mutation detected</c:v>
                </c:pt>
                <c:pt idx="1">
                  <c:v>KRAS</c:v>
                </c:pt>
                <c:pt idx="2">
                  <c:v>EGFR</c:v>
                </c:pt>
                <c:pt idx="3">
                  <c:v>ALK </c:v>
                </c:pt>
                <c:pt idx="4">
                  <c:v>MET</c:v>
                </c:pt>
                <c:pt idx="5">
                  <c:v>ROS1</c:v>
                </c:pt>
                <c:pt idx="6">
                  <c:v>BRAF</c:v>
                </c:pt>
                <c:pt idx="7">
                  <c:v>HER2</c:v>
                </c:pt>
                <c:pt idx="8">
                  <c:v>RET</c:v>
                </c:pt>
                <c:pt idx="9">
                  <c:v>NTRK</c:v>
                </c:pt>
                <c:pt idx="10">
                  <c:v>PI3CA</c:v>
                </c:pt>
                <c:pt idx="11">
                  <c:v>MEK</c:v>
                </c:pt>
              </c:strCache>
            </c:strRef>
          </c:cat>
          <c:val>
            <c:numRef>
              <c:f>Sheet1!$B$2:$B$13</c:f>
              <c:numCache>
                <c:formatCode>General</c:formatCode>
                <c:ptCount val="12"/>
                <c:pt idx="0">
                  <c:v>36</c:v>
                </c:pt>
                <c:pt idx="1">
                  <c:v>25</c:v>
                </c:pt>
                <c:pt idx="2">
                  <c:v>15</c:v>
                </c:pt>
                <c:pt idx="3">
                  <c:v>5</c:v>
                </c:pt>
                <c:pt idx="4">
                  <c:v>3</c:v>
                </c:pt>
                <c:pt idx="5">
                  <c:v>2</c:v>
                </c:pt>
                <c:pt idx="6">
                  <c:v>2</c:v>
                </c:pt>
                <c:pt idx="7">
                  <c:v>2</c:v>
                </c:pt>
                <c:pt idx="8">
                  <c:v>2</c:v>
                </c:pt>
                <c:pt idx="9">
                  <c:v>1</c:v>
                </c:pt>
                <c:pt idx="10">
                  <c:v>1</c:v>
                </c:pt>
                <c:pt idx="11">
                  <c:v>1</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F55D-4BEE-B7CF-E1972EF839A7}"/>
            </c:ext>
          </c:extLst>
        </c:ser>
        <c:dLbls>
          <c:showLegendKey val="0"/>
          <c:showVal val="0"/>
          <c:showCatName val="0"/>
          <c:showSerName val="0"/>
          <c:showPercent val="0"/>
          <c:showBubbleSize val="0"/>
          <c:showLeaderLines val="1"/>
        </c:dLbls>
        <c:firstSliceAng val="72"/>
      </c:pieChart>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Percentage</c:v>
                </c:pt>
              </c:strCache>
            </c:strRef>
          </c:tx>
          <c:dPt>
            <c:idx val="0"/>
            <c:bubble3D val="0"/>
            <c:spPr>
              <a:solidFill>
                <a:schemeClr val="tx2">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6B3-4FA3-BF55-6E4D09689239}"/>
              </c:ext>
            </c:extLst>
          </c:dPt>
          <c:dPt>
            <c:idx val="1"/>
            <c:bubble3D val="0"/>
            <c:spPr>
              <a:solidFill>
                <a:schemeClr val="accent2">
                  <a:lumMod val="60000"/>
                  <a:lumOff val="4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6B3-4FA3-BF55-6E4D09689239}"/>
              </c:ext>
            </c:extLst>
          </c:dPt>
          <c:dPt>
            <c:idx val="2"/>
            <c:bubble3D val="0"/>
            <c:spPr>
              <a:solidFill>
                <a:schemeClr val="accent3">
                  <a:lumMod val="75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6B3-4FA3-BF55-6E4D09689239}"/>
              </c:ext>
            </c:extLst>
          </c:dPt>
          <c:dPt>
            <c:idx val="3"/>
            <c:bubble3D val="0"/>
            <c:spPr>
              <a:solidFill>
                <a:schemeClr val="accent4">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6B3-4FA3-BF55-6E4D09689239}"/>
              </c:ext>
            </c:extLst>
          </c:dPt>
          <c:dPt>
            <c:idx val="4"/>
            <c:bubble3D val="0"/>
            <c:spPr>
              <a:solidFill>
                <a:schemeClr val="accent1"/>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6B3-4FA3-BF55-6E4D09689239}"/>
              </c:ext>
            </c:extLst>
          </c:dPt>
          <c:dPt>
            <c:idx val="5"/>
            <c:bubble3D val="0"/>
            <c:spPr>
              <a:solidFill>
                <a:srgbClr val="7FD5D9"/>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06B3-4FA3-BF55-6E4D09689239}"/>
              </c:ext>
            </c:extLst>
          </c:dPt>
          <c:dPt>
            <c:idx val="6"/>
            <c:bubble3D val="0"/>
            <c:spPr>
              <a:solidFill>
                <a:schemeClr val="accent5"/>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06B3-4FA3-BF55-6E4D09689239}"/>
              </c:ext>
            </c:extLst>
          </c:dPt>
          <c:dPt>
            <c:idx val="7"/>
            <c:bubble3D val="0"/>
            <c:spPr>
              <a:solidFill>
                <a:srgbClr val="004D99"/>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06B3-4FA3-BF55-6E4D09689239}"/>
              </c:ext>
            </c:extLst>
          </c:dPt>
          <c:dPt>
            <c:idx val="8"/>
            <c:bubble3D val="0"/>
            <c:spPr>
              <a:solidFill>
                <a:schemeClr val="accent4"/>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06B3-4FA3-BF55-6E4D09689239}"/>
              </c:ext>
            </c:extLst>
          </c:dPt>
          <c:dPt>
            <c:idx val="9"/>
            <c:bubble3D val="0"/>
            <c:spPr>
              <a:solidFill>
                <a:schemeClr val="accent1">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06B3-4FA3-BF55-6E4D09689239}"/>
              </c:ext>
            </c:extLst>
          </c:dPt>
          <c:dPt>
            <c:idx val="10"/>
            <c:bubble3D val="0"/>
            <c:spPr>
              <a:solidFill>
                <a:schemeClr val="accent3"/>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06B3-4FA3-BF55-6E4D09689239}"/>
              </c:ext>
            </c:extLst>
          </c:dPt>
          <c:dPt>
            <c:idx val="11"/>
            <c:bubble3D val="0"/>
            <c:spPr>
              <a:solidFill>
                <a:schemeClr val="accent6">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06B3-4FA3-BF55-6E4D09689239}"/>
              </c:ext>
            </c:extLst>
          </c:dPt>
          <c:cat>
            <c:strRef>
              <c:f>Sheet1!$A$2:$A$13</c:f>
              <c:strCache>
                <c:ptCount val="12"/>
                <c:pt idx="0">
                  <c:v>No actionable mutation detected</c:v>
                </c:pt>
                <c:pt idx="1">
                  <c:v>KRAS</c:v>
                </c:pt>
                <c:pt idx="2">
                  <c:v>EGFR</c:v>
                </c:pt>
                <c:pt idx="3">
                  <c:v>ALK </c:v>
                </c:pt>
                <c:pt idx="4">
                  <c:v>MET</c:v>
                </c:pt>
                <c:pt idx="5">
                  <c:v>ROS1</c:v>
                </c:pt>
                <c:pt idx="6">
                  <c:v>BRAF</c:v>
                </c:pt>
                <c:pt idx="7">
                  <c:v>HER2</c:v>
                </c:pt>
                <c:pt idx="8">
                  <c:v>RET</c:v>
                </c:pt>
                <c:pt idx="9">
                  <c:v>NTRK</c:v>
                </c:pt>
                <c:pt idx="10">
                  <c:v>PI3CA</c:v>
                </c:pt>
                <c:pt idx="11">
                  <c:v>MEK</c:v>
                </c:pt>
              </c:strCache>
            </c:strRef>
          </c:cat>
          <c:val>
            <c:numRef>
              <c:f>Sheet1!$B$2:$B$13</c:f>
              <c:numCache>
                <c:formatCode>General</c:formatCode>
                <c:ptCount val="12"/>
                <c:pt idx="0">
                  <c:v>36</c:v>
                </c:pt>
                <c:pt idx="1">
                  <c:v>25</c:v>
                </c:pt>
                <c:pt idx="2">
                  <c:v>15</c:v>
                </c:pt>
                <c:pt idx="3">
                  <c:v>5</c:v>
                </c:pt>
                <c:pt idx="4">
                  <c:v>3</c:v>
                </c:pt>
                <c:pt idx="5">
                  <c:v>2</c:v>
                </c:pt>
                <c:pt idx="6">
                  <c:v>2</c:v>
                </c:pt>
                <c:pt idx="7">
                  <c:v>2</c:v>
                </c:pt>
                <c:pt idx="8">
                  <c:v>2</c:v>
                </c:pt>
                <c:pt idx="9">
                  <c:v>1</c:v>
                </c:pt>
                <c:pt idx="10">
                  <c:v>1</c:v>
                </c:pt>
                <c:pt idx="11">
                  <c:v>1</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06B3-4FA3-BF55-6E4D09689239}"/>
            </c:ext>
          </c:extLst>
        </c:ser>
        <c:dLbls>
          <c:showLegendKey val="0"/>
          <c:showVal val="0"/>
          <c:showCatName val="0"/>
          <c:showSerName val="0"/>
          <c:showPercent val="0"/>
          <c:showBubbleSize val="0"/>
          <c:showLeaderLines val="1"/>
        </c:dLbls>
        <c:firstSliceAng val="72"/>
      </c:pieChart>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Percentage</c:v>
                </c:pt>
              </c:strCache>
            </c:strRef>
          </c:tx>
          <c:dPt>
            <c:idx val="0"/>
            <c:bubble3D val="0"/>
            <c:spPr>
              <a:solidFill>
                <a:schemeClr val="tx2">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6B3-4FA3-BF55-6E4D09689239}"/>
              </c:ext>
            </c:extLst>
          </c:dPt>
          <c:dPt>
            <c:idx val="1"/>
            <c:bubble3D val="0"/>
            <c:spPr>
              <a:solidFill>
                <a:schemeClr val="accent2">
                  <a:lumMod val="60000"/>
                  <a:lumOff val="4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6B3-4FA3-BF55-6E4D09689239}"/>
              </c:ext>
            </c:extLst>
          </c:dPt>
          <c:dPt>
            <c:idx val="2"/>
            <c:bubble3D val="0"/>
            <c:spPr>
              <a:solidFill>
                <a:schemeClr val="accent3">
                  <a:lumMod val="75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6B3-4FA3-BF55-6E4D09689239}"/>
              </c:ext>
            </c:extLst>
          </c:dPt>
          <c:dPt>
            <c:idx val="3"/>
            <c:bubble3D val="0"/>
            <c:spPr>
              <a:solidFill>
                <a:schemeClr val="accent4">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6B3-4FA3-BF55-6E4D09689239}"/>
              </c:ext>
            </c:extLst>
          </c:dPt>
          <c:dPt>
            <c:idx val="4"/>
            <c:bubble3D val="0"/>
            <c:spPr>
              <a:solidFill>
                <a:schemeClr val="accent1"/>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6B3-4FA3-BF55-6E4D09689239}"/>
              </c:ext>
            </c:extLst>
          </c:dPt>
          <c:dPt>
            <c:idx val="5"/>
            <c:bubble3D val="0"/>
            <c:spPr>
              <a:solidFill>
                <a:srgbClr val="7FD5D9"/>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06B3-4FA3-BF55-6E4D09689239}"/>
              </c:ext>
            </c:extLst>
          </c:dPt>
          <c:dPt>
            <c:idx val="6"/>
            <c:bubble3D val="0"/>
            <c:spPr>
              <a:solidFill>
                <a:schemeClr val="accent5"/>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06B3-4FA3-BF55-6E4D09689239}"/>
              </c:ext>
            </c:extLst>
          </c:dPt>
          <c:dPt>
            <c:idx val="7"/>
            <c:bubble3D val="0"/>
            <c:spPr>
              <a:solidFill>
                <a:srgbClr val="004D99"/>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06B3-4FA3-BF55-6E4D09689239}"/>
              </c:ext>
            </c:extLst>
          </c:dPt>
          <c:dPt>
            <c:idx val="8"/>
            <c:bubble3D val="0"/>
            <c:spPr>
              <a:solidFill>
                <a:schemeClr val="accent4"/>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06B3-4FA3-BF55-6E4D09689239}"/>
              </c:ext>
            </c:extLst>
          </c:dPt>
          <c:dPt>
            <c:idx val="9"/>
            <c:bubble3D val="0"/>
            <c:spPr>
              <a:solidFill>
                <a:schemeClr val="accent1">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06B3-4FA3-BF55-6E4D09689239}"/>
              </c:ext>
            </c:extLst>
          </c:dPt>
          <c:dPt>
            <c:idx val="10"/>
            <c:bubble3D val="0"/>
            <c:spPr>
              <a:solidFill>
                <a:schemeClr val="accent3"/>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06B3-4FA3-BF55-6E4D09689239}"/>
              </c:ext>
            </c:extLst>
          </c:dPt>
          <c:dPt>
            <c:idx val="11"/>
            <c:bubble3D val="0"/>
            <c:spPr>
              <a:solidFill>
                <a:schemeClr val="accent6">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06B3-4FA3-BF55-6E4D09689239}"/>
              </c:ext>
            </c:extLst>
          </c:dPt>
          <c:cat>
            <c:strRef>
              <c:f>Sheet1!$A$2:$A$13</c:f>
              <c:strCache>
                <c:ptCount val="12"/>
                <c:pt idx="0">
                  <c:v>No actionable mutation detected</c:v>
                </c:pt>
                <c:pt idx="1">
                  <c:v>KRAS</c:v>
                </c:pt>
                <c:pt idx="2">
                  <c:v>EGFR</c:v>
                </c:pt>
                <c:pt idx="3">
                  <c:v>ALK </c:v>
                </c:pt>
                <c:pt idx="4">
                  <c:v>MET</c:v>
                </c:pt>
                <c:pt idx="5">
                  <c:v>ROS1</c:v>
                </c:pt>
                <c:pt idx="6">
                  <c:v>BRAF</c:v>
                </c:pt>
                <c:pt idx="7">
                  <c:v>HER2</c:v>
                </c:pt>
                <c:pt idx="8">
                  <c:v>RET</c:v>
                </c:pt>
                <c:pt idx="9">
                  <c:v>NTRK</c:v>
                </c:pt>
                <c:pt idx="10">
                  <c:v>PI3CA</c:v>
                </c:pt>
                <c:pt idx="11">
                  <c:v>MEK</c:v>
                </c:pt>
              </c:strCache>
            </c:strRef>
          </c:cat>
          <c:val>
            <c:numRef>
              <c:f>Sheet1!$B$2:$B$13</c:f>
              <c:numCache>
                <c:formatCode>General</c:formatCode>
                <c:ptCount val="12"/>
                <c:pt idx="0">
                  <c:v>36</c:v>
                </c:pt>
                <c:pt idx="1">
                  <c:v>25</c:v>
                </c:pt>
                <c:pt idx="2">
                  <c:v>15</c:v>
                </c:pt>
                <c:pt idx="3">
                  <c:v>5</c:v>
                </c:pt>
                <c:pt idx="4">
                  <c:v>3</c:v>
                </c:pt>
                <c:pt idx="5">
                  <c:v>2</c:v>
                </c:pt>
                <c:pt idx="6">
                  <c:v>2</c:v>
                </c:pt>
                <c:pt idx="7">
                  <c:v>2</c:v>
                </c:pt>
                <c:pt idx="8">
                  <c:v>2</c:v>
                </c:pt>
                <c:pt idx="9">
                  <c:v>1</c:v>
                </c:pt>
                <c:pt idx="10">
                  <c:v>1</c:v>
                </c:pt>
                <c:pt idx="11">
                  <c:v>1</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06B3-4FA3-BF55-6E4D09689239}"/>
            </c:ext>
          </c:extLst>
        </c:ser>
        <c:dLbls>
          <c:showLegendKey val="0"/>
          <c:showVal val="0"/>
          <c:showCatName val="0"/>
          <c:showSerName val="0"/>
          <c:showPercent val="0"/>
          <c:showBubbleSize val="0"/>
          <c:showLeaderLines val="1"/>
        </c:dLbls>
        <c:firstSliceAng val="72"/>
      </c:pieChart>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54271216737896"/>
          <c:y val="5.9006015115269442E-2"/>
          <c:w val="0.74210848659979822"/>
          <c:h val="0.8507494911790243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380-4688-BA28-40938A58BBDA}"/>
              </c:ext>
            </c:extLst>
          </c:dPt>
          <c:dPt>
            <c:idx val="1"/>
            <c:bubble3D val="0"/>
            <c:spPr>
              <a:solidFill>
                <a:schemeClr val="accent2"/>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380-4688-BA28-40938A58BBDA}"/>
              </c:ext>
            </c:extLst>
          </c:dPt>
          <c:dPt>
            <c:idx val="2"/>
            <c:bubble3D val="0"/>
            <c:spPr>
              <a:solidFill>
                <a:schemeClr val="accent3"/>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380-4688-BA28-40938A58BBDA}"/>
              </c:ext>
            </c:extLst>
          </c:dPt>
          <c:cat>
            <c:strRef>
              <c:f>Sheet1!$A$2:$A$4</c:f>
              <c:strCache>
                <c:ptCount val="3"/>
                <c:pt idx="0">
                  <c:v>1st Qtr</c:v>
                </c:pt>
                <c:pt idx="1">
                  <c:v>2nd Qtr</c:v>
                </c:pt>
                <c:pt idx="2">
                  <c:v>3rd Qtr</c:v>
                </c:pt>
              </c:strCache>
            </c:strRef>
          </c:cat>
          <c:val>
            <c:numRef>
              <c:f>Sheet1!$B$2:$B$4</c:f>
              <c:numCache>
                <c:formatCode>General</c:formatCode>
                <c:ptCount val="3"/>
                <c:pt idx="0">
                  <c:v>41</c:v>
                </c:pt>
                <c:pt idx="1">
                  <c:v>31</c:v>
                </c:pt>
                <c:pt idx="2">
                  <c:v>28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380-4688-BA28-40938A58BBD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Percentage</c:v>
                </c:pt>
              </c:strCache>
            </c:strRef>
          </c:tx>
          <c:dPt>
            <c:idx val="0"/>
            <c:bubble3D val="0"/>
            <c:spPr>
              <a:solidFill>
                <a:schemeClr val="tx2">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D4-455C-B300-32D312BB53CF}"/>
              </c:ext>
            </c:extLst>
          </c:dPt>
          <c:dPt>
            <c:idx val="1"/>
            <c:bubble3D val="0"/>
            <c:spPr>
              <a:solidFill>
                <a:schemeClr val="accent2">
                  <a:lumMod val="60000"/>
                  <a:lumOff val="4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D4-455C-B300-32D312BB53CF}"/>
              </c:ext>
            </c:extLst>
          </c:dPt>
          <c:dPt>
            <c:idx val="2"/>
            <c:bubble3D val="0"/>
            <c:spPr>
              <a:solidFill>
                <a:srgbClr val="C0D7F1"/>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D4-455C-B300-32D312BB53CF}"/>
              </c:ext>
            </c:extLst>
          </c:dPt>
          <c:dPt>
            <c:idx val="3"/>
            <c:bubble3D val="0"/>
            <c:spPr>
              <a:solidFill>
                <a:srgbClr val="EFC1BF"/>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D4-455C-B300-32D312BB53CF}"/>
              </c:ext>
            </c:extLst>
          </c:dPt>
          <c:dPt>
            <c:idx val="4"/>
            <c:bubble3D val="0"/>
            <c:spPr>
              <a:solidFill>
                <a:schemeClr val="accent1"/>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D4-455C-B300-32D312BB53CF}"/>
              </c:ext>
            </c:extLst>
          </c:dPt>
          <c:dPt>
            <c:idx val="5"/>
            <c:bubble3D val="0"/>
            <c:spPr>
              <a:solidFill>
                <a:srgbClr val="7FD5D9"/>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5FD4-455C-B300-32D312BB53CF}"/>
              </c:ext>
            </c:extLst>
          </c:dPt>
          <c:dPt>
            <c:idx val="6"/>
            <c:bubble3D val="0"/>
            <c:spPr>
              <a:solidFill>
                <a:schemeClr val="accent5"/>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5FD4-455C-B300-32D312BB53CF}"/>
              </c:ext>
            </c:extLst>
          </c:dPt>
          <c:dPt>
            <c:idx val="7"/>
            <c:bubble3D val="0"/>
            <c:spPr>
              <a:solidFill>
                <a:srgbClr val="004D99"/>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5FD4-455C-B300-32D312BB53CF}"/>
              </c:ext>
            </c:extLst>
          </c:dPt>
          <c:dPt>
            <c:idx val="8"/>
            <c:bubble3D val="0"/>
            <c:spPr>
              <a:solidFill>
                <a:schemeClr val="accent4"/>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5FD4-455C-B300-32D312BB53CF}"/>
              </c:ext>
            </c:extLst>
          </c:dPt>
          <c:dPt>
            <c:idx val="9"/>
            <c:bubble3D val="0"/>
            <c:spPr>
              <a:solidFill>
                <a:schemeClr val="accent1">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5FD4-455C-B300-32D312BB53CF}"/>
              </c:ext>
            </c:extLst>
          </c:dPt>
          <c:dPt>
            <c:idx val="10"/>
            <c:bubble3D val="0"/>
            <c:spPr>
              <a:solidFill>
                <a:schemeClr val="accent3"/>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5FD4-455C-B300-32D312BB53CF}"/>
              </c:ext>
            </c:extLst>
          </c:dPt>
          <c:dPt>
            <c:idx val="11"/>
            <c:bubble3D val="0"/>
            <c:spPr>
              <a:solidFill>
                <a:schemeClr val="accent6">
                  <a:lumMod val="50000"/>
                </a:schemeClr>
              </a:solidFill>
              <a:ln w="19050">
                <a:solidFill>
                  <a:schemeClr val="lt1"/>
                </a:solid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5FD4-455C-B300-32D312BB53CF}"/>
              </c:ext>
            </c:extLst>
          </c:dPt>
          <c:cat>
            <c:strRef>
              <c:f>Sheet1!$A$2:$A$13</c:f>
              <c:strCache>
                <c:ptCount val="12"/>
                <c:pt idx="0">
                  <c:v>No actionable mutation detected</c:v>
                </c:pt>
                <c:pt idx="1">
                  <c:v>KRAS</c:v>
                </c:pt>
                <c:pt idx="2">
                  <c:v>EGFR</c:v>
                </c:pt>
                <c:pt idx="3">
                  <c:v>ALK </c:v>
                </c:pt>
                <c:pt idx="4">
                  <c:v>MET</c:v>
                </c:pt>
                <c:pt idx="5">
                  <c:v>ROS1</c:v>
                </c:pt>
                <c:pt idx="6">
                  <c:v>BRAF</c:v>
                </c:pt>
                <c:pt idx="7">
                  <c:v>HER2</c:v>
                </c:pt>
                <c:pt idx="8">
                  <c:v>RET</c:v>
                </c:pt>
                <c:pt idx="9">
                  <c:v>NTRK</c:v>
                </c:pt>
                <c:pt idx="10">
                  <c:v>PI3CA</c:v>
                </c:pt>
                <c:pt idx="11">
                  <c:v>MEK</c:v>
                </c:pt>
              </c:strCache>
            </c:strRef>
          </c:cat>
          <c:val>
            <c:numRef>
              <c:f>Sheet1!$B$2:$B$13</c:f>
              <c:numCache>
                <c:formatCode>General</c:formatCode>
                <c:ptCount val="12"/>
                <c:pt idx="0">
                  <c:v>36</c:v>
                </c:pt>
                <c:pt idx="1">
                  <c:v>25</c:v>
                </c:pt>
                <c:pt idx="2">
                  <c:v>15</c:v>
                </c:pt>
                <c:pt idx="3">
                  <c:v>5</c:v>
                </c:pt>
                <c:pt idx="4">
                  <c:v>3</c:v>
                </c:pt>
                <c:pt idx="5">
                  <c:v>2</c:v>
                </c:pt>
                <c:pt idx="6">
                  <c:v>2</c:v>
                </c:pt>
                <c:pt idx="7">
                  <c:v>2</c:v>
                </c:pt>
                <c:pt idx="8">
                  <c:v>2</c:v>
                </c:pt>
                <c:pt idx="9">
                  <c:v>1</c:v>
                </c:pt>
                <c:pt idx="10">
                  <c:v>1</c:v>
                </c:pt>
                <c:pt idx="11">
                  <c:v>1</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5FD4-455C-B300-32D312BB53CF}"/>
            </c:ext>
          </c:extLst>
        </c:ser>
        <c:dLbls>
          <c:showLegendKey val="0"/>
          <c:showVal val="0"/>
          <c:showCatName val="0"/>
          <c:showSerName val="0"/>
          <c:showPercent val="0"/>
          <c:showBubbleSize val="0"/>
          <c:showLeaderLines val="1"/>
        </c:dLbls>
        <c:firstSliceAng val="72"/>
      </c:pieChart>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C3418-433F-4CD0-8C03-8F34670C77D0}" type="datetimeFigureOut">
              <a:rPr lang="it-IT" smtClean="0"/>
              <a:t>19/11/2023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F63D06-246E-46C7-95DA-9D246905E7BA}" type="slidenum">
              <a:rPr lang="it-IT" smtClean="0"/>
              <a:t>‹N›</a:t>
            </a:fld>
            <a:endParaRPr lang="it-IT"/>
          </a:p>
        </p:txBody>
      </p:sp>
    </p:spTree>
    <p:extLst>
      <p:ext uri="{BB962C8B-B14F-4D97-AF65-F5344CB8AC3E}">
        <p14:creationId xmlns:p14="http://schemas.microsoft.com/office/powerpoint/2010/main" val="54089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7F63D06-246E-46C7-95DA-9D246905E7BA}" type="slidenum">
              <a:rPr lang="it-IT" smtClean="0"/>
              <a:t>1</a:t>
            </a:fld>
            <a:endParaRPr lang="it-IT" dirty="0"/>
          </a:p>
        </p:txBody>
      </p:sp>
    </p:spTree>
    <p:extLst>
      <p:ext uri="{BB962C8B-B14F-4D97-AF65-F5344CB8AC3E}">
        <p14:creationId xmlns:p14="http://schemas.microsoft.com/office/powerpoint/2010/main" val="3426263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Sembra un paradosso…ma nel mondo della medicina di precisione ci sono concetti che calzano trasversalmente sui vari sottogruppi di oncogene </a:t>
            </a:r>
            <a:r>
              <a:rPr lang="it-IT" dirty="0" err="1"/>
              <a:t>addictions</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993E5-0ED8-AA48-9869-C663E3CDA747}"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111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it-IT" dirty="0" smtClean="0"/>
              <a:t>Oncologo una specie di </a:t>
            </a:r>
            <a:r>
              <a:rPr lang="it-IT" dirty="0" err="1" smtClean="0"/>
              <a:t>caronte</a:t>
            </a:r>
            <a:r>
              <a:rPr lang="it-IT" dirty="0" smtClean="0"/>
              <a:t> (illustrazione dei canti della divina commedia-1861)  … poi fase 1 su mille ce la fa…. Cioè</a:t>
            </a:r>
            <a:r>
              <a:rPr lang="it-IT" baseline="0" dirty="0" smtClean="0"/>
              <a:t> qualcuno ha la chance come </a:t>
            </a:r>
            <a:r>
              <a:rPr lang="it-IT" baseline="0" dirty="0" err="1" smtClean="0"/>
              <a:t>giasone</a:t>
            </a:r>
            <a:r>
              <a:rPr lang="it-IT" baseline="0" dirty="0" smtClean="0"/>
              <a:t> di </a:t>
            </a:r>
            <a:r>
              <a:rPr lang="it-IT" baseline="0" dirty="0" err="1" smtClean="0"/>
              <a:t>torvareil</a:t>
            </a:r>
            <a:r>
              <a:rPr lang="it-IT" baseline="0" dirty="0" smtClean="0"/>
              <a:t> vello d’oro e de sopravvivere alla terza fase….quella attuale in cui</a:t>
            </a:r>
          </a:p>
          <a:p>
            <a:r>
              <a:rPr lang="it-IT" sz="1200" i="1" kern="1200" dirty="0" smtClean="0">
                <a:solidFill>
                  <a:schemeClr val="tx1"/>
                </a:solidFill>
                <a:effectLst/>
                <a:latin typeface="+mn-lt"/>
                <a:ea typeface="+mn-ea"/>
                <a:cs typeface="+mn-cs"/>
              </a:rPr>
              <a:t>GUSTAVE </a:t>
            </a:r>
            <a:r>
              <a:rPr lang="it-IT" sz="1200" i="1" kern="1200" dirty="0" err="1" smtClean="0">
                <a:solidFill>
                  <a:schemeClr val="tx1"/>
                </a:solidFill>
                <a:effectLst/>
                <a:latin typeface="+mn-lt"/>
                <a:ea typeface="+mn-ea"/>
                <a:cs typeface="+mn-cs"/>
              </a:rPr>
              <a:t>DORè</a:t>
            </a:r>
            <a:r>
              <a:rPr lang="it-IT" sz="1200" i="1" kern="1200" dirty="0" smtClean="0">
                <a:solidFill>
                  <a:schemeClr val="tx1"/>
                </a:solidFill>
                <a:effectLst/>
                <a:latin typeface="+mn-lt"/>
                <a:ea typeface="+mn-ea"/>
                <a:cs typeface="+mn-cs"/>
              </a:rPr>
              <a:t> Caronte </a:t>
            </a:r>
            <a:endParaRPr lang="it-IT" sz="1200" kern="1200" dirty="0" smtClean="0">
              <a:solidFill>
                <a:schemeClr val="tx1"/>
              </a:solidFill>
              <a:effectLst/>
              <a:latin typeface="+mn-lt"/>
              <a:ea typeface="+mn-ea"/>
              <a:cs typeface="+mn-cs"/>
            </a:endParaRPr>
          </a:p>
          <a:p>
            <a:r>
              <a:rPr lang="it-IT" sz="1200" i="1" kern="1200" dirty="0" smtClean="0">
                <a:solidFill>
                  <a:schemeClr val="tx1"/>
                </a:solidFill>
                <a:effectLst/>
                <a:latin typeface="+mn-lt"/>
                <a:ea typeface="+mn-ea"/>
                <a:cs typeface="+mn-cs"/>
              </a:rPr>
              <a:t>LORENZO COSTA  (1485) Museo civici eremitani di </a:t>
            </a:r>
            <a:r>
              <a:rPr lang="it-IT" sz="1200" i="1" kern="1200" dirty="0" err="1" smtClean="0">
                <a:solidFill>
                  <a:schemeClr val="tx1"/>
                </a:solidFill>
                <a:effectLst/>
                <a:latin typeface="+mn-lt"/>
                <a:ea typeface="+mn-ea"/>
                <a:cs typeface="+mn-cs"/>
              </a:rPr>
              <a:t>padova</a:t>
            </a:r>
            <a:r>
              <a:rPr lang="it-IT" sz="1200" i="1" kern="1200" dirty="0" smtClean="0">
                <a:solidFill>
                  <a:schemeClr val="tx1"/>
                </a:solidFill>
                <a:effectLst/>
                <a:latin typeface="+mn-lt"/>
                <a:ea typeface="+mn-ea"/>
                <a:cs typeface="+mn-cs"/>
              </a:rPr>
              <a:t>–il viaggio di Giasone dove se il </a:t>
            </a:r>
            <a:r>
              <a:rPr lang="it-IT" sz="1200" i="1" kern="1200" dirty="0" err="1" smtClean="0">
                <a:solidFill>
                  <a:schemeClr val="tx1"/>
                </a:solidFill>
                <a:effectLst/>
                <a:latin typeface="+mn-lt"/>
                <a:ea typeface="+mn-ea"/>
                <a:cs typeface="+mn-cs"/>
              </a:rPr>
              <a:t>paz</a:t>
            </a:r>
            <a:r>
              <a:rPr lang="it-IT" sz="1200" i="1" kern="1200" dirty="0" smtClean="0">
                <a:solidFill>
                  <a:schemeClr val="tx1"/>
                </a:solidFill>
                <a:effectLst/>
                <a:latin typeface="+mn-lt"/>
                <a:ea typeface="+mn-ea"/>
                <a:cs typeface="+mn-cs"/>
              </a:rPr>
              <a:t> ha un po’ di fortuna può anche trovare il vello d’oro e riaprirsi alla vita</a:t>
            </a:r>
            <a:endParaRPr lang="it-IT" sz="1200" kern="1200" dirty="0" smtClean="0">
              <a:solidFill>
                <a:schemeClr val="tx1"/>
              </a:solidFill>
              <a:effectLst/>
              <a:latin typeface="+mn-lt"/>
              <a:ea typeface="+mn-ea"/>
              <a:cs typeface="+mn-cs"/>
            </a:endParaRPr>
          </a:p>
          <a:p>
            <a:r>
              <a:rPr lang="it-IT" sz="1200" i="1" kern="1200" dirty="0" smtClean="0">
                <a:solidFill>
                  <a:schemeClr val="tx1"/>
                </a:solidFill>
                <a:effectLst/>
                <a:latin typeface="+mn-lt"/>
                <a:ea typeface="+mn-ea"/>
                <a:cs typeface="+mn-cs"/>
              </a:rPr>
              <a:t> Fase di grande ottimismo perché in alcune patologie vi era un’attitudine ad una prognosi molto severa e quindi questo dava origine a</a:t>
            </a:r>
            <a:r>
              <a:rPr lang="it-IT" sz="1200" i="1" kern="1200" baseline="0" dirty="0" smtClean="0">
                <a:solidFill>
                  <a:schemeClr val="tx1"/>
                </a:solidFill>
                <a:effectLst/>
                <a:latin typeface="+mn-lt"/>
                <a:ea typeface="+mn-ea"/>
                <a:cs typeface="+mn-cs"/>
              </a:rPr>
              <a:t> </a:t>
            </a:r>
            <a:r>
              <a:rPr lang="it-IT" sz="1200" i="1" kern="1200" dirty="0" smtClean="0">
                <a:solidFill>
                  <a:schemeClr val="tx1"/>
                </a:solidFill>
                <a:effectLst/>
                <a:latin typeface="+mn-lt"/>
                <a:ea typeface="+mn-ea"/>
                <a:cs typeface="+mn-cs"/>
              </a:rPr>
              <a:t>tutta un a grande verve…. Fino ad una “descrizione” anche un po’troppo ottimistica della malattia</a:t>
            </a:r>
            <a:endParaRPr lang="it-IT" sz="1200" kern="1200" dirty="0" smtClean="0">
              <a:solidFill>
                <a:schemeClr val="tx1"/>
              </a:solidFill>
              <a:effectLst/>
              <a:latin typeface="+mn-lt"/>
              <a:ea typeface="+mn-ea"/>
              <a:cs typeface="+mn-cs"/>
            </a:endParaRPr>
          </a:p>
          <a:p>
            <a:r>
              <a:rPr lang="it-IT" sz="1200" i="1"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it-IT" sz="1200" i="1" kern="1200" dirty="0" smtClean="0">
                <a:solidFill>
                  <a:schemeClr val="tx1"/>
                </a:solidFill>
                <a:effectLst/>
                <a:latin typeface="+mn-lt"/>
                <a:ea typeface="+mn-ea"/>
                <a:cs typeface="+mn-cs"/>
              </a:rPr>
              <a:t>Però i pazienti di nuova diagnosi NON venivano dalla fase precedente e quindi percepivano questo ottimismo oncologico in un modo un po’ diverso da come lo percepiva l’oncologo con delle ASPETTATIVE che si sono </a:t>
            </a:r>
            <a:r>
              <a:rPr lang="it-IT" sz="1200" i="1" kern="1200" dirty="0" err="1" smtClean="0">
                <a:solidFill>
                  <a:schemeClr val="tx1"/>
                </a:solidFill>
                <a:effectLst/>
                <a:latin typeface="+mn-lt"/>
                <a:ea typeface="+mn-ea"/>
                <a:cs typeface="+mn-cs"/>
              </a:rPr>
              <a:t>innalzte</a:t>
            </a:r>
            <a:r>
              <a:rPr lang="it-IT" sz="1200" i="1" kern="1200" dirty="0" smtClean="0">
                <a:solidFill>
                  <a:schemeClr val="tx1"/>
                </a:solidFill>
                <a:effectLst/>
                <a:latin typeface="+mn-lt"/>
                <a:ea typeface="+mn-ea"/>
                <a:cs typeface="+mn-cs"/>
              </a:rPr>
              <a:t> tantissimo</a:t>
            </a:r>
            <a:endParaRPr lang="it-IT" sz="1200" kern="1200" dirty="0" smtClean="0">
              <a:solidFill>
                <a:schemeClr val="tx1"/>
              </a:solidFill>
              <a:effectLst/>
              <a:latin typeface="+mn-lt"/>
              <a:ea typeface="+mn-ea"/>
              <a:cs typeface="+mn-cs"/>
            </a:endParaRPr>
          </a:p>
          <a:p>
            <a:endParaRPr lang="en-GB" altLang="it-IT" sz="1200" b="1" dirty="0" smtClean="0"/>
          </a:p>
          <a:p>
            <a:pPr lvl="0"/>
            <a:endParaRPr lang="it-IT" dirty="0"/>
          </a:p>
        </p:txBody>
      </p:sp>
      <p:sp>
        <p:nvSpPr>
          <p:cNvPr id="4" name="Segnaposto numero diapositiva 3"/>
          <p:cNvSpPr>
            <a:spLocks noGrp="1"/>
          </p:cNvSpPr>
          <p:nvPr>
            <p:ph type="sldNum" sz="quarter" idx="10"/>
          </p:nvPr>
        </p:nvSpPr>
        <p:spPr/>
        <p:txBody>
          <a:bodyPr/>
          <a:lstStyle/>
          <a:p>
            <a:fld id="{C66E6936-F54A-DC49-A06B-D969ADC74220}" type="slidenum">
              <a:rPr lang="en-US" smtClean="0"/>
              <a:t>13</a:t>
            </a:fld>
            <a:endParaRPr lang="en-US"/>
          </a:p>
        </p:txBody>
      </p:sp>
    </p:spTree>
    <p:extLst>
      <p:ext uri="{BB962C8B-B14F-4D97-AF65-F5344CB8AC3E}">
        <p14:creationId xmlns:p14="http://schemas.microsoft.com/office/powerpoint/2010/main" val="3673534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smtClean="0">
                <a:solidFill>
                  <a:schemeClr val="tx1"/>
                </a:solidFill>
                <a:effectLst/>
                <a:latin typeface="+mn-lt"/>
                <a:ea typeface="+mn-ea"/>
                <a:cs typeface="+mn-cs"/>
              </a:rPr>
              <a:t>QUANDO EFFICACE OFFRE la possibilità di controllo a lungo TERMINE, quasi magica</a:t>
            </a:r>
            <a:endParaRPr lang="it-IT" sz="1200" kern="1200" dirty="0" smtClean="0">
              <a:solidFill>
                <a:schemeClr val="tx1"/>
              </a:solidFill>
              <a:effectLst/>
              <a:latin typeface="+mn-lt"/>
              <a:ea typeface="+mn-ea"/>
              <a:cs typeface="+mn-cs"/>
            </a:endParaRPr>
          </a:p>
          <a:p>
            <a:r>
              <a:rPr lang="it-IT" sz="1200" i="1" kern="1200" dirty="0" smtClean="0">
                <a:solidFill>
                  <a:schemeClr val="tx1"/>
                </a:solidFill>
                <a:effectLst/>
                <a:latin typeface="+mn-lt"/>
                <a:ea typeface="+mn-ea"/>
                <a:cs typeface="+mn-cs"/>
              </a:rPr>
              <a:t>ELEVATE </a:t>
            </a:r>
            <a:r>
              <a:rPr lang="it-IT" sz="1200" i="1" kern="1200" cap="all" dirty="0" smtClean="0">
                <a:solidFill>
                  <a:schemeClr val="tx1"/>
                </a:solidFill>
                <a:effectLst/>
                <a:latin typeface="+mn-lt"/>
                <a:ea typeface="+mn-ea"/>
                <a:cs typeface="+mn-cs"/>
              </a:rPr>
              <a:t> ASPETTATIVE PAZ</a:t>
            </a:r>
            <a:endParaRPr lang="it-IT" sz="1200" kern="1200" dirty="0" smtClean="0">
              <a:solidFill>
                <a:schemeClr val="tx1"/>
              </a:solidFill>
              <a:effectLst/>
              <a:latin typeface="+mn-lt"/>
              <a:ea typeface="+mn-ea"/>
              <a:cs typeface="+mn-cs"/>
            </a:endParaRPr>
          </a:p>
          <a:p>
            <a:r>
              <a:rPr lang="it-IT" sz="1200" i="1" kern="1200" cap="all" dirty="0" smtClean="0">
                <a:solidFill>
                  <a:schemeClr val="tx1"/>
                </a:solidFill>
                <a:effectLst/>
                <a:latin typeface="+mn-lt"/>
                <a:ea typeface="+mn-ea"/>
                <a:cs typeface="+mn-cs"/>
              </a:rPr>
              <a:t>applicabile ed efficace in una parte limitata dei pazienti</a:t>
            </a:r>
            <a:endParaRPr lang="it-IT" sz="1200" kern="1200" dirty="0" smtClean="0">
              <a:solidFill>
                <a:schemeClr val="tx1"/>
              </a:solidFill>
              <a:effectLst/>
              <a:latin typeface="+mn-lt"/>
              <a:ea typeface="+mn-ea"/>
              <a:cs typeface="+mn-cs"/>
            </a:endParaRPr>
          </a:p>
          <a:p>
            <a:r>
              <a:rPr lang="it-IT" sz="1200" i="1" kern="1200" cap="all" dirty="0" smtClean="0">
                <a:solidFill>
                  <a:schemeClr val="tx1"/>
                </a:solidFill>
                <a:effectLst/>
                <a:latin typeface="+mn-lt"/>
                <a:ea typeface="+mn-ea"/>
                <a:cs typeface="+mn-cs"/>
              </a:rPr>
              <a:t>EFFETTI COLLATERALI IMPORTANTI </a:t>
            </a:r>
            <a:r>
              <a:rPr lang="it-IT" sz="1200" b="1" i="1" kern="1200" cap="all" dirty="0" smtClean="0">
                <a:solidFill>
                  <a:schemeClr val="tx1"/>
                </a:solidFill>
                <a:effectLst/>
                <a:latin typeface="+mn-lt"/>
                <a:ea typeface="+mn-ea"/>
                <a:cs typeface="+mn-cs"/>
              </a:rPr>
              <a:t>effetto bacchetta magica cioè i </a:t>
            </a:r>
            <a:r>
              <a:rPr lang="it-IT" sz="1200" b="1" i="1" kern="1200" cap="all" dirty="0" err="1" smtClean="0">
                <a:solidFill>
                  <a:schemeClr val="tx1"/>
                </a:solidFill>
                <a:effectLst/>
                <a:latin typeface="+mn-lt"/>
                <a:ea typeface="+mn-ea"/>
                <a:cs typeface="+mn-cs"/>
              </a:rPr>
              <a:t>paz</a:t>
            </a:r>
            <a:r>
              <a:rPr lang="it-IT" sz="1200" b="1" i="1" kern="1200" cap="all" dirty="0" smtClean="0">
                <a:solidFill>
                  <a:schemeClr val="tx1"/>
                </a:solidFill>
                <a:effectLst/>
                <a:latin typeface="+mn-lt"/>
                <a:ea typeface="+mn-ea"/>
                <a:cs typeface="+mn-cs"/>
              </a:rPr>
              <a:t> </a:t>
            </a:r>
            <a:r>
              <a:rPr lang="it-IT" sz="1200" b="1" i="1" kern="1200" cap="all" dirty="0" err="1" smtClean="0">
                <a:solidFill>
                  <a:schemeClr val="tx1"/>
                </a:solidFill>
                <a:effectLst/>
                <a:latin typeface="+mn-lt"/>
                <a:ea typeface="+mn-ea"/>
                <a:cs typeface="+mn-cs"/>
              </a:rPr>
              <a:t>sottistimano</a:t>
            </a:r>
            <a:r>
              <a:rPr lang="it-IT" sz="1200" b="1" i="1" kern="1200" cap="all" dirty="0" smtClean="0">
                <a:solidFill>
                  <a:schemeClr val="tx1"/>
                </a:solidFill>
                <a:effectLst/>
                <a:latin typeface="+mn-lt"/>
                <a:ea typeface="+mn-ea"/>
                <a:cs typeface="+mn-cs"/>
              </a:rPr>
              <a:t> molto il dato degli effetti </a:t>
            </a:r>
            <a:r>
              <a:rPr lang="it-IT" sz="1200" b="1" i="1" kern="1200" cap="all" dirty="0" err="1" smtClean="0">
                <a:solidFill>
                  <a:schemeClr val="tx1"/>
                </a:solidFill>
                <a:effectLst/>
                <a:latin typeface="+mn-lt"/>
                <a:ea typeface="+mn-ea"/>
                <a:cs typeface="+mn-cs"/>
              </a:rPr>
              <a:t>collateralid</a:t>
            </a:r>
            <a:r>
              <a:rPr lang="it-IT" sz="1200" b="1" i="1" kern="1200" cap="all" dirty="0" smtClean="0">
                <a:solidFill>
                  <a:schemeClr val="tx1"/>
                </a:solidFill>
                <a:effectLst/>
                <a:latin typeface="+mn-lt"/>
                <a:ea typeface="+mn-ea"/>
                <a:cs typeface="+mn-cs"/>
              </a:rPr>
              <a:t> elle terapie innovative</a:t>
            </a:r>
            <a:endParaRPr lang="it-IT" sz="1200" kern="1200" dirty="0" smtClean="0">
              <a:solidFill>
                <a:schemeClr val="tx1"/>
              </a:solidFill>
              <a:effectLst/>
              <a:latin typeface="+mn-lt"/>
              <a:ea typeface="+mn-ea"/>
              <a:cs typeface="+mn-cs"/>
            </a:endParaRPr>
          </a:p>
          <a:p>
            <a:r>
              <a:rPr lang="it-IT" sz="1200" i="1" kern="1200" cap="all" dirty="0" smtClean="0">
                <a:solidFill>
                  <a:schemeClr val="tx1"/>
                </a:solidFill>
                <a:effectLst/>
                <a:latin typeface="+mn-lt"/>
                <a:ea typeface="+mn-ea"/>
                <a:cs typeface="+mn-cs"/>
              </a:rPr>
              <a:t>DELUSIONE ACCENTUATA SE NON EFFICACE E/O PASSAGGIO ALLA CHEMIOTERAPIA</a:t>
            </a:r>
            <a:endParaRPr lang="it-IT" sz="1200" kern="1200" dirty="0" smtClean="0">
              <a:solidFill>
                <a:schemeClr val="tx1"/>
              </a:solidFill>
              <a:effectLst/>
              <a:latin typeface="+mn-lt"/>
              <a:ea typeface="+mn-ea"/>
              <a:cs typeface="+mn-cs"/>
            </a:endParaRPr>
          </a:p>
          <a:p>
            <a:r>
              <a:rPr lang="it-IT" sz="1200" i="1" kern="1200" dirty="0" err="1" smtClean="0">
                <a:solidFill>
                  <a:schemeClr val="tx1"/>
                </a:solidFill>
                <a:effectLst/>
                <a:latin typeface="+mn-lt"/>
                <a:ea typeface="+mn-ea"/>
                <a:cs typeface="+mn-cs"/>
              </a:rPr>
              <a:t>Perchè</a:t>
            </a:r>
            <a:r>
              <a:rPr lang="it-IT" sz="1200" i="1" kern="1200" dirty="0" smtClean="0">
                <a:solidFill>
                  <a:schemeClr val="tx1"/>
                </a:solidFill>
                <a:effectLst/>
                <a:latin typeface="+mn-lt"/>
                <a:ea typeface="+mn-ea"/>
                <a:cs typeface="+mn-cs"/>
              </a:rPr>
              <a:t> il paziente di nuova diagnosi NON vengono dalla fase precedente e quindi percepiscono questo ottimismo oncologico in un modo un po’ diverso da come lo percepisce l’oncologo con delle ASPETTATIVE che si sono innalzate tantissimo</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57F63D06-246E-46C7-95DA-9D246905E7BA}" type="slidenum">
              <a:rPr lang="it-IT" smtClean="0"/>
              <a:t>14</a:t>
            </a:fld>
            <a:endParaRPr lang="it-IT"/>
          </a:p>
        </p:txBody>
      </p:sp>
    </p:spTree>
    <p:extLst>
      <p:ext uri="{BB962C8B-B14F-4D97-AF65-F5344CB8AC3E}">
        <p14:creationId xmlns:p14="http://schemas.microsoft.com/office/powerpoint/2010/main" val="200846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passaggio che abbiamo vissuto a oncologia «clinica» a quella della</a:t>
            </a:r>
            <a:r>
              <a:rPr lang="it-IT" baseline="0" dirty="0" smtClean="0"/>
              <a:t> «istologia» a quella in cui il tumore del singolo paziente si definisce con il suo profilo «molecolare e immunologico»</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304F0E-5840-44BD-81B5-97B0CA339D4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780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Slicing</a:t>
            </a:r>
            <a:r>
              <a:rPr lang="it-IT" dirty="0" smtClean="0"/>
              <a:t> the pie</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2C8F-2EE5-F742-A12A-D0266F44987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301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Ma li</a:t>
            </a:r>
            <a:r>
              <a:rPr lang="it-IT" baseline="0" dirty="0" smtClean="0"/>
              <a:t> dobbiamo trovare perché questi sono i </a:t>
            </a:r>
            <a:r>
              <a:rPr lang="it-IT" baseline="0" dirty="0" err="1" smtClean="0"/>
              <a:t>waterfall</a:t>
            </a:r>
            <a:r>
              <a:rPr lang="it-IT" baseline="0" dirty="0" smtClean="0"/>
              <a:t> plots dei vari sottogruppi con ORR che sono molto convincenti …..per KRASG12C che non è rappresentato in questa slide ma </a:t>
            </a:r>
            <a:r>
              <a:rPr lang="it-IT" baseline="0" dirty="0" err="1" smtClean="0"/>
              <a:t>sotorasib</a:t>
            </a:r>
            <a:r>
              <a:rPr lang="it-IT" baseline="0" dirty="0" smtClean="0"/>
              <a:t> e </a:t>
            </a:r>
            <a:r>
              <a:rPr lang="it-IT" baseline="0" dirty="0" err="1" smtClean="0"/>
              <a:t>adagrasib</a:t>
            </a:r>
            <a:r>
              <a:rPr lang="it-IT" baseline="0" dirty="0" smtClean="0"/>
              <a:t> danno 40% di Risposte obiettive in 2° linea di </a:t>
            </a:r>
            <a:r>
              <a:rPr lang="it-IT" baseline="0" dirty="0" err="1" smtClean="0"/>
              <a:t>tarttamento</a:t>
            </a:r>
            <a:r>
              <a:rPr lang="it-IT" baseline="0" dirty="0" smtClean="0"/>
              <a:t> in una popolazione in cui il </a:t>
            </a:r>
            <a:r>
              <a:rPr lang="it-IT" baseline="0" dirty="0" err="1" smtClean="0"/>
              <a:t>taxotere</a:t>
            </a:r>
            <a:r>
              <a:rPr lang="it-IT" baseline="0" dirty="0" smtClean="0"/>
              <a:t> che è lo standard da a mala pena un 10 % di risposte</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304F0E-5840-44BD-81B5-97B0CA339D4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44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2C8F-2EE5-F742-A12A-D0266F44987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659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dirty="0" smtClean="0">
                <a:solidFill>
                  <a:schemeClr val="tx1"/>
                </a:solidFill>
                <a:effectLst/>
                <a:latin typeface="+mn-lt"/>
                <a:ea typeface="+mn-ea"/>
                <a:cs typeface="+mn-cs"/>
              </a:rPr>
              <a:t>vantaggio PFS di circa 8 mesi un che è statisticamente e clinicamente molto significativo  (nella parte sinistra </a:t>
            </a:r>
            <a:r>
              <a:rPr lang="it-IT" sz="1200" b="0" i="0" u="none" strike="noStrike" kern="1200" dirty="0" err="1" smtClean="0">
                <a:solidFill>
                  <a:schemeClr val="tx1"/>
                </a:solidFill>
                <a:effectLst/>
                <a:latin typeface="+mn-lt"/>
                <a:ea typeface="+mn-ea"/>
                <a:cs typeface="+mn-cs"/>
              </a:rPr>
              <a:t>dela</a:t>
            </a:r>
            <a:r>
              <a:rPr lang="it-IT" sz="1200" b="0" i="0" u="none" strike="noStrike" kern="1200" dirty="0" smtClean="0">
                <a:solidFill>
                  <a:schemeClr val="tx1"/>
                </a:solidFill>
                <a:effectLst/>
                <a:latin typeface="+mn-lt"/>
                <a:ea typeface="+mn-ea"/>
                <a:cs typeface="+mn-cs"/>
              </a:rPr>
              <a:t> diapositiva) come pure in termini di sopravvivenza globale con HR di 0,80 quindi una riduzione del rischio di morte del 20% dati presentati sul New </a:t>
            </a:r>
            <a:r>
              <a:rPr lang="it-IT" sz="1200" b="0" i="0" u="none" strike="noStrike" kern="1200" dirty="0" err="1" smtClean="0">
                <a:solidFill>
                  <a:schemeClr val="tx1"/>
                </a:solidFill>
                <a:effectLst/>
                <a:latin typeface="+mn-lt"/>
                <a:ea typeface="+mn-ea"/>
                <a:cs typeface="+mn-cs"/>
              </a:rPr>
              <a:t>England</a:t>
            </a:r>
            <a:r>
              <a:rPr lang="it-IT" sz="1200" b="0" i="0" u="none" strike="noStrike" kern="1200" dirty="0" smtClean="0">
                <a:solidFill>
                  <a:schemeClr val="tx1"/>
                </a:solidFill>
                <a:effectLst/>
                <a:latin typeface="+mn-lt"/>
                <a:ea typeface="+mn-ea"/>
                <a:cs typeface="+mn-cs"/>
              </a:rPr>
              <a:t> Journal of medicine rispettivamente nel 2018 Nel 2020</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9FBD6-0D83-4D0D-BBF8-B6A9AFA8FF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431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2C8F-2EE5-F742-A12A-D0266F44987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448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7F63D06-246E-46C7-95DA-9D246905E7BA}" type="slidenum">
              <a:rPr lang="it-IT" smtClean="0"/>
              <a:t>36</a:t>
            </a:fld>
            <a:endParaRPr lang="it-IT"/>
          </a:p>
        </p:txBody>
      </p:sp>
    </p:spTree>
    <p:extLst>
      <p:ext uri="{BB962C8B-B14F-4D97-AF65-F5344CB8AC3E}">
        <p14:creationId xmlns:p14="http://schemas.microsoft.com/office/powerpoint/2010/main" val="1507168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Il primo punto è inquadrare il problema e definirne</a:t>
            </a:r>
            <a:r>
              <a:rPr lang="it-IT" sz="1200" kern="1200" baseline="0" dirty="0" smtClean="0">
                <a:solidFill>
                  <a:schemeClr val="tx1"/>
                </a:solidFill>
                <a:effectLst/>
                <a:latin typeface="+mn-lt"/>
                <a:ea typeface="+mn-ea"/>
                <a:cs typeface="+mn-cs"/>
              </a:rPr>
              <a:t> le dimensioni . Leggere riquadro rosa</a:t>
            </a:r>
            <a:endParaRPr lang="it-I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baseline="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E3C0D5-B50F-4468-ABC8-983FFBB15C1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980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smtClean="0">
                <a:latin typeface="Arial" panose="020B0604020202020204" pitchFamily="34" charset="0"/>
              </a:rPr>
              <a:t>Alex Baum in </a:t>
            </a:r>
            <a:r>
              <a:rPr lang="en-US" altLang="it-IT" dirty="0" err="1" smtClean="0">
                <a:latin typeface="Arial" panose="020B0604020202020204" pitchFamily="34" charset="0"/>
              </a:rPr>
              <a:t>una</a:t>
            </a:r>
            <a:r>
              <a:rPr lang="en-US" altLang="it-IT" dirty="0" smtClean="0">
                <a:latin typeface="Arial" panose="020B0604020202020204" pitchFamily="34" charset="0"/>
              </a:rPr>
              <a:t> </a:t>
            </a:r>
            <a:r>
              <a:rPr lang="en-US" altLang="it-IT" dirty="0" err="1" smtClean="0">
                <a:latin typeface="Arial" panose="020B0604020202020204" pitchFamily="34" charset="0"/>
              </a:rPr>
              <a:t>sessione</a:t>
            </a:r>
            <a:r>
              <a:rPr lang="en-US" altLang="it-IT" dirty="0" smtClean="0">
                <a:latin typeface="Arial" panose="020B0604020202020204" pitchFamily="34" charset="0"/>
              </a:rPr>
              <a:t> </a:t>
            </a:r>
            <a:r>
              <a:rPr lang="en-US" altLang="it-IT" dirty="0" err="1" smtClean="0">
                <a:latin typeface="Arial" panose="020B0604020202020204" pitchFamily="34" charset="0"/>
              </a:rPr>
              <a:t>plenaria</a:t>
            </a:r>
            <a:r>
              <a:rPr lang="en-US" altLang="it-IT" dirty="0" smtClean="0">
                <a:latin typeface="Arial" panose="020B0604020202020204" pitchFamily="34" charset="0"/>
              </a:rPr>
              <a:t> </a:t>
            </a:r>
            <a:r>
              <a:rPr lang="en-US" altLang="it-IT" dirty="0" err="1" smtClean="0">
                <a:latin typeface="Arial" panose="020B0604020202020204" pitchFamily="34" charset="0"/>
              </a:rPr>
              <a:t>sull’immunoterapia</a:t>
            </a:r>
            <a:r>
              <a:rPr lang="en-US" altLang="it-IT" dirty="0" smtClean="0">
                <a:latin typeface="Arial" panose="020B0604020202020204" pitchFamily="34" charset="0"/>
              </a:rPr>
              <a:t> all’ ASCO 2014 </a:t>
            </a:r>
            <a:r>
              <a:rPr lang="en-US" altLang="it-IT" dirty="0" err="1" smtClean="0">
                <a:latin typeface="Arial" panose="020B0604020202020204" pitchFamily="34" charset="0"/>
              </a:rPr>
              <a:t>aveva</a:t>
            </a:r>
            <a:r>
              <a:rPr lang="en-US" altLang="it-IT" dirty="0" smtClean="0">
                <a:latin typeface="Arial" panose="020B0604020202020204" pitchFamily="34" charset="0"/>
              </a:rPr>
              <a:t> </a:t>
            </a:r>
            <a:r>
              <a:rPr lang="en-US" altLang="it-IT" dirty="0" err="1" smtClean="0">
                <a:latin typeface="Arial" panose="020B0604020202020204" pitchFamily="34" charset="0"/>
              </a:rPr>
              <a:t>preannunciato</a:t>
            </a:r>
            <a:r>
              <a:rPr lang="en-US" altLang="it-IT" dirty="0" smtClean="0">
                <a:latin typeface="Arial" panose="020B0604020202020204" pitchFamily="34" charset="0"/>
              </a:rPr>
              <a:t> </a:t>
            </a:r>
            <a:r>
              <a:rPr lang="en-US" altLang="it-IT" dirty="0" err="1" smtClean="0">
                <a:latin typeface="Arial" panose="020B0604020202020204" pitchFamily="34" charset="0"/>
              </a:rPr>
              <a:t>questa</a:t>
            </a:r>
            <a:r>
              <a:rPr lang="en-US" altLang="it-IT" dirty="0" smtClean="0">
                <a:latin typeface="Arial" panose="020B0604020202020204" pitchFamily="34" charset="0"/>
              </a:rPr>
              <a:t> </a:t>
            </a:r>
            <a:r>
              <a:rPr lang="en-US" altLang="it-IT" dirty="0" err="1" smtClean="0">
                <a:latin typeface="Arial" panose="020B0604020202020204" pitchFamily="34" charset="0"/>
              </a:rPr>
              <a:t>rivoluzione</a:t>
            </a:r>
            <a:r>
              <a:rPr lang="en-US" altLang="it-IT" dirty="0" smtClean="0">
                <a:latin typeface="Arial" panose="020B0604020202020204" pitchFamily="34" charset="0"/>
              </a:rPr>
              <a:t> </a:t>
            </a:r>
            <a:r>
              <a:rPr lang="en-US" altLang="it-IT" dirty="0" err="1" smtClean="0">
                <a:latin typeface="Arial" panose="020B0604020202020204" pitchFamily="34" charset="0"/>
              </a:rPr>
              <a:t>dicendo</a:t>
            </a:r>
            <a:r>
              <a:rPr lang="en-US" altLang="it-IT" dirty="0" smtClean="0">
                <a:latin typeface="Arial" panose="020B0604020202020204" pitchFamily="34" charset="0"/>
              </a:rPr>
              <a:t> </a:t>
            </a:r>
            <a:r>
              <a:rPr lang="en-US" altLang="it-IT" dirty="0" err="1" smtClean="0">
                <a:latin typeface="Arial" panose="020B0604020202020204" pitchFamily="34" charset="0"/>
              </a:rPr>
              <a:t>che</a:t>
            </a:r>
            <a:r>
              <a:rPr lang="en-US" altLang="it-IT" dirty="0" smtClean="0">
                <a:latin typeface="Arial" panose="020B0604020202020204" pitchFamily="34" charset="0"/>
              </a:rPr>
              <a:t>: “</a:t>
            </a:r>
            <a:r>
              <a:rPr lang="en-US" altLang="it-IT" dirty="0" err="1" smtClean="0">
                <a:latin typeface="Arial" panose="020B0604020202020204" pitchFamily="34" charset="0"/>
              </a:rPr>
              <a:t>l’immunoterapia</a:t>
            </a:r>
            <a:r>
              <a:rPr lang="en-US" altLang="it-IT" dirty="0" smtClean="0">
                <a:latin typeface="Arial" panose="020B0604020202020204" pitchFamily="34" charset="0"/>
              </a:rPr>
              <a:t> </a:t>
            </a:r>
            <a:r>
              <a:rPr lang="en-US" altLang="it-IT" dirty="0" err="1" smtClean="0">
                <a:latin typeface="Arial" panose="020B0604020202020204" pitchFamily="34" charset="0"/>
              </a:rPr>
              <a:t>probabilmente</a:t>
            </a:r>
            <a:r>
              <a:rPr lang="en-US" altLang="it-IT" dirty="0" smtClean="0">
                <a:latin typeface="Arial" panose="020B0604020202020204" pitchFamily="34" charset="0"/>
              </a:rPr>
              <a:t> </a:t>
            </a:r>
            <a:r>
              <a:rPr lang="en-US" altLang="it-IT" dirty="0" err="1" smtClean="0">
                <a:latin typeface="Arial" panose="020B0604020202020204" pitchFamily="34" charset="0"/>
              </a:rPr>
              <a:t>diverrà</a:t>
            </a:r>
            <a:r>
              <a:rPr lang="en-US" altLang="it-IT" dirty="0" smtClean="0">
                <a:latin typeface="Arial" panose="020B0604020202020204" pitchFamily="34" charset="0"/>
              </a:rPr>
              <a:t> </a:t>
            </a:r>
            <a:r>
              <a:rPr lang="en-US" altLang="it-IT" dirty="0" err="1" smtClean="0">
                <a:latin typeface="Arial" panose="020B0604020202020204" pitchFamily="34" charset="0"/>
              </a:rPr>
              <a:t>il</a:t>
            </a:r>
            <a:r>
              <a:rPr lang="en-US" altLang="it-IT" dirty="0" smtClean="0">
                <a:latin typeface="Arial" panose="020B0604020202020204" pitchFamily="34" charset="0"/>
              </a:rPr>
              <a:t> backbone del </a:t>
            </a:r>
            <a:r>
              <a:rPr lang="en-US" altLang="it-IT" dirty="0" err="1" smtClean="0">
                <a:latin typeface="Arial" panose="020B0604020202020204" pitchFamily="34" charset="0"/>
              </a:rPr>
              <a:t>trattamento</a:t>
            </a:r>
            <a:r>
              <a:rPr lang="en-US" altLang="it-IT" dirty="0" smtClean="0">
                <a:latin typeface="Arial" panose="020B0604020202020204" pitchFamily="34" charset="0"/>
              </a:rPr>
              <a:t> </a:t>
            </a:r>
            <a:r>
              <a:rPr lang="en-US" altLang="it-IT" dirty="0" err="1" smtClean="0">
                <a:latin typeface="Arial" panose="020B0604020202020204" pitchFamily="34" charset="0"/>
              </a:rPr>
              <a:t>nel</a:t>
            </a:r>
            <a:r>
              <a:rPr lang="en-US" altLang="it-IT" dirty="0" smtClean="0">
                <a:latin typeface="Arial" panose="020B0604020202020204" pitchFamily="34" charset="0"/>
              </a:rPr>
              <a:t> 60% </a:t>
            </a:r>
            <a:r>
              <a:rPr lang="en-US" altLang="it-IT" dirty="0" err="1" smtClean="0">
                <a:latin typeface="Arial" panose="020B0604020202020204" pitchFamily="34" charset="0"/>
              </a:rPr>
              <a:t>delle</a:t>
            </a:r>
            <a:r>
              <a:rPr lang="en-US" altLang="it-IT" dirty="0" smtClean="0">
                <a:latin typeface="Arial" panose="020B0604020202020204" pitchFamily="34" charset="0"/>
              </a:rPr>
              <a:t> </a:t>
            </a:r>
            <a:r>
              <a:rPr lang="en-US" altLang="it-IT" dirty="0" err="1" smtClean="0">
                <a:latin typeface="Arial" panose="020B0604020202020204" pitchFamily="34" charset="0"/>
              </a:rPr>
              <a:t>neoplasie</a:t>
            </a:r>
            <a:r>
              <a:rPr lang="en-US" altLang="it-IT" dirty="0" smtClean="0">
                <a:latin typeface="Arial" panose="020B0604020202020204" pitchFamily="34" charset="0"/>
              </a:rPr>
              <a:t> </a:t>
            </a:r>
            <a:r>
              <a:rPr lang="en-US" altLang="it-IT" dirty="0" err="1" smtClean="0">
                <a:latin typeface="Arial" panose="020B0604020202020204" pitchFamily="34" charset="0"/>
              </a:rPr>
              <a:t>contro</a:t>
            </a:r>
            <a:r>
              <a:rPr lang="en-US" altLang="it-IT" dirty="0" smtClean="0">
                <a:latin typeface="Arial" panose="020B0604020202020204" pitchFamily="34" charset="0"/>
              </a:rPr>
              <a:t> &lt;3% </a:t>
            </a:r>
            <a:r>
              <a:rPr lang="en-US" altLang="it-IT" dirty="0" err="1" smtClean="0">
                <a:latin typeface="Arial" panose="020B0604020202020204" pitchFamily="34" charset="0"/>
              </a:rPr>
              <a:t>oggi</a:t>
            </a:r>
            <a:r>
              <a:rPr lang="en-US" altLang="it-IT" baseline="0" dirty="0" smtClean="0">
                <a:latin typeface="Arial" panose="020B0604020202020204" pitchFamily="34" charset="0"/>
              </a:rPr>
              <a:t> </a:t>
            </a:r>
            <a:r>
              <a:rPr lang="en-US" altLang="it-IT" baseline="0" dirty="0" err="1" smtClean="0">
                <a:latin typeface="Arial" panose="020B0604020202020204" pitchFamily="34" charset="0"/>
              </a:rPr>
              <a:t>ed</a:t>
            </a:r>
            <a:r>
              <a:rPr lang="en-US" altLang="it-IT" baseline="0" dirty="0" smtClean="0">
                <a:latin typeface="Arial" panose="020B0604020202020204" pitchFamily="34" charset="0"/>
              </a:rPr>
              <a:t> è </a:t>
            </a:r>
            <a:r>
              <a:rPr lang="en-US" altLang="it-IT" baseline="0" dirty="0" err="1" smtClean="0">
                <a:latin typeface="Arial" panose="020B0604020202020204" pitchFamily="34" charset="0"/>
              </a:rPr>
              <a:t>ciò</a:t>
            </a:r>
            <a:r>
              <a:rPr lang="en-US" altLang="it-IT" baseline="0" dirty="0" smtClean="0">
                <a:latin typeface="Arial" panose="020B0604020202020204" pitchFamily="34" charset="0"/>
              </a:rPr>
              <a:t> </a:t>
            </a:r>
            <a:r>
              <a:rPr lang="en-US" altLang="it-IT" baseline="0" dirty="0" err="1" smtClean="0">
                <a:latin typeface="Arial" panose="020B0604020202020204" pitchFamily="34" charset="0"/>
              </a:rPr>
              <a:t>che</a:t>
            </a:r>
            <a:r>
              <a:rPr lang="en-US" altLang="it-IT" baseline="0" dirty="0" smtClean="0">
                <a:latin typeface="Arial" panose="020B0604020202020204" pitchFamily="34" charset="0"/>
              </a:rPr>
              <a:t> è </a:t>
            </a:r>
            <a:r>
              <a:rPr lang="en-US" altLang="it-IT" baseline="0" dirty="0" err="1" smtClean="0">
                <a:latin typeface="Arial" panose="020B0604020202020204" pitchFamily="34" charset="0"/>
              </a:rPr>
              <a:t>avvenuto</a:t>
            </a:r>
            <a:r>
              <a:rPr lang="en-US" altLang="it-IT" baseline="0" dirty="0" smtClean="0">
                <a:latin typeface="Arial" panose="020B0604020202020204" pitchFamily="34" charset="0"/>
              </a:rPr>
              <a:t>.</a:t>
            </a:r>
            <a:endParaRPr lang="en-US" altLang="it-IT" dirty="0" smtClean="0">
              <a:latin typeface="Arial" panose="020B0604020202020204" pitchFamily="34" charset="0"/>
            </a:endParaRPr>
          </a:p>
          <a:p>
            <a:r>
              <a:rPr lang="en-US" altLang="it-IT" dirty="0" smtClean="0">
                <a:latin typeface="Arial" panose="020B0604020202020204" pitchFamily="34" charset="0"/>
              </a:rPr>
              <a:t> </a:t>
            </a:r>
            <a:endParaRPr lang="it-IT" altLang="it-IT" dirty="0" smtClean="0">
              <a:latin typeface="Calibri" panose="020F050202020403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6AA0B5FB-5B2E-4978-ADC3-0223303E8134}" type="slidenum">
              <a:rPr kumimoji="0" lang="en-US"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37</a:t>
            </a:fld>
            <a:endParaRPr kumimoji="0" lang="en-US"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979044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r>
              <a:rPr lang="en-US" altLang="en-US" dirty="0" smtClean="0"/>
              <a:t>Le </a:t>
            </a:r>
            <a:r>
              <a:rPr lang="en-US" altLang="en-US" dirty="0" err="1" smtClean="0"/>
              <a:t>principali</a:t>
            </a:r>
            <a:r>
              <a:rPr lang="en-US" altLang="en-US" baseline="0" dirty="0" smtClean="0"/>
              <a:t> cellule </a:t>
            </a:r>
            <a:r>
              <a:rPr lang="en-US" altLang="en-US" baseline="0" dirty="0" err="1" smtClean="0"/>
              <a:t>effettrici</a:t>
            </a:r>
            <a:r>
              <a:rPr lang="en-US" altLang="en-US" baseline="0" dirty="0" smtClean="0"/>
              <a:t> </a:t>
            </a:r>
            <a:r>
              <a:rPr lang="en-US" altLang="en-US" baseline="0" dirty="0" err="1" smtClean="0"/>
              <a:t>sono</a:t>
            </a:r>
            <a:r>
              <a:rPr lang="en-US" altLang="en-US" baseline="0" dirty="0" smtClean="0"/>
              <a:t> I </a:t>
            </a:r>
            <a:r>
              <a:rPr lang="en-US" altLang="en-US" baseline="0" dirty="0" err="1" smtClean="0"/>
              <a:t>linfociti</a:t>
            </a:r>
            <a:r>
              <a:rPr lang="en-US" altLang="en-US" baseline="0" dirty="0" smtClean="0"/>
              <a:t> T </a:t>
            </a:r>
            <a:r>
              <a:rPr lang="en-US" altLang="en-US" dirty="0" err="1" smtClean="0"/>
              <a:t>citotossici</a:t>
            </a:r>
            <a:r>
              <a:rPr lang="en-US" altLang="en-US" baseline="0" dirty="0" smtClean="0"/>
              <a:t> </a:t>
            </a:r>
            <a:r>
              <a:rPr lang="en-US" altLang="en-US" baseline="0" dirty="0" err="1" smtClean="0"/>
              <a:t>che</a:t>
            </a:r>
            <a:r>
              <a:rPr lang="en-US" altLang="en-US" baseline="0" dirty="0" smtClean="0"/>
              <a:t> </a:t>
            </a:r>
            <a:r>
              <a:rPr lang="en-US" altLang="en-US" baseline="0" dirty="0" err="1" smtClean="0"/>
              <a:t>distruggono</a:t>
            </a:r>
            <a:r>
              <a:rPr lang="en-US" altLang="en-US" baseline="0" dirty="0" smtClean="0"/>
              <a:t> le cellule </a:t>
            </a:r>
            <a:r>
              <a:rPr lang="en-US" altLang="en-US" baseline="0" dirty="0" err="1" smtClean="0"/>
              <a:t>anomale</a:t>
            </a:r>
            <a:r>
              <a:rPr lang="en-US" altLang="en-US" baseline="0" dirty="0" smtClean="0"/>
              <a:t> </a:t>
            </a:r>
            <a:r>
              <a:rPr lang="en-US" altLang="en-US" baseline="0" dirty="0" err="1" smtClean="0"/>
              <a:t>perchè</a:t>
            </a:r>
            <a:r>
              <a:rPr lang="en-US" altLang="en-US" baseline="0" dirty="0" smtClean="0"/>
              <a:t> “non self”</a:t>
            </a:r>
            <a:r>
              <a:rPr lang="en-US" altLang="en-US" dirty="0" smtClean="0"/>
              <a:t> (</a:t>
            </a:r>
            <a:r>
              <a:rPr lang="en-US" altLang="en-US" dirty="0" err="1" smtClean="0"/>
              <a:t>eg</a:t>
            </a:r>
            <a:r>
              <a:rPr lang="en-US" altLang="en-US" dirty="0" smtClean="0"/>
              <a:t>, cancer or virus-infected cells)</a:t>
            </a:r>
          </a:p>
          <a:p>
            <a:pPr lvl="1" eaLnBrk="1" hangingPunct="1"/>
            <a:r>
              <a:rPr lang="en-US" altLang="en-US" dirty="0" smtClean="0"/>
              <a:t>Stimulated by cytokines released by </a:t>
            </a:r>
            <a:r>
              <a:rPr lang="en-US" altLang="en-US" dirty="0" err="1" smtClean="0"/>
              <a:t>Th</a:t>
            </a:r>
            <a:r>
              <a:rPr lang="en-US" altLang="en-US" dirty="0" smtClean="0"/>
              <a:t> cells</a:t>
            </a:r>
          </a:p>
          <a:p>
            <a:pPr lvl="1" eaLnBrk="1" hangingPunct="1"/>
            <a:r>
              <a:rPr lang="en-US" altLang="en-US" dirty="0" smtClean="0"/>
              <a:t>Must recognize a specific antigen bound to self-MHC markers</a:t>
            </a:r>
          </a:p>
          <a:p>
            <a:pPr lvl="1" eaLnBrk="1" hangingPunct="1"/>
            <a:r>
              <a:rPr lang="en-US" altLang="en-US" dirty="0" smtClean="0"/>
              <a:t>Release perforin, which forms pores in target cells, allowing water and ions in and leading to lysis of the target cell</a:t>
            </a:r>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2C8F-2EE5-F742-A12A-D0266F44987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51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Cackpoint</a:t>
            </a:r>
            <a:r>
              <a:rPr lang="it-IT" dirty="0" smtClean="0"/>
              <a:t> molecole che fanno</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2C8F-2EE5-F742-A12A-D0266F44987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895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Jim</a:t>
            </a:r>
            <a:r>
              <a:rPr lang="it-IT" dirty="0" smtClean="0"/>
              <a:t> </a:t>
            </a:r>
            <a:r>
              <a:rPr lang="it-IT" dirty="0" err="1" smtClean="0"/>
              <a:t>allison</a:t>
            </a:r>
            <a:r>
              <a:rPr lang="it-IT" dirty="0" smtClean="0"/>
              <a:t> capisce e</a:t>
            </a:r>
            <a:r>
              <a:rPr lang="it-IT" baseline="0" dirty="0" smtClean="0"/>
              <a:t> pubblica su science ed è il 1984 che esiste un sistema per fare comunicare due cellule del sistema immune  </a:t>
            </a:r>
            <a:r>
              <a:rPr lang="it-IT" baseline="0" dirty="0" err="1" smtClean="0"/>
              <a:t>cytotoxic</a:t>
            </a:r>
            <a:r>
              <a:rPr lang="it-IT" baseline="0" dirty="0" smtClean="0"/>
              <a:t> t lymphocyte4 </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2C8F-2EE5-F742-A12A-D0266F44987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84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Jim</a:t>
            </a:r>
            <a:r>
              <a:rPr lang="it-IT" dirty="0" smtClean="0"/>
              <a:t> </a:t>
            </a:r>
            <a:r>
              <a:rPr lang="it-IT" dirty="0" err="1" smtClean="0"/>
              <a:t>allison</a:t>
            </a:r>
            <a:r>
              <a:rPr lang="it-IT" dirty="0" smtClean="0"/>
              <a:t> capisce e</a:t>
            </a:r>
            <a:r>
              <a:rPr lang="it-IT" baseline="0" dirty="0" smtClean="0"/>
              <a:t> pubblica su science ed è il 1984 che esiste un sistema fi regolazione fine «fine </a:t>
            </a:r>
            <a:r>
              <a:rPr lang="it-IT" baseline="0" dirty="0" err="1" smtClean="0"/>
              <a:t>tuning</a:t>
            </a:r>
            <a:r>
              <a:rPr lang="it-IT" baseline="0" dirty="0" smtClean="0"/>
              <a:t>» dicono gli inglesi che sono sintetici </a:t>
            </a:r>
          </a:p>
          <a:p>
            <a:r>
              <a:rPr lang="it-IT" baseline="0" dirty="0" smtClean="0"/>
              <a:t>Serve un secondo segnale per attivare il LN T e un terzo per disattivarlo</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2C8F-2EE5-F742-A12A-D0266F44987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32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2C8F-2EE5-F742-A12A-D0266F44987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487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F15BD-9B5B-454A-8B85-E49E495B54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39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Ed </a:t>
            </a:r>
            <a:r>
              <a:rPr lang="en-US" dirty="0" err="1" smtClean="0"/>
              <a:t>ecco</a:t>
            </a:r>
            <a:r>
              <a:rPr lang="en-US" dirty="0" smtClean="0"/>
              <a:t> le </a:t>
            </a:r>
            <a:r>
              <a:rPr lang="en-US" dirty="0" err="1" smtClean="0"/>
              <a:t>conferme</a:t>
            </a:r>
            <a:r>
              <a:rPr lang="en-US" dirty="0" smtClean="0"/>
              <a:t> a </a:t>
            </a:r>
            <a:r>
              <a:rPr lang="en-US" dirty="0" err="1" smtClean="0"/>
              <a:t>lungo</a:t>
            </a:r>
            <a:r>
              <a:rPr lang="en-US" dirty="0" smtClean="0"/>
              <a:t> </a:t>
            </a:r>
            <a:r>
              <a:rPr lang="en-US" dirty="0" err="1" smtClean="0"/>
              <a:t>termine</a:t>
            </a:r>
            <a:r>
              <a:rPr lang="en-US" dirty="0" smtClean="0"/>
              <a:t> KN-024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dirty="0" err="1" smtClean="0">
                <a:solidFill>
                  <a:srgbClr val="002060"/>
                </a:solidFill>
              </a:rPr>
              <a:t>mediana</a:t>
            </a:r>
            <a:r>
              <a:rPr lang="en-US" sz="1200" b="0" i="1" dirty="0" smtClean="0">
                <a:solidFill>
                  <a:srgbClr val="002060"/>
                </a:solidFill>
              </a:rPr>
              <a:t> di OS a 5 </a:t>
            </a:r>
            <a:r>
              <a:rPr lang="en-US" sz="1200" b="0" i="1" dirty="0" err="1" smtClean="0">
                <a:solidFill>
                  <a:srgbClr val="002060"/>
                </a:solidFill>
              </a:rPr>
              <a:t>anni</a:t>
            </a:r>
            <a:r>
              <a:rPr lang="en-US" sz="1200" b="0" i="1" dirty="0" smtClean="0">
                <a:solidFill>
                  <a:srgbClr val="002060"/>
                </a:solidFill>
              </a:rPr>
              <a:t> 26.3 </a:t>
            </a:r>
            <a:r>
              <a:rPr lang="en-US" sz="1200" b="0" i="1" dirty="0" err="1" smtClean="0">
                <a:solidFill>
                  <a:srgbClr val="002060"/>
                </a:solidFill>
              </a:rPr>
              <a:t>mesi</a:t>
            </a:r>
            <a:r>
              <a:rPr lang="en-US" sz="1200" b="0" i="1" dirty="0" smtClean="0">
                <a:solidFill>
                  <a:srgbClr val="002060"/>
                </a:solidFill>
              </a:rPr>
              <a:t> vs 13.3 </a:t>
            </a:r>
            <a:r>
              <a:rPr lang="en-US" sz="1200" b="0" i="1" dirty="0" err="1" smtClean="0">
                <a:solidFill>
                  <a:srgbClr val="002060"/>
                </a:solidFill>
              </a:rPr>
              <a:t>mesi</a:t>
            </a:r>
            <a:r>
              <a:rPr lang="en-US" sz="1200" b="0" i="1" dirty="0" smtClean="0">
                <a:solidFill>
                  <a:srgbClr val="002060"/>
                </a:solidFill>
              </a:rPr>
              <a:t> … </a:t>
            </a:r>
            <a:r>
              <a:rPr lang="en-US" sz="1200" b="0" i="1" dirty="0" err="1" smtClean="0">
                <a:solidFill>
                  <a:srgbClr val="002060"/>
                </a:solidFill>
              </a:rPr>
              <a:t>il</a:t>
            </a:r>
            <a:r>
              <a:rPr lang="en-US" sz="1200" b="0" i="1" dirty="0" smtClean="0">
                <a:solidFill>
                  <a:srgbClr val="002060"/>
                </a:solidFill>
              </a:rPr>
              <a:t> </a:t>
            </a:r>
            <a:r>
              <a:rPr lang="en-US" sz="1200" b="0" i="1" dirty="0" err="1" smtClean="0">
                <a:solidFill>
                  <a:srgbClr val="002060"/>
                </a:solidFill>
              </a:rPr>
              <a:t>doppio</a:t>
            </a:r>
            <a:r>
              <a:rPr lang="en-US" sz="1200" b="0" i="1" dirty="0" smtClean="0">
                <a:solidFill>
                  <a:srgbClr val="002060"/>
                </a:solidFill>
              </a:rPr>
              <a:t> </a:t>
            </a:r>
            <a:r>
              <a:rPr lang="en-US" sz="1200" b="0" i="1" dirty="0" err="1" smtClean="0">
                <a:solidFill>
                  <a:srgbClr val="002060"/>
                </a:solidFill>
              </a:rPr>
              <a:t>nonostante</a:t>
            </a:r>
            <a:r>
              <a:rPr lang="en-US" sz="1200" b="0" i="1" baseline="0" dirty="0" smtClean="0">
                <a:solidFill>
                  <a:srgbClr val="002060"/>
                </a:solidFill>
              </a:rPr>
              <a:t> </a:t>
            </a:r>
            <a:r>
              <a:rPr lang="en-US" sz="1200" b="0" i="1" baseline="0" dirty="0" err="1" smtClean="0">
                <a:solidFill>
                  <a:srgbClr val="002060"/>
                </a:solidFill>
              </a:rPr>
              <a:t>il</a:t>
            </a:r>
            <a:r>
              <a:rPr lang="en-US" sz="1200" b="0" i="1" baseline="0" dirty="0" smtClean="0">
                <a:solidFill>
                  <a:srgbClr val="002060"/>
                </a:solidFill>
              </a:rPr>
              <a:t> crossover a </a:t>
            </a:r>
            <a:r>
              <a:rPr lang="en-US" sz="1200" b="0" i="1" baseline="0" dirty="0" err="1" smtClean="0">
                <a:solidFill>
                  <a:srgbClr val="002060"/>
                </a:solidFill>
              </a:rPr>
              <a:t>pembro</a:t>
            </a:r>
            <a:r>
              <a:rPr lang="en-US" sz="1200" b="0" i="1" baseline="0" dirty="0" smtClean="0">
                <a:solidFill>
                  <a:srgbClr val="002060"/>
                </a:solidFill>
              </a:rPr>
              <a:t> </a:t>
            </a:r>
            <a:r>
              <a:rPr lang="en-US" sz="1200" b="0" i="1" baseline="0" dirty="0" err="1" smtClean="0">
                <a:solidFill>
                  <a:srgbClr val="002060"/>
                </a:solidFill>
              </a:rPr>
              <a:t>nel</a:t>
            </a:r>
            <a:r>
              <a:rPr lang="en-US" sz="1200" b="0" i="1" baseline="0" dirty="0" smtClean="0">
                <a:solidFill>
                  <a:srgbClr val="002060"/>
                </a:solidFill>
              </a:rPr>
              <a:t> 66% </a:t>
            </a:r>
            <a:r>
              <a:rPr lang="en-US" sz="1200" b="0" i="1" baseline="0" dirty="0" err="1" smtClean="0">
                <a:solidFill>
                  <a:srgbClr val="002060"/>
                </a:solidFill>
              </a:rPr>
              <a:t>dei</a:t>
            </a:r>
            <a:r>
              <a:rPr lang="en-US" sz="1200" b="0" i="1" baseline="0" dirty="0" smtClean="0">
                <a:solidFill>
                  <a:srgbClr val="002060"/>
                </a:solidFill>
              </a:rPr>
              <a:t> </a:t>
            </a:r>
            <a:r>
              <a:rPr lang="en-US" sz="1200" b="0" i="1" baseline="0" dirty="0" err="1" smtClean="0">
                <a:solidFill>
                  <a:srgbClr val="002060"/>
                </a:solidFill>
              </a:rPr>
              <a:t>paz</a:t>
            </a:r>
            <a:r>
              <a:rPr lang="en-US" sz="1200" b="0" i="1" baseline="0" dirty="0" smtClean="0">
                <a:solidFill>
                  <a:srgbClr val="002060"/>
                </a:solidFill>
              </a:rPr>
              <a:t> del </a:t>
            </a:r>
            <a:r>
              <a:rPr lang="en-US" sz="1200" b="0" i="1" baseline="0" dirty="0" err="1" smtClean="0">
                <a:solidFill>
                  <a:srgbClr val="002060"/>
                </a:solidFill>
              </a:rPr>
              <a:t>braccio</a:t>
            </a:r>
            <a:r>
              <a:rPr lang="en-US" sz="1200" b="0" i="1" baseline="0" dirty="0" smtClean="0">
                <a:solidFill>
                  <a:srgbClr val="002060"/>
                </a:solidFill>
              </a:rPr>
              <a:t> </a:t>
            </a:r>
            <a:r>
              <a:rPr lang="en-US" sz="1200" b="0" i="1" baseline="0" dirty="0" err="1" smtClean="0">
                <a:solidFill>
                  <a:srgbClr val="002060"/>
                </a:solidFill>
              </a:rPr>
              <a:t>chemioterapia</a:t>
            </a:r>
            <a:endParaRPr lang="en-US" b="0" dirty="0" smtClean="0"/>
          </a:p>
          <a:p>
            <a:endParaRPr lang="en-US" dirty="0" smtClean="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FE2B2-7E4F-4196-81BA-AD4119E281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91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200" b="0" i="1" dirty="0" smtClean="0">
                <a:solidFill>
                  <a:srgbClr val="002060"/>
                </a:solidFill>
              </a:rPr>
              <a:t>[</a:t>
            </a:r>
            <a:r>
              <a:rPr lang="en-US" sz="1200" b="0" i="0" dirty="0" smtClean="0">
                <a:solidFill>
                  <a:srgbClr val="002060"/>
                </a:solidFill>
              </a:rPr>
              <a:t>KN-189 </a:t>
            </a:r>
            <a:r>
              <a:rPr lang="en-US" sz="1200" b="0" i="0" dirty="0" err="1" smtClean="0">
                <a:solidFill>
                  <a:srgbClr val="002060"/>
                </a:solidFill>
              </a:rPr>
              <a:t>nei</a:t>
            </a:r>
            <a:r>
              <a:rPr lang="en-US" sz="1200" b="0" i="0" dirty="0" smtClean="0">
                <a:solidFill>
                  <a:srgbClr val="002060"/>
                </a:solidFill>
              </a:rPr>
              <a:t> non-</a:t>
            </a:r>
            <a:r>
              <a:rPr lang="en-US" sz="1200" b="0" i="0" dirty="0" err="1" smtClean="0">
                <a:solidFill>
                  <a:srgbClr val="002060"/>
                </a:solidFill>
              </a:rPr>
              <a:t>Sq</a:t>
            </a:r>
            <a:r>
              <a:rPr lang="en-US" sz="1200" b="0" i="0" dirty="0" smtClean="0">
                <a:solidFill>
                  <a:srgbClr val="002060"/>
                </a:solidFill>
              </a:rPr>
              <a:t> 4-year OS update] follow-up</a:t>
            </a:r>
            <a:r>
              <a:rPr lang="en-US" sz="1200" b="0" i="0" baseline="0" dirty="0" smtClean="0">
                <a:solidFill>
                  <a:srgbClr val="002060"/>
                </a:solidFill>
              </a:rPr>
              <a:t> </a:t>
            </a:r>
            <a:r>
              <a:rPr lang="en-US" sz="1200" b="0" i="0" baseline="0" dirty="0" err="1" smtClean="0">
                <a:solidFill>
                  <a:srgbClr val="002060"/>
                </a:solidFill>
              </a:rPr>
              <a:t>mediano</a:t>
            </a:r>
            <a:r>
              <a:rPr lang="en-US" sz="1200" b="0" i="0" baseline="0" dirty="0" smtClean="0">
                <a:solidFill>
                  <a:srgbClr val="002060"/>
                </a:solidFill>
              </a:rPr>
              <a:t> 46 </a:t>
            </a:r>
            <a:r>
              <a:rPr lang="en-US" sz="1200" b="0" i="0" baseline="0" dirty="0" err="1" smtClean="0">
                <a:solidFill>
                  <a:srgbClr val="002060"/>
                </a:solidFill>
              </a:rPr>
              <a:t>mesi</a:t>
            </a:r>
            <a:r>
              <a:rPr lang="en-US" sz="1200" b="0" i="0" baseline="0" dirty="0" smtClean="0">
                <a:solidFill>
                  <a:srgbClr val="002060"/>
                </a:solidFill>
              </a:rPr>
              <a:t> 40% DI COSSOVER MA CURVE BEN DIVARICATE CON MEDIANA DI </a:t>
            </a:r>
            <a:r>
              <a:rPr lang="en-US" sz="1200" b="0" i="0" baseline="0" dirty="0" err="1" smtClean="0">
                <a:solidFill>
                  <a:srgbClr val="002060"/>
                </a:solidFill>
              </a:rPr>
              <a:t>os</a:t>
            </a:r>
            <a:r>
              <a:rPr lang="en-US" sz="1200" b="0" i="0" baseline="0" dirty="0" smtClean="0">
                <a:solidFill>
                  <a:srgbClr val="002060"/>
                </a:solidFill>
              </a:rPr>
              <a:t> DOPPIA NEL BRACCIO CHEMIO-IMMUNO VS CHEMIO </a:t>
            </a:r>
            <a:r>
              <a:rPr lang="en-US" sz="1200" b="0" i="0" baseline="0" dirty="0" err="1" smtClean="0">
                <a:solidFill>
                  <a:srgbClr val="002060"/>
                </a:solidFill>
              </a:rPr>
              <a:t>mediana</a:t>
            </a:r>
            <a:r>
              <a:rPr lang="en-US" sz="1200" b="0" i="0" baseline="0" dirty="0" smtClean="0">
                <a:solidFill>
                  <a:srgbClr val="002060"/>
                </a:solidFill>
              </a:rPr>
              <a:t> di OS 22vs 10.6 </a:t>
            </a:r>
            <a:r>
              <a:rPr lang="en-US" sz="1200" b="0" i="0" baseline="0" dirty="0" err="1" smtClean="0">
                <a:solidFill>
                  <a:srgbClr val="002060"/>
                </a:solidFill>
              </a:rPr>
              <a:t>mesi</a:t>
            </a:r>
            <a:endParaRPr lang="en-US" sz="1200" b="0" i="0" baseline="0" dirty="0" smtClean="0">
              <a:solidFill>
                <a:srgbClr val="002060"/>
              </a:solidFill>
            </a:endParaRPr>
          </a:p>
          <a:p>
            <a:pPr algn="l"/>
            <a:endParaRPr lang="en-US" sz="1200" b="0" i="1" dirty="0" smtClean="0">
              <a:solidFill>
                <a:srgbClr val="002060"/>
              </a:solidFill>
            </a:endParaRPr>
          </a:p>
          <a:p>
            <a:pPr algn="l"/>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FE2B2-7E4F-4196-81BA-AD4119E281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957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20000"/>
              </a:lnSpc>
              <a:spcBef>
                <a:spcPts val="0"/>
              </a:spcBef>
              <a:spcAft>
                <a:spcPts val="1200"/>
              </a:spcAft>
            </a:pPr>
            <a:r>
              <a:rPr lang="nl-BE" sz="1200" b="1" dirty="0" smtClean="0">
                <a:solidFill>
                  <a:srgbClr val="000000"/>
                </a:solidFill>
                <a:uFill>
                  <a:solidFill>
                    <a:srgbClr val="000000"/>
                  </a:solidFill>
                </a:uFill>
              </a:rPr>
              <a:t>Other immunostimulatory antibodies  </a:t>
            </a:r>
            <a:r>
              <a:rPr lang="nl-BE" sz="1200" dirty="0" smtClean="0">
                <a:solidFill>
                  <a:srgbClr val="000000"/>
                </a:solidFill>
                <a:uFill>
                  <a:solidFill>
                    <a:srgbClr val="000000"/>
                  </a:solidFill>
                </a:uFill>
              </a:rPr>
              <a:t>(CTLA-4, TIM3, ICOS, NKG2A, CD40, CSF1R, CD47, ...)</a:t>
            </a:r>
            <a:endParaRPr lang="nl-BE" sz="1200" b="1" dirty="0" smtClean="0">
              <a:solidFill>
                <a:srgbClr val="000000"/>
              </a:solidFill>
              <a:uFill>
                <a:solidFill>
                  <a:srgbClr val="000000"/>
                </a:solidFill>
              </a:uFill>
            </a:endParaRPr>
          </a:p>
          <a:p>
            <a:pPr>
              <a:lnSpc>
                <a:spcPct val="120000"/>
              </a:lnSpc>
              <a:spcBef>
                <a:spcPts val="0"/>
              </a:spcBef>
              <a:spcAft>
                <a:spcPts val="1200"/>
              </a:spcAft>
            </a:pPr>
            <a:r>
              <a:rPr lang="nl-BE" sz="1200" b="1" dirty="0" smtClean="0">
                <a:solidFill>
                  <a:srgbClr val="000000"/>
                </a:solidFill>
                <a:uFill>
                  <a:solidFill>
                    <a:srgbClr val="000000"/>
                  </a:solidFill>
                </a:uFill>
              </a:rPr>
              <a:t>Chemotherapy</a:t>
            </a:r>
          </a:p>
          <a:p>
            <a:pPr>
              <a:lnSpc>
                <a:spcPct val="120000"/>
              </a:lnSpc>
              <a:spcBef>
                <a:spcPts val="0"/>
              </a:spcBef>
              <a:spcAft>
                <a:spcPts val="1200"/>
              </a:spcAft>
            </a:pPr>
            <a:r>
              <a:rPr lang="nl-BE" sz="1200" b="1" dirty="0" smtClean="0">
                <a:solidFill>
                  <a:srgbClr val="000000"/>
                </a:solidFill>
                <a:uFill>
                  <a:solidFill>
                    <a:srgbClr val="000000"/>
                  </a:solidFill>
                </a:uFill>
              </a:rPr>
              <a:t>Radiotherapy</a:t>
            </a:r>
          </a:p>
          <a:p>
            <a:pPr>
              <a:lnSpc>
                <a:spcPct val="120000"/>
              </a:lnSpc>
              <a:spcBef>
                <a:spcPts val="0"/>
              </a:spcBef>
              <a:spcAft>
                <a:spcPts val="1200"/>
              </a:spcAft>
            </a:pPr>
            <a:r>
              <a:rPr lang="nl-BE" sz="1200" b="1" dirty="0" smtClean="0">
                <a:solidFill>
                  <a:srgbClr val="000000"/>
                </a:solidFill>
                <a:uFill>
                  <a:solidFill>
                    <a:srgbClr val="000000"/>
                  </a:solidFill>
                </a:uFill>
              </a:rPr>
              <a:t>Targeted therapy</a:t>
            </a:r>
          </a:p>
          <a:p>
            <a:pPr>
              <a:lnSpc>
                <a:spcPct val="120000"/>
              </a:lnSpc>
              <a:spcBef>
                <a:spcPts val="0"/>
              </a:spcBef>
              <a:spcAft>
                <a:spcPts val="1200"/>
              </a:spcAft>
            </a:pPr>
            <a:r>
              <a:rPr lang="nl-BE" sz="1200" b="1" dirty="0" smtClean="0">
                <a:solidFill>
                  <a:srgbClr val="000000"/>
                </a:solidFill>
                <a:uFill>
                  <a:solidFill>
                    <a:srgbClr val="000000"/>
                  </a:solidFill>
                </a:uFill>
              </a:rPr>
              <a:t>Pegylated cytokines (IL-2, IL-1</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2C8F-2EE5-F742-A12A-D0266F44987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58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Leggiamo</a:t>
            </a:r>
            <a:r>
              <a:rPr lang="it-IT" baseline="0" dirty="0" smtClean="0"/>
              <a:t> in positivo il dato della prevalenza </a:t>
            </a:r>
          </a:p>
          <a:p>
            <a:r>
              <a:rPr lang="it-IT" baseline="0" dirty="0" smtClean="0"/>
              <a:t>Aumento della sopravvivenza che si comincia a registrare per molte neoplasie come risultato degli screening e quindi della diagnosi precoce ma anche dell’innovazione (chirurgia-Radioterapia e Oncologia medica  con immunoterapia e farmaci a bersaglio molecolare e quindi…</a:t>
            </a:r>
            <a:r>
              <a:rPr lang="it-IT" sz="1200" b="1" kern="0" baseline="0" dirty="0" smtClean="0">
                <a:solidFill>
                  <a:schemeClr val="tx2">
                    <a:lumMod val="75000"/>
                  </a:schemeClr>
                </a:solidFill>
              </a:rPr>
              <a:t>-</a:t>
            </a:r>
            <a:r>
              <a:rPr lang="it-IT" sz="1200" b="0" kern="0" dirty="0" smtClean="0">
                <a:solidFill>
                  <a:schemeClr val="tx2">
                    <a:lumMod val="75000"/>
                  </a:schemeClr>
                </a:solidFill>
              </a:rPr>
              <a:t>40% diagnosi oltre 10 anni</a:t>
            </a:r>
            <a:r>
              <a:rPr lang="it-IT" sz="1200" b="0" kern="0" baseline="0" dirty="0" smtClean="0">
                <a:solidFill>
                  <a:schemeClr val="tx2">
                    <a:lumMod val="75000"/>
                  </a:schemeClr>
                </a:solidFill>
              </a:rPr>
              <a:t> - </a:t>
            </a:r>
            <a:r>
              <a:rPr lang="it-IT" sz="1200" b="0" kern="0" dirty="0" smtClean="0">
                <a:solidFill>
                  <a:schemeClr val="tx2">
                    <a:lumMod val="75000"/>
                  </a:schemeClr>
                </a:solidFill>
              </a:rPr>
              <a:t>30% diagnosi oltre 5 anni</a:t>
            </a:r>
          </a:p>
          <a:p>
            <a:pPr marL="0" indent="0">
              <a:buFontTx/>
              <a:buNone/>
            </a:pPr>
            <a:r>
              <a:rPr lang="it-IT" sz="1200" b="0" kern="0" dirty="0" smtClean="0">
                <a:solidFill>
                  <a:schemeClr val="tx2">
                    <a:lumMod val="75000"/>
                  </a:schemeClr>
                </a:solidFill>
              </a:rPr>
              <a:t>E’ vero</a:t>
            </a:r>
            <a:r>
              <a:rPr lang="it-IT" sz="1200" b="0" kern="0" baseline="0" dirty="0" smtClean="0">
                <a:solidFill>
                  <a:schemeClr val="tx2">
                    <a:lumMod val="75000"/>
                  </a:schemeClr>
                </a:solidFill>
              </a:rPr>
              <a:t> che aumenta la domanda di salute del paziente oncologico ma non c’è nessuna «EMMERGENZA ONCOLOGICA» come invece titolano molti giornali. C’è una domanda più diversificata  </a:t>
            </a:r>
            <a:r>
              <a:rPr lang="it-IT" sz="1200" b="0" kern="1200" baseline="0" dirty="0" smtClean="0">
                <a:solidFill>
                  <a:schemeClr val="tx1"/>
                </a:solidFill>
              </a:rPr>
              <a:t> e quindi occorre </a:t>
            </a:r>
            <a:r>
              <a:rPr lang="it-IT" sz="1200" b="0" kern="1200" baseline="0" dirty="0" smtClean="0">
                <a:solidFill>
                  <a:schemeClr val="tx1"/>
                </a:solidFill>
                <a:latin typeface="+mn-lt"/>
                <a:ea typeface="+mn-ea"/>
                <a:cs typeface="+mn-cs"/>
              </a:rPr>
              <a:t>superare concettualmente  e concretamente quel confine che limita la presa in carico al solo trattamento terapeutico» </a:t>
            </a:r>
            <a:endParaRPr lang="it-IT" sz="1200" b="0" kern="1200" baseline="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E3C0D5-B50F-4468-ABC8-983FFBB15C1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984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spcAft>
                <a:spcPts val="1200"/>
              </a:spcAft>
              <a:buFont typeface="Wingdings" panose="05000000000000000000" pitchFamily="2" charset="2"/>
              <a:buNone/>
            </a:pP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FE2B2-7E4F-4196-81BA-AD4119E281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97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F1B582-A97A-4656-9C1C-194E9AFCBF6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773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 impossibile spiegare quanto il </a:t>
            </a:r>
            <a:r>
              <a:rPr lang="it-IT" dirty="0" err="1" smtClean="0"/>
              <a:t>paz</a:t>
            </a:r>
            <a:r>
              <a:rPr lang="it-IT" dirty="0" smtClean="0"/>
              <a:t> si affida </a:t>
            </a:r>
            <a:r>
              <a:rPr lang="it-IT" baseline="0" dirty="0" smtClean="0"/>
              <a:t> a noi …lo capisci solo quando fai il mio mestiere</a:t>
            </a:r>
            <a:endParaRPr lang="it-IT" dirty="0"/>
          </a:p>
        </p:txBody>
      </p:sp>
      <p:sp>
        <p:nvSpPr>
          <p:cNvPr id="4" name="Segnaposto numero diapositiva 3"/>
          <p:cNvSpPr>
            <a:spLocks noGrp="1"/>
          </p:cNvSpPr>
          <p:nvPr>
            <p:ph type="sldNum" sz="quarter" idx="10"/>
          </p:nvPr>
        </p:nvSpPr>
        <p:spPr/>
        <p:txBody>
          <a:bodyPr/>
          <a:lstStyle/>
          <a:p>
            <a:fld id="{57F63D06-246E-46C7-95DA-9D246905E7BA}" type="slidenum">
              <a:rPr lang="it-IT" smtClean="0"/>
              <a:t>63</a:t>
            </a:fld>
            <a:endParaRPr lang="it-IT"/>
          </a:p>
        </p:txBody>
      </p:sp>
    </p:spTree>
    <p:extLst>
      <p:ext uri="{BB962C8B-B14F-4D97-AF65-F5344CB8AC3E}">
        <p14:creationId xmlns:p14="http://schemas.microsoft.com/office/powerpoint/2010/main" val="573256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spc="-5" dirty="0">
                <a:solidFill>
                  <a:schemeClr val="tx2">
                    <a:lumMod val="75000"/>
                  </a:schemeClr>
                </a:solidFill>
                <a:cs typeface="Arial MT"/>
              </a:rPr>
              <a:t> Si viene quindi a delineare  un «nuovo» paziente oncologico che ha molteplici bisogni</a:t>
            </a:r>
            <a:endParaRPr lang="it-IT" sz="1200" b="1" dirty="0">
              <a:solidFill>
                <a:schemeClr val="tx2">
                  <a:lumMod val="75000"/>
                </a:schemeClr>
              </a:solidFill>
              <a:cs typeface="Arial MT"/>
            </a:endParaRPr>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E3C0D5-B50F-4468-ABC8-983FFBB15C1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644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Ai nostri pazienti non piacciono i numeri</a:t>
            </a:r>
          </a:p>
          <a:p>
            <a:pPr algn="l"/>
            <a:r>
              <a:rPr lang="it-IT" sz="1200" b="1" dirty="0" smtClean="0"/>
              <a:t>NON SONO UN NUMERO</a:t>
            </a:r>
          </a:p>
          <a:p>
            <a:pPr algn="l"/>
            <a:r>
              <a:rPr lang="it-IT" sz="1200" b="1" dirty="0" smtClean="0"/>
              <a:t>NON SONO LA MIA MALATTIA</a:t>
            </a:r>
          </a:p>
          <a:p>
            <a:pPr algn="l"/>
            <a:r>
              <a:rPr lang="it-IT" sz="1200" b="1" dirty="0" smtClean="0"/>
              <a:t>Sono i messaggi che ci mandano FORTE E CHIARO tutti i giorni nei nostri ambulatori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1" dirty="0" smtClean="0"/>
              <a:t>Tanto</a:t>
            </a:r>
            <a:r>
              <a:rPr lang="it-IT" sz="1200" b="1" baseline="0" dirty="0" smtClean="0"/>
              <a:t> per ricordarci che </a:t>
            </a:r>
            <a:r>
              <a:rPr lang="it-IT" sz="1200" b="1" dirty="0" smtClean="0">
                <a:solidFill>
                  <a:srgbClr val="C00000"/>
                </a:solidFill>
              </a:rPr>
              <a:t>I PAZIENTI NON SONO TUTTI UGUALI</a:t>
            </a:r>
          </a:p>
          <a:p>
            <a:endParaRPr lang="it-IT" dirty="0"/>
          </a:p>
        </p:txBody>
      </p:sp>
      <p:sp>
        <p:nvSpPr>
          <p:cNvPr id="4" name="Segnaposto numero diapositiva 3"/>
          <p:cNvSpPr>
            <a:spLocks noGrp="1"/>
          </p:cNvSpPr>
          <p:nvPr>
            <p:ph type="sldNum" sz="quarter" idx="10"/>
          </p:nvPr>
        </p:nvSpPr>
        <p:spPr/>
        <p:txBody>
          <a:bodyPr/>
          <a:lstStyle/>
          <a:p>
            <a:fld id="{C66E6936-F54A-DC49-A06B-D969ADC74220}" type="slidenum">
              <a:rPr lang="en-US" smtClean="0"/>
              <a:t>67</a:t>
            </a:fld>
            <a:endParaRPr lang="en-US"/>
          </a:p>
        </p:txBody>
      </p:sp>
    </p:spTree>
    <p:extLst>
      <p:ext uri="{BB962C8B-B14F-4D97-AF65-F5344CB8AC3E}">
        <p14:creationId xmlns:p14="http://schemas.microsoft.com/office/powerpoint/2010/main" val="2401554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Entrano nei nostri ambulatori insieme con tutte le loro «fonti» gli amici, i familiari, i numeri, le </a:t>
            </a:r>
            <a:r>
              <a:rPr lang="it-IT" dirty="0" err="1" smtClean="0"/>
              <a:t>fake</a:t>
            </a:r>
            <a:r>
              <a:rPr lang="it-IT" dirty="0" smtClean="0"/>
              <a:t> news,</a:t>
            </a:r>
            <a:r>
              <a:rPr lang="it-IT" baseline="0" dirty="0" smtClean="0"/>
              <a:t> quello che hanno capito di media …e anche dal famigerato Dr GOOGLE che sono i loro scudi protettivi in un momento di fragilità e se noi vogliamo fare dell’INCERTEZZA un punto di forza dobbiamo fare nostra la frase di  Marcel </a:t>
            </a:r>
            <a:r>
              <a:rPr lang="it-IT" baseline="0" dirty="0" err="1" smtClean="0"/>
              <a:t>proust</a:t>
            </a:r>
            <a:r>
              <a:rPr lang="it-IT" baseline="0" dirty="0" smtClean="0"/>
              <a:t> </a:t>
            </a:r>
            <a:r>
              <a:rPr lang="it-IT" sz="1200" b="1" dirty="0" smtClean="0"/>
              <a:t>“Una gran parte di quello che i medici sanno è insegnato loro dai malati.”</a:t>
            </a:r>
            <a:r>
              <a:rPr lang="it-IT" sz="1200" dirty="0" smtClean="0"/>
              <a:t> </a:t>
            </a:r>
          </a:p>
          <a:p>
            <a:r>
              <a:rPr lang="it-IT" sz="1200" dirty="0" smtClean="0"/>
              <a:t> E’ vero Chiari e credo ANCHE ognuno degli oncologi che è in questa sala</a:t>
            </a:r>
            <a:r>
              <a:rPr lang="it-IT" sz="1200" baseline="0" dirty="0" smtClean="0"/>
              <a:t> </a:t>
            </a:r>
            <a:r>
              <a:rPr lang="it-IT" sz="1200" dirty="0" smtClean="0"/>
              <a:t>ha imparato moltissimo</a:t>
            </a:r>
            <a:r>
              <a:rPr lang="it-IT" sz="1200" baseline="0" dirty="0" smtClean="0"/>
              <a:t> </a:t>
            </a:r>
            <a:r>
              <a:rPr lang="it-IT" sz="1200" dirty="0" smtClean="0"/>
              <a:t>dai SUOI PAZIENTI  giorno dopo giorno….in</a:t>
            </a:r>
            <a:r>
              <a:rPr lang="it-IT" sz="1200" baseline="0" dirty="0" smtClean="0"/>
              <a:t> ambulatorio</a:t>
            </a:r>
            <a:endParaRPr lang="it-IT" dirty="0" smtClean="0"/>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C66E6936-F54A-DC49-A06B-D969ADC74220}" type="slidenum">
              <a:rPr lang="en-US" smtClean="0"/>
              <a:t>68</a:t>
            </a:fld>
            <a:endParaRPr lang="en-US"/>
          </a:p>
        </p:txBody>
      </p:sp>
    </p:spTree>
    <p:extLst>
      <p:ext uri="{BB962C8B-B14F-4D97-AF65-F5344CB8AC3E}">
        <p14:creationId xmlns:p14="http://schemas.microsoft.com/office/powerpoint/2010/main" val="997637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1" kern="1200" cap="all" dirty="0" err="1" smtClean="0">
                <a:solidFill>
                  <a:schemeClr val="tx1"/>
                </a:solidFill>
                <a:effectLst/>
                <a:latin typeface="+mn-lt"/>
                <a:ea typeface="+mn-ea"/>
                <a:cs typeface="+mn-cs"/>
              </a:rPr>
              <a:t>PROs</a:t>
            </a:r>
            <a:r>
              <a:rPr lang="it-IT" sz="1200" b="1" i="1" kern="1200" cap="all" dirty="0" smtClean="0">
                <a:solidFill>
                  <a:schemeClr val="tx1"/>
                </a:solidFill>
                <a:effectLst/>
                <a:latin typeface="+mn-lt"/>
                <a:ea typeface="+mn-ea"/>
                <a:cs typeface="+mn-cs"/>
              </a:rPr>
              <a:t> hanno un grande valore per fare sentire il </a:t>
            </a:r>
            <a:r>
              <a:rPr lang="it-IT" sz="1200" b="1" i="1" kern="1200" cap="all" dirty="0" err="1" smtClean="0">
                <a:solidFill>
                  <a:schemeClr val="tx1"/>
                </a:solidFill>
                <a:effectLst/>
                <a:latin typeface="+mn-lt"/>
                <a:ea typeface="+mn-ea"/>
                <a:cs typeface="+mn-cs"/>
              </a:rPr>
              <a:t>paz</a:t>
            </a:r>
            <a:r>
              <a:rPr lang="it-IT" sz="1200" b="1" i="1" kern="1200" cap="all" dirty="0" smtClean="0">
                <a:solidFill>
                  <a:schemeClr val="tx1"/>
                </a:solidFill>
                <a:effectLst/>
                <a:latin typeface="+mn-lt"/>
                <a:ea typeface="+mn-ea"/>
                <a:cs typeface="+mn-cs"/>
              </a:rPr>
              <a:t> ascoltato. introdurli nella pratica clinica, coinvolgendo la parte infermieristica crea nel paziente la percezione di un </a:t>
            </a:r>
            <a:r>
              <a:rPr lang="it-IT" sz="1200" b="1" i="1" kern="1200" cap="all" dirty="0" err="1" smtClean="0">
                <a:solidFill>
                  <a:schemeClr val="tx1"/>
                </a:solidFill>
                <a:effectLst/>
                <a:latin typeface="+mn-lt"/>
                <a:ea typeface="+mn-ea"/>
                <a:cs typeface="+mn-cs"/>
              </a:rPr>
              <a:t>aequipe</a:t>
            </a:r>
            <a:r>
              <a:rPr lang="it-IT" sz="1200" b="1" i="1" kern="1200" cap="all" dirty="0" smtClean="0">
                <a:solidFill>
                  <a:schemeClr val="tx1"/>
                </a:solidFill>
                <a:effectLst/>
                <a:latin typeface="+mn-lt"/>
                <a:ea typeface="+mn-ea"/>
                <a:cs typeface="+mn-cs"/>
              </a:rPr>
              <a:t> medico-infermieristica affiatata. I </a:t>
            </a:r>
            <a:r>
              <a:rPr lang="it-IT" sz="1200" b="1" i="1" kern="1200" cap="all" dirty="0" err="1" smtClean="0">
                <a:solidFill>
                  <a:schemeClr val="tx1"/>
                </a:solidFill>
                <a:effectLst/>
                <a:latin typeface="+mn-lt"/>
                <a:ea typeface="+mn-ea"/>
                <a:cs typeface="+mn-cs"/>
              </a:rPr>
              <a:t>paz</a:t>
            </a:r>
            <a:r>
              <a:rPr lang="it-IT" sz="1200" b="1" i="1" kern="1200" cap="all" dirty="0" smtClean="0">
                <a:solidFill>
                  <a:schemeClr val="tx1"/>
                </a:solidFill>
                <a:effectLst/>
                <a:latin typeface="+mn-lt"/>
                <a:ea typeface="+mn-ea"/>
                <a:cs typeface="+mn-cs"/>
              </a:rPr>
              <a:t> sono incredibilmente sensibili a quello che avviene nei reparti in cui si curano, sentire che certe cose le puoi dire all’infermiere da’ un ruolo all’</a:t>
            </a:r>
            <a:r>
              <a:rPr lang="it-IT" sz="1200" b="1" i="1" kern="1200" cap="all" dirty="0" err="1" smtClean="0">
                <a:solidFill>
                  <a:schemeClr val="tx1"/>
                </a:solidFill>
                <a:effectLst/>
                <a:latin typeface="+mn-lt"/>
                <a:ea typeface="+mn-ea"/>
                <a:cs typeface="+mn-cs"/>
              </a:rPr>
              <a:t>infermeire</a:t>
            </a:r>
            <a:r>
              <a:rPr lang="it-IT" sz="1200" b="1" i="1" kern="1200" cap="all" dirty="0" smtClean="0">
                <a:solidFill>
                  <a:schemeClr val="tx1"/>
                </a:solidFill>
                <a:effectLst/>
                <a:latin typeface="+mn-lt"/>
                <a:ea typeface="+mn-ea"/>
                <a:cs typeface="+mn-cs"/>
              </a:rPr>
              <a:t> e restituisce al medico il suo ruolo protettivo… percezione </a:t>
            </a:r>
            <a:r>
              <a:rPr lang="it-IT" sz="1200" b="1" i="1" kern="1200" cap="all" dirty="0" err="1" smtClean="0">
                <a:solidFill>
                  <a:schemeClr val="tx1"/>
                </a:solidFill>
                <a:effectLst/>
                <a:latin typeface="+mn-lt"/>
                <a:ea typeface="+mn-ea"/>
                <a:cs typeface="+mn-cs"/>
              </a:rPr>
              <a:t>affidabilita?equipe</a:t>
            </a:r>
            <a:r>
              <a:rPr lang="it-IT" sz="1200" b="1" i="1" kern="1200" cap="all" dirty="0" smtClean="0">
                <a:solidFill>
                  <a:schemeClr val="tx1"/>
                </a:solidFill>
                <a:effectLst/>
                <a:latin typeface="+mn-lt"/>
                <a:ea typeface="+mn-ea"/>
                <a:cs typeface="+mn-cs"/>
              </a:rPr>
              <a:t>. sottovalutata negli </a:t>
            </a:r>
            <a:r>
              <a:rPr lang="it-IT" sz="1200" b="1" i="1" kern="1200" cap="all" dirty="0" err="1" smtClean="0">
                <a:solidFill>
                  <a:schemeClr val="tx1"/>
                </a:solidFill>
                <a:effectLst/>
                <a:latin typeface="+mn-lt"/>
                <a:ea typeface="+mn-ea"/>
                <a:cs typeface="+mn-cs"/>
              </a:rPr>
              <a:t>annI</a:t>
            </a:r>
            <a:r>
              <a:rPr lang="it-IT" sz="1200" b="1" i="1" kern="1200" cap="all" dirty="0" smtClean="0">
                <a:solidFill>
                  <a:schemeClr val="tx1"/>
                </a:solidFill>
                <a:effectLst/>
                <a:latin typeface="+mn-lt"/>
                <a:ea typeface="+mn-ea"/>
                <a:cs typeface="+mn-cs"/>
              </a:rPr>
              <a:t> importanza  alleanza medici </a:t>
            </a:r>
            <a:r>
              <a:rPr lang="it-IT" sz="1200" b="1" i="1" kern="1200" cap="all" dirty="0" err="1" smtClean="0">
                <a:solidFill>
                  <a:schemeClr val="tx1"/>
                </a:solidFill>
                <a:effectLst/>
                <a:latin typeface="+mn-lt"/>
                <a:ea typeface="+mn-ea"/>
                <a:cs typeface="+mn-cs"/>
              </a:rPr>
              <a:t>infErmiere</a:t>
            </a:r>
            <a:endParaRPr lang="it-IT" sz="1200" kern="1200" dirty="0" smtClean="0">
              <a:solidFill>
                <a:schemeClr val="tx1"/>
              </a:solidFill>
              <a:effectLst/>
              <a:latin typeface="+mn-lt"/>
              <a:ea typeface="+mn-ea"/>
              <a:cs typeface="+mn-cs"/>
            </a:endParaRPr>
          </a:p>
          <a:p>
            <a:r>
              <a:rPr lang="it-IT" sz="1200" b="1" i="1" kern="1200" cap="all" dirty="0" smtClean="0">
                <a:solidFill>
                  <a:schemeClr val="tx1"/>
                </a:solidFill>
                <a:effectLst/>
                <a:latin typeface="+mn-lt"/>
                <a:ea typeface="+mn-ea"/>
                <a:cs typeface="+mn-cs"/>
              </a:rPr>
              <a:t>LA </a:t>
            </a:r>
            <a:r>
              <a:rPr lang="it-IT" sz="1200" b="1" i="1" kern="1200" cap="all" dirty="0" err="1" smtClean="0">
                <a:solidFill>
                  <a:schemeClr val="tx1"/>
                </a:solidFill>
                <a:effectLst/>
                <a:latin typeface="+mn-lt"/>
                <a:ea typeface="+mn-ea"/>
                <a:cs typeface="+mn-cs"/>
              </a:rPr>
              <a:t>CHEMIOTERAPia</a:t>
            </a:r>
            <a:r>
              <a:rPr lang="it-IT" sz="1200" b="1" i="1" kern="1200" cap="all" dirty="0" smtClean="0">
                <a:solidFill>
                  <a:schemeClr val="tx1"/>
                </a:solidFill>
                <a:effectLst/>
                <a:latin typeface="+mn-lt"/>
                <a:ea typeface="+mn-ea"/>
                <a:cs typeface="+mn-cs"/>
              </a:rPr>
              <a:t> PERCEPITA COME l’ULTIMA SPIAGGIA</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66E6936-F54A-DC49-A06B-D969ADC74220}" type="slidenum">
              <a:rPr lang="en-US" smtClean="0"/>
              <a:t>69</a:t>
            </a:fld>
            <a:endParaRPr lang="en-US"/>
          </a:p>
        </p:txBody>
      </p:sp>
    </p:spTree>
    <p:extLst>
      <p:ext uri="{BB962C8B-B14F-4D97-AF65-F5344CB8AC3E}">
        <p14:creationId xmlns:p14="http://schemas.microsoft.com/office/powerpoint/2010/main" val="2035027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effectLst/>
              </a:rPr>
              <a:t>La paralisi decisionale (DP) è sempre più diffusa fenomeno riconosciuto da cui i pazienti non sono in grado di sceglierne uno medico e/o avviare il procedimento appropriato trattamento. Quando i pazienti sperimentano DP, spesso sottoporsi a una ricerca di seconde opinioni che può comportare l'inizio delle cure a fasi più avanzate con più interventi aggressivi rispetto all'inizio garantito.</a:t>
            </a:r>
          </a:p>
          <a:p>
            <a:r>
              <a:rPr lang="it-IT" sz="1200" b="0" i="0" kern="1200" dirty="0" smtClean="0">
                <a:solidFill>
                  <a:schemeClr val="tx1"/>
                </a:solidFill>
                <a:effectLst/>
                <a:latin typeface="+mn-lt"/>
                <a:ea typeface="+mn-ea"/>
                <a:cs typeface="+mn-cs"/>
              </a:rPr>
              <a:t/>
            </a:r>
            <a:br>
              <a:rPr lang="it-IT" sz="1200" b="0" i="0" kern="1200" dirty="0" smtClean="0">
                <a:solidFill>
                  <a:schemeClr val="tx1"/>
                </a:solidFill>
                <a:effectLst/>
                <a:latin typeface="+mn-lt"/>
                <a:ea typeface="+mn-ea"/>
                <a:cs typeface="+mn-cs"/>
              </a:rPr>
            </a:br>
            <a:r>
              <a:rPr lang="it-IT" dirty="0" smtClean="0">
                <a:effectLst/>
              </a:rPr>
              <a:t>Poca ricerca e</a:t>
            </a:r>
            <a:r>
              <a:rPr lang="it-IT" baseline="0" dirty="0" smtClean="0">
                <a:effectLst/>
              </a:rPr>
              <a:t> </a:t>
            </a:r>
            <a:r>
              <a:rPr lang="it-IT" dirty="0" smtClean="0">
                <a:effectLst/>
              </a:rPr>
              <a:t>nessuna linea guida su DP,</a:t>
            </a:r>
            <a:r>
              <a:rPr lang="it-IT" baseline="0" dirty="0" smtClean="0">
                <a:effectLst/>
              </a:rPr>
              <a:t> </a:t>
            </a:r>
            <a:r>
              <a:rPr lang="it-IT" dirty="0" smtClean="0">
                <a:effectLst/>
              </a:rPr>
              <a:t>specialmente per le diagnosi che non possiedono</a:t>
            </a:r>
            <a:r>
              <a:rPr lang="it-IT" baseline="0" dirty="0" smtClean="0">
                <a:effectLst/>
              </a:rPr>
              <a:t> </a:t>
            </a:r>
            <a:r>
              <a:rPr lang="it-IT" dirty="0" smtClean="0">
                <a:effectLst/>
              </a:rPr>
              <a:t>algoritmi</a:t>
            </a:r>
            <a:r>
              <a:rPr lang="it-IT" baseline="0" dirty="0" smtClean="0">
                <a:effectLst/>
              </a:rPr>
              <a:t> di</a:t>
            </a:r>
            <a:r>
              <a:rPr lang="it-IT" dirty="0" smtClean="0">
                <a:effectLst/>
              </a:rPr>
              <a:t> trattamento definiti .</a:t>
            </a:r>
            <a:r>
              <a:rPr lang="it-IT" baseline="0" dirty="0" smtClean="0">
                <a:effectLst/>
              </a:rPr>
              <a:t> </a:t>
            </a:r>
            <a:r>
              <a:rPr lang="it-IT" dirty="0" smtClean="0">
                <a:effectLst/>
              </a:rPr>
              <a:t>I medici possono iniziare ad affrontare questo problema con i propri pazienti in modo solidale impiegando il nostro paziente centrato descritto quadro per il discorso. Identificare DP può favorire collaborazione medico-paziente e snellire i piani di trattamento, potenzialmente migliorando </a:t>
            </a:r>
            <a:r>
              <a:rPr lang="it-IT" baseline="0" dirty="0" smtClean="0">
                <a:effectLst/>
              </a:rPr>
              <a:t> la </a:t>
            </a:r>
            <a:r>
              <a:rPr lang="it-IT" dirty="0" smtClean="0">
                <a:effectLst/>
              </a:rPr>
              <a:t>prognosi ed l’esperienza vissuta del paziente.</a:t>
            </a:r>
          </a:p>
          <a:p>
            <a:r>
              <a:rPr lang="it-IT" sz="1200" b="0" i="0" kern="1200" dirty="0" smtClean="0">
                <a:solidFill>
                  <a:schemeClr val="tx1"/>
                </a:solidFill>
                <a:effectLst/>
                <a:latin typeface="+mn-lt"/>
                <a:ea typeface="+mn-ea"/>
                <a:cs typeface="+mn-cs"/>
              </a:rPr>
              <a:t/>
            </a:r>
            <a:br>
              <a:rPr lang="it-IT" sz="1200" b="0" i="0" kern="1200" dirty="0" smtClean="0">
                <a:solidFill>
                  <a:schemeClr val="tx1"/>
                </a:solidFill>
                <a:effectLst/>
                <a:latin typeface="+mn-lt"/>
                <a:ea typeface="+mn-ea"/>
                <a:cs typeface="+mn-cs"/>
              </a:rPr>
            </a:br>
            <a:endParaRPr lang="it-IT" dirty="0"/>
          </a:p>
        </p:txBody>
      </p:sp>
      <p:sp>
        <p:nvSpPr>
          <p:cNvPr id="4" name="Segnaposto numero diapositiva 3"/>
          <p:cNvSpPr>
            <a:spLocks noGrp="1"/>
          </p:cNvSpPr>
          <p:nvPr>
            <p:ph type="sldNum" sz="quarter" idx="10"/>
          </p:nvPr>
        </p:nvSpPr>
        <p:spPr/>
        <p:txBody>
          <a:bodyPr/>
          <a:lstStyle/>
          <a:p>
            <a:fld id="{F41A6190-9218-234A-9157-B668A9856D6E}" type="slidenum">
              <a:rPr lang="it-IT" smtClean="0"/>
              <a:t>70</a:t>
            </a:fld>
            <a:endParaRPr lang="it-IT"/>
          </a:p>
        </p:txBody>
      </p:sp>
    </p:spTree>
    <p:extLst>
      <p:ext uri="{BB962C8B-B14F-4D97-AF65-F5344CB8AC3E}">
        <p14:creationId xmlns:p14="http://schemas.microsoft.com/office/powerpoint/2010/main" val="1278286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have been some definite benefits to the fragmentation of care, which is why it has evolved and why we have</a:t>
            </a:r>
          </a:p>
          <a:p>
            <a:r>
              <a:rPr lang="en-US" sz="1200" b="0" i="0" u="none" strike="noStrike" kern="1200" baseline="0" dirty="0" smtClean="0">
                <a:solidFill>
                  <a:schemeClr val="tx1"/>
                </a:solidFill>
                <a:latin typeface="+mn-lt"/>
                <a:ea typeface="+mn-ea"/>
                <a:cs typeface="+mn-cs"/>
              </a:rPr>
              <a:t>accepted the bargain. As we increasingly subspecialize, we can get better </a:t>
            </a:r>
            <a:r>
              <a:rPr lang="en-US" sz="1200" b="0" i="0" u="none" strike="noStrike" kern="1200" baseline="0" dirty="0" err="1" smtClean="0">
                <a:solidFill>
                  <a:schemeClr val="tx1"/>
                </a:solidFill>
                <a:latin typeface="+mn-lt"/>
                <a:ea typeface="+mn-ea"/>
                <a:cs typeface="+mn-cs"/>
              </a:rPr>
              <a:t>andmore</a:t>
            </a:r>
            <a:r>
              <a:rPr lang="en-US" sz="1200" b="0" i="0" u="none" strike="noStrike" kern="1200" baseline="0" dirty="0" smtClean="0">
                <a:solidFill>
                  <a:schemeClr val="tx1"/>
                </a:solidFill>
                <a:latin typeface="+mn-lt"/>
                <a:ea typeface="+mn-ea"/>
                <a:cs typeface="+mn-cs"/>
              </a:rPr>
              <a:t> focused on what we do which helps</a:t>
            </a:r>
          </a:p>
          <a:p>
            <a:r>
              <a:rPr lang="en-US" sz="1200" b="0" i="0" u="none" strike="noStrike" kern="1200" baseline="0" dirty="0" smtClean="0">
                <a:solidFill>
                  <a:schemeClr val="tx1"/>
                </a:solidFill>
                <a:latin typeface="+mn-lt"/>
                <a:ea typeface="+mn-ea"/>
                <a:cs typeface="+mn-cs"/>
              </a:rPr>
              <a:t>us cope with the explosion of data and new information across every area in our </a:t>
            </a:r>
            <a:r>
              <a:rPr lang="en-US" sz="1200" b="0" i="0" u="none" strike="noStrike" kern="1200" baseline="0" dirty="0" err="1" smtClean="0">
                <a:solidFill>
                  <a:schemeClr val="tx1"/>
                </a:solidFill>
                <a:latin typeface="+mn-lt"/>
                <a:ea typeface="+mn-ea"/>
                <a:cs typeface="+mn-cs"/>
              </a:rPr>
              <a:t>discipline.As</a:t>
            </a:r>
            <a:r>
              <a:rPr lang="en-US" sz="1200" b="0" i="0" u="none" strike="noStrike" kern="1200" baseline="0" dirty="0" smtClean="0">
                <a:solidFill>
                  <a:schemeClr val="tx1"/>
                </a:solidFill>
                <a:latin typeface="+mn-lt"/>
                <a:ea typeface="+mn-ea"/>
                <a:cs typeface="+mn-cs"/>
              </a:rPr>
              <a:t> practices have become larger and medical teams more complex, care has become less personal and often less efficient. If the patient calls with an issue or sends a message, it is not</a:t>
            </a:r>
          </a:p>
          <a:p>
            <a:r>
              <a:rPr lang="en-US" sz="1200" b="0" i="0" u="none" strike="noStrike" kern="1200" baseline="0" dirty="0" smtClean="0">
                <a:solidFill>
                  <a:schemeClr val="tx1"/>
                </a:solidFill>
                <a:latin typeface="+mn-lt"/>
                <a:ea typeface="+mn-ea"/>
                <a:cs typeface="+mn-cs"/>
              </a:rPr>
              <a:t>clear to them, and often to us, who will be assuming responsibility for their concern. Should it be directed to my administrative assistant, our triage nurse, the nurse navigator, the palliative care nurse, my nurse practitioner,</a:t>
            </a:r>
          </a:p>
          <a:p>
            <a:r>
              <a:rPr lang="en-US" sz="1200" b="0" i="0" u="none" strike="noStrike" kern="1200" baseline="0" dirty="0" smtClean="0">
                <a:solidFill>
                  <a:schemeClr val="tx1"/>
                </a:solidFill>
                <a:latin typeface="+mn-lt"/>
                <a:ea typeface="+mn-ea"/>
                <a:cs typeface="+mn-cs"/>
              </a:rPr>
              <a:t>an off-site call center nurse, or myself? The inbox proliferates; the toss-up for ownership of the message begins; six people now read what used to be handled by one </a:t>
            </a:r>
            <a:r>
              <a:rPr lang="it-IT" sz="1200" b="0" i="0" u="none" strike="noStrike" kern="1200" baseline="0" dirty="0" smtClean="0">
                <a:solidFill>
                  <a:schemeClr val="tx1"/>
                </a:solidFill>
                <a:latin typeface="+mn-lt"/>
                <a:ea typeface="+mn-ea"/>
                <a:cs typeface="+mn-cs"/>
              </a:rPr>
              <a:t>or </a:t>
            </a:r>
            <a:r>
              <a:rPr lang="it-IT" sz="1200" b="0" i="0" u="none" strike="noStrike" kern="1200" baseline="0" dirty="0" err="1" smtClean="0">
                <a:solidFill>
                  <a:schemeClr val="tx1"/>
                </a:solidFill>
                <a:latin typeface="+mn-lt"/>
                <a:ea typeface="+mn-ea"/>
                <a:cs typeface="+mn-cs"/>
              </a:rPr>
              <a:t>two</a:t>
            </a:r>
            <a:endParaRPr lang="it-IT"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changes in the delivery of health care will likely accelerate</a:t>
            </a:r>
          </a:p>
          <a:p>
            <a:r>
              <a:rPr lang="en-US" sz="1200" b="0" i="0" u="none" strike="noStrike" kern="1200" baseline="0" dirty="0" smtClean="0">
                <a:solidFill>
                  <a:schemeClr val="tx1"/>
                </a:solidFill>
                <a:latin typeface="+mn-lt"/>
                <a:ea typeface="+mn-ea"/>
                <a:cs typeface="+mn-cs"/>
              </a:rPr>
              <a:t>as we enter the medical </a:t>
            </a:r>
            <a:r>
              <a:rPr lang="en-US" sz="1200" b="0" i="0" u="none" strike="noStrike" kern="1200" baseline="0" dirty="0" err="1" smtClean="0">
                <a:solidFill>
                  <a:schemeClr val="tx1"/>
                </a:solidFill>
                <a:latin typeface="+mn-lt"/>
                <a:ea typeface="+mn-ea"/>
                <a:cs typeface="+mn-cs"/>
              </a:rPr>
              <a:t>metaverse</a:t>
            </a:r>
            <a:r>
              <a:rPr lang="en-US" sz="1200" b="0" i="0" u="none" strike="noStrike" kern="1200" baseline="0" dirty="0" smtClean="0">
                <a:solidFill>
                  <a:schemeClr val="tx1"/>
                </a:solidFill>
                <a:latin typeface="+mn-lt"/>
                <a:ea typeface="+mn-ea"/>
                <a:cs typeface="+mn-cs"/>
              </a:rPr>
              <a:t> and how we</a:t>
            </a:r>
          </a:p>
          <a:p>
            <a:r>
              <a:rPr lang="en-US" sz="1200" b="0" i="0" u="none" strike="noStrike" kern="1200" baseline="0" dirty="0" smtClean="0">
                <a:solidFill>
                  <a:schemeClr val="tx1"/>
                </a:solidFill>
                <a:latin typeface="+mn-lt"/>
                <a:ea typeface="+mn-ea"/>
                <a:cs typeface="+mn-cs"/>
              </a:rPr>
              <a:t>will navigate artificial intelligence while maintaining our</a:t>
            </a:r>
          </a:p>
          <a:p>
            <a:r>
              <a:rPr lang="en-US" sz="1200" b="0" i="0" u="none" strike="noStrike" kern="1200" baseline="0" dirty="0" smtClean="0">
                <a:solidFill>
                  <a:schemeClr val="tx1"/>
                </a:solidFill>
                <a:latin typeface="+mn-lt"/>
                <a:ea typeface="+mn-ea"/>
                <a:cs typeface="+mn-cs"/>
              </a:rPr>
              <a:t>emotional intelligence remains to be seen.</a:t>
            </a:r>
          </a:p>
          <a:p>
            <a:r>
              <a:rPr lang="en-US" sz="1200" b="0" i="0" u="none" strike="noStrike" kern="1200" baseline="0" dirty="0" smtClean="0">
                <a:solidFill>
                  <a:schemeClr val="tx1"/>
                </a:solidFill>
                <a:latin typeface="+mn-lt"/>
                <a:ea typeface="+mn-ea"/>
                <a:cs typeface="+mn-cs"/>
              </a:rPr>
              <a:t>As we continue our efforts to keep up to date with the rapid</a:t>
            </a:r>
          </a:p>
          <a:p>
            <a:r>
              <a:rPr lang="en-US" sz="1200" b="0" i="0" u="none" strike="noStrike" kern="1200" baseline="0" dirty="0" smtClean="0">
                <a:solidFill>
                  <a:schemeClr val="tx1"/>
                </a:solidFill>
                <a:latin typeface="+mn-lt"/>
                <a:ea typeface="+mn-ea"/>
                <a:cs typeface="+mn-cs"/>
              </a:rPr>
              <a:t>expansion of medical knowledge in our field, we also need to</a:t>
            </a:r>
          </a:p>
          <a:p>
            <a:r>
              <a:rPr lang="en-US" sz="1200" b="0" i="0" u="none" strike="noStrike" kern="1200" baseline="0" dirty="0" smtClean="0">
                <a:solidFill>
                  <a:schemeClr val="tx1"/>
                </a:solidFill>
                <a:latin typeface="+mn-lt"/>
                <a:ea typeface="+mn-ea"/>
                <a:cs typeface="+mn-cs"/>
              </a:rPr>
              <a:t>make equivalent efforts to maintain our personal and</a:t>
            </a:r>
          </a:p>
          <a:p>
            <a:r>
              <a:rPr lang="en-US" sz="1200" b="0" i="0" u="none" strike="noStrike" kern="1200" baseline="0" dirty="0" smtClean="0">
                <a:solidFill>
                  <a:schemeClr val="tx1"/>
                </a:solidFill>
                <a:latin typeface="+mn-lt"/>
                <a:ea typeface="+mn-ea"/>
                <a:cs typeface="+mn-cs"/>
              </a:rPr>
              <a:t>emotional connections with patients. As we have less frequent</a:t>
            </a:r>
          </a:p>
          <a:p>
            <a:r>
              <a:rPr lang="en-US" sz="1200" b="0" i="0" u="none" strike="noStrike" kern="1200" baseline="0" dirty="0" smtClean="0">
                <a:solidFill>
                  <a:schemeClr val="tx1"/>
                </a:solidFill>
                <a:latin typeface="+mn-lt"/>
                <a:ea typeface="+mn-ea"/>
                <a:cs typeface="+mn-cs"/>
              </a:rPr>
              <a:t>direct contact due to so much fragmentation of care,</a:t>
            </a:r>
          </a:p>
          <a:p>
            <a:r>
              <a:rPr lang="en-US" sz="1200" b="0" i="0" u="none" strike="noStrike" kern="1200" baseline="0" dirty="0" smtClean="0">
                <a:solidFill>
                  <a:schemeClr val="tx1"/>
                </a:solidFill>
                <a:latin typeface="+mn-lt"/>
                <a:ea typeface="+mn-ea"/>
                <a:cs typeface="+mn-cs"/>
              </a:rPr>
              <a:t>we need to make the time we do have with them more</a:t>
            </a:r>
          </a:p>
          <a:p>
            <a:r>
              <a:rPr lang="en-US" sz="1200" b="0" i="0" u="none" strike="noStrike" kern="1200" baseline="0" dirty="0" smtClean="0">
                <a:solidFill>
                  <a:schemeClr val="tx1"/>
                </a:solidFill>
                <a:latin typeface="+mn-lt"/>
                <a:ea typeface="+mn-ea"/>
                <a:cs typeface="+mn-cs"/>
              </a:rPr>
              <a:t>impactful. And sometimes that means going over to the</a:t>
            </a:r>
          </a:p>
          <a:p>
            <a:r>
              <a:rPr lang="en-US" sz="1200" b="0" i="0" u="none" strike="noStrike" kern="1200" baseline="0" dirty="0" smtClean="0">
                <a:solidFill>
                  <a:schemeClr val="tx1"/>
                </a:solidFill>
                <a:latin typeface="+mn-lt"/>
                <a:ea typeface="+mn-ea"/>
                <a:cs typeface="+mn-cs"/>
              </a:rPr>
              <a:t>hospital to see Michael after a long office day, although you</a:t>
            </a:r>
          </a:p>
          <a:p>
            <a:r>
              <a:rPr lang="en-US" sz="1200" b="0" i="0" u="none" strike="noStrike" kern="1200" baseline="0" dirty="0" smtClean="0">
                <a:solidFill>
                  <a:schemeClr val="tx1"/>
                </a:solidFill>
                <a:latin typeface="+mn-lt"/>
                <a:ea typeface="+mn-ea"/>
                <a:cs typeface="+mn-cs"/>
              </a:rPr>
              <a:t>are not on service. It is the right, human thing to do, and still</a:t>
            </a:r>
          </a:p>
          <a:p>
            <a:r>
              <a:rPr lang="it-IT" sz="1200" b="0" i="0" u="none" strike="noStrike" kern="1200" baseline="0" dirty="0" err="1" smtClean="0">
                <a:solidFill>
                  <a:schemeClr val="tx1"/>
                </a:solidFill>
                <a:latin typeface="+mn-lt"/>
                <a:ea typeface="+mn-ea"/>
                <a:cs typeface="+mn-cs"/>
              </a:rPr>
              <a:t>gratifying</a:t>
            </a:r>
            <a:r>
              <a:rPr lang="it-IT" sz="1200" b="0" i="0" u="none" strike="noStrike" kern="1200" baseline="0" dirty="0" smtClean="0">
                <a:solidFill>
                  <a:schemeClr val="tx1"/>
                </a:solidFill>
                <a:latin typeface="+mn-lt"/>
                <a:ea typeface="+mn-ea"/>
                <a:cs typeface="+mn-cs"/>
              </a:rPr>
              <a:t>—for </a:t>
            </a:r>
            <a:r>
              <a:rPr lang="it-IT" sz="1200" b="0" i="0" u="none" strike="noStrike" kern="1200" baseline="0" dirty="0" err="1" smtClean="0">
                <a:solidFill>
                  <a:schemeClr val="tx1"/>
                </a:solidFill>
                <a:latin typeface="+mn-lt"/>
                <a:ea typeface="+mn-ea"/>
                <a:cs typeface="+mn-cs"/>
              </a:rPr>
              <a:t>all</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us</a:t>
            </a:r>
            <a:endParaRPr lang="it-IT" dirty="0"/>
          </a:p>
        </p:txBody>
      </p:sp>
      <p:sp>
        <p:nvSpPr>
          <p:cNvPr id="4" name="Segnaposto numero diapositiva 3"/>
          <p:cNvSpPr>
            <a:spLocks noGrp="1"/>
          </p:cNvSpPr>
          <p:nvPr>
            <p:ph type="sldNum" sz="quarter" idx="10"/>
          </p:nvPr>
        </p:nvSpPr>
        <p:spPr/>
        <p:txBody>
          <a:bodyPr/>
          <a:lstStyle/>
          <a:p>
            <a:fld id="{57F63D06-246E-46C7-95DA-9D246905E7BA}" type="slidenum">
              <a:rPr lang="it-IT" smtClean="0"/>
              <a:t>71</a:t>
            </a:fld>
            <a:endParaRPr lang="it-IT"/>
          </a:p>
        </p:txBody>
      </p:sp>
    </p:spTree>
    <p:extLst>
      <p:ext uri="{BB962C8B-B14F-4D97-AF65-F5344CB8AC3E}">
        <p14:creationId xmlns:p14="http://schemas.microsoft.com/office/powerpoint/2010/main" val="1211840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La comunicazione questa sconosciuta? A volte, sì. Perché le parole sono importanti, ma sappiamo altresì, che quando ci si relaziona a livello interpersonale, è tutto il nostro corpo a parlare.</a:t>
            </a:r>
          </a:p>
          <a:p>
            <a:r>
              <a:rPr lang="it-IT" sz="1200" kern="1200" dirty="0" smtClean="0">
                <a:solidFill>
                  <a:schemeClr val="tx1"/>
                </a:solidFill>
                <a:effectLst/>
                <a:latin typeface="+mn-lt"/>
                <a:ea typeface="+mn-ea"/>
                <a:cs typeface="+mn-cs"/>
              </a:rPr>
              <a:t>E quando la relazione riguarda una malattia anche un battito di ciglia fa la differenza.</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C66E6936-F54A-DC49-A06B-D969ADC74220}" type="slidenum">
              <a:rPr lang="en-US" smtClean="0"/>
              <a:t>72</a:t>
            </a:fld>
            <a:endParaRPr lang="en-US"/>
          </a:p>
        </p:txBody>
      </p:sp>
    </p:spTree>
    <p:extLst>
      <p:ext uri="{BB962C8B-B14F-4D97-AF65-F5344CB8AC3E}">
        <p14:creationId xmlns:p14="http://schemas.microsoft.com/office/powerpoint/2010/main" val="599532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Chir-rt</a:t>
            </a:r>
            <a:r>
              <a:rPr lang="it-IT" dirty="0" smtClean="0"/>
              <a:t> </a:t>
            </a:r>
            <a:r>
              <a:rPr lang="it-IT" dirty="0" err="1" smtClean="0"/>
              <a:t>omcologo</a:t>
            </a:r>
            <a:r>
              <a:rPr lang="it-IT" dirty="0" smtClean="0"/>
              <a:t> con 3 modalità terapeutiche</a:t>
            </a:r>
            <a:endParaRPr lang="it-IT" dirty="0"/>
          </a:p>
        </p:txBody>
      </p:sp>
      <p:sp>
        <p:nvSpPr>
          <p:cNvPr id="4" name="Segnaposto numero diapositiva 3"/>
          <p:cNvSpPr>
            <a:spLocks noGrp="1"/>
          </p:cNvSpPr>
          <p:nvPr>
            <p:ph type="sldNum" sz="quarter" idx="10"/>
          </p:nvPr>
        </p:nvSpPr>
        <p:spPr/>
        <p:txBody>
          <a:bodyPr/>
          <a:lstStyle/>
          <a:p>
            <a:fld id="{B690AADA-BD1B-4B65-A74D-B719201395CE}" type="slidenum">
              <a:rPr lang="it-IT" smtClean="0"/>
              <a:t>5</a:t>
            </a:fld>
            <a:endParaRPr lang="it-IT"/>
          </a:p>
        </p:txBody>
      </p:sp>
    </p:spTree>
    <p:extLst>
      <p:ext uri="{BB962C8B-B14F-4D97-AF65-F5344CB8AC3E}">
        <p14:creationId xmlns:p14="http://schemas.microsoft.com/office/powerpoint/2010/main" val="2897242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1" kern="1200" cap="all" dirty="0" smtClean="0">
                <a:solidFill>
                  <a:schemeClr val="tx1"/>
                </a:solidFill>
                <a:effectLst/>
                <a:latin typeface="+mn-lt"/>
                <a:ea typeface="+mn-ea"/>
                <a:cs typeface="+mn-cs"/>
              </a:rPr>
              <a:t>QUANDO I PAZIENTI DIVENTANO CONSAPEVOLI?NON DURANTE LA VISITA</a:t>
            </a:r>
            <a:endParaRPr lang="it-IT" sz="1200" kern="1200" dirty="0" smtClean="0">
              <a:solidFill>
                <a:schemeClr val="tx1"/>
              </a:solidFill>
              <a:effectLst/>
              <a:latin typeface="+mn-lt"/>
              <a:ea typeface="+mn-ea"/>
              <a:cs typeface="+mn-cs"/>
            </a:endParaRPr>
          </a:p>
          <a:p>
            <a:r>
              <a:rPr lang="it-IT" sz="1200" b="1" i="1" kern="1200" cap="all"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it-IT" sz="1200" b="1" i="1" kern="1200" cap="all" dirty="0" smtClean="0">
                <a:solidFill>
                  <a:schemeClr val="tx1"/>
                </a:solidFill>
                <a:effectLst/>
                <a:latin typeface="+mn-lt"/>
                <a:ea typeface="+mn-ea"/>
                <a:cs typeface="+mn-cs"/>
              </a:rPr>
              <a:t>IL TEMPO DELLA CONSAPEVOLEZZA</a:t>
            </a:r>
            <a:r>
              <a:rPr lang="it-IT" sz="1200" b="0" i="0" kern="1200" cap="none" dirty="0" smtClean="0">
                <a:solidFill>
                  <a:schemeClr val="tx1"/>
                </a:solidFill>
                <a:effectLst/>
                <a:latin typeface="+mn-lt"/>
                <a:ea typeface="+mn-ea"/>
                <a:cs typeface="+mn-cs"/>
              </a:rPr>
              <a:t>.</a:t>
            </a:r>
            <a:r>
              <a:rPr lang="it-IT" sz="1200" b="0" i="0" kern="1200" cap="none" baseline="0" dirty="0" smtClean="0">
                <a:solidFill>
                  <a:schemeClr val="tx1"/>
                </a:solidFill>
                <a:effectLst/>
                <a:latin typeface="+mn-lt"/>
                <a:ea typeface="+mn-ea"/>
                <a:cs typeface="+mn-cs"/>
              </a:rPr>
              <a:t> </a:t>
            </a:r>
            <a:r>
              <a:rPr lang="it-IT" sz="1200" b="1" i="1" kern="1200" cap="all" dirty="0" smtClean="0">
                <a:solidFill>
                  <a:schemeClr val="tx1"/>
                </a:solidFill>
                <a:effectLst/>
                <a:latin typeface="+mn-lt"/>
                <a:ea typeface="+mn-ea"/>
                <a:cs typeface="+mn-cs"/>
              </a:rPr>
              <a:t>QUANDO USCIAMO DALLA VISITA</a:t>
            </a:r>
            <a:br>
              <a:rPr lang="it-IT" sz="1200" b="1" i="1" kern="1200" cap="all" dirty="0" smtClean="0">
                <a:solidFill>
                  <a:schemeClr val="tx1"/>
                </a:solidFill>
                <a:effectLst/>
                <a:latin typeface="+mn-lt"/>
                <a:ea typeface="+mn-ea"/>
                <a:cs typeface="+mn-cs"/>
              </a:rPr>
            </a:br>
            <a:r>
              <a:rPr lang="it-IT" sz="1200" b="1" i="1" kern="1200" cap="all" dirty="0" smtClean="0">
                <a:solidFill>
                  <a:schemeClr val="tx1"/>
                </a:solidFill>
                <a:effectLst/>
                <a:latin typeface="+mn-lt"/>
                <a:ea typeface="+mn-ea"/>
                <a:cs typeface="+mn-cs"/>
              </a:rPr>
              <a:t>QUANDO RIENTRIAMO NEL NOSTRO MONDO</a:t>
            </a:r>
            <a:r>
              <a:rPr lang="it-IT" sz="1200" b="1" i="1" kern="1200" cap="all" baseline="0" dirty="0" smtClean="0">
                <a:solidFill>
                  <a:schemeClr val="tx1"/>
                </a:solidFill>
                <a:effectLst/>
                <a:latin typeface="+mn-lt"/>
                <a:ea typeface="+mn-ea"/>
                <a:cs typeface="+mn-cs"/>
              </a:rPr>
              <a:t> .</a:t>
            </a:r>
            <a:r>
              <a:rPr lang="it-IT" sz="1200" b="1" i="1" kern="1200" cap="all" dirty="0" smtClean="0">
                <a:solidFill>
                  <a:schemeClr val="tx1"/>
                </a:solidFill>
                <a:effectLst/>
                <a:latin typeface="+mn-lt"/>
                <a:ea typeface="+mn-ea"/>
                <a:cs typeface="+mn-cs"/>
              </a:rPr>
              <a:t>QUANDO SIAMO CON UNA PERSONA DI CUI CI FIDIAMO</a:t>
            </a:r>
            <a:endParaRPr lang="it-IT" sz="1200" kern="1200" dirty="0" smtClean="0">
              <a:solidFill>
                <a:schemeClr val="tx1"/>
              </a:solidFill>
              <a:effectLst/>
              <a:latin typeface="+mn-lt"/>
              <a:ea typeface="+mn-ea"/>
              <a:cs typeface="+mn-cs"/>
            </a:endParaRPr>
          </a:p>
          <a:p>
            <a:r>
              <a:rPr lang="it-IT" sz="1200" b="1" i="1" kern="1200" cap="all" dirty="0" smtClean="0">
                <a:solidFill>
                  <a:schemeClr val="tx1"/>
                </a:solidFill>
                <a:effectLst/>
                <a:latin typeface="+mn-lt"/>
                <a:ea typeface="+mn-ea"/>
                <a:cs typeface="+mn-cs"/>
              </a:rPr>
              <a:t>QUANDO SIAMO NELLA NATURA</a:t>
            </a:r>
            <a:r>
              <a:rPr lang="it-IT" sz="1200" b="1" i="1" kern="1200" cap="all" baseline="0" dirty="0" smtClean="0">
                <a:solidFill>
                  <a:schemeClr val="tx1"/>
                </a:solidFill>
                <a:effectLst/>
                <a:latin typeface="+mn-lt"/>
                <a:ea typeface="+mn-ea"/>
                <a:cs typeface="+mn-cs"/>
              </a:rPr>
              <a:t> -</a:t>
            </a:r>
            <a:r>
              <a:rPr lang="it-IT" sz="1200" b="1" i="1" kern="1200" cap="all" dirty="0" smtClean="0">
                <a:solidFill>
                  <a:schemeClr val="tx1"/>
                </a:solidFill>
                <a:effectLst/>
                <a:latin typeface="+mn-lt"/>
                <a:ea typeface="+mn-ea"/>
                <a:cs typeface="+mn-cs"/>
              </a:rPr>
              <a:t>NEL LETTO; IN QUEL MOMENTO INTIMO PRIMA DEL SONNO</a:t>
            </a:r>
            <a:br>
              <a:rPr lang="it-IT" sz="1200" b="1" i="1" kern="1200" cap="all" dirty="0" smtClean="0">
                <a:solidFill>
                  <a:schemeClr val="tx1"/>
                </a:solidFill>
                <a:effectLst/>
                <a:latin typeface="+mn-lt"/>
                <a:ea typeface="+mn-ea"/>
                <a:cs typeface="+mn-cs"/>
              </a:rPr>
            </a:br>
            <a:r>
              <a:rPr lang="it-IT" sz="1200" b="1" i="1" kern="1200" cap="all" dirty="0" smtClean="0">
                <a:solidFill>
                  <a:schemeClr val="tx1"/>
                </a:solidFill>
                <a:effectLst/>
                <a:latin typeface="+mn-lt"/>
                <a:ea typeface="+mn-ea"/>
                <a:cs typeface="+mn-cs"/>
              </a:rPr>
              <a:t>NEI MOMENTI DI SILENZIO</a:t>
            </a:r>
            <a:endParaRPr lang="it-I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smtClean="0">
                <a:solidFill>
                  <a:srgbClr val="990000"/>
                </a:solidFill>
                <a:latin typeface="Calibri" pitchFamily="34" charset="0"/>
                <a:cs typeface="Times New Roman" pitchFamily="18" charset="0"/>
              </a:rPr>
              <a:t>DISSONANZA COGNITIVA</a:t>
            </a:r>
            <a:r>
              <a:rPr lang="it-IT" sz="1200" b="1" dirty="0" smtClean="0">
                <a:latin typeface="Calibri" pitchFamily="34" charset="0"/>
                <a:cs typeface="Times New Roman" pitchFamily="18" charset="0"/>
              </a:rPr>
              <a:t>. </a:t>
            </a:r>
            <a:r>
              <a:rPr lang="it-IT" sz="1200" dirty="0" smtClean="0">
                <a:latin typeface="Calibri" pitchFamily="34" charset="0"/>
                <a:cs typeface="Times New Roman" pitchFamily="18" charset="0"/>
              </a:rPr>
              <a:t>Quando le informazioni che riceviamo vanno contro le nostre convinzioni inconsciamente le modifichiamo per renderle coerenti con le nostre idee. </a:t>
            </a:r>
            <a:endParaRPr lang="it-IT" dirty="0" smtClean="0"/>
          </a:p>
          <a:p>
            <a:endParaRPr lang="it-IT" dirty="0"/>
          </a:p>
        </p:txBody>
      </p:sp>
      <p:sp>
        <p:nvSpPr>
          <p:cNvPr id="4" name="Segnaposto numero diapositiva 3"/>
          <p:cNvSpPr>
            <a:spLocks noGrp="1"/>
          </p:cNvSpPr>
          <p:nvPr>
            <p:ph type="sldNum" sz="quarter" idx="10"/>
          </p:nvPr>
        </p:nvSpPr>
        <p:spPr/>
        <p:txBody>
          <a:bodyPr/>
          <a:lstStyle/>
          <a:p>
            <a:fld id="{C66E6936-F54A-DC49-A06B-D969ADC74220}" type="slidenum">
              <a:rPr lang="en-US" smtClean="0"/>
              <a:t>74</a:t>
            </a:fld>
            <a:endParaRPr lang="en-US"/>
          </a:p>
        </p:txBody>
      </p:sp>
    </p:spTree>
    <p:extLst>
      <p:ext uri="{BB962C8B-B14F-4D97-AF65-F5344CB8AC3E}">
        <p14:creationId xmlns:p14="http://schemas.microsoft.com/office/powerpoint/2010/main" val="3484527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DI SICURO NON VOGLIAMO PORTARCI DIETRO IL LINGUAGGIO «BELLICO» Di cancro si parla MOLTO, non direi TROPPO ma di sicuro spesso A SPROPOSITO e il linguaggio “bellico” va per la maggiore. Le cellule cancerose sono nemici invasori, che distruggiamo usando le armi dell'arsenale di un oncologo. E anche i nostri progressi li spieghiamo con immagini di sofisticatezza militare, dalle bombe di distruzione di massa della chemioterapia alle bombe intelligenti della terapia a bersaglio molecolare. Raduniamo le truppe, soldato, speriamo che sarai valoroso sul campo. Alcuni battono il cancro e diventano sopravvissuti. Altri perdono la battaglia. </a:t>
            </a:r>
            <a:r>
              <a:rPr lang="it-IT" sz="1200" kern="1200" baseline="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In che modo questo linguaggio aggressivo influenza il paziente? e la sua esperienza con il cancro? </a:t>
            </a:r>
            <a:endParaRPr lang="it-IT" dirty="0" smtClean="0"/>
          </a:p>
          <a:p>
            <a:endParaRPr lang="it-IT" dirty="0" smtClean="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E6936-F54A-DC49-A06B-D969ADC742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051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Sappiamo che nei bambini la narrazione è una chiave che apre molte porte. Ma anche nell’adulto il “racconto” della propria situazione clinica è fondamentale. Per capire e per accettare. E l’accettazione porta alla consapevolezza dei grandi passi che ha fatto la scienza in campo oncologico e in tutta la sfera che attiene al nostro bene più prezioso: la salute</a:t>
            </a:r>
            <a:endParaRPr lang="it-I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Ma partiamo dalla convinzione che il rapporto medico/paziente deve essere di verità. E la verità sta anche nelle parole che usiamo. Si chiama tumore, si chiama chemioterapia, si chiama metastasi. Ma si chiama anche cura, farmaco, esame diagnostico. Diamo alle parole il loro significato e il loro significato ci verrà in aiuto. </a:t>
            </a:r>
            <a:endParaRPr lang="it-IT" dirty="0" smtClean="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E6936-F54A-DC49-A06B-D969ADC742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916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Quindi, quando noi medici parliamo di diagnosi dobbiamo immaginare che il sinonimo di “diagnosi” per il paziente sia “angoscia”. Sarebbe utile, pertanto, spiegare subito il significato del termine </a:t>
            </a:r>
            <a:r>
              <a:rPr lang="it-IT" sz="1200" b="1" kern="1200" dirty="0" smtClean="0">
                <a:solidFill>
                  <a:schemeClr val="tx1"/>
                </a:solidFill>
                <a:effectLst/>
                <a:latin typeface="+mn-lt"/>
                <a:ea typeface="+mn-ea"/>
                <a:cs typeface="+mn-cs"/>
              </a:rPr>
              <a:t>diagnosi.</a:t>
            </a:r>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Allo stesso modo quando usiamo il termine chemioterapia, il paziente (o la paziente) lo associa subito alla perdita dei capelli: in questo caso andrebbe effettuato subito il passaggio verbale successivo, che è quello di spiegare che poi i capelli ricrescono anche più forti di prima (e non è indorare la pillola, è la verità).</a:t>
            </a:r>
          </a:p>
          <a:p>
            <a:r>
              <a:rPr lang="it-IT" sz="1200" kern="1200" dirty="0" smtClean="0">
                <a:solidFill>
                  <a:schemeClr val="tx1"/>
                </a:solidFill>
                <a:effectLst/>
                <a:latin typeface="+mn-lt"/>
                <a:ea typeface="+mn-ea"/>
                <a:cs typeface="+mn-cs"/>
              </a:rPr>
              <a:t>Dobbiamo trovare un linguaggio vero, scientifico ed empatico allo stesso tempo: è la nostra sfida che spesso porta anche grandi soddisfazioni.</a:t>
            </a:r>
          </a:p>
          <a:p>
            <a:endParaRPr lang="it-IT" dirty="0" smtClean="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E6936-F54A-DC49-A06B-D969ADC742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167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1" kern="1200" cap="all" dirty="0" smtClean="0">
                <a:solidFill>
                  <a:schemeClr val="tx1"/>
                </a:solidFill>
                <a:effectLst/>
                <a:latin typeface="+mn-lt"/>
                <a:ea typeface="+mn-ea"/>
                <a:cs typeface="+mn-cs"/>
              </a:rPr>
              <a:t>COSA E’ la speranza</a:t>
            </a:r>
            <a:r>
              <a:rPr lang="it-IT" sz="1200" b="0" i="0" kern="1200" cap="none" baseline="0" dirty="0" smtClean="0">
                <a:solidFill>
                  <a:schemeClr val="tx1"/>
                </a:solidFill>
                <a:effectLst/>
                <a:latin typeface="+mn-lt"/>
                <a:ea typeface="+mn-ea"/>
                <a:cs typeface="+mn-cs"/>
              </a:rPr>
              <a:t> </a:t>
            </a:r>
            <a:r>
              <a:rPr lang="it-IT" sz="1200" b="1" i="1" kern="1200" cap="all" dirty="0" smtClean="0">
                <a:solidFill>
                  <a:schemeClr val="tx1"/>
                </a:solidFill>
                <a:effectLst/>
                <a:latin typeface="+mn-lt"/>
                <a:ea typeface="+mn-ea"/>
                <a:cs typeface="+mn-cs"/>
              </a:rPr>
              <a:t>MOLTE VOLTE C’è la confusione che la speranza sia correlata esclusivamente alle percentuali di guarigione che ha il paziente</a:t>
            </a:r>
            <a:endParaRPr lang="it-IT" sz="1200" kern="1200" dirty="0" smtClean="0">
              <a:solidFill>
                <a:schemeClr val="tx1"/>
              </a:solidFill>
              <a:effectLst/>
              <a:latin typeface="+mn-lt"/>
              <a:ea typeface="+mn-ea"/>
              <a:cs typeface="+mn-cs"/>
            </a:endParaRPr>
          </a:p>
          <a:p>
            <a:r>
              <a:rPr lang="it-IT" sz="1200" b="1" i="1" kern="1200" cap="all" dirty="0" smtClean="0">
                <a:solidFill>
                  <a:schemeClr val="tx1"/>
                </a:solidFill>
                <a:effectLst/>
                <a:latin typeface="+mn-lt"/>
                <a:ea typeface="+mn-ea"/>
                <a:cs typeface="+mn-cs"/>
              </a:rPr>
              <a:t>in altre parole o si garantisce veramente la guarigione o quando c’è una percentuale di rischio la speranza non è </a:t>
            </a:r>
            <a:r>
              <a:rPr lang="it-IT" sz="1200" b="1" i="1" kern="1200" cap="all" dirty="0" err="1" smtClean="0">
                <a:solidFill>
                  <a:schemeClr val="tx1"/>
                </a:solidFill>
                <a:effectLst/>
                <a:latin typeface="+mn-lt"/>
                <a:ea typeface="+mn-ea"/>
                <a:cs typeface="+mn-cs"/>
              </a:rPr>
              <a:t>legAta</a:t>
            </a:r>
            <a:r>
              <a:rPr lang="it-IT" sz="1200" b="1" i="1" kern="1200" cap="all" dirty="0" smtClean="0">
                <a:solidFill>
                  <a:schemeClr val="tx1"/>
                </a:solidFill>
                <a:effectLst/>
                <a:latin typeface="+mn-lt"/>
                <a:ea typeface="+mn-ea"/>
                <a:cs typeface="+mn-cs"/>
              </a:rPr>
              <a:t> tanto alla percentuale di rischio in sé ma da una serie di modalità cognitive che ha quella persona di interpretare la realtà che sono molto diverse per persone con una buona </a:t>
            </a:r>
            <a:r>
              <a:rPr lang="it-IT" sz="1200" b="1" i="1" kern="1200" cap="all" dirty="0" err="1" smtClean="0">
                <a:solidFill>
                  <a:schemeClr val="tx1"/>
                </a:solidFill>
                <a:effectLst/>
                <a:latin typeface="+mn-lt"/>
                <a:ea typeface="+mn-ea"/>
                <a:cs typeface="+mn-cs"/>
              </a:rPr>
              <a:t>rESILIENZA</a:t>
            </a:r>
            <a:r>
              <a:rPr lang="it-IT" sz="1200" b="1" i="1" kern="1200" cap="all" dirty="0" smtClean="0">
                <a:solidFill>
                  <a:schemeClr val="tx1"/>
                </a:solidFill>
                <a:effectLst/>
                <a:latin typeface="+mn-lt"/>
                <a:ea typeface="+mn-ea"/>
                <a:cs typeface="+mn-cs"/>
              </a:rPr>
              <a:t> o in quelli con </a:t>
            </a:r>
            <a:r>
              <a:rPr lang="it-IT" sz="1200" b="1" i="1" kern="1200" cap="all" dirty="0" err="1" smtClean="0">
                <a:solidFill>
                  <a:schemeClr val="tx1"/>
                </a:solidFill>
                <a:effectLst/>
                <a:latin typeface="+mn-lt"/>
                <a:ea typeface="+mn-ea"/>
                <a:cs typeface="+mn-cs"/>
              </a:rPr>
              <a:t>depressIOne</a:t>
            </a:r>
            <a:r>
              <a:rPr lang="it-IT" sz="1200" b="1" i="1" kern="1200" cap="all" dirty="0" smtClean="0">
                <a:solidFill>
                  <a:schemeClr val="tx1"/>
                </a:solidFill>
                <a:effectLst/>
                <a:latin typeface="+mn-lt"/>
                <a:ea typeface="+mn-ea"/>
                <a:cs typeface="+mn-cs"/>
              </a:rPr>
              <a:t>. se il </a:t>
            </a:r>
            <a:r>
              <a:rPr lang="it-IT" sz="1200" b="1" i="1" kern="1200" cap="all" dirty="0" err="1" smtClean="0">
                <a:solidFill>
                  <a:schemeClr val="tx1"/>
                </a:solidFill>
                <a:effectLst/>
                <a:latin typeface="+mn-lt"/>
                <a:ea typeface="+mn-ea"/>
                <a:cs typeface="+mn-cs"/>
              </a:rPr>
              <a:t>paz</a:t>
            </a:r>
            <a:r>
              <a:rPr lang="it-IT" sz="1200" b="1" i="1" kern="1200" cap="all" dirty="0" smtClean="0">
                <a:solidFill>
                  <a:schemeClr val="tx1"/>
                </a:solidFill>
                <a:effectLst/>
                <a:latin typeface="+mn-lt"/>
                <a:ea typeface="+mn-ea"/>
                <a:cs typeface="+mn-cs"/>
              </a:rPr>
              <a:t> è depresso e gli diciamo che andrà bene al 90% lui penserà solo al 10% di probabilità di fallimento</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66E6936-F54A-DC49-A06B-D969ADC74220}" type="slidenum">
              <a:rPr lang="en-US" smtClean="0"/>
              <a:t>79</a:t>
            </a:fld>
            <a:endParaRPr lang="en-US"/>
          </a:p>
        </p:txBody>
      </p:sp>
    </p:spTree>
    <p:extLst>
      <p:ext uri="{BB962C8B-B14F-4D97-AF65-F5344CB8AC3E}">
        <p14:creationId xmlns:p14="http://schemas.microsoft.com/office/powerpoint/2010/main" val="2740380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Clinicians</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intuitively</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appreciate</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the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potential</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therapeutic</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benefit of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hope</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Concern</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about</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taking</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away</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hope</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is</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 common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reason</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for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delaying</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conversations</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about</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poor</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prognosis</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Conversely</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clinicians</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may</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be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concerned</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when</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patients</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have</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unrealistic</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hopes</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for cure or a </a:t>
            </a:r>
            <a:r>
              <a:rPr kumimoji="0" lang="it-IT" sz="1200" b="0" i="0" u="none" strike="noStrike" kern="1200" cap="none" spc="0" normalizeH="0" baseline="0" noProof="0" dirty="0" err="1" smtClean="0">
                <a:ln>
                  <a:noFill/>
                </a:ln>
                <a:solidFill>
                  <a:srgbClr val="002060"/>
                </a:solidFill>
                <a:effectLst/>
                <a:uLnTx/>
                <a:uFillTx/>
                <a:latin typeface="+mn-lt"/>
                <a:ea typeface="+mn-ea"/>
                <a:cs typeface="Arial" pitchFamily="34" charset="0"/>
              </a:rPr>
              <a:t>longer</a:t>
            </a:r>
            <a:r>
              <a:rPr kumimoji="0" lang="it-IT" sz="1200" b="0" i="0" u="none" strike="noStrike" kern="1200" cap="none" spc="0" normalizeH="0" baseline="0" noProof="0" dirty="0" smtClean="0">
                <a:ln>
                  <a:noFill/>
                </a:ln>
                <a:solidFill>
                  <a:srgbClr val="002060"/>
                </a:solidFill>
                <a:effectLst/>
                <a:uLnTx/>
                <a:uFillTx/>
                <a:latin typeface="+mn-lt"/>
                <a:ea typeface="+mn-ea"/>
                <a:cs typeface="Arial" pitchFamily="34" charset="0"/>
              </a:rPr>
              <a:t> life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1" u="none" strike="noStrike" kern="1200" cap="none" spc="0" normalizeH="0" baseline="0" noProof="0" dirty="0" smtClean="0">
              <a:ln>
                <a:noFill/>
              </a:ln>
              <a:solidFill>
                <a:srgbClr val="002060"/>
              </a:solidFill>
              <a:effectLst/>
              <a:uLnTx/>
              <a:uFillTx/>
              <a:latin typeface="+mn-lt"/>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How can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clinicians</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help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patients</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hold</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onto</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hope</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Should</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hope</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be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protected</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even</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when</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being</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hopeful</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is</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unrealistic</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Or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should</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clinicians</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risk</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loss</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of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hope</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to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ensure</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that</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patients</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understand</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their</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r>
              <a:rPr kumimoji="0" lang="it-IT" sz="1200" b="1" i="1" u="none" strike="noStrike" kern="1200" cap="none" spc="0" normalizeH="0" baseline="0" noProof="0" dirty="0" err="1" smtClean="0">
                <a:ln>
                  <a:noFill/>
                </a:ln>
                <a:solidFill>
                  <a:srgbClr val="002060"/>
                </a:solidFill>
                <a:effectLst/>
                <a:uLnTx/>
                <a:uFillTx/>
                <a:latin typeface="+mn-lt"/>
                <a:ea typeface="+mn-ea"/>
                <a:cs typeface="Arial" pitchFamily="34" charset="0"/>
              </a:rPr>
              <a:t>prognosis</a:t>
            </a:r>
            <a:r>
              <a:rPr kumimoji="0" lang="it-IT" sz="1200" b="1" i="1" u="none" strike="noStrike" kern="1200" cap="none" spc="0" normalizeH="0" baseline="0" noProof="0" dirty="0" smtClean="0">
                <a:ln>
                  <a:noFill/>
                </a:ln>
                <a:solidFill>
                  <a:srgbClr val="002060"/>
                </a:solidFill>
                <a:effectLst/>
                <a:uLnTx/>
                <a:uFillTx/>
                <a:latin typeface="+mn-lt"/>
                <a:ea typeface="+mn-ea"/>
                <a:cs typeface="Arial"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1"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endParaRP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C66E6936-F54A-DC49-A06B-D969ADC74220}" type="slidenum">
              <a:rPr lang="en-US" smtClean="0"/>
              <a:t>80</a:t>
            </a:fld>
            <a:endParaRPr lang="en-US"/>
          </a:p>
        </p:txBody>
      </p:sp>
    </p:spTree>
    <p:extLst>
      <p:ext uri="{BB962C8B-B14F-4D97-AF65-F5344CB8AC3E}">
        <p14:creationId xmlns:p14="http://schemas.microsoft.com/office/powerpoint/2010/main" val="2477513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i="1" kern="1200" dirty="0" smtClean="0">
                <a:solidFill>
                  <a:schemeClr val="tx1"/>
                </a:solidFill>
                <a:effectLst/>
                <a:latin typeface="+mn-lt"/>
                <a:ea typeface="+mn-ea"/>
                <a:cs typeface="+mn-cs"/>
              </a:rPr>
              <a:t>IL</a:t>
            </a:r>
            <a:r>
              <a:rPr lang="it-IT" sz="1200" i="1" kern="1200" baseline="0" dirty="0" smtClean="0">
                <a:solidFill>
                  <a:schemeClr val="tx1"/>
                </a:solidFill>
                <a:effectLst/>
                <a:latin typeface="+mn-lt"/>
                <a:ea typeface="+mn-ea"/>
                <a:cs typeface="+mn-cs"/>
              </a:rPr>
              <a:t> MEDICO PUO’ DELEGARE A QUALCUN ALTRO LA relazione??? LA RISPOSTA MIGLIORE</a:t>
            </a:r>
            <a:r>
              <a:rPr lang="it-IT" sz="1200" kern="1200" dirty="0" smtClean="0">
                <a:solidFill>
                  <a:schemeClr val="tx1"/>
                </a:solidFill>
                <a:effectLst/>
                <a:latin typeface="+mn-lt"/>
                <a:ea typeface="+mn-ea"/>
                <a:cs typeface="+mn-cs"/>
              </a:rPr>
              <a:t> questa domanda è una frase di una mia giovane paziente mai fumatrice, con nuova diagnosi di cancro del polmone qualche mese prima della sua laurea in Ingegneria: "Non ho tempo per questo", disse. "Ho il cancro." La disse perentoria uscendo infuriata dal il suo primo incontro/scontro con il nostro </a:t>
            </a:r>
            <a:r>
              <a:rPr lang="it-IT" sz="1200" kern="1200" dirty="0" err="1" smtClean="0">
                <a:solidFill>
                  <a:schemeClr val="tx1"/>
                </a:solidFill>
                <a:effectLst/>
                <a:latin typeface="+mn-lt"/>
                <a:ea typeface="+mn-ea"/>
                <a:cs typeface="+mn-cs"/>
              </a:rPr>
              <a:t>psicooncologo</a:t>
            </a:r>
            <a:r>
              <a:rPr lang="it-IT" sz="1200" kern="1200" dirty="0" smtClean="0">
                <a:solidFill>
                  <a:schemeClr val="tx1"/>
                </a:solidFill>
                <a:effectLst/>
                <a:latin typeface="+mn-lt"/>
                <a:ea typeface="+mn-ea"/>
                <a:cs typeface="+mn-cs"/>
              </a:rPr>
              <a:t> ed entrando altrettanto “infuriata” nel mio ambulatorio. Semplicemente lei non era “pronta” per quell’incontro con lo </a:t>
            </a:r>
            <a:r>
              <a:rPr lang="it-IT" sz="1200" kern="1200" dirty="0" err="1" smtClean="0">
                <a:solidFill>
                  <a:schemeClr val="tx1"/>
                </a:solidFill>
                <a:effectLst/>
                <a:latin typeface="+mn-lt"/>
                <a:ea typeface="+mn-ea"/>
                <a:cs typeface="+mn-cs"/>
              </a:rPr>
              <a:t>psicooncologo</a:t>
            </a:r>
            <a:r>
              <a:rPr lang="it-IT" sz="1200" kern="1200" dirty="0" smtClean="0">
                <a:solidFill>
                  <a:schemeClr val="tx1"/>
                </a:solidFill>
                <a:effectLst/>
                <a:latin typeface="+mn-lt"/>
                <a:ea typeface="+mn-ea"/>
                <a:cs typeface="+mn-cs"/>
              </a:rPr>
              <a:t> ed era infuriata con me perché io, il suo oncologo, e in verità anche i suoi parenti avevamo tanto insistito! Perché? Non eravamo forse noi a non essere “pronti” a percorrere quella strada con lei?</a:t>
            </a:r>
          </a:p>
          <a:p>
            <a:endParaRPr lang="it-IT" dirty="0" smtClean="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C28F7-65F0-4BAA-8BBB-5421215C76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647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C28F7-65F0-4BAA-8BBB-5421215C76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934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effectLst/>
              </a:rPr>
              <a:t>E allora proviamo a stilare un DECALOGO (vanno molto di moda!) per l‘ oncologo basandoci sulla</a:t>
            </a:r>
            <a:r>
              <a:rPr lang="it-IT" sz="1200" kern="1200" dirty="0" smtClean="0">
                <a:solidFill>
                  <a:schemeClr val="tx1"/>
                </a:solidFill>
                <a:effectLst/>
                <a:latin typeface="+mn-lt"/>
                <a:ea typeface="+mn-ea"/>
                <a:cs typeface="+mn-cs"/>
              </a:rPr>
              <a:t> letteratura sull’argomento e sulla nostra </a:t>
            </a:r>
            <a:r>
              <a:rPr lang="it-IT" dirty="0" smtClean="0">
                <a:effectLst/>
              </a:rPr>
              <a:t>esperienza</a:t>
            </a:r>
            <a:r>
              <a:rPr lang="it-IT" sz="1200" kern="1200" dirty="0" smtClean="0">
                <a:solidFill>
                  <a:schemeClr val="tx1"/>
                </a:solidFill>
                <a:effectLst/>
                <a:latin typeface="+mn-lt"/>
                <a:ea typeface="+mn-ea"/>
                <a:cs typeface="+mn-cs"/>
              </a:rPr>
              <a:t> </a:t>
            </a:r>
            <a:r>
              <a:rPr lang="it-IT" dirty="0" smtClean="0">
                <a:effectLst/>
              </a:rPr>
              <a:t>perché</a:t>
            </a:r>
            <a:r>
              <a:rPr lang="it-IT" sz="1200" kern="1200" dirty="0" smtClean="0">
                <a:solidFill>
                  <a:schemeClr val="tx1"/>
                </a:solidFill>
                <a:effectLst/>
                <a:latin typeface="+mn-lt"/>
                <a:ea typeface="+mn-ea"/>
                <a:cs typeface="+mn-cs"/>
              </a:rPr>
              <a:t> </a:t>
            </a:r>
            <a:r>
              <a:rPr lang="it-IT" dirty="0" smtClean="0">
                <a:effectLst/>
              </a:rPr>
              <a:t>non</a:t>
            </a:r>
            <a:r>
              <a:rPr lang="it-IT" sz="1200" kern="1200" dirty="0" smtClean="0">
                <a:solidFill>
                  <a:schemeClr val="tx1"/>
                </a:solidFill>
                <a:effectLst/>
                <a:latin typeface="+mn-lt"/>
                <a:ea typeface="+mn-ea"/>
                <a:cs typeface="+mn-cs"/>
              </a:rPr>
              <a:t> </a:t>
            </a:r>
            <a:r>
              <a:rPr lang="it-IT" dirty="0" smtClean="0">
                <a:effectLst/>
              </a:rPr>
              <a:t>ce</a:t>
            </a:r>
            <a:r>
              <a:rPr lang="it-IT" sz="1200" kern="1200" dirty="0" smtClean="0">
                <a:solidFill>
                  <a:schemeClr val="tx1"/>
                </a:solidFill>
                <a:effectLst/>
                <a:latin typeface="+mn-lt"/>
                <a:ea typeface="+mn-ea"/>
                <a:cs typeface="+mn-cs"/>
              </a:rPr>
              <a:t> </a:t>
            </a:r>
            <a:r>
              <a:rPr lang="it-IT" dirty="0" smtClean="0">
                <a:effectLst/>
              </a:rPr>
              <a:t>lo</a:t>
            </a:r>
            <a:r>
              <a:rPr lang="it-IT" sz="1200" kern="1200" dirty="0" smtClean="0">
                <a:solidFill>
                  <a:schemeClr val="tx1"/>
                </a:solidFill>
                <a:effectLst/>
                <a:latin typeface="+mn-lt"/>
                <a:ea typeface="+mn-ea"/>
                <a:cs typeface="+mn-cs"/>
              </a:rPr>
              <a:t> </a:t>
            </a:r>
            <a:r>
              <a:rPr lang="it-IT" dirty="0" smtClean="0">
                <a:effectLst/>
              </a:rPr>
              <a:t>hanno</a:t>
            </a:r>
            <a:r>
              <a:rPr lang="it-IT" sz="1200" kern="1200" dirty="0" smtClean="0">
                <a:solidFill>
                  <a:schemeClr val="tx1"/>
                </a:solidFill>
                <a:effectLst/>
                <a:latin typeface="+mn-lt"/>
                <a:ea typeface="+mn-ea"/>
                <a:cs typeface="+mn-cs"/>
              </a:rPr>
              <a:t> </a:t>
            </a:r>
            <a:r>
              <a:rPr lang="it-IT" dirty="0" smtClean="0">
                <a:effectLst/>
              </a:rPr>
              <a:t>insegnato</a:t>
            </a:r>
            <a:r>
              <a:rPr lang="it-IT" sz="1200" kern="1200" dirty="0" smtClean="0">
                <a:solidFill>
                  <a:schemeClr val="tx1"/>
                </a:solidFill>
                <a:effectLst/>
                <a:latin typeface="+mn-lt"/>
                <a:ea typeface="+mn-ea"/>
                <a:cs typeface="+mn-cs"/>
              </a:rPr>
              <a:t> </a:t>
            </a:r>
            <a:r>
              <a:rPr lang="it-IT" dirty="0" smtClean="0">
                <a:effectLst/>
              </a:rPr>
              <a:t>all’Università: </a:t>
            </a:r>
          </a:p>
          <a:p>
            <a:pPr marL="228600" lvl="0" indent="-228600">
              <a:buFont typeface="+mj-lt"/>
              <a:buAutoNum type="arabicPeriod"/>
            </a:pPr>
            <a:r>
              <a:rPr lang="it-IT" sz="1200" kern="1200" dirty="0" smtClean="0">
                <a:solidFill>
                  <a:schemeClr val="tx1"/>
                </a:solidFill>
                <a:effectLst/>
                <a:latin typeface="+mn-lt"/>
                <a:ea typeface="+mn-ea"/>
                <a:cs typeface="+mn-cs"/>
              </a:rPr>
              <a:t>Ascolta i tuoi pazienti. Sei meno importante e interessante di loro.</a:t>
            </a:r>
          </a:p>
          <a:p>
            <a:pPr marL="228600" lvl="0" indent="-228600">
              <a:buFont typeface="+mj-lt"/>
              <a:buAutoNum type="arabicPeriod"/>
            </a:pPr>
            <a:r>
              <a:rPr lang="it-IT" sz="1200" kern="1200" dirty="0" smtClean="0">
                <a:solidFill>
                  <a:schemeClr val="tx1"/>
                </a:solidFill>
                <a:effectLst/>
                <a:latin typeface="+mn-lt"/>
                <a:ea typeface="+mn-ea"/>
                <a:cs typeface="+mn-cs"/>
              </a:rPr>
              <a:t>Personalizza il tuo linguaggio adattandolo al tuo paziente, proprio come personalizzi il suo piano di cura.</a:t>
            </a:r>
          </a:p>
          <a:p>
            <a:pPr marL="228600" lvl="0" indent="-228600">
              <a:buFont typeface="+mj-lt"/>
              <a:buAutoNum type="arabicPeriod"/>
            </a:pPr>
            <a:r>
              <a:rPr lang="it-IT" sz="1200" kern="1200" dirty="0" smtClean="0">
                <a:solidFill>
                  <a:schemeClr val="tx1"/>
                </a:solidFill>
                <a:effectLst/>
                <a:latin typeface="+mn-lt"/>
                <a:ea typeface="+mn-ea"/>
                <a:cs typeface="+mn-cs"/>
              </a:rPr>
              <a:t>Rifletti prima di usare metafore di guerra. Il tuo paziente potrebbe non sentirsi all'altezza dell'immagine cinematografica di un eroico guerriero! E tu, come farai più avanti a proporre a quello stesso paziente le “cure palliative”?</a:t>
            </a:r>
          </a:p>
          <a:p>
            <a:pPr marL="228600" lvl="0" indent="-228600">
              <a:buFont typeface="+mj-lt"/>
              <a:buAutoNum type="arabicPeriod"/>
            </a:pPr>
            <a:r>
              <a:rPr lang="it-IT" sz="1200" kern="1200" dirty="0" smtClean="0">
                <a:solidFill>
                  <a:schemeClr val="tx1"/>
                </a:solidFill>
                <a:effectLst/>
                <a:latin typeface="+mn-lt"/>
                <a:ea typeface="+mn-ea"/>
                <a:cs typeface="+mn-cs"/>
              </a:rPr>
              <a:t> Fai attenzione a parlare di cancro in termini di vincere e perdere. Se le cose vanno bene i pazienti proveranno orgoglio, ma se non andranno bene, si sentiranno in colpa.</a:t>
            </a:r>
          </a:p>
          <a:p>
            <a:pPr marL="228600" lvl="0" indent="-228600">
              <a:buFont typeface="+mj-lt"/>
              <a:buAutoNum type="arabicPeriod"/>
            </a:pPr>
            <a:r>
              <a:rPr lang="it-IT" sz="1200" kern="1200" dirty="0" smtClean="0">
                <a:solidFill>
                  <a:schemeClr val="tx1"/>
                </a:solidFill>
                <a:effectLst/>
                <a:latin typeface="+mn-lt"/>
                <a:ea typeface="+mn-ea"/>
                <a:cs typeface="+mn-cs"/>
              </a:rPr>
              <a:t>"È un combattente", potrebbe dire il familiare. Reagisci con prontezza ma senza respingere le espressioni di fede nel coraggio del paziente. Riformula la frase: "Ecco ci sono molti obiettivi per cui lavoreremo insieme: controllare il dolore, cronicizzare la malattia.”</a:t>
            </a:r>
          </a:p>
          <a:p>
            <a:pPr marL="228600" lvl="0" indent="-228600">
              <a:buFont typeface="+mj-lt"/>
              <a:buAutoNum type="arabicPeriod"/>
            </a:pPr>
            <a:r>
              <a:rPr lang="it-IT" sz="1200" kern="1200" dirty="0" smtClean="0">
                <a:solidFill>
                  <a:schemeClr val="tx1"/>
                </a:solidFill>
                <a:effectLst/>
                <a:latin typeface="+mn-lt"/>
                <a:ea typeface="+mn-ea"/>
                <a:cs typeface="+mn-cs"/>
              </a:rPr>
              <a:t>Nell’immaginare</a:t>
            </a:r>
            <a:r>
              <a:rPr lang="it-IT" sz="1200" kern="1200" baseline="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collettivo “cure palliative” è sinonimo di arrendersi. Devi spiegare che cure simultanee, cure palliative e </a:t>
            </a:r>
            <a:r>
              <a:rPr lang="it-IT" sz="1200" kern="1200" dirty="0" err="1" smtClean="0">
                <a:solidFill>
                  <a:schemeClr val="tx1"/>
                </a:solidFill>
                <a:effectLst/>
                <a:latin typeface="+mn-lt"/>
                <a:ea typeface="+mn-ea"/>
                <a:cs typeface="+mn-cs"/>
              </a:rPr>
              <a:t>hospice</a:t>
            </a:r>
            <a:r>
              <a:rPr lang="it-IT" sz="1200" kern="1200" dirty="0" smtClean="0">
                <a:solidFill>
                  <a:schemeClr val="tx1"/>
                </a:solidFill>
                <a:effectLst/>
                <a:latin typeface="+mn-lt"/>
                <a:ea typeface="+mn-ea"/>
                <a:cs typeface="+mn-cs"/>
              </a:rPr>
              <a:t> non sono sinonimi. Presenta sia il concetto che il team di cure palliative durante il percorso di cura del paziente. Solo se avrà tempo per abituarsi imparerà a fidarsi e ad affidarsi a loro.</a:t>
            </a:r>
          </a:p>
          <a:p>
            <a:pPr marL="228600" lvl="0" indent="-228600">
              <a:buFont typeface="+mj-lt"/>
              <a:buAutoNum type="arabicPeriod"/>
            </a:pPr>
            <a:r>
              <a:rPr lang="it-IT" sz="1200" kern="1200" dirty="0" smtClean="0">
                <a:solidFill>
                  <a:schemeClr val="tx1"/>
                </a:solidFill>
                <a:effectLst/>
                <a:latin typeface="+mn-lt"/>
                <a:ea typeface="+mn-ea"/>
                <a:cs typeface="+mn-cs"/>
              </a:rPr>
              <a:t>Evita di dire " il paziente non ha riposto alla chemio”. Non dipende dal paziente. E’ la chemio che ha fallito.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it-IT" sz="1200" kern="1200" dirty="0" smtClean="0">
                <a:solidFill>
                  <a:schemeClr val="tx1"/>
                </a:solidFill>
                <a:effectLst/>
                <a:latin typeface="+mn-lt"/>
                <a:ea typeface="+mn-ea"/>
                <a:cs typeface="+mn-cs"/>
              </a:rPr>
              <a:t>La semplicità è una virtù. Scegli il termine più semplice del dizionario per esprimere quel concetto.</a:t>
            </a:r>
          </a:p>
          <a:p>
            <a:pPr marL="228600" lvl="0" indent="-228600">
              <a:buFont typeface="+mj-lt"/>
              <a:buAutoNum type="arabicPeriod"/>
            </a:pPr>
            <a:r>
              <a:rPr lang="it-IT" sz="1200" kern="1200" dirty="0" smtClean="0">
                <a:solidFill>
                  <a:schemeClr val="tx1"/>
                </a:solidFill>
                <a:effectLst/>
                <a:latin typeface="+mn-lt"/>
                <a:ea typeface="+mn-ea"/>
                <a:cs typeface="+mn-cs"/>
              </a:rPr>
              <a:t>Sii preciso e diretto. A volte le metafore aiutano a trasmettere un'idea; altre volte oscurano il punto.</a:t>
            </a:r>
          </a:p>
          <a:p>
            <a:r>
              <a:rPr lang="it-IT" sz="1200" kern="1200" dirty="0" smtClean="0">
                <a:solidFill>
                  <a:schemeClr val="tx1"/>
                </a:solidFill>
                <a:effectLst/>
                <a:latin typeface="+mn-lt"/>
                <a:ea typeface="+mn-ea"/>
                <a:cs typeface="+mn-cs"/>
              </a:rPr>
              <a:t>Alcuni pazienti provano sollievo ad avere discussioni aperte su cancro, sofferenza, morte e si riconoscono. Sono quelli che ti fanno domande dirette nonostante i familiari ti raccomandino: “Dottore, non dica che ha un cancro… lui non sa niente!”</a:t>
            </a:r>
          </a:p>
          <a:p>
            <a:pPr lvl="0"/>
            <a:r>
              <a:rPr lang="it-IT" sz="1200" kern="1200" dirty="0" smtClean="0">
                <a:solidFill>
                  <a:schemeClr val="tx1"/>
                </a:solidFill>
                <a:effectLst/>
                <a:latin typeface="+mn-lt"/>
                <a:ea typeface="+mn-ea"/>
                <a:cs typeface="+mn-cs"/>
              </a:rPr>
              <a:t>Non avere paura . Non proteggere te stesso. Mai. Entra in relazione con il paziente. Nei reparti</a:t>
            </a:r>
          </a:p>
          <a:p>
            <a:r>
              <a:rPr lang="it-IT" sz="1200" kern="1200" dirty="0" smtClean="0">
                <a:solidFill>
                  <a:schemeClr val="tx1"/>
                </a:solidFill>
                <a:effectLst/>
                <a:latin typeface="+mn-lt"/>
                <a:ea typeface="+mn-ea"/>
                <a:cs typeface="+mn-cs"/>
              </a:rPr>
              <a:t>di Oncologia c’è più vita che morte.</a:t>
            </a:r>
          </a:p>
          <a:p>
            <a:endParaRPr lang="it-IT" dirty="0" smtClean="0"/>
          </a:p>
          <a:p>
            <a:endParaRPr lang="it-IT" dirty="0" smtClean="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E6936-F54A-DC49-A06B-D969ADC742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611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passione</a:t>
            </a:r>
            <a:r>
              <a:rPr lang="it-IT" baseline="0" dirty="0" smtClean="0"/>
              <a:t> per il mio lavoro mi ha portato a studiare sempre. Le lacrime e il grazie dei pazienti sono ciò per cui vale la pena lavorare</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E6936-F54A-DC49-A06B-D969ADC742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082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smtClean="0">
                <a:solidFill>
                  <a:schemeClr val="tx1"/>
                </a:solidFill>
                <a:effectLst/>
                <a:latin typeface="+mn-lt"/>
                <a:ea typeface="+mn-ea"/>
                <a:cs typeface="+mn-cs"/>
              </a:rPr>
              <a:t>IMMUNOTERAPIA E TERAPIE A BERSAGLIO MOLECOLARE</a:t>
            </a:r>
            <a:endParaRPr lang="it-IT" sz="1200" kern="1200" dirty="0" smtClean="0">
              <a:solidFill>
                <a:schemeClr val="tx1"/>
              </a:solidFill>
              <a:effectLst/>
              <a:latin typeface="+mn-lt"/>
              <a:ea typeface="+mn-ea"/>
              <a:cs typeface="+mn-cs"/>
            </a:endParaRPr>
          </a:p>
          <a:p>
            <a:r>
              <a:rPr lang="it-IT" sz="1200" i="1" kern="1200" dirty="0" smtClean="0">
                <a:solidFill>
                  <a:schemeClr val="tx1"/>
                </a:solidFill>
                <a:effectLst/>
                <a:latin typeface="+mn-lt"/>
                <a:ea typeface="+mn-ea"/>
                <a:cs typeface="+mn-cs"/>
              </a:rPr>
              <a:t>QUANDO EFFICACE OFFRE la possibilità di controllo a lungo TERMINE, quasi magica</a:t>
            </a:r>
            <a:endParaRPr lang="en-GB" altLang="it-IT" sz="1200" b="1" dirty="0" smtClean="0"/>
          </a:p>
          <a:p>
            <a:endParaRPr lang="it-IT" dirty="0"/>
          </a:p>
        </p:txBody>
      </p:sp>
      <p:sp>
        <p:nvSpPr>
          <p:cNvPr id="4" name="Segnaposto numero diapositiva 3"/>
          <p:cNvSpPr>
            <a:spLocks noGrp="1"/>
          </p:cNvSpPr>
          <p:nvPr>
            <p:ph type="sldNum" sz="quarter" idx="10"/>
          </p:nvPr>
        </p:nvSpPr>
        <p:spPr/>
        <p:txBody>
          <a:bodyPr/>
          <a:lstStyle/>
          <a:p>
            <a:fld id="{C66E6936-F54A-DC49-A06B-D969ADC74220}" type="slidenum">
              <a:rPr lang="en-US" smtClean="0"/>
              <a:t>6</a:t>
            </a:fld>
            <a:endParaRPr lang="en-US"/>
          </a:p>
        </p:txBody>
      </p:sp>
    </p:spTree>
    <p:extLst>
      <p:ext uri="{BB962C8B-B14F-4D97-AF65-F5344CB8AC3E}">
        <p14:creationId xmlns:p14="http://schemas.microsoft.com/office/powerpoint/2010/main" val="2308129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QUANDO HO RIFLETTUTO SU COME IMPOSTARE QUESTA RELAZIONE HO PENSATO</a:t>
            </a:r>
            <a:r>
              <a:rPr lang="it-IT" baseline="0" dirty="0" smtClean="0"/>
              <a:t> CHE IN PAROLE ESTREMENTE POVERE PER SPIEGARE UNA COSA BISOGNA AVERLA CAPITA APPIENO E QUINDI SONO ANDATA A CERCARE NEI MIEI RICORDI di  IMMUNOLOGIA…. Era un esame complementare ma l’argomento mi affascinava e io lo avevo messo nel piano di studi</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2C8F-2EE5-F742-A12A-D0266F44987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56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 artista giapponese esponente arte concettuale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Ma dopo una fase di ricerca di base che parte  da molto molto lontano nella mia mente ma penso anche in quella di molti di voi la</a:t>
            </a:r>
            <a:r>
              <a:rPr lang="it-IT" baseline="0" dirty="0" smtClean="0"/>
              <a:t> fase «clinica» della «immunoterapia dei tumori»  inizia con Steven </a:t>
            </a:r>
            <a:r>
              <a:rPr lang="it-IT" baseline="0" dirty="0" err="1" smtClean="0"/>
              <a:t>Rosemberg</a:t>
            </a:r>
            <a:r>
              <a:rPr lang="it-IT" baseline="0" dirty="0" smtClean="0"/>
              <a:t>   LINDA Taylor la prima </a:t>
            </a:r>
            <a:r>
              <a:rPr lang="it-IT" baseline="0" dirty="0" err="1" smtClean="0"/>
              <a:t>paz</a:t>
            </a:r>
            <a:r>
              <a:rPr lang="it-IT" baseline="0" dirty="0" smtClean="0"/>
              <a:t> che si sottopone a un trattamento con IL2 a late dosi quando tutto </a:t>
            </a:r>
            <a:r>
              <a:rPr lang="it-IT" baseline="0" dirty="0" err="1" smtClean="0"/>
              <a:t>semmbrava</a:t>
            </a:r>
            <a:r>
              <a:rPr lang="it-IT" baseline="0" dirty="0" smtClean="0"/>
              <a:t> perduto per un melanoma metastatico: una sentenza di Morte nell’83… </a:t>
            </a:r>
            <a:r>
              <a:rPr lang="it-IT" baseline="0" dirty="0" err="1" smtClean="0"/>
              <a:t>super</a:t>
            </a:r>
            <a:r>
              <a:rPr lang="it-IT" dirty="0" err="1" smtClean="0"/>
              <a:t>r</a:t>
            </a:r>
            <a:r>
              <a:rPr lang="it-IT" dirty="0" smtClean="0"/>
              <a:t> la tempesta citochimica the </a:t>
            </a:r>
            <a:r>
              <a:rPr lang="it-IT" dirty="0" err="1" smtClean="0"/>
              <a:t>cytokine</a:t>
            </a:r>
            <a:r>
              <a:rPr lang="it-IT" baseline="0" dirty="0" smtClean="0"/>
              <a:t> </a:t>
            </a:r>
            <a:r>
              <a:rPr lang="it-IT" baseline="0" dirty="0" err="1" smtClean="0"/>
              <a:t>storm</a:t>
            </a:r>
            <a:r>
              <a:rPr lang="it-IT" baseline="0" dirty="0" smtClean="0"/>
              <a:t>! Edema polmonare </a:t>
            </a:r>
            <a:r>
              <a:rPr lang="it-IT" baseline="0" dirty="0" err="1" smtClean="0"/>
              <a:t>febbreconvulsioni</a:t>
            </a:r>
            <a:r>
              <a:rPr lang="it-IT" baseline="0" dirty="0" smtClean="0"/>
              <a:t>, viene intubata … torna a casa </a:t>
            </a:r>
            <a:r>
              <a:rPr lang="it-IT" baseline="0" dirty="0" err="1" smtClean="0"/>
              <a:t>anatale</a:t>
            </a:r>
            <a:r>
              <a:rPr lang="it-IT" baseline="0" dirty="0" smtClean="0"/>
              <a:t> 1984 e ottiene una RC…. Duratura… i due invecchiano insieme. </a:t>
            </a:r>
            <a:endParaRPr lang="it-I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dirty="0" err="1" smtClean="0"/>
              <a:t>Dopo</a:t>
            </a:r>
            <a:r>
              <a:rPr lang="en-US" altLang="it-IT" dirty="0" smtClean="0"/>
              <a:t> di lei </a:t>
            </a:r>
            <a:r>
              <a:rPr lang="en-US" altLang="it-IT" dirty="0" err="1" smtClean="0"/>
              <a:t>l’oncologo</a:t>
            </a:r>
            <a:r>
              <a:rPr lang="en-US" altLang="it-IT" dirty="0" smtClean="0"/>
              <a:t> </a:t>
            </a:r>
            <a:r>
              <a:rPr lang="en-US" altLang="it-IT" dirty="0" err="1" smtClean="0"/>
              <a:t>pubblica</a:t>
            </a:r>
            <a:r>
              <a:rPr lang="en-US" altLang="it-IT" dirty="0" smtClean="0"/>
              <a:t> </a:t>
            </a:r>
            <a:r>
              <a:rPr lang="en-US" altLang="it-IT" dirty="0" err="1" smtClean="0"/>
              <a:t>una</a:t>
            </a:r>
            <a:r>
              <a:rPr lang="en-US" altLang="it-IT" dirty="0" smtClean="0"/>
              <a:t> </a:t>
            </a:r>
            <a:r>
              <a:rPr lang="en-US" altLang="it-IT" dirty="0" err="1" smtClean="0"/>
              <a:t>casistica</a:t>
            </a:r>
            <a:r>
              <a:rPr lang="en-US" altLang="it-IT" dirty="0" smtClean="0"/>
              <a:t> di </a:t>
            </a:r>
            <a:r>
              <a:rPr lang="en-US" altLang="it-IT" dirty="0" err="1" smtClean="0"/>
              <a:t>altri</a:t>
            </a:r>
            <a:r>
              <a:rPr lang="en-US" altLang="it-IT" dirty="0" smtClean="0"/>
              <a:t> 25 </a:t>
            </a:r>
            <a:r>
              <a:rPr lang="en-US" altLang="it-IT" dirty="0" err="1" smtClean="0"/>
              <a:t>pazienti</a:t>
            </a:r>
            <a:r>
              <a:rPr lang="en-US" altLang="it-IT" dirty="0" smtClean="0"/>
              <a:t> ma la </a:t>
            </a:r>
            <a:r>
              <a:rPr lang="en-US" altLang="it-IT" dirty="0" err="1" smtClean="0"/>
              <a:t>terapia</a:t>
            </a:r>
            <a:r>
              <a:rPr lang="en-US" altLang="it-IT" dirty="0" smtClean="0"/>
              <a:t> è molto </a:t>
            </a:r>
            <a:r>
              <a:rPr lang="en-US" altLang="it-IT" dirty="0" err="1" smtClean="0"/>
              <a:t>tossica</a:t>
            </a:r>
            <a:r>
              <a:rPr lang="en-US" altLang="it-IT"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baseline="0" dirty="0" smtClean="0"/>
              <a:t>Poi </a:t>
            </a:r>
            <a:r>
              <a:rPr lang="en-US" altLang="it-IT" baseline="0" dirty="0" err="1" smtClean="0"/>
              <a:t>arrivano</a:t>
            </a:r>
            <a:r>
              <a:rPr lang="en-US" altLang="it-IT" baseline="0" dirty="0" smtClean="0"/>
              <a:t> </a:t>
            </a:r>
            <a:r>
              <a:rPr lang="en-US" altLang="it-IT" baseline="0" dirty="0" err="1" smtClean="0"/>
              <a:t>sempre</a:t>
            </a:r>
            <a:r>
              <a:rPr lang="en-US" altLang="it-IT" baseline="0" dirty="0" smtClean="0"/>
              <a:t> </a:t>
            </a:r>
            <a:r>
              <a:rPr lang="en-US" altLang="it-IT" baseline="0" dirty="0" err="1" smtClean="0"/>
              <a:t>nella</a:t>
            </a:r>
            <a:r>
              <a:rPr lang="en-US" altLang="it-IT" baseline="0" dirty="0" smtClean="0"/>
              <a:t> </a:t>
            </a:r>
            <a:r>
              <a:rPr lang="en-US" altLang="it-IT" baseline="0" dirty="0" err="1" smtClean="0"/>
              <a:t>mia</a:t>
            </a:r>
            <a:r>
              <a:rPr lang="en-US" altLang="it-IT" baseline="0" dirty="0" smtClean="0"/>
              <a:t> </a:t>
            </a:r>
            <a:r>
              <a:rPr lang="en-US" altLang="it-IT" baseline="0" dirty="0" err="1" smtClean="0"/>
              <a:t>mente</a:t>
            </a:r>
            <a:r>
              <a:rPr lang="en-US" altLang="it-IT" baseline="0" dirty="0" smtClean="0"/>
              <a:t> ma </a:t>
            </a:r>
            <a:r>
              <a:rPr lang="en-US" altLang="it-IT" baseline="0" dirty="0" err="1" smtClean="0"/>
              <a:t>nella</a:t>
            </a:r>
            <a:r>
              <a:rPr lang="en-US" altLang="it-IT" baseline="0" dirty="0" smtClean="0"/>
              <a:t> </a:t>
            </a:r>
            <a:r>
              <a:rPr lang="en-US" altLang="it-IT" baseline="0" dirty="0" err="1" smtClean="0"/>
              <a:t>mia</a:t>
            </a:r>
            <a:r>
              <a:rPr lang="en-US" altLang="it-IT" baseline="0" dirty="0" smtClean="0"/>
              <a:t> </a:t>
            </a:r>
            <a:r>
              <a:rPr lang="en-US" altLang="it-IT" baseline="0" dirty="0" err="1" smtClean="0"/>
              <a:t>mente</a:t>
            </a:r>
            <a:r>
              <a:rPr lang="en-US" altLang="it-IT" baseline="0" dirty="0" smtClean="0"/>
              <a:t> </a:t>
            </a:r>
            <a:r>
              <a:rPr lang="en-US" altLang="it-IT" baseline="0" dirty="0" err="1" smtClean="0"/>
              <a:t>arriva</a:t>
            </a:r>
            <a:r>
              <a:rPr lang="en-US" altLang="it-IT" baseline="0" dirty="0" smtClean="0"/>
              <a:t> la </a:t>
            </a:r>
            <a:r>
              <a:rPr lang="en-US" altLang="it-IT" baseline="0" dirty="0" err="1" smtClean="0"/>
              <a:t>fase</a:t>
            </a:r>
            <a:r>
              <a:rPr lang="en-US" altLang="it-IT" baseline="0" dirty="0" smtClean="0"/>
              <a:t> </a:t>
            </a:r>
            <a:r>
              <a:rPr lang="en-US" altLang="it-IT" baseline="0" dirty="0" err="1" smtClean="0"/>
              <a:t>dell’identificazione</a:t>
            </a:r>
            <a:r>
              <a:rPr lang="en-US" altLang="it-IT" baseline="0" dirty="0" smtClean="0"/>
              <a:t> </a:t>
            </a:r>
            <a:r>
              <a:rPr lang="en-US" altLang="it-IT" baseline="0" dirty="0" err="1" smtClean="0"/>
              <a:t>degli</a:t>
            </a:r>
            <a:r>
              <a:rPr lang="en-US" altLang="it-IT" baseline="0" dirty="0" smtClean="0"/>
              <a:t> </a:t>
            </a:r>
            <a:r>
              <a:rPr lang="en-US" altLang="it-IT" baseline="0" dirty="0" err="1" smtClean="0"/>
              <a:t>antigeni</a:t>
            </a:r>
            <a:r>
              <a:rPr lang="en-US" altLang="it-IT" baseline="0" dirty="0" smtClean="0"/>
              <a:t> </a:t>
            </a:r>
            <a:r>
              <a:rPr lang="en-US" altLang="it-IT" baseline="0" dirty="0" err="1" smtClean="0"/>
              <a:t>tumorli</a:t>
            </a:r>
            <a:r>
              <a:rPr lang="en-US" altLang="it-IT" baseline="0" dirty="0" smtClean="0"/>
              <a:t>: T </a:t>
            </a:r>
            <a:r>
              <a:rPr lang="en-US" altLang="it-IT" baseline="0" dirty="0" err="1" smtClean="0"/>
              <a:t>utti</a:t>
            </a:r>
            <a:r>
              <a:rPr lang="en-US" altLang="it-IT" baseline="0" dirty="0" smtClean="0"/>
              <a:t> I </a:t>
            </a:r>
            <a:r>
              <a:rPr lang="en-US" altLang="it-IT" baseline="0" dirty="0" err="1" smtClean="0"/>
              <a:t>tumori</a:t>
            </a:r>
            <a:r>
              <a:rPr lang="en-US" altLang="it-IT" baseline="0" dirty="0" smtClean="0"/>
              <a:t> </a:t>
            </a:r>
            <a:r>
              <a:rPr lang="en-US" altLang="it-IT" baseline="0" dirty="0" err="1" smtClean="0"/>
              <a:t>sono</a:t>
            </a:r>
            <a:r>
              <a:rPr lang="en-US" altLang="it-IT" baseline="0" dirty="0" smtClean="0"/>
              <a:t> </a:t>
            </a:r>
            <a:r>
              <a:rPr lang="en-US" altLang="it-IT" baseline="0" dirty="0" err="1" smtClean="0"/>
              <a:t>antigenici</a:t>
            </a:r>
            <a:r>
              <a:rPr lang="en-US" altLang="it-IT" baseline="0" dirty="0" smtClean="0"/>
              <a:t> </a:t>
            </a:r>
            <a:r>
              <a:rPr lang="en-US" altLang="it-IT" baseline="0" dirty="0" err="1" smtClean="0"/>
              <a:t>cioè</a:t>
            </a:r>
            <a:r>
              <a:rPr lang="en-US" altLang="it-IT" baseline="0" dirty="0" smtClean="0"/>
              <a:t> </a:t>
            </a:r>
            <a:r>
              <a:rPr lang="en-US" altLang="it-IT" baseline="0" dirty="0" err="1" smtClean="0"/>
              <a:t>possono</a:t>
            </a:r>
            <a:r>
              <a:rPr lang="en-US" altLang="it-IT" baseline="0" dirty="0" smtClean="0"/>
              <a:t> </a:t>
            </a:r>
            <a:r>
              <a:rPr lang="en-US" altLang="it-IT" baseline="0" dirty="0" err="1" smtClean="0"/>
              <a:t>essere</a:t>
            </a:r>
            <a:r>
              <a:rPr lang="en-US" altLang="it-IT" baseline="0" dirty="0" smtClean="0"/>
              <a:t> </a:t>
            </a:r>
            <a:r>
              <a:rPr lang="en-US" altLang="it-IT" baseline="0" dirty="0" err="1" smtClean="0"/>
              <a:t>riconosciuti</a:t>
            </a:r>
            <a:r>
              <a:rPr lang="en-US" altLang="it-IT" baseline="0" dirty="0" smtClean="0"/>
              <a:t> come non self dal Sistema immune. Ci </a:t>
            </a:r>
            <a:r>
              <a:rPr lang="en-US" altLang="it-IT" baseline="0" dirty="0" err="1" smtClean="0"/>
              <a:t>lavorano</a:t>
            </a:r>
            <a:r>
              <a:rPr lang="en-US" altLang="it-IT" baseline="0" dirty="0" smtClean="0"/>
              <a:t> due </a:t>
            </a:r>
            <a:r>
              <a:rPr lang="en-US" altLang="it-IT" baseline="0" dirty="0" err="1" smtClean="0"/>
              <a:t>gruppi</a:t>
            </a:r>
            <a:r>
              <a:rPr lang="en-US" altLang="it-IT" baseline="0" dirty="0" smtClean="0"/>
              <a:t> al </a:t>
            </a:r>
            <a:r>
              <a:rPr lang="en-US" altLang="it-IT" baseline="0" dirty="0" err="1" smtClean="0"/>
              <a:t>mondo</a:t>
            </a:r>
            <a:r>
              <a:rPr lang="en-US" altLang="it-IT" baseline="0" dirty="0" smtClean="0"/>
              <a:t>, </a:t>
            </a:r>
            <a:r>
              <a:rPr lang="en-US" altLang="it-IT" baseline="0" dirty="0" err="1" smtClean="0"/>
              <a:t>uno</a:t>
            </a:r>
            <a:r>
              <a:rPr lang="en-US" altLang="it-IT" baseline="0" dirty="0" smtClean="0"/>
              <a:t> </a:t>
            </a:r>
            <a:r>
              <a:rPr lang="en-US" altLang="it-IT" baseline="0" dirty="0" err="1" smtClean="0"/>
              <a:t>negli</a:t>
            </a:r>
            <a:r>
              <a:rPr lang="en-US" altLang="it-IT" baseline="0" dirty="0" smtClean="0"/>
              <a:t> </a:t>
            </a:r>
            <a:r>
              <a:rPr lang="en-US" altLang="it-IT" baseline="0" dirty="0" err="1" smtClean="0"/>
              <a:t>Usa</a:t>
            </a:r>
            <a:r>
              <a:rPr lang="en-US" altLang="it-IT" baseline="0" dirty="0" smtClean="0"/>
              <a:t> , </a:t>
            </a:r>
            <a:r>
              <a:rPr lang="en-US" altLang="it-IT" baseline="0" dirty="0" err="1" smtClean="0"/>
              <a:t>quello</a:t>
            </a:r>
            <a:r>
              <a:rPr lang="en-US" altLang="it-IT" baseline="0" dirty="0" smtClean="0"/>
              <a:t> di </a:t>
            </a:r>
            <a:r>
              <a:rPr lang="en-US" altLang="it-IT" baseline="0" dirty="0" err="1" smtClean="0"/>
              <a:t>Rosemberg</a:t>
            </a:r>
            <a:r>
              <a:rPr lang="en-US" altLang="it-IT" baseline="0" dirty="0" smtClean="0"/>
              <a:t> </a:t>
            </a:r>
            <a:r>
              <a:rPr lang="en-US" altLang="it-IT" baseline="0" dirty="0" err="1" smtClean="0"/>
              <a:t>appunto</a:t>
            </a:r>
            <a:r>
              <a:rPr lang="en-US" altLang="it-IT" baseline="0" dirty="0" smtClean="0"/>
              <a:t> e </a:t>
            </a:r>
            <a:r>
              <a:rPr lang="en-US" altLang="it-IT" baseline="0" dirty="0" err="1" smtClean="0"/>
              <a:t>uno</a:t>
            </a:r>
            <a:r>
              <a:rPr lang="en-US" altLang="it-IT" baseline="0" dirty="0" smtClean="0"/>
              <a:t> a </a:t>
            </a:r>
            <a:r>
              <a:rPr lang="en-US" altLang="it-IT" baseline="0" dirty="0" err="1" smtClean="0"/>
              <a:t>Brussel</a:t>
            </a:r>
            <a:r>
              <a:rPr lang="en-US" altLang="it-IT" baseline="0" dirty="0" smtClean="0"/>
              <a:t> al Ludwig e qui mi </a:t>
            </a:r>
            <a:r>
              <a:rPr lang="en-US" altLang="it-IT" baseline="0" dirty="0" err="1" smtClean="0"/>
              <a:t>scuso</a:t>
            </a:r>
            <a:r>
              <a:rPr lang="en-US" altLang="it-IT" baseline="0" dirty="0" smtClean="0"/>
              <a:t> per </a:t>
            </a:r>
            <a:r>
              <a:rPr lang="en-US" altLang="it-IT" baseline="0" dirty="0" err="1" smtClean="0"/>
              <a:t>essermi</a:t>
            </a:r>
            <a:r>
              <a:rPr lang="en-US" altLang="it-IT" baseline="0" dirty="0" smtClean="0"/>
              <a:t> </a:t>
            </a:r>
            <a:r>
              <a:rPr lang="en-US" altLang="it-IT" baseline="0" dirty="0" err="1" smtClean="0"/>
              <a:t>messa</a:t>
            </a:r>
            <a:r>
              <a:rPr lang="en-US" altLang="it-IT" baseline="0" dirty="0" smtClean="0"/>
              <a:t> a </a:t>
            </a:r>
            <a:r>
              <a:rPr lang="en-US" altLang="it-IT" baseline="0" dirty="0" err="1" smtClean="0"/>
              <a:t>fianco</a:t>
            </a:r>
            <a:r>
              <a:rPr lang="en-US" altLang="it-IT" baseline="0" dirty="0" smtClean="0"/>
              <a:t> di </a:t>
            </a:r>
            <a:r>
              <a:rPr lang="en-US" altLang="it-IT" baseline="0" dirty="0" err="1" smtClean="0"/>
              <a:t>steven</a:t>
            </a:r>
            <a:r>
              <a:rPr lang="en-US" altLang="it-IT" baseline="0" dirty="0" smtClean="0"/>
              <a:t> </a:t>
            </a:r>
            <a:r>
              <a:rPr lang="en-US" altLang="it-IT" baseline="0" dirty="0" err="1" smtClean="0"/>
              <a:t>Rosemberg</a:t>
            </a:r>
            <a:r>
              <a:rPr lang="en-US" altLang="it-IT" baseline="0" dirty="0" smtClean="0"/>
              <a:t> e T. boon dove  </a:t>
            </a:r>
            <a:r>
              <a:rPr lang="en-US" altLang="it-IT" baseline="0" dirty="0" err="1" smtClean="0"/>
              <a:t>io</a:t>
            </a:r>
            <a:r>
              <a:rPr lang="en-US" altLang="it-IT" baseline="0" dirty="0" smtClean="0"/>
              <a:t> </a:t>
            </a:r>
            <a:r>
              <a:rPr lang="en-US" altLang="it-IT" baseline="0" dirty="0" err="1" smtClean="0"/>
              <a:t>vado</a:t>
            </a:r>
            <a:r>
              <a:rPr lang="en-US" altLang="it-IT" baseline="0" dirty="0" smtClean="0"/>
              <a:t> a fare </a:t>
            </a:r>
            <a:r>
              <a:rPr lang="en-US" altLang="it-IT" baseline="0" dirty="0" err="1" smtClean="0"/>
              <a:t>il</a:t>
            </a:r>
            <a:r>
              <a:rPr lang="en-US" altLang="it-IT" baseline="0" dirty="0" smtClean="0"/>
              <a:t> </a:t>
            </a:r>
            <a:r>
              <a:rPr lang="en-US" altLang="it-IT" baseline="0" dirty="0" err="1" smtClean="0"/>
              <a:t>mio</a:t>
            </a:r>
            <a:r>
              <a:rPr lang="en-US" altLang="it-IT" baseline="0" dirty="0" smtClean="0"/>
              <a:t> </a:t>
            </a:r>
            <a:r>
              <a:rPr lang="en-US" altLang="it-IT" baseline="0" dirty="0" err="1" smtClean="0"/>
              <a:t>phd</a:t>
            </a:r>
            <a:r>
              <a:rPr lang="en-US" altLang="it-IT" baseline="0" dirty="0" smtClean="0"/>
              <a:t> </a:t>
            </a:r>
            <a:r>
              <a:rPr lang="en-US" altLang="it-IT" baseline="0" dirty="0" err="1" smtClean="0"/>
              <a:t>dopo</a:t>
            </a:r>
            <a:r>
              <a:rPr lang="en-US" altLang="it-IT" baseline="0" dirty="0" smtClean="0"/>
              <a:t> </a:t>
            </a:r>
            <a:r>
              <a:rPr lang="en-US" altLang="it-IT" baseline="0" dirty="0" err="1" smtClean="0"/>
              <a:t>una</a:t>
            </a:r>
            <a:r>
              <a:rPr lang="en-US" altLang="it-IT" baseline="0" dirty="0" smtClean="0"/>
              <a:t> </a:t>
            </a:r>
            <a:r>
              <a:rPr lang="en-US" altLang="it-IT" baseline="0" dirty="0" err="1" smtClean="0"/>
              <a:t>fase</a:t>
            </a:r>
            <a:r>
              <a:rPr lang="en-US" altLang="it-IT" baseline="0" dirty="0" smtClean="0"/>
              <a:t> di </a:t>
            </a:r>
            <a:r>
              <a:rPr lang="en-US" altLang="it-IT" baseline="0" dirty="0" err="1" smtClean="0"/>
              <a:t>infatuazione</a:t>
            </a:r>
            <a:r>
              <a:rPr lang="en-US" altLang="it-IT" baseline="0" dirty="0" smtClean="0"/>
              <a:t> post-</a:t>
            </a:r>
            <a:r>
              <a:rPr lang="en-US" altLang="it-IT" baseline="0" dirty="0" err="1" smtClean="0"/>
              <a:t>llauream</a:t>
            </a:r>
            <a:r>
              <a:rPr lang="en-US" altLang="it-IT" baseline="0" dirty="0" smtClean="0"/>
              <a:t>  la </a:t>
            </a:r>
            <a:r>
              <a:rPr lang="en-US" altLang="it-IT" baseline="0" dirty="0" err="1" smtClean="0"/>
              <a:t>biologia</a:t>
            </a:r>
            <a:r>
              <a:rPr lang="en-US" altLang="it-IT" baseline="0" dirty="0" smtClean="0"/>
              <a:t> </a:t>
            </a:r>
            <a:r>
              <a:rPr lang="en-US" altLang="it-IT" baseline="0" dirty="0" err="1" smtClean="0"/>
              <a:t>molecolare</a:t>
            </a:r>
            <a:r>
              <a:rPr lang="en-US" altLang="it-IT" baseline="0" dirty="0" smtClean="0"/>
              <a:t> </a:t>
            </a:r>
            <a:r>
              <a:rPr lang="en-US" altLang="it-IT" baseline="0" dirty="0" err="1" smtClean="0"/>
              <a:t>pura</a:t>
            </a:r>
            <a:r>
              <a:rPr lang="en-US" altLang="it-IT" baseline="0" dirty="0" smtClean="0"/>
              <a:t>…</a:t>
            </a:r>
            <a:r>
              <a:rPr lang="en-US" altLang="it-IT" baseline="0" dirty="0" err="1" smtClean="0"/>
              <a:t>convinta</a:t>
            </a:r>
            <a:r>
              <a:rPr lang="en-US" altLang="it-IT" baseline="0" dirty="0" smtClean="0"/>
              <a:t> </a:t>
            </a:r>
            <a:r>
              <a:rPr lang="en-US" altLang="it-IT" baseline="0" dirty="0" err="1" smtClean="0"/>
              <a:t>che</a:t>
            </a:r>
            <a:r>
              <a:rPr lang="en-US" altLang="it-IT" baseline="0" dirty="0" smtClean="0"/>
              <a:t> la </a:t>
            </a:r>
            <a:r>
              <a:rPr lang="en-US" altLang="it-IT" baseline="0" dirty="0" err="1" smtClean="0"/>
              <a:t>stada</a:t>
            </a:r>
            <a:r>
              <a:rPr lang="en-US" altLang="it-IT" baseline="0" dirty="0" smtClean="0"/>
              <a:t> per fare </a:t>
            </a:r>
            <a:r>
              <a:rPr lang="en-US" altLang="it-IT" baseline="0" dirty="0" err="1" smtClean="0"/>
              <a:t>traslational</a:t>
            </a:r>
            <a:r>
              <a:rPr lang="en-US" altLang="it-IT" baseline="0" dirty="0" smtClean="0"/>
              <a:t> research (from bench to the bedside … </a:t>
            </a:r>
            <a:r>
              <a:rPr lang="en-US" altLang="it-IT" baseline="0" dirty="0" err="1" smtClean="0"/>
              <a:t>quella</a:t>
            </a:r>
            <a:r>
              <a:rPr lang="en-US" altLang="it-IT" baseline="0" dirty="0" smtClean="0"/>
              <a:t> via di mezzo </a:t>
            </a:r>
            <a:r>
              <a:rPr lang="en-US" altLang="it-IT" baseline="0" dirty="0" err="1" smtClean="0"/>
              <a:t>tra</a:t>
            </a:r>
            <a:r>
              <a:rPr lang="en-US" altLang="it-IT" baseline="0" dirty="0" smtClean="0"/>
              <a:t> </a:t>
            </a:r>
            <a:r>
              <a:rPr lang="en-US" altLang="it-IT" baseline="0" dirty="0" err="1" smtClean="0"/>
              <a:t>clinica</a:t>
            </a:r>
            <a:r>
              <a:rPr lang="en-US" altLang="it-IT" baseline="0" dirty="0" smtClean="0"/>
              <a:t> e </a:t>
            </a:r>
            <a:r>
              <a:rPr lang="en-US" altLang="it-IT" baseline="0" dirty="0" err="1" smtClean="0"/>
              <a:t>ricerca</a:t>
            </a:r>
            <a:r>
              <a:rPr lang="en-US" altLang="it-IT" baseline="0" dirty="0" smtClean="0"/>
              <a:t> </a:t>
            </a:r>
            <a:r>
              <a:rPr lang="en-US" altLang="it-IT" baseline="0" dirty="0" err="1" smtClean="0"/>
              <a:t>che</a:t>
            </a:r>
            <a:r>
              <a:rPr lang="en-US" altLang="it-IT" baseline="0" dirty="0" smtClean="0"/>
              <a:t> mi </a:t>
            </a:r>
            <a:r>
              <a:rPr lang="en-US" altLang="it-IT" baseline="0" dirty="0" err="1" smtClean="0"/>
              <a:t>appassiona</a:t>
            </a:r>
            <a:r>
              <a:rPr lang="en-US" altLang="it-IT" baseline="0" dirty="0" smtClean="0"/>
              <a:t> </a:t>
            </a:r>
            <a:r>
              <a:rPr lang="en-US" altLang="it-IT" baseline="0" dirty="0" err="1" smtClean="0"/>
              <a:t>sia</a:t>
            </a:r>
            <a:r>
              <a:rPr lang="en-US" altLang="it-IT" baseline="0" dirty="0" smtClean="0"/>
              <a:t> </a:t>
            </a:r>
            <a:r>
              <a:rPr lang="en-US" altLang="it-IT" baseline="0" dirty="0" err="1" smtClean="0"/>
              <a:t>quella</a:t>
            </a:r>
            <a:r>
              <a:rPr lang="en-US" altLang="it-IT" baseline="0" dirty="0" smtClean="0"/>
              <a:t> </a:t>
            </a:r>
            <a:r>
              <a:rPr lang="en-US" altLang="it-IT" baseline="0" dirty="0" err="1" smtClean="0"/>
              <a:t>dell’immunoterapia</a:t>
            </a:r>
            <a:r>
              <a:rPr lang="en-US" altLang="it-IT" baseline="0" dirty="0" smtClean="0"/>
              <a:t>. </a:t>
            </a:r>
            <a:r>
              <a:rPr lang="en-US" altLang="it-IT" baseline="0" dirty="0" err="1" smtClean="0"/>
              <a:t>Queglia</a:t>
            </a:r>
            <a:r>
              <a:rPr lang="en-US" altLang="it-IT" baseline="0" dirty="0" smtClean="0"/>
              <a:t> </a:t>
            </a:r>
            <a:r>
              <a:rPr lang="en-US" altLang="it-IT" baseline="0" dirty="0" err="1" smtClean="0"/>
              <a:t>ntigeni</a:t>
            </a:r>
            <a:r>
              <a:rPr lang="en-US" altLang="it-IT" baseline="0" dirty="0" smtClean="0"/>
              <a:t> </a:t>
            </a:r>
            <a:r>
              <a:rPr lang="en-US" altLang="it-IT" baseline="0" dirty="0" err="1" smtClean="0"/>
              <a:t>tumorali</a:t>
            </a:r>
            <a:r>
              <a:rPr lang="en-US" altLang="it-IT" baseline="0" dirty="0" smtClean="0"/>
              <a:t> </a:t>
            </a:r>
            <a:r>
              <a:rPr lang="en-US" altLang="it-IT" baseline="0" dirty="0" err="1" smtClean="0"/>
              <a:t>sono</a:t>
            </a:r>
            <a:r>
              <a:rPr lang="en-US" altLang="it-IT" baseline="0" dirty="0" smtClean="0"/>
              <a:t> due signore </a:t>
            </a:r>
            <a:r>
              <a:rPr lang="en-US" altLang="it-IT" baseline="0" dirty="0" err="1" smtClean="0"/>
              <a:t>mss</a:t>
            </a:r>
            <a:r>
              <a:rPr lang="en-US" altLang="it-IT" baseline="0" dirty="0" smtClean="0"/>
              <a:t> </a:t>
            </a:r>
            <a:r>
              <a:rPr lang="en-US" altLang="it-IT" baseline="0" dirty="0" err="1" smtClean="0"/>
              <a:t>Dauv</a:t>
            </a:r>
            <a:r>
              <a:rPr lang="en-US" altLang="it-IT" baseline="0" dirty="0" smtClean="0"/>
              <a:t> e </a:t>
            </a:r>
            <a:r>
              <a:rPr lang="en-US" altLang="it-IT" baseline="0" dirty="0" err="1" smtClean="0"/>
              <a:t>Mss</a:t>
            </a:r>
            <a:r>
              <a:rPr lang="en-US" altLang="it-IT" baseline="0" dirty="0" smtClean="0"/>
              <a:t> Mage due melanoma </a:t>
            </a:r>
            <a:r>
              <a:rPr lang="en-US" altLang="it-IT" baseline="0" dirty="0" err="1" smtClean="0"/>
              <a:t>metastatici</a:t>
            </a:r>
            <a:r>
              <a:rPr lang="en-US" altLang="it-IT" baseline="0" dirty="0" smtClean="0"/>
              <a:t> le cui </a:t>
            </a:r>
            <a:r>
              <a:rPr lang="en-US" altLang="it-IT" baseline="0" dirty="0" err="1" smtClean="0"/>
              <a:t>metatsasi</a:t>
            </a:r>
            <a:r>
              <a:rPr lang="en-US" altLang="it-IT" baseline="0" dirty="0" smtClean="0"/>
              <a:t> </a:t>
            </a:r>
            <a:r>
              <a:rPr lang="en-US" altLang="it-IT" baseline="0" dirty="0" err="1" smtClean="0"/>
              <a:t>negli</a:t>
            </a:r>
            <a:r>
              <a:rPr lang="en-US" altLang="it-IT" baseline="0" dirty="0" smtClean="0"/>
              <a:t> </a:t>
            </a:r>
            <a:r>
              <a:rPr lang="en-US" altLang="it-IT" baseline="0" dirty="0" err="1" smtClean="0"/>
              <a:t>anni</a:t>
            </a:r>
            <a:r>
              <a:rPr lang="en-US" altLang="it-IT" baseline="0" dirty="0" smtClean="0"/>
              <a:t> </a:t>
            </a:r>
            <a:r>
              <a:rPr lang="en-US" altLang="it-IT" baseline="0" dirty="0" err="1" smtClean="0"/>
              <a:t>vengono</a:t>
            </a:r>
            <a:r>
              <a:rPr lang="en-US" altLang="it-IT" baseline="0" dirty="0" smtClean="0"/>
              <a:t> </a:t>
            </a:r>
            <a:r>
              <a:rPr lang="en-US" altLang="it-IT" baseline="0" dirty="0" err="1" smtClean="0"/>
              <a:t>messe</a:t>
            </a:r>
            <a:r>
              <a:rPr lang="en-US" altLang="it-IT" baseline="0" dirty="0" smtClean="0"/>
              <a:t> in </a:t>
            </a:r>
            <a:r>
              <a:rPr lang="en-US" altLang="it-IT" baseline="0" dirty="0" err="1" smtClean="0"/>
              <a:t>coltura</a:t>
            </a:r>
            <a:r>
              <a:rPr lang="en-US" altLang="it-IT" baseline="0" dirty="0" smtClean="0"/>
              <a:t>, </a:t>
            </a:r>
            <a:r>
              <a:rPr lang="en-US" altLang="it-IT" baseline="0" dirty="0" err="1" smtClean="0"/>
              <a:t>si</a:t>
            </a:r>
            <a:r>
              <a:rPr lang="en-US" altLang="it-IT" baseline="0" dirty="0" smtClean="0"/>
              <a:t> </a:t>
            </a:r>
            <a:r>
              <a:rPr lang="en-US" altLang="it-IT" baseline="0" dirty="0" err="1" smtClean="0"/>
              <a:t>capiscono</a:t>
            </a:r>
            <a:r>
              <a:rPr lang="en-US" altLang="it-IT" baseline="0" dirty="0" smtClean="0"/>
              <a:t> I </a:t>
            </a:r>
            <a:r>
              <a:rPr lang="en-US" altLang="it-IT" baseline="0" dirty="0" err="1" smtClean="0"/>
              <a:t>meccanismi</a:t>
            </a:r>
            <a:r>
              <a:rPr lang="en-US" altLang="it-IT" baseline="0" dirty="0" smtClean="0"/>
              <a:t>, </a:t>
            </a:r>
            <a:r>
              <a:rPr lang="en-US" altLang="it-IT" baseline="0" dirty="0" err="1" smtClean="0"/>
              <a:t>si</a:t>
            </a:r>
            <a:r>
              <a:rPr lang="en-US" altLang="it-IT" baseline="0" dirty="0" smtClean="0"/>
              <a:t> </a:t>
            </a:r>
            <a:r>
              <a:rPr lang="en-US" altLang="it-IT" baseline="0" dirty="0" err="1" smtClean="0"/>
              <a:t>isolano</a:t>
            </a:r>
            <a:r>
              <a:rPr lang="en-US" altLang="it-IT" baseline="0" dirty="0" smtClean="0"/>
              <a:t> con un </a:t>
            </a:r>
            <a:r>
              <a:rPr lang="en-US" altLang="it-IT" baseline="0" dirty="0" err="1" smtClean="0"/>
              <a:t>lavoro</a:t>
            </a:r>
            <a:r>
              <a:rPr lang="en-US" altLang="it-IT" baseline="0" dirty="0" smtClean="0"/>
              <a:t> </a:t>
            </a:r>
            <a:r>
              <a:rPr lang="en-US" altLang="it-IT" baseline="0" dirty="0" err="1" smtClean="0"/>
              <a:t>certosino</a:t>
            </a:r>
            <a:r>
              <a:rPr lang="en-US" altLang="it-IT" baseline="0" dirty="0" smtClean="0"/>
              <a:t> </a:t>
            </a:r>
            <a:r>
              <a:rPr lang="en-US" altLang="it-IT" baseline="0" dirty="0" err="1" smtClean="0"/>
              <a:t>che</a:t>
            </a:r>
            <a:r>
              <a:rPr lang="en-US" altLang="it-IT" baseline="0" dirty="0" smtClean="0"/>
              <a:t> </a:t>
            </a:r>
            <a:r>
              <a:rPr lang="en-US" altLang="it-IT" baseline="0" dirty="0" err="1" smtClean="0"/>
              <a:t>nel</a:t>
            </a:r>
            <a:r>
              <a:rPr lang="en-US" altLang="it-IT" baseline="0" dirty="0" smtClean="0"/>
              <a:t> lab di boon </a:t>
            </a:r>
            <a:r>
              <a:rPr lang="en-US" altLang="it-IT" baseline="0" dirty="0" err="1" smtClean="0"/>
              <a:t>impegna</a:t>
            </a:r>
            <a:r>
              <a:rPr lang="en-US" altLang="it-IT" baseline="0" dirty="0" smtClean="0"/>
              <a:t> un 100 di post-doc I </a:t>
            </a:r>
            <a:r>
              <a:rPr lang="en-US" altLang="it-IT" baseline="0" dirty="0" err="1" smtClean="0"/>
              <a:t>loro</a:t>
            </a:r>
            <a:r>
              <a:rPr lang="en-US" altLang="it-IT" baseline="0" dirty="0" smtClean="0"/>
              <a:t> CTL </a:t>
            </a:r>
            <a:r>
              <a:rPr lang="en-US" altLang="it-IT" baseline="0" dirty="0" err="1" smtClean="0"/>
              <a:t>tumore</a:t>
            </a:r>
            <a:r>
              <a:rPr lang="en-US" altLang="it-IT" baseline="0" dirty="0" smtClean="0"/>
              <a:t> </a:t>
            </a:r>
            <a:r>
              <a:rPr lang="en-US" altLang="it-IT" baseline="0" dirty="0" err="1" smtClean="0"/>
              <a:t>specifici</a:t>
            </a:r>
            <a:r>
              <a:rPr lang="en-US" altLang="it-IT" baseline="0" dirty="0" smtClean="0"/>
              <a:t> e le due signore </a:t>
            </a:r>
            <a:r>
              <a:rPr lang="en-US" altLang="it-IT" baseline="0" dirty="0" err="1" smtClean="0"/>
              <a:t>ricevono</a:t>
            </a:r>
            <a:r>
              <a:rPr lang="en-US" altLang="it-IT" baseline="0" dirty="0" smtClean="0"/>
              <a:t> </a:t>
            </a:r>
            <a:r>
              <a:rPr lang="en-US" altLang="it-IT" baseline="0" dirty="0" err="1" smtClean="0"/>
              <a:t>ogni</a:t>
            </a:r>
            <a:r>
              <a:rPr lang="en-US" altLang="it-IT" baseline="0" dirty="0" smtClean="0"/>
              <a:t> 3 </a:t>
            </a:r>
            <a:r>
              <a:rPr lang="en-US" altLang="it-IT" baseline="0" dirty="0" err="1" smtClean="0"/>
              <a:t>mesi</a:t>
            </a:r>
            <a:r>
              <a:rPr lang="en-US" altLang="it-IT" baseline="0" dirty="0" smtClean="0"/>
              <a:t> infusion  di CTL </a:t>
            </a:r>
            <a:r>
              <a:rPr lang="en-US" altLang="it-IT" baseline="0" dirty="0" err="1" smtClean="0"/>
              <a:t>tumore</a:t>
            </a:r>
            <a:r>
              <a:rPr lang="en-US" altLang="it-IT" baseline="0" dirty="0" smtClean="0"/>
              <a:t> </a:t>
            </a:r>
            <a:r>
              <a:rPr lang="en-US" altLang="it-IT" baseline="0" dirty="0" err="1" smtClean="0"/>
              <a:t>specifici</a:t>
            </a:r>
            <a:r>
              <a:rPr lang="en-US" altLang="it-IT" baseline="0" dirty="0" smtClean="0"/>
              <a:t> </a:t>
            </a:r>
            <a:r>
              <a:rPr lang="en-US" altLang="it-IT" baseline="0" dirty="0" err="1" smtClean="0"/>
              <a:t>espensi</a:t>
            </a:r>
            <a:r>
              <a:rPr lang="en-US" altLang="it-IT" baseline="0" dirty="0" smtClean="0"/>
              <a:t> in vitro </a:t>
            </a:r>
            <a:r>
              <a:rPr lang="en-US" altLang="it-IT" baseline="0" dirty="0" err="1" smtClean="0"/>
              <a:t>dai</a:t>
            </a:r>
            <a:r>
              <a:rPr lang="en-US" altLang="it-IT" baseline="0" dirty="0" smtClean="0"/>
              <a:t> </a:t>
            </a:r>
            <a:r>
              <a:rPr lang="en-US" altLang="it-IT" baseline="0" dirty="0" err="1" smtClean="0"/>
              <a:t>poveri</a:t>
            </a:r>
            <a:r>
              <a:rPr lang="en-US" altLang="it-IT" baseline="0" dirty="0" smtClean="0"/>
              <a:t> post-doc come me-- è </a:t>
            </a:r>
            <a:r>
              <a:rPr lang="en-US" altLang="it-IT" baseline="0" dirty="0" err="1" smtClean="0"/>
              <a:t>una</a:t>
            </a:r>
            <a:r>
              <a:rPr lang="en-US" altLang="it-IT" baseline="0" dirty="0" smtClean="0"/>
              <a:t> IMMUNOTERAPIA ADOTTIVA e </a:t>
            </a:r>
            <a:r>
              <a:rPr lang="en-US" altLang="it-IT" baseline="0" dirty="0" err="1" smtClean="0"/>
              <a:t>funzione</a:t>
            </a:r>
            <a:r>
              <a:rPr lang="en-US" altLang="it-IT" baseline="0" dirty="0" smtClean="0"/>
              <a:t>, </a:t>
            </a:r>
            <a:r>
              <a:rPr lang="en-US" altLang="it-IT" baseline="0" dirty="0" err="1" smtClean="0"/>
              <a:t>dauv</a:t>
            </a:r>
            <a:r>
              <a:rPr lang="en-US" altLang="it-IT" baseline="0" dirty="0" smtClean="0"/>
              <a:t> </a:t>
            </a:r>
            <a:r>
              <a:rPr lang="en-US" altLang="it-IT" baseline="0" dirty="0" err="1" smtClean="0"/>
              <a:t>supera</a:t>
            </a:r>
            <a:r>
              <a:rPr lang="en-US" altLang="it-IT" baseline="0" dirty="0" smtClean="0"/>
              <a:t> </a:t>
            </a:r>
            <a:r>
              <a:rPr lang="en-US" altLang="it-IT" baseline="0" dirty="0" err="1" smtClean="0"/>
              <a:t>tre</a:t>
            </a:r>
            <a:r>
              <a:rPr lang="en-US" altLang="it-IT" baseline="0" dirty="0" smtClean="0"/>
              <a:t> </a:t>
            </a:r>
            <a:r>
              <a:rPr lang="en-US" altLang="it-IT" baseline="0" dirty="0" err="1" smtClean="0"/>
              <a:t>metastasi</a:t>
            </a:r>
            <a:r>
              <a:rPr lang="en-US" altLang="it-IT" baseline="0" dirty="0" smtClean="0"/>
              <a:t> </a:t>
            </a:r>
            <a:r>
              <a:rPr lang="en-US" altLang="it-IT" baseline="0" dirty="0" err="1" smtClean="0"/>
              <a:t>asisncrone</a:t>
            </a:r>
            <a:r>
              <a:rPr lang="en-US" altLang="it-IT" baseline="0" dirty="0" smtClean="0"/>
              <a:t> .. Viva a 12 </a:t>
            </a:r>
            <a:r>
              <a:rPr lang="en-US" altLang="it-IT" baseline="0" dirty="0" err="1" smtClean="0"/>
              <a:t>anni</a:t>
            </a:r>
            <a:r>
              <a:rPr lang="en-US" altLang="it-IT" baseline="0" dirty="0" smtClean="0"/>
              <a:t> </a:t>
            </a:r>
            <a:r>
              <a:rPr lang="en-US" altLang="it-IT" baseline="0" dirty="0" err="1" smtClean="0"/>
              <a:t>dalla</a:t>
            </a:r>
            <a:r>
              <a:rPr lang="en-US" altLang="it-IT" baseline="0" dirty="0" smtClean="0"/>
              <a:t> </a:t>
            </a:r>
            <a:r>
              <a:rPr lang="en-US" altLang="it-IT" baseline="0" dirty="0" err="1" smtClean="0"/>
              <a:t>matastatsi</a:t>
            </a:r>
            <a:r>
              <a:rPr lang="en-US" altLang="it-IT" baseline="0" dirty="0" smtClean="0"/>
              <a:t>, mage era </a:t>
            </a:r>
            <a:r>
              <a:rPr lang="en-US" altLang="it-IT" baseline="0" dirty="0" err="1" smtClean="0"/>
              <a:t>una</a:t>
            </a:r>
            <a:r>
              <a:rPr lang="en-US" altLang="it-IT" baseline="0" dirty="0" smtClean="0"/>
              <a:t> </a:t>
            </a:r>
            <a:r>
              <a:rPr lang="en-US" altLang="it-IT" baseline="0" dirty="0" err="1" smtClean="0"/>
              <a:t>plurimetastatica</a:t>
            </a:r>
            <a:r>
              <a:rPr lang="en-US" altLang="it-IT" baseline="0" dirty="0" smtClean="0"/>
              <a:t> ab </a:t>
            </a:r>
            <a:r>
              <a:rPr lang="en-US" altLang="it-IT" baseline="0" dirty="0" err="1" smtClean="0"/>
              <a:t>iniizio</a:t>
            </a:r>
            <a:r>
              <a:rPr lang="en-US" altLang="it-IT" baseline="0" dirty="0" smtClean="0"/>
              <a:t> ha </a:t>
            </a:r>
            <a:r>
              <a:rPr lang="en-US" altLang="it-IT" baseline="0" dirty="0" err="1" smtClean="0"/>
              <a:t>avuto</a:t>
            </a:r>
            <a:r>
              <a:rPr lang="en-US" altLang="it-IT" baseline="0" dirty="0" smtClean="0"/>
              <a:t> RC ma </a:t>
            </a:r>
            <a:r>
              <a:rPr lang="en-US" altLang="it-IT" baseline="0" dirty="0" err="1" smtClean="0"/>
              <a:t>nessuno</a:t>
            </a:r>
            <a:r>
              <a:rPr lang="en-US" altLang="it-IT" baseline="0" dirty="0" smtClean="0"/>
              <a:t> ha </a:t>
            </a:r>
            <a:r>
              <a:rPr lang="en-US" altLang="it-IT" baseline="0" dirty="0" err="1" smtClean="0"/>
              <a:t>intenzione</a:t>
            </a:r>
            <a:r>
              <a:rPr lang="en-US" altLang="it-IT" baseline="0" dirty="0" smtClean="0"/>
              <a:t> di </a:t>
            </a:r>
            <a:r>
              <a:rPr lang="en-US" altLang="it-IT" baseline="0" dirty="0" err="1" smtClean="0"/>
              <a:t>sospendere</a:t>
            </a:r>
            <a:r>
              <a:rPr lang="en-US" altLang="it-IT" baseline="0" dirty="0" smtClean="0"/>
              <a:t> </a:t>
            </a:r>
            <a:r>
              <a:rPr lang="en-US" altLang="it-IT" baseline="0" dirty="0" err="1" smtClean="0"/>
              <a:t>quelle</a:t>
            </a:r>
            <a:r>
              <a:rPr lang="en-US" altLang="it-IT" baseline="0" dirty="0" smtClean="0"/>
              <a:t> </a:t>
            </a:r>
            <a:r>
              <a:rPr lang="en-US" altLang="it-IT" baseline="0" dirty="0" err="1" smtClean="0"/>
              <a:t>infusioni</a:t>
            </a:r>
            <a:r>
              <a:rPr lang="en-US" altLang="it-IT" baseline="0" dirty="0" smtClean="0"/>
              <a:t>.  E </a:t>
            </a:r>
            <a:r>
              <a:rPr lang="en-US" altLang="it-IT" baseline="0" dirty="0" err="1" smtClean="0"/>
              <a:t>allora</a:t>
            </a:r>
            <a:r>
              <a:rPr lang="en-US" altLang="it-IT" baseline="0" dirty="0" smtClean="0"/>
              <a:t> </a:t>
            </a:r>
            <a:r>
              <a:rPr lang="en-US" altLang="it-IT" baseline="0" dirty="0" err="1" smtClean="0"/>
              <a:t>penso</a:t>
            </a:r>
            <a:r>
              <a:rPr lang="en-US" altLang="it-IT" baseline="0" dirty="0" smtClean="0"/>
              <a:t>… bello </a:t>
            </a:r>
            <a:r>
              <a:rPr lang="en-US" altLang="it-IT" baseline="0" dirty="0" err="1" smtClean="0"/>
              <a:t>bellossimo</a:t>
            </a:r>
            <a:r>
              <a:rPr lang="en-US" altLang="it-IT" baseline="0" dirty="0" smtClean="0"/>
              <a:t> ma prima </a:t>
            </a:r>
            <a:r>
              <a:rPr lang="en-US" altLang="it-IT" baseline="0" dirty="0" err="1" smtClean="0"/>
              <a:t>che</a:t>
            </a:r>
            <a:r>
              <a:rPr lang="en-US" altLang="it-IT" baseline="0" dirty="0" smtClean="0"/>
              <a:t> arrive </a:t>
            </a:r>
            <a:r>
              <a:rPr lang="en-US" altLang="it-IT" baseline="0" dirty="0" err="1" smtClean="0"/>
              <a:t>negli</a:t>
            </a:r>
            <a:r>
              <a:rPr lang="en-US" altLang="it-IT" baseline="0" dirty="0" smtClean="0"/>
              <a:t> </a:t>
            </a:r>
            <a:r>
              <a:rPr lang="en-US" altLang="it-IT" baseline="0" dirty="0" err="1" smtClean="0"/>
              <a:t>ospedali</a:t>
            </a:r>
            <a:r>
              <a:rPr lang="en-US" altLang="it-IT" baseline="0" dirty="0" smtClean="0"/>
              <a:t> di </a:t>
            </a:r>
            <a:r>
              <a:rPr lang="en-US" altLang="it-IT" baseline="0" dirty="0" err="1" smtClean="0"/>
              <a:t>terni</a:t>
            </a:r>
            <a:r>
              <a:rPr lang="en-US" altLang="it-IT" baseline="0" dirty="0" smtClean="0"/>
              <a:t> </a:t>
            </a:r>
            <a:r>
              <a:rPr lang="en-US" altLang="it-IT" baseline="0" dirty="0" err="1" smtClean="0"/>
              <a:t>poggibonsi</a:t>
            </a:r>
            <a:r>
              <a:rPr lang="en-US" altLang="it-IT" baseline="0" dirty="0" smtClean="0"/>
              <a:t> e poi Perugia dove </a:t>
            </a:r>
            <a:r>
              <a:rPr lang="en-US" altLang="it-IT" baseline="0" dirty="0" err="1" smtClean="0"/>
              <a:t>sono</a:t>
            </a:r>
            <a:r>
              <a:rPr lang="en-US" altLang="it-IT" baseline="0" dirty="0" smtClean="0"/>
              <a:t> </a:t>
            </a:r>
            <a:r>
              <a:rPr lang="en-US" altLang="it-IT" baseline="0" dirty="0" err="1" smtClean="0"/>
              <a:t>tornata</a:t>
            </a:r>
            <a:r>
              <a:rPr lang="en-US" altLang="it-IT" baseline="0" dirty="0" smtClean="0"/>
              <a:t> </a:t>
            </a:r>
            <a:r>
              <a:rPr lang="en-US" altLang="it-IT" baseline="0" dirty="0" err="1" smtClean="0"/>
              <a:t>dopo</a:t>
            </a:r>
            <a:r>
              <a:rPr lang="en-US" altLang="it-IT" baseline="0" dirty="0" smtClean="0"/>
              <a:t> </a:t>
            </a:r>
            <a:r>
              <a:rPr lang="en-US" altLang="it-IT" baseline="0" dirty="0" err="1" smtClean="0"/>
              <a:t>il</a:t>
            </a:r>
            <a:r>
              <a:rPr lang="en-US" altLang="it-IT" baseline="0" dirty="0" smtClean="0"/>
              <a:t> </a:t>
            </a:r>
            <a:r>
              <a:rPr lang="en-US" altLang="it-IT" baseline="0" dirty="0" err="1" smtClean="0"/>
              <a:t>mio</a:t>
            </a:r>
            <a:r>
              <a:rPr lang="en-US" altLang="it-IT" baseline="0" dirty="0" smtClean="0"/>
              <a:t> </a:t>
            </a:r>
            <a:r>
              <a:rPr lang="en-US" altLang="it-IT" baseline="0" dirty="0" err="1" smtClean="0"/>
              <a:t>phd</a:t>
            </a:r>
            <a:r>
              <a:rPr lang="en-US" altLang="it-IT" baseline="0" dirty="0" smtClean="0"/>
              <a:t> </a:t>
            </a:r>
            <a:r>
              <a:rPr lang="en-US" altLang="it-IT" baseline="0" dirty="0" err="1" smtClean="0"/>
              <a:t>chissà</a:t>
            </a:r>
            <a:r>
              <a:rPr lang="en-US" altLang="it-IT" baseline="0" dirty="0" smtClean="0"/>
              <a:t> </a:t>
            </a:r>
            <a:r>
              <a:rPr lang="en-US" altLang="it-IT" baseline="0" dirty="0" err="1" smtClean="0"/>
              <a:t>quanto</a:t>
            </a:r>
            <a:r>
              <a:rPr lang="en-US" altLang="it-IT" baseline="0" dirty="0" smtClean="0"/>
              <a:t> tempo </a:t>
            </a:r>
            <a:r>
              <a:rPr lang="en-US" altLang="it-IT" baseline="0" dirty="0" err="1" smtClean="0"/>
              <a:t>passserà</a:t>
            </a:r>
            <a:r>
              <a:rPr lang="en-US" altLang="it-IT" baseline="0" dirty="0" smtClean="0"/>
              <a:t>. </a:t>
            </a:r>
            <a:r>
              <a:rPr lang="en-US" altLang="it-IT" baseline="0" dirty="0" err="1" smtClean="0"/>
              <a:t>Meglio</a:t>
            </a:r>
            <a:r>
              <a:rPr lang="en-US" altLang="it-IT" baseline="0" dirty="0" smtClean="0"/>
              <a:t> </a:t>
            </a:r>
            <a:r>
              <a:rPr lang="en-US" altLang="it-IT" baseline="0" dirty="0" err="1" smtClean="0"/>
              <a:t>tornare</a:t>
            </a:r>
            <a:r>
              <a:rPr lang="en-US" altLang="it-IT" baseline="0" dirty="0" smtClean="0"/>
              <a:t> a fare </a:t>
            </a:r>
            <a:r>
              <a:rPr lang="en-US" altLang="it-IT" baseline="0" dirty="0" err="1" smtClean="0"/>
              <a:t>il</a:t>
            </a:r>
            <a:r>
              <a:rPr lang="en-US" altLang="it-IT" baseline="0" dirty="0" smtClean="0"/>
              <a:t> clinic </a:t>
            </a:r>
            <a:r>
              <a:rPr lang="en-US" altLang="it-IT" baseline="0" dirty="0" err="1" smtClean="0"/>
              <a:t>serio</a:t>
            </a:r>
            <a:r>
              <a:rPr lang="en-US" altLang="it-IT"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baseline="0" dirty="0" err="1" smtClean="0"/>
              <a:t>Passano</a:t>
            </a:r>
            <a:r>
              <a:rPr lang="en-US" altLang="it-IT" baseline="0" dirty="0" smtClean="0"/>
              <a:t> circa </a:t>
            </a:r>
            <a:r>
              <a:rPr lang="en-US" altLang="it-IT" baseline="0" dirty="0" err="1" smtClean="0"/>
              <a:t>una</a:t>
            </a:r>
            <a:r>
              <a:rPr lang="en-US" altLang="it-IT" baseline="0" dirty="0" smtClean="0"/>
              <a:t> 15 </a:t>
            </a:r>
            <a:r>
              <a:rPr lang="en-US" altLang="it-IT" baseline="0" dirty="0" err="1" smtClean="0"/>
              <a:t>anni</a:t>
            </a:r>
            <a:r>
              <a:rPr lang="en-US" altLang="it-IT" baseline="0" dirty="0" smtClean="0"/>
              <a:t> e </a:t>
            </a:r>
            <a:r>
              <a:rPr lang="en-US" altLang="it-IT" baseline="0" dirty="0" err="1" smtClean="0"/>
              <a:t>l’immunoterapia</a:t>
            </a:r>
            <a:r>
              <a:rPr lang="en-US" altLang="it-IT" baseline="0" dirty="0" smtClean="0"/>
              <a:t> </a:t>
            </a:r>
            <a:r>
              <a:rPr lang="en-US" altLang="it-IT" baseline="0" dirty="0" err="1" smtClean="0"/>
              <a:t>arriva</a:t>
            </a:r>
            <a:r>
              <a:rPr lang="en-US" altLang="it-IT" baseline="0" dirty="0" smtClean="0"/>
              <a:t> </a:t>
            </a:r>
            <a:r>
              <a:rPr lang="en-US" altLang="it-IT" baseline="0" dirty="0" err="1" smtClean="0"/>
              <a:t>veramente</a:t>
            </a:r>
            <a:r>
              <a:rPr lang="en-US" altLang="it-IT" baseline="0" dirty="0" smtClean="0"/>
              <a:t> in </a:t>
            </a:r>
            <a:r>
              <a:rPr lang="en-US" altLang="it-IT" baseline="0" dirty="0" err="1" smtClean="0"/>
              <a:t>clinica</a:t>
            </a:r>
            <a:r>
              <a:rPr lang="en-US" altLang="it-IT" baseline="0" dirty="0" smtClean="0"/>
              <a:t>  e qui </a:t>
            </a:r>
            <a:r>
              <a:rPr lang="en-US" altLang="it-IT" baseline="0" dirty="0" err="1" smtClean="0"/>
              <a:t>attorno</a:t>
            </a:r>
            <a:r>
              <a:rPr lang="en-US" altLang="it-IT" baseline="0" dirty="0" smtClean="0"/>
              <a:t> al 2014 chi prima chi </a:t>
            </a:r>
            <a:r>
              <a:rPr lang="en-US" altLang="it-IT" baseline="0" dirty="0" err="1" smtClean="0"/>
              <a:t>dopo</a:t>
            </a:r>
            <a:r>
              <a:rPr lang="en-US" altLang="it-IT" baseline="0" dirty="0" smtClean="0"/>
              <a:t>  </a:t>
            </a:r>
            <a:r>
              <a:rPr lang="en-US" altLang="it-IT" baseline="0" dirty="0" err="1" smtClean="0"/>
              <a:t>sono</a:t>
            </a:r>
            <a:r>
              <a:rPr lang="en-US" altLang="it-IT" baseline="0" dirty="0" smtClean="0"/>
              <a:t> </a:t>
            </a:r>
            <a:r>
              <a:rPr lang="en-US" altLang="it-IT" baseline="0" dirty="0" err="1" smtClean="0"/>
              <a:t>sicura</a:t>
            </a:r>
            <a:r>
              <a:rPr lang="en-US" altLang="it-IT" baseline="0" dirty="0" smtClean="0"/>
              <a:t> </a:t>
            </a:r>
            <a:r>
              <a:rPr lang="en-US" altLang="it-IT" baseline="0" dirty="0" err="1" smtClean="0"/>
              <a:t>che</a:t>
            </a:r>
            <a:r>
              <a:rPr lang="en-US" altLang="it-IT" baseline="0" dirty="0" smtClean="0"/>
              <a:t> </a:t>
            </a:r>
            <a:r>
              <a:rPr lang="en-US" altLang="it-IT" baseline="0" dirty="0" err="1" smtClean="0"/>
              <a:t>ciascuno</a:t>
            </a:r>
            <a:r>
              <a:rPr lang="en-US" altLang="it-IT" baseline="0" dirty="0" smtClean="0"/>
              <a:t> </a:t>
            </a:r>
            <a:r>
              <a:rPr lang="en-US" altLang="it-IT" baseline="0" dirty="0" err="1" smtClean="0"/>
              <a:t>divoi</a:t>
            </a:r>
            <a:r>
              <a:rPr lang="en-US" altLang="it-IT" baseline="0" dirty="0" smtClean="0"/>
              <a:t> ha in </a:t>
            </a:r>
            <a:r>
              <a:rPr lang="en-US" altLang="it-IT" baseline="0" dirty="0" err="1" smtClean="0"/>
              <a:t>mente</a:t>
            </a:r>
            <a:r>
              <a:rPr lang="en-US" altLang="it-IT" baseline="0" dirty="0" smtClean="0"/>
              <a:t> </a:t>
            </a:r>
            <a:r>
              <a:rPr lang="en-US" altLang="it-IT" baseline="0" dirty="0" err="1" smtClean="0"/>
              <a:t>ils</a:t>
            </a:r>
            <a:r>
              <a:rPr lang="en-US" altLang="it-IT" baseline="0" dirty="0" smtClean="0"/>
              <a:t> </a:t>
            </a:r>
            <a:r>
              <a:rPr lang="en-US" altLang="it-IT" baseline="0" dirty="0" err="1" smtClean="0"/>
              <a:t>uo</a:t>
            </a:r>
            <a:r>
              <a:rPr lang="en-US" altLang="it-IT" baseline="0" dirty="0" smtClean="0"/>
              <a:t> “</a:t>
            </a:r>
            <a:r>
              <a:rPr lang="en-US" altLang="it-IT" baseline="0" dirty="0" err="1" smtClean="0"/>
              <a:t>paziente</a:t>
            </a:r>
            <a:r>
              <a:rPr lang="en-US" altLang="it-IT" baseline="0" dirty="0" smtClean="0"/>
              <a:t> zero”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dirty="0" smtClean="0"/>
              <a:t>Our body’s immune system maintains a very sophisticated and powerful defense against “non self” antigens. For over 200 years, investigators have known that this defense by the immune system can help eradicate cancer cells but attempts to harness its potential were not very successful</a:t>
            </a:r>
            <a:endParaRPr lang="it-IT" altLang="it-IT" dirty="0" smtClean="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2C8F-2EE5-F742-A12A-D0266F44987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81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mia </a:t>
            </a:r>
            <a:r>
              <a:rPr lang="it-IT" dirty="0" err="1" smtClean="0"/>
              <a:t>patient</a:t>
            </a:r>
            <a:r>
              <a:rPr lang="it-IT" dirty="0" smtClean="0"/>
              <a:t> 0  è una simpatica ex nuotatrice di una 65ina</a:t>
            </a:r>
            <a:r>
              <a:rPr lang="it-IT" baseline="0" dirty="0" smtClean="0"/>
              <a:t> di anni che viene a </a:t>
            </a:r>
            <a:r>
              <a:rPr lang="it-IT" baseline="0" dirty="0" err="1" smtClean="0"/>
              <a:t>pg</a:t>
            </a:r>
            <a:r>
              <a:rPr lang="it-IT" baseline="0" dirty="0" smtClean="0"/>
              <a:t> da enna e firma il CI per il </a:t>
            </a:r>
            <a:r>
              <a:rPr lang="it-IT" baseline="0" dirty="0" err="1" smtClean="0"/>
              <a:t>prot</a:t>
            </a:r>
            <a:r>
              <a:rPr lang="it-IT" baseline="0" dirty="0" smtClean="0"/>
              <a:t>. </a:t>
            </a:r>
            <a:r>
              <a:rPr lang="it-IT" baseline="0" dirty="0" err="1" smtClean="0"/>
              <a:t>Squanoso</a:t>
            </a:r>
            <a:r>
              <a:rPr lang="it-IT" baseline="0" dirty="0" smtClean="0"/>
              <a:t> metastatico</a:t>
            </a:r>
            <a:endParaRPr lang="it-IT" dirty="0"/>
          </a:p>
        </p:txBody>
      </p:sp>
      <p:sp>
        <p:nvSpPr>
          <p:cNvPr id="4" name="Segnaposto numero diapositiva 3"/>
          <p:cNvSpPr>
            <a:spLocks noGrp="1"/>
          </p:cNvSpPr>
          <p:nvPr>
            <p:ph type="sldNum" sz="quarter" idx="10"/>
          </p:nvPr>
        </p:nvSpPr>
        <p:spPr/>
        <p:txBody>
          <a:bodyPr/>
          <a:lstStyle/>
          <a:p>
            <a:fld id="{819F2C8F-2EE5-F742-A12A-D0266F449879}" type="slidenum">
              <a:rPr lang="it-IT" smtClean="0"/>
              <a:t>9</a:t>
            </a:fld>
            <a:endParaRPr lang="it-IT"/>
          </a:p>
        </p:txBody>
      </p:sp>
    </p:spTree>
    <p:extLst>
      <p:ext uri="{BB962C8B-B14F-4D97-AF65-F5344CB8AC3E}">
        <p14:creationId xmlns:p14="http://schemas.microsoft.com/office/powerpoint/2010/main" val="3085562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smtClean="0">
                <a:solidFill>
                  <a:schemeClr val="tx1"/>
                </a:solidFill>
                <a:effectLst/>
                <a:latin typeface="+mn-lt"/>
                <a:ea typeface="+mn-ea"/>
                <a:cs typeface="+mn-cs"/>
              </a:rPr>
              <a:t>IMMUNOTERAPIA E TERAPIE A BERSAGLIO MOLECOLARE</a:t>
            </a:r>
            <a:endParaRPr lang="it-IT" sz="1200" kern="1200" dirty="0" smtClean="0">
              <a:solidFill>
                <a:schemeClr val="tx1"/>
              </a:solidFill>
              <a:effectLst/>
              <a:latin typeface="+mn-lt"/>
              <a:ea typeface="+mn-ea"/>
              <a:cs typeface="+mn-cs"/>
            </a:endParaRPr>
          </a:p>
          <a:p>
            <a:r>
              <a:rPr lang="it-IT" sz="1200" i="1" kern="1200" dirty="0" smtClean="0">
                <a:solidFill>
                  <a:schemeClr val="tx1"/>
                </a:solidFill>
                <a:effectLst/>
                <a:latin typeface="+mn-lt"/>
                <a:ea typeface="+mn-ea"/>
                <a:cs typeface="+mn-cs"/>
              </a:rPr>
              <a:t>QUANDO EFFICACE OFFRE la possibilità di controllo a lungo TERMINE, quasi magica</a:t>
            </a:r>
            <a:endParaRPr lang="en-GB" altLang="it-IT" sz="1200" b="1" dirty="0" smtClean="0"/>
          </a:p>
          <a:p>
            <a:endParaRPr lang="it-IT" dirty="0"/>
          </a:p>
        </p:txBody>
      </p:sp>
      <p:sp>
        <p:nvSpPr>
          <p:cNvPr id="4" name="Segnaposto numero diapositiva 3"/>
          <p:cNvSpPr>
            <a:spLocks noGrp="1"/>
          </p:cNvSpPr>
          <p:nvPr>
            <p:ph type="sldNum" sz="quarter" idx="10"/>
          </p:nvPr>
        </p:nvSpPr>
        <p:spPr/>
        <p:txBody>
          <a:bodyPr/>
          <a:lstStyle/>
          <a:p>
            <a:fld id="{C66E6936-F54A-DC49-A06B-D969ADC74220}" type="slidenum">
              <a:rPr lang="en-US" smtClean="0"/>
              <a:t>10</a:t>
            </a:fld>
            <a:endParaRPr lang="en-US"/>
          </a:p>
        </p:txBody>
      </p:sp>
    </p:spTree>
    <p:extLst>
      <p:ext uri="{BB962C8B-B14F-4D97-AF65-F5344CB8AC3E}">
        <p14:creationId xmlns:p14="http://schemas.microsoft.com/office/powerpoint/2010/main" val="304603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19.svg"/><Relationship Id="rId5" Type="http://schemas.openxmlformats.org/officeDocument/2006/relationships/image" Target="../media/image23.png"/><Relationship Id="rId4" Type="http://schemas.openxmlformats.org/officeDocument/2006/relationships/image" Target="../media/image1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7CA902B-1356-41B0-8A49-C5CCCA0F9D56}" type="datetimeFigureOut">
              <a:rPr lang="it-IT" smtClean="0"/>
              <a:t>19/11/2023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F95D64-B6FD-45FD-9A33-1AECB69C5E6C}" type="slidenum">
              <a:rPr lang="it-IT" smtClean="0"/>
              <a:t>‹N›</a:t>
            </a:fld>
            <a:endParaRPr lang="it-IT"/>
          </a:p>
        </p:txBody>
      </p:sp>
    </p:spTree>
    <p:extLst>
      <p:ext uri="{BB962C8B-B14F-4D97-AF65-F5344CB8AC3E}">
        <p14:creationId xmlns:p14="http://schemas.microsoft.com/office/powerpoint/2010/main" val="3085718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7CA902B-1356-41B0-8A49-C5CCCA0F9D56}" type="datetimeFigureOut">
              <a:rPr lang="it-IT" smtClean="0"/>
              <a:t>19/11/2023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F95D64-B6FD-45FD-9A33-1AECB69C5E6C}" type="slidenum">
              <a:rPr lang="it-IT" smtClean="0"/>
              <a:t>‹N›</a:t>
            </a:fld>
            <a:endParaRPr lang="it-IT"/>
          </a:p>
        </p:txBody>
      </p:sp>
    </p:spTree>
    <p:extLst>
      <p:ext uri="{BB962C8B-B14F-4D97-AF65-F5344CB8AC3E}">
        <p14:creationId xmlns:p14="http://schemas.microsoft.com/office/powerpoint/2010/main" val="39001004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dirty="0">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40768815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8A94C-FBD5-AB43-9813-5774CA68A1E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B036EE7-BF0D-674F-9305-86B227EAD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2A72589-B7FA-1940-8547-19915C3607FA}"/>
              </a:ext>
            </a:extLst>
          </p:cNvPr>
          <p:cNvSpPr>
            <a:spLocks noGrp="1"/>
          </p:cNvSpPr>
          <p:nvPr>
            <p:ph type="dt" sz="half" idx="10"/>
          </p:nvPr>
        </p:nvSpPr>
        <p:spPr/>
        <p:txBody>
          <a:body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9D19EEEC-F081-9D42-A5C8-99305D52A792}"/>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E1059212-815E-0A4D-8AC0-32CB137C4D08}"/>
              </a:ext>
            </a:extLst>
          </p:cNvPr>
          <p:cNvSpPr>
            <a:spLocks noGrp="1"/>
          </p:cNvSpPr>
          <p:nvPr>
            <p:ph type="sldNum" sz="quarter" idx="12"/>
          </p:nvPr>
        </p:nvSpPr>
        <p:spPr/>
        <p:txBody>
          <a:body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666283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B6B129-19B4-3A42-A686-DB724B8C24C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25AF1B8-4C23-2B4E-855B-123FEB52B0C9}"/>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7A04FD3-27B3-E449-A448-587E383818B7}"/>
              </a:ext>
            </a:extLst>
          </p:cNvPr>
          <p:cNvSpPr>
            <a:spLocks noGrp="1"/>
          </p:cNvSpPr>
          <p:nvPr>
            <p:ph type="dt" sz="half" idx="10"/>
          </p:nvPr>
        </p:nvSpPr>
        <p:spPr/>
        <p:txBody>
          <a:body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A9938397-B2A7-144E-999A-CEA250C8DF3A}"/>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0AF800DD-02DB-E347-818B-C449720349FD}"/>
              </a:ext>
            </a:extLst>
          </p:cNvPr>
          <p:cNvSpPr>
            <a:spLocks noGrp="1"/>
          </p:cNvSpPr>
          <p:nvPr>
            <p:ph type="sldNum" sz="quarter" idx="12"/>
          </p:nvPr>
        </p:nvSpPr>
        <p:spPr/>
        <p:txBody>
          <a:body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852528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EF699F-205C-504C-B0DF-5CEE6FE0A3B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93EF018-9DF3-274B-9D4D-3AA1425573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D84593C-4684-9B40-B367-6AB03AFC8A70}"/>
              </a:ext>
            </a:extLst>
          </p:cNvPr>
          <p:cNvSpPr>
            <a:spLocks noGrp="1"/>
          </p:cNvSpPr>
          <p:nvPr>
            <p:ph type="dt" sz="half" idx="10"/>
          </p:nvPr>
        </p:nvSpPr>
        <p:spPr/>
        <p:txBody>
          <a:body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FAD3DB38-257A-5348-AC78-D831BBA656CF}"/>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E4BF48CC-28A5-B040-8801-CDD5531F53AF}"/>
              </a:ext>
            </a:extLst>
          </p:cNvPr>
          <p:cNvSpPr>
            <a:spLocks noGrp="1"/>
          </p:cNvSpPr>
          <p:nvPr>
            <p:ph type="sldNum" sz="quarter" idx="12"/>
          </p:nvPr>
        </p:nvSpPr>
        <p:spPr/>
        <p:txBody>
          <a:body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258526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1398E9-9D9C-EF4E-8E06-79B8E0398B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660E2FD-140C-C148-B975-62F394D7F52C}"/>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A0062A6-A634-D542-B75E-1AA6023F3DFE}"/>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87C7093-ACD1-AD49-BEDA-5DB647F0113B}"/>
              </a:ext>
            </a:extLst>
          </p:cNvPr>
          <p:cNvSpPr>
            <a:spLocks noGrp="1"/>
          </p:cNvSpPr>
          <p:nvPr>
            <p:ph type="dt" sz="half" idx="10"/>
          </p:nvPr>
        </p:nvSpPr>
        <p:spPr/>
        <p:txBody>
          <a:body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2BCD6717-A785-F343-9A01-2330CDC562C7}"/>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63197E2A-5755-244C-B77C-F26B4733A8C6}"/>
              </a:ext>
            </a:extLst>
          </p:cNvPr>
          <p:cNvSpPr>
            <a:spLocks noGrp="1"/>
          </p:cNvSpPr>
          <p:nvPr>
            <p:ph type="sldNum" sz="quarter" idx="12"/>
          </p:nvPr>
        </p:nvSpPr>
        <p:spPr/>
        <p:txBody>
          <a:body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350636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8C5F57-385A-ED4B-BE97-C750CE09E8B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0FF0F35-D62E-4742-BC7D-0CFF3DED00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AF2271B-5DE1-664F-9CAB-C21FAC7DB69F}"/>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EFA8B636-45EE-6942-9F62-0A95E1D7C1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424EE9C8-07E8-A84D-932D-037AB36E266A}"/>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66C1D699-056B-9443-8917-020AE9AB90B0}"/>
              </a:ext>
            </a:extLst>
          </p:cNvPr>
          <p:cNvSpPr>
            <a:spLocks noGrp="1"/>
          </p:cNvSpPr>
          <p:nvPr>
            <p:ph type="dt" sz="half" idx="10"/>
          </p:nvPr>
        </p:nvSpPr>
        <p:spPr/>
        <p:txBody>
          <a:body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8" name="Espace réservé du pied de page 7">
            <a:extLst>
              <a:ext uri="{FF2B5EF4-FFF2-40B4-BE49-F238E27FC236}">
                <a16:creationId xmlns:a16="http://schemas.microsoft.com/office/drawing/2014/main" id="{58226EA7-34B4-D34D-A31D-D6D0B2282726}"/>
              </a:ext>
            </a:extLst>
          </p:cNvPr>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a:extLst>
              <a:ext uri="{FF2B5EF4-FFF2-40B4-BE49-F238E27FC236}">
                <a16:creationId xmlns:a16="http://schemas.microsoft.com/office/drawing/2014/main" id="{FD4379B7-6DD8-2A44-8DDA-B2E3C10AE470}"/>
              </a:ext>
            </a:extLst>
          </p:cNvPr>
          <p:cNvSpPr>
            <a:spLocks noGrp="1"/>
          </p:cNvSpPr>
          <p:nvPr>
            <p:ph type="sldNum" sz="quarter" idx="12"/>
          </p:nvPr>
        </p:nvSpPr>
        <p:spPr/>
        <p:txBody>
          <a:body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547025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D0143-1E79-7349-9CF3-141A848F453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EB939CB-71E4-E84D-86D7-EFD9E56EB12A}"/>
              </a:ext>
            </a:extLst>
          </p:cNvPr>
          <p:cNvSpPr>
            <a:spLocks noGrp="1"/>
          </p:cNvSpPr>
          <p:nvPr>
            <p:ph type="dt" sz="half" idx="10"/>
          </p:nvPr>
        </p:nvSpPr>
        <p:spPr/>
        <p:txBody>
          <a:body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4" name="Espace réservé du pied de page 3">
            <a:extLst>
              <a:ext uri="{FF2B5EF4-FFF2-40B4-BE49-F238E27FC236}">
                <a16:creationId xmlns:a16="http://schemas.microsoft.com/office/drawing/2014/main" id="{6903AFAD-F2BF-0249-A501-7E3C36FCA134}"/>
              </a:ext>
            </a:extLst>
          </p:cNvPr>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a:extLst>
              <a:ext uri="{FF2B5EF4-FFF2-40B4-BE49-F238E27FC236}">
                <a16:creationId xmlns:a16="http://schemas.microsoft.com/office/drawing/2014/main" id="{40A04AE4-0461-1D47-81F4-D2EA198EA919}"/>
              </a:ext>
            </a:extLst>
          </p:cNvPr>
          <p:cNvSpPr>
            <a:spLocks noGrp="1"/>
          </p:cNvSpPr>
          <p:nvPr>
            <p:ph type="sldNum" sz="quarter" idx="12"/>
          </p:nvPr>
        </p:nvSpPr>
        <p:spPr/>
        <p:txBody>
          <a:body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978879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500489-5BA4-574C-8F72-B8C16CD08F80}"/>
              </a:ext>
            </a:extLst>
          </p:cNvPr>
          <p:cNvSpPr>
            <a:spLocks noGrp="1"/>
          </p:cNvSpPr>
          <p:nvPr>
            <p:ph type="dt" sz="half" idx="10"/>
          </p:nvPr>
        </p:nvSpPr>
        <p:spPr/>
        <p:txBody>
          <a:body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3" name="Espace réservé du pied de page 2">
            <a:extLst>
              <a:ext uri="{FF2B5EF4-FFF2-40B4-BE49-F238E27FC236}">
                <a16:creationId xmlns:a16="http://schemas.microsoft.com/office/drawing/2014/main" id="{3233A6BD-7115-3A4F-BBBB-4AED684FC982}"/>
              </a:ext>
            </a:extLst>
          </p:cNvPr>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a:extLst>
              <a:ext uri="{FF2B5EF4-FFF2-40B4-BE49-F238E27FC236}">
                <a16:creationId xmlns:a16="http://schemas.microsoft.com/office/drawing/2014/main" id="{9A8262E7-E755-5641-83FF-FFA0FA273F03}"/>
              </a:ext>
            </a:extLst>
          </p:cNvPr>
          <p:cNvSpPr>
            <a:spLocks noGrp="1"/>
          </p:cNvSpPr>
          <p:nvPr>
            <p:ph type="sldNum" sz="quarter" idx="12"/>
          </p:nvPr>
        </p:nvSpPr>
        <p:spPr/>
        <p:txBody>
          <a:body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908106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5FB34D-5C29-9847-AB31-7BFF233FC1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03476C2-71CB-F54F-BD33-8AD212368D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301EC083-87C9-034B-8DAB-8B56AEB119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E70B1B27-EDB2-1140-987D-758533DFA11E}"/>
              </a:ext>
            </a:extLst>
          </p:cNvPr>
          <p:cNvSpPr>
            <a:spLocks noGrp="1"/>
          </p:cNvSpPr>
          <p:nvPr>
            <p:ph type="dt" sz="half" idx="10"/>
          </p:nvPr>
        </p:nvSpPr>
        <p:spPr/>
        <p:txBody>
          <a:body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52A5CE66-F025-174B-880B-380DFBAADB2A}"/>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74FA596C-0594-A045-98F8-3154450FE4A4}"/>
              </a:ext>
            </a:extLst>
          </p:cNvPr>
          <p:cNvSpPr>
            <a:spLocks noGrp="1"/>
          </p:cNvSpPr>
          <p:nvPr>
            <p:ph type="sldNum" sz="quarter" idx="12"/>
          </p:nvPr>
        </p:nvSpPr>
        <p:spPr/>
        <p:txBody>
          <a:body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894825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7CF1F5-5567-DB45-BA86-3F07CD49606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68FBAAD-6A83-984D-92F4-70274BBEC9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A2C4AA3-622C-2B43-B845-3EFAC6BA1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8EF3D50-C6BB-734C-B6CC-DFD63F185F39}"/>
              </a:ext>
            </a:extLst>
          </p:cNvPr>
          <p:cNvSpPr>
            <a:spLocks noGrp="1"/>
          </p:cNvSpPr>
          <p:nvPr>
            <p:ph type="dt" sz="half" idx="10"/>
          </p:nvPr>
        </p:nvSpPr>
        <p:spPr/>
        <p:txBody>
          <a:body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67204428-1893-324A-BCA5-0CE8DA772411}"/>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C878F0F1-CDFC-3F44-AE33-2255B23B7E66}"/>
              </a:ext>
            </a:extLst>
          </p:cNvPr>
          <p:cNvSpPr>
            <a:spLocks noGrp="1"/>
          </p:cNvSpPr>
          <p:nvPr>
            <p:ph type="sldNum" sz="quarter" idx="12"/>
          </p:nvPr>
        </p:nvSpPr>
        <p:spPr/>
        <p:txBody>
          <a:body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9075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7CA902B-1356-41B0-8A49-C5CCCA0F9D56}" type="datetimeFigureOut">
              <a:rPr lang="it-IT" smtClean="0"/>
              <a:t>19/11/2023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F95D64-B6FD-45FD-9A33-1AECB69C5E6C}" type="slidenum">
              <a:rPr lang="it-IT" smtClean="0"/>
              <a:t>‹N›</a:t>
            </a:fld>
            <a:endParaRPr lang="it-IT"/>
          </a:p>
        </p:txBody>
      </p:sp>
    </p:spTree>
    <p:extLst>
      <p:ext uri="{BB962C8B-B14F-4D97-AF65-F5344CB8AC3E}">
        <p14:creationId xmlns:p14="http://schemas.microsoft.com/office/powerpoint/2010/main" val="895904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3AB16-3757-C94F-9152-4C3EE026E7B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B6E7FE1-EEE3-0C43-AAD1-F83953BA85A1}"/>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F2BC312-106D-3F4C-BCF1-1CE04F6C6CD4}"/>
              </a:ext>
            </a:extLst>
          </p:cNvPr>
          <p:cNvSpPr>
            <a:spLocks noGrp="1"/>
          </p:cNvSpPr>
          <p:nvPr>
            <p:ph type="dt" sz="half" idx="10"/>
          </p:nvPr>
        </p:nvSpPr>
        <p:spPr/>
        <p:txBody>
          <a:body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5B8223FD-CE6A-084D-8422-FC8FD2CB5CFE}"/>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F98B0598-681E-1B40-BA6C-FC367956CAF3}"/>
              </a:ext>
            </a:extLst>
          </p:cNvPr>
          <p:cNvSpPr>
            <a:spLocks noGrp="1"/>
          </p:cNvSpPr>
          <p:nvPr>
            <p:ph type="sldNum" sz="quarter" idx="12"/>
          </p:nvPr>
        </p:nvSpPr>
        <p:spPr/>
        <p:txBody>
          <a:body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908950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B9A65E4-B5FA-C24A-A80D-A15A0055311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B755195-2710-5D44-A029-BBFD9F2FFAF4}"/>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CB96E1D-7B38-A94F-95FE-89F150A594A6}"/>
              </a:ext>
            </a:extLst>
          </p:cNvPr>
          <p:cNvSpPr>
            <a:spLocks noGrp="1"/>
          </p:cNvSpPr>
          <p:nvPr>
            <p:ph type="dt" sz="half" idx="10"/>
          </p:nvPr>
        </p:nvSpPr>
        <p:spPr/>
        <p:txBody>
          <a:body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D4FB090B-9107-4F44-AAC7-1AB273A3F893}"/>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C8AB81B9-A692-F44C-80AF-211C557FE563}"/>
              </a:ext>
            </a:extLst>
          </p:cNvPr>
          <p:cNvSpPr>
            <a:spLocks noGrp="1"/>
          </p:cNvSpPr>
          <p:nvPr>
            <p:ph type="sldNum" sz="quarter" idx="12"/>
          </p:nvPr>
        </p:nvSpPr>
        <p:spPr/>
        <p:txBody>
          <a:body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323011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re et puces sur 2 colonnes">
    <p:spTree>
      <p:nvGrpSpPr>
        <p:cNvPr id="1" name=""/>
        <p:cNvGrpSpPr/>
        <p:nvPr/>
      </p:nvGrpSpPr>
      <p:grpSpPr>
        <a:xfrm>
          <a:off x="0" y="0"/>
          <a:ext cx="0" cy="0"/>
          <a:chOff x="0" y="0"/>
          <a:chExt cx="0" cy="0"/>
        </a:xfrm>
      </p:grpSpPr>
      <p:sp>
        <p:nvSpPr>
          <p:cNvPr id="36" name="Shape 36"/>
          <p:cNvSpPr>
            <a:spLocks noGrp="1"/>
          </p:cNvSpPr>
          <p:nvPr>
            <p:ph type="title"/>
          </p:nvPr>
        </p:nvSpPr>
        <p:spPr>
          <a:xfrm>
            <a:off x="1190626" y="178594"/>
            <a:ext cx="9810751" cy="1714500"/>
          </a:xfrm>
          <a:prstGeom prst="rect">
            <a:avLst/>
          </a:prstGeom>
        </p:spPr>
        <p:txBody>
          <a:bodyPr/>
          <a:lstStyle>
            <a:lvl1pPr marL="0" marR="0" algn="ctr" defTabSz="410620">
              <a:defRPr sz="5906" b="0">
                <a:uFillTx/>
                <a:latin typeface="+mj-lt"/>
                <a:ea typeface="+mj-ea"/>
                <a:cs typeface="+mj-cs"/>
                <a:sym typeface="Gill Sans"/>
              </a:defRPr>
            </a:lvl1pPr>
          </a:lstStyle>
          <a:p>
            <a:r>
              <a:t>Texte du titre</a:t>
            </a:r>
          </a:p>
        </p:txBody>
      </p:sp>
      <p:sp>
        <p:nvSpPr>
          <p:cNvPr id="37" name="Shape 37"/>
          <p:cNvSpPr>
            <a:spLocks noGrp="1"/>
          </p:cNvSpPr>
          <p:nvPr>
            <p:ph type="body" idx="1"/>
          </p:nvPr>
        </p:nvSpPr>
        <p:spPr>
          <a:xfrm>
            <a:off x="1190626" y="1946674"/>
            <a:ext cx="9810751" cy="4018359"/>
          </a:xfrm>
          <a:prstGeom prst="rect">
            <a:avLst/>
          </a:prstGeom>
        </p:spPr>
        <p:txBody>
          <a:bodyPr numCol="2" spcCol="523072"/>
          <a:lstStyle>
            <a:lvl1pPr marL="570819" marR="0" indent="-347656" defTabSz="410620">
              <a:spcBef>
                <a:spcPts val="2671"/>
              </a:spcBef>
              <a:buSzPct val="171000"/>
              <a:defRPr sz="2250">
                <a:uFillTx/>
                <a:latin typeface="+mj-lt"/>
                <a:ea typeface="+mj-ea"/>
                <a:cs typeface="+mj-cs"/>
                <a:sym typeface="Gill Sans"/>
              </a:defRPr>
            </a:lvl1pPr>
            <a:lvl2pPr marL="883248" marR="0" indent="-347656" defTabSz="410620">
              <a:spcBef>
                <a:spcPts val="2671"/>
              </a:spcBef>
              <a:buSzPct val="171000"/>
              <a:buChar char="•"/>
              <a:defRPr sz="2250">
                <a:uFillTx/>
                <a:latin typeface="+mj-lt"/>
                <a:ea typeface="+mj-ea"/>
                <a:cs typeface="+mj-cs"/>
                <a:sym typeface="Gill Sans"/>
              </a:defRPr>
            </a:lvl2pPr>
            <a:lvl3pPr marL="1195676" marR="0" indent="-347656" defTabSz="410620">
              <a:spcBef>
                <a:spcPts val="2671"/>
              </a:spcBef>
              <a:buSzPct val="171000"/>
              <a:defRPr>
                <a:uFillTx/>
                <a:latin typeface="+mj-lt"/>
                <a:ea typeface="+mj-ea"/>
                <a:cs typeface="+mj-cs"/>
                <a:sym typeface="Gill Sans"/>
              </a:defRPr>
            </a:lvl3pPr>
            <a:lvl4pPr marL="1508104" marR="0" indent="-347656" defTabSz="410620">
              <a:spcBef>
                <a:spcPts val="2671"/>
              </a:spcBef>
              <a:buSzPct val="171000"/>
              <a:buChar char="•"/>
              <a:defRPr sz="2250">
                <a:uFillTx/>
                <a:latin typeface="+mj-lt"/>
                <a:ea typeface="+mj-ea"/>
                <a:cs typeface="+mj-cs"/>
                <a:sym typeface="Gill Sans"/>
              </a:defRPr>
            </a:lvl4pPr>
            <a:lvl5pPr marL="1820531" marR="0" indent="-347656" defTabSz="410620">
              <a:spcBef>
                <a:spcPts val="2671"/>
              </a:spcBef>
              <a:buSzPct val="171000"/>
              <a:buChar char="•"/>
              <a:defRPr sz="2250">
                <a:uFillTx/>
                <a:latin typeface="+mj-lt"/>
                <a:ea typeface="+mj-ea"/>
                <a:cs typeface="+mj-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38" name="Shape 38"/>
          <p:cNvSpPr>
            <a:spLocks noGrp="1"/>
          </p:cNvSpPr>
          <p:nvPr>
            <p:ph type="sldNum" sz="quarter" idx="2"/>
          </p:nvPr>
        </p:nvSpPr>
        <p:spPr>
          <a:xfrm>
            <a:off x="5911052" y="6509743"/>
            <a:ext cx="357990" cy="266876"/>
          </a:xfrm>
          <a:prstGeom prst="rect">
            <a:avLst/>
          </a:prstGeom>
        </p:spPr>
        <p:txBody>
          <a:bodyPr/>
          <a:lstStyle>
            <a:lvl1pPr defTabSz="410620">
              <a:defRPr sz="1266">
                <a:uFillTx/>
                <a:latin typeface="+mj-lt"/>
                <a:ea typeface="+mj-ea"/>
                <a:cs typeface="+mj-cs"/>
                <a:sym typeface="Gill Sans"/>
              </a:defRPr>
            </a:lvl1pPr>
          </a:lstStyle>
          <a:p>
            <a:fld id="{86CB4B4D-7CA3-9044-876B-883B54F8677D}"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773150880"/>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3C4F54F3-C349-4609-AFEE-01462D5C7942}" type="slidenum">
              <a:rPr lang="en-GB" smtClean="0">
                <a:solidFill>
                  <a:prstClr val="black">
                    <a:tint val="75000"/>
                  </a:prstClr>
                </a:solidFill>
                <a:latin typeface="Calibri"/>
              </a:rPr>
              <a:pPr/>
              <a:t>‹N›</a:t>
            </a:fld>
            <a:endParaRPr lang="en-GB" dirty="0">
              <a:solidFill>
                <a:prstClr val="black">
                  <a:tint val="75000"/>
                </a:prstClr>
              </a:solidFill>
              <a:latin typeface="Calibri"/>
            </a:endParaRPr>
          </a:p>
        </p:txBody>
      </p:sp>
      <p:sp>
        <p:nvSpPr>
          <p:cNvPr id="5" name="Text Placeholder 4"/>
          <p:cNvSpPr>
            <a:spLocks noGrp="1"/>
          </p:cNvSpPr>
          <p:nvPr>
            <p:ph type="body" sz="quarter" idx="11"/>
          </p:nvPr>
        </p:nvSpPr>
        <p:spPr>
          <a:xfrm>
            <a:off x="594788" y="5655187"/>
            <a:ext cx="10668301" cy="875788"/>
          </a:xfrm>
        </p:spPr>
        <p:txBody>
          <a:bodyPr tIns="0" bIns="0" anchor="b"/>
          <a:lstStyle>
            <a:lvl1pPr marL="0" indent="0">
              <a:spcBef>
                <a:spcPts val="200"/>
              </a:spcBef>
              <a:buNone/>
              <a:defRPr sz="1067"/>
            </a:lvl1pPr>
          </a:lstStyle>
          <a:p>
            <a:pPr lvl="0"/>
            <a:r>
              <a:rPr lang="en-US" dirty="0"/>
              <a:t>Click to edit Master text styles</a:t>
            </a:r>
          </a:p>
        </p:txBody>
      </p:sp>
    </p:spTree>
    <p:extLst>
      <p:ext uri="{BB962C8B-B14F-4D97-AF65-F5344CB8AC3E}">
        <p14:creationId xmlns:p14="http://schemas.microsoft.com/office/powerpoint/2010/main" val="10938405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4"/>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2"/>
            <a:ext cx="7006269" cy="553999"/>
          </a:xfrm>
        </p:spPr>
        <p:txBody>
          <a:bodyPr anchor="b">
            <a:noAutofit/>
          </a:bodyPr>
          <a:lstStyle>
            <a:lvl1pPr>
              <a:defRPr sz="24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p:txBody>
          <a:bodyPr/>
          <a:lstStyle>
            <a:lvl1pPr>
              <a:defRPr/>
            </a:lvl1pPr>
          </a:lstStyle>
          <a:p>
            <a:pPr defTabSz="457200" fontAlgn="base">
              <a:spcBef>
                <a:spcPct val="0"/>
              </a:spcBef>
              <a:spcAft>
                <a:spcPct val="0"/>
              </a:spcAft>
              <a:defRPr/>
            </a:pPr>
            <a:fld id="{711A7CD0-78D0-42EA-ADB5-8E9333008CAE}" type="slidenum">
              <a:rPr lang="en-US" altLang="en-US" smtClean="0"/>
              <a:pPr defTabSz="457200" fontAlgn="base">
                <a:spcBef>
                  <a:spcPct val="0"/>
                </a:spcBef>
                <a:spcAft>
                  <a:spcPct val="0"/>
                </a:spcAft>
                <a:defRPr/>
              </a:pPr>
              <a:t>‹N›</a:t>
            </a:fld>
            <a:endParaRPr lang="en-US" altLang="en-US"/>
          </a:p>
        </p:txBody>
      </p:sp>
    </p:spTree>
    <p:extLst>
      <p:ext uri="{BB962C8B-B14F-4D97-AF65-F5344CB8AC3E}">
        <p14:creationId xmlns:p14="http://schemas.microsoft.com/office/powerpoint/2010/main" val="11847067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dirty="0" smtClean="0"/>
              <a:t>Fare </a:t>
            </a:r>
            <a:r>
              <a:rPr lang="en-US" dirty="0" err="1" smtClean="0"/>
              <a:t>clic</a:t>
            </a:r>
            <a:r>
              <a:rPr lang="en-US" dirty="0" smtClean="0"/>
              <a:t> per </a:t>
            </a:r>
            <a:r>
              <a:rPr lang="en-US" dirty="0" err="1" smtClean="0"/>
              <a:t>modificare</a:t>
            </a:r>
            <a:r>
              <a:rPr lang="en-US" dirty="0" smtClean="0"/>
              <a:t> </a:t>
            </a:r>
            <a:r>
              <a:rPr lang="en-US" dirty="0" err="1" smtClean="0"/>
              <a:t>gli</a:t>
            </a:r>
            <a:r>
              <a:rPr lang="en-US" dirty="0" smtClean="0"/>
              <a:t> </a:t>
            </a:r>
            <a:r>
              <a:rPr lang="en-US" dirty="0" err="1" smtClean="0"/>
              <a:t>stili</a:t>
            </a:r>
            <a:r>
              <a:rPr lang="en-US" dirty="0" smtClean="0"/>
              <a:t> del </a:t>
            </a:r>
            <a:r>
              <a:rPr lang="en-US" dirty="0" err="1" smtClean="0"/>
              <a:t>testo</a:t>
            </a:r>
            <a:r>
              <a:rPr lang="en-US" dirty="0" smtClean="0"/>
              <a:t> </a:t>
            </a:r>
            <a:r>
              <a:rPr lang="en-US" dirty="0" err="1" smtClean="0"/>
              <a:t>dello</a:t>
            </a:r>
            <a:r>
              <a:rPr lang="en-US" dirty="0" smtClean="0"/>
              <a:t> schema</a:t>
            </a:r>
          </a:p>
          <a:p>
            <a:pPr lvl="1"/>
            <a:r>
              <a:rPr lang="en-US" dirty="0" err="1" smtClean="0"/>
              <a:t>Secondo</a:t>
            </a:r>
            <a:r>
              <a:rPr lang="en-US" dirty="0" smtClean="0"/>
              <a:t> </a:t>
            </a:r>
            <a:r>
              <a:rPr lang="en-US" dirty="0" err="1" smtClean="0"/>
              <a:t>livello</a:t>
            </a:r>
            <a:endParaRPr lang="en-US" dirty="0" smtClean="0"/>
          </a:p>
          <a:p>
            <a:pPr lvl="2"/>
            <a:r>
              <a:rPr lang="en-US" dirty="0" err="1" smtClean="0"/>
              <a:t>Terzo</a:t>
            </a:r>
            <a:r>
              <a:rPr lang="en-US" dirty="0" smtClean="0"/>
              <a:t> </a:t>
            </a:r>
            <a:r>
              <a:rPr lang="en-US" dirty="0" err="1" smtClean="0"/>
              <a:t>livello</a:t>
            </a:r>
            <a:endParaRPr lang="en-US" dirty="0" smtClean="0"/>
          </a:p>
          <a:p>
            <a:pPr lvl="3"/>
            <a:r>
              <a:rPr lang="en-US" dirty="0" smtClean="0"/>
              <a:t>Quarto </a:t>
            </a:r>
            <a:r>
              <a:rPr lang="en-US" dirty="0" err="1" smtClean="0"/>
              <a:t>livello</a:t>
            </a:r>
            <a:endParaRPr lang="en-US" dirty="0" smtClean="0"/>
          </a:p>
          <a:p>
            <a:pPr lvl="4"/>
            <a:r>
              <a:rPr lang="en-US" dirty="0" err="1" smtClean="0"/>
              <a:t>Quinto</a:t>
            </a:r>
            <a:r>
              <a:rPr lang="en-US" dirty="0" smtClean="0"/>
              <a:t> </a:t>
            </a:r>
            <a:r>
              <a:rPr lang="en-US" dirty="0" err="1" smtClean="0"/>
              <a:t>livello</a:t>
            </a:r>
            <a:endParaRPr lang="it-IT" dirty="0"/>
          </a:p>
        </p:txBody>
      </p:sp>
      <p:sp>
        <p:nvSpPr>
          <p:cNvPr id="4" name="Segnaposto data 3"/>
          <p:cNvSpPr>
            <a:spLocks noGrp="1"/>
          </p:cNvSpPr>
          <p:nvPr>
            <p:ph type="dt" sz="half" idx="10"/>
          </p:nvPr>
        </p:nvSpPr>
        <p:spPr/>
        <p:txBody>
          <a:bodyPr/>
          <a:lstStyle/>
          <a:p>
            <a:pPr defTabSz="912559" fontAlgn="base">
              <a:spcBef>
                <a:spcPct val="0"/>
              </a:spcBef>
              <a:spcAft>
                <a:spcPct val="0"/>
              </a:spcAft>
              <a:defRPr/>
            </a:pPr>
            <a:fld id="{2086F947-4537-4010-9FDA-DE6CE0E0A95B}" type="datetimeFigureOut">
              <a:rPr lang="en-US" smtClean="0">
                <a:solidFill>
                  <a:prstClr val="black">
                    <a:tint val="75000"/>
                  </a:prstClr>
                </a:solidFill>
              </a:rPr>
              <a:pPr defTabSz="912559" fontAlgn="base">
                <a:spcBef>
                  <a:spcPct val="0"/>
                </a:spcBef>
                <a:spcAft>
                  <a:spcPct val="0"/>
                </a:spcAft>
                <a:defRPr/>
              </a:pPr>
              <a:t>11/19/2023</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pPr defTabSz="912559" fontAlgn="base">
              <a:spcBef>
                <a:spcPct val="0"/>
              </a:spcBef>
              <a:spcAft>
                <a:spcPct val="0"/>
              </a:spcAft>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pPr defTabSz="912559" fontAlgn="base">
              <a:spcBef>
                <a:spcPct val="0"/>
              </a:spcBef>
              <a:spcAft>
                <a:spcPct val="0"/>
              </a:spcAft>
              <a:defRPr/>
            </a:pPr>
            <a:fld id="{821A7115-F75B-499B-A16D-A042ED475D9B}" type="slidenum">
              <a:rPr lang="en-US" smtClean="0">
                <a:solidFill>
                  <a:prstClr val="black">
                    <a:tint val="75000"/>
                  </a:prstClr>
                </a:solidFill>
              </a:rPr>
              <a:pPr defTabSz="912559" fontAlgn="base">
                <a:spcBef>
                  <a:spcPct val="0"/>
                </a:spcBef>
                <a:spcAft>
                  <a:spcPct val="0"/>
                </a:spcAft>
                <a:defRPr/>
              </a:pPr>
              <a:t>‹N›</a:t>
            </a:fld>
            <a:endParaRPr lang="en-US" dirty="0">
              <a:solidFill>
                <a:prstClr val="black">
                  <a:tint val="75000"/>
                </a:prstClr>
              </a:solidFill>
            </a:endParaRPr>
          </a:p>
        </p:txBody>
      </p:sp>
      <p:sp>
        <p:nvSpPr>
          <p:cNvPr id="9" name="Rectangle 3"/>
          <p:cNvSpPr>
            <a:spLocks/>
          </p:cNvSpPr>
          <p:nvPr userDrawn="1"/>
        </p:nvSpPr>
        <p:spPr bwMode="auto">
          <a:xfrm>
            <a:off x="9456007" y="6552702"/>
            <a:ext cx="2023680" cy="243387"/>
          </a:xfrm>
          <a:prstGeom prst="rect">
            <a:avLst/>
          </a:prstGeom>
          <a:noFill/>
          <a:ln w="12700">
            <a:noFill/>
            <a:miter lim="0"/>
            <a:headEnd/>
            <a:tailEnd/>
          </a:ln>
        </p:spPr>
        <p:txBody>
          <a:bodyPr lIns="88733" tIns="50710" rIns="88733" bIns="50710"/>
          <a:lstStyle/>
          <a:p>
            <a:pPr marL="0" marR="0" lvl="0" indent="0" algn="r" defTabSz="455683"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pitchFamily="34" charset="0"/>
              </a:rPr>
              <a:t>© Colombo,  IEO </a:t>
            </a:r>
            <a:r>
              <a:rPr kumimoji="0" lang="it-IT" sz="1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Arial" pitchFamily="34" charset="0"/>
              </a:rPr>
              <a:t>2015</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9913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79C87876-7761-4080-B4A6-34666C910774}" type="datetimeFigureOut">
              <a:rPr lang="it-IT" altLang="it-IT"/>
              <a:pPr>
                <a:defRPr/>
              </a:pPr>
              <a:t>19/11/2023</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D3D00F2-8B24-4C30-A1A8-B37196C92BAF}" type="slidenum">
              <a:rPr lang="it-IT" altLang="it-IT"/>
              <a:pPr>
                <a:defRPr/>
              </a:pPr>
              <a:t>‹N›</a:t>
            </a:fld>
            <a:endParaRPr lang="it-IT" altLang="it-IT"/>
          </a:p>
        </p:txBody>
      </p:sp>
    </p:spTree>
    <p:extLst>
      <p:ext uri="{BB962C8B-B14F-4D97-AF65-F5344CB8AC3E}">
        <p14:creationId xmlns:p14="http://schemas.microsoft.com/office/powerpoint/2010/main" val="722237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74883EC1-01C9-4AC6-8A86-B560F08BC61A}" type="datetimeFigureOut">
              <a:rPr lang="it-IT" altLang="it-IT"/>
              <a:pPr>
                <a:defRPr/>
              </a:pPr>
              <a:t>19/11/2023</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64C0993-D51F-4875-8922-3AA2E1C4C926}" type="slidenum">
              <a:rPr lang="it-IT" altLang="it-IT"/>
              <a:pPr>
                <a:defRPr/>
              </a:pPr>
              <a:t>‹N›</a:t>
            </a:fld>
            <a:endParaRPr lang="it-IT" altLang="it-IT"/>
          </a:p>
        </p:txBody>
      </p:sp>
    </p:spTree>
    <p:extLst>
      <p:ext uri="{BB962C8B-B14F-4D97-AF65-F5344CB8AC3E}">
        <p14:creationId xmlns:p14="http://schemas.microsoft.com/office/powerpoint/2010/main" val="38932575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5333"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89CD895E-5958-4348-9C1D-4A3C24B60E7C}" type="datetimeFigureOut">
              <a:rPr lang="it-IT" altLang="it-IT"/>
              <a:pPr>
                <a:defRPr/>
              </a:pPr>
              <a:t>19/11/2023</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14F49033-763E-4A35-B45F-F96764C9BB3D}" type="slidenum">
              <a:rPr lang="it-IT" altLang="it-IT"/>
              <a:pPr>
                <a:defRPr/>
              </a:pPr>
              <a:t>‹N›</a:t>
            </a:fld>
            <a:endParaRPr lang="it-IT" altLang="it-IT"/>
          </a:p>
        </p:txBody>
      </p:sp>
    </p:spTree>
    <p:extLst>
      <p:ext uri="{BB962C8B-B14F-4D97-AF65-F5344CB8AC3E}">
        <p14:creationId xmlns:p14="http://schemas.microsoft.com/office/powerpoint/2010/main" val="3634011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3D66D725-D8C2-4013-9CD2-842CB28FF6B3}" type="datetimeFigureOut">
              <a:rPr lang="it-IT" altLang="it-IT"/>
              <a:pPr>
                <a:defRPr/>
              </a:pPr>
              <a:t>19/11/2023</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D22FBD3-E596-4D13-929B-8AB5D4874B6C}" type="slidenum">
              <a:rPr lang="it-IT" altLang="it-IT"/>
              <a:pPr>
                <a:defRPr/>
              </a:pPr>
              <a:t>‹N›</a:t>
            </a:fld>
            <a:endParaRPr lang="it-IT" altLang="it-IT"/>
          </a:p>
        </p:txBody>
      </p:sp>
    </p:spTree>
    <p:extLst>
      <p:ext uri="{BB962C8B-B14F-4D97-AF65-F5344CB8AC3E}">
        <p14:creationId xmlns:p14="http://schemas.microsoft.com/office/powerpoint/2010/main" val="3940860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396773" y="2365504"/>
            <a:ext cx="7398451" cy="5539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2250836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Fare clic per modificare gli stili del testo dello schema</a:t>
            </a:r>
          </a:p>
        </p:txBody>
      </p:sp>
      <p:sp>
        <p:nvSpPr>
          <p:cNvPr id="6" name="Segnaposto contenuto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498026B4-1FC8-404F-979B-0C861FC14A7B}" type="datetimeFigureOut">
              <a:rPr lang="it-IT" altLang="it-IT"/>
              <a:pPr>
                <a:defRPr/>
              </a:pPr>
              <a:t>19/11/2023</a:t>
            </a:fld>
            <a:endParaRPr lang="it-IT" altLang="it-IT"/>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C7C78B4D-093B-47D5-805E-6AEDB28EF0C2}" type="slidenum">
              <a:rPr lang="it-IT" altLang="it-IT"/>
              <a:pPr>
                <a:defRPr/>
              </a:pPr>
              <a:t>‹N›</a:t>
            </a:fld>
            <a:endParaRPr lang="it-IT" altLang="it-IT"/>
          </a:p>
        </p:txBody>
      </p:sp>
    </p:spTree>
    <p:extLst>
      <p:ext uri="{BB962C8B-B14F-4D97-AF65-F5344CB8AC3E}">
        <p14:creationId xmlns:p14="http://schemas.microsoft.com/office/powerpoint/2010/main" val="10429444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a:defRPr/>
            </a:lvl1pPr>
          </a:lstStyle>
          <a:p>
            <a:pPr>
              <a:defRPr/>
            </a:pPr>
            <a:fld id="{AB699C12-CEA9-494D-B8B7-4333804BE2E1}" type="datetimeFigureOut">
              <a:rPr lang="it-IT" altLang="it-IT"/>
              <a:pPr>
                <a:defRPr/>
              </a:pPr>
              <a:t>19/11/2023</a:t>
            </a:fld>
            <a:endParaRPr lang="it-IT" altLang="it-IT"/>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450736B9-CD4C-43AE-9FC4-8DA947AE9D9A}" type="slidenum">
              <a:rPr lang="it-IT" altLang="it-IT"/>
              <a:pPr>
                <a:defRPr/>
              </a:pPr>
              <a:t>‹N›</a:t>
            </a:fld>
            <a:endParaRPr lang="it-IT" altLang="it-IT"/>
          </a:p>
        </p:txBody>
      </p:sp>
    </p:spTree>
    <p:extLst>
      <p:ext uri="{BB962C8B-B14F-4D97-AF65-F5344CB8AC3E}">
        <p14:creationId xmlns:p14="http://schemas.microsoft.com/office/powerpoint/2010/main" val="9182424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C998639-3E92-44F8-B9C5-DBB75910C987}" type="datetimeFigureOut">
              <a:rPr lang="it-IT" altLang="it-IT"/>
              <a:pPr>
                <a:defRPr/>
              </a:pPr>
              <a:t>19/11/2023</a:t>
            </a:fld>
            <a:endParaRPr lang="it-IT" altLang="it-IT"/>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9D607D12-C2B1-44F5-B9EF-2AA4463066D5}" type="slidenum">
              <a:rPr lang="it-IT" altLang="it-IT"/>
              <a:pPr>
                <a:defRPr/>
              </a:pPr>
              <a:t>‹N›</a:t>
            </a:fld>
            <a:endParaRPr lang="it-IT" altLang="it-IT"/>
          </a:p>
        </p:txBody>
      </p:sp>
    </p:spTree>
    <p:extLst>
      <p:ext uri="{BB962C8B-B14F-4D97-AF65-F5344CB8AC3E}">
        <p14:creationId xmlns:p14="http://schemas.microsoft.com/office/powerpoint/2010/main" val="362303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5" y="273049"/>
            <a:ext cx="4011084" cy="1162051"/>
          </a:xfrm>
        </p:spPr>
        <p:txBody>
          <a:bodyPr anchor="b"/>
          <a:lstStyle>
            <a:lvl1pPr algn="l">
              <a:defRPr sz="2667" b="1"/>
            </a:lvl1pPr>
          </a:lstStyle>
          <a:p>
            <a:r>
              <a:rPr lang="it-IT"/>
              <a:t>Fare clic per modificare stile</a:t>
            </a:r>
          </a:p>
        </p:txBody>
      </p:sp>
      <p:sp>
        <p:nvSpPr>
          <p:cNvPr id="3" name="Segnaposto contenuto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20C3152A-F492-43BE-878D-3D1755A80073}" type="datetimeFigureOut">
              <a:rPr lang="it-IT" altLang="it-IT"/>
              <a:pPr>
                <a:defRPr/>
              </a:pPr>
              <a:t>19/11/2023</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AFF5211-E340-4F87-80AE-CEE94DD547B8}" type="slidenum">
              <a:rPr lang="it-IT" altLang="it-IT"/>
              <a:pPr>
                <a:defRPr/>
              </a:pPr>
              <a:t>‹N›</a:t>
            </a:fld>
            <a:endParaRPr lang="it-IT" altLang="it-IT"/>
          </a:p>
        </p:txBody>
      </p:sp>
    </p:spTree>
    <p:extLst>
      <p:ext uri="{BB962C8B-B14F-4D97-AF65-F5344CB8AC3E}">
        <p14:creationId xmlns:p14="http://schemas.microsoft.com/office/powerpoint/2010/main" val="3184430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1"/>
            <a:ext cx="7315200" cy="566739"/>
          </a:xfrm>
        </p:spPr>
        <p:txBody>
          <a:bodyPr anchor="b"/>
          <a:lstStyle>
            <a:lvl1pPr algn="l">
              <a:defRPr sz="2667"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it-IT" noProof="0"/>
          </a:p>
        </p:txBody>
      </p:sp>
      <p:sp>
        <p:nvSpPr>
          <p:cNvPr id="4" name="Segnaposto testo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7B30D389-3ECD-456B-A03B-F40BE46ADCC4}" type="datetimeFigureOut">
              <a:rPr lang="it-IT" altLang="it-IT"/>
              <a:pPr>
                <a:defRPr/>
              </a:pPr>
              <a:t>19/11/2023</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7D38CF5-BDDF-416C-92BC-BEAA2DCD3781}" type="slidenum">
              <a:rPr lang="it-IT" altLang="it-IT"/>
              <a:pPr>
                <a:defRPr/>
              </a:pPr>
              <a:t>‹N›</a:t>
            </a:fld>
            <a:endParaRPr lang="it-IT" altLang="it-IT"/>
          </a:p>
        </p:txBody>
      </p:sp>
    </p:spTree>
    <p:extLst>
      <p:ext uri="{BB962C8B-B14F-4D97-AF65-F5344CB8AC3E}">
        <p14:creationId xmlns:p14="http://schemas.microsoft.com/office/powerpoint/2010/main" val="13616538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C552763D-5FB9-40CB-A5C7-E470EC0D61CF}" type="datetimeFigureOut">
              <a:rPr lang="it-IT" altLang="it-IT"/>
              <a:pPr>
                <a:defRPr/>
              </a:pPr>
              <a:t>19/11/2023</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2A5D54A-CEBF-4F0D-B7CC-64315278928E}" type="slidenum">
              <a:rPr lang="it-IT" altLang="it-IT"/>
              <a:pPr>
                <a:defRPr/>
              </a:pPr>
              <a:t>‹N›</a:t>
            </a:fld>
            <a:endParaRPr lang="it-IT" altLang="it-IT"/>
          </a:p>
        </p:txBody>
      </p:sp>
    </p:spTree>
    <p:extLst>
      <p:ext uri="{BB962C8B-B14F-4D97-AF65-F5344CB8AC3E}">
        <p14:creationId xmlns:p14="http://schemas.microsoft.com/office/powerpoint/2010/main" val="370423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0"/>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40"/>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BAF2CE1C-BDA2-41DB-B244-058AD88E65CE}" type="datetimeFigureOut">
              <a:rPr lang="it-IT" altLang="it-IT"/>
              <a:pPr>
                <a:defRPr/>
              </a:pPr>
              <a:t>19/11/2023</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AB56036-AC86-4DDB-AFE7-C9C3CBCC57E5}" type="slidenum">
              <a:rPr lang="it-IT" altLang="it-IT"/>
              <a:pPr>
                <a:defRPr/>
              </a:pPr>
              <a:t>‹N›</a:t>
            </a:fld>
            <a:endParaRPr lang="it-IT" altLang="it-IT"/>
          </a:p>
        </p:txBody>
      </p:sp>
    </p:spTree>
    <p:extLst>
      <p:ext uri="{BB962C8B-B14F-4D97-AF65-F5344CB8AC3E}">
        <p14:creationId xmlns:p14="http://schemas.microsoft.com/office/powerpoint/2010/main" val="640904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1" i="0">
                <a:solidFill>
                  <a:srgbClr val="00206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243024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0000"/>
                </a:solidFill>
                <a:latin typeface="Calibri"/>
                <a:cs typeface="Calibri"/>
              </a:defRPr>
            </a:lvl1pPr>
          </a:lstStyle>
          <a:p>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60949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467132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695837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CA1711D-8A75-4F86-95EE-083337EBED60}" type="datetimeFigureOut">
              <a:rPr lang="it-IT" smtClean="0"/>
              <a:t>19/11/2023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515834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CA1711D-8A75-4F86-95EE-083337EBED60}" type="datetimeFigureOut">
              <a:rPr lang="it-IT" smtClean="0"/>
              <a:t>19/11/2023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2020174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CA1711D-8A75-4F86-95EE-083337EBED60}" type="datetimeFigureOut">
              <a:rPr lang="it-IT" smtClean="0"/>
              <a:t>19/11/2023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847685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7CA902B-1356-41B0-8A49-C5CCCA0F9D56}" type="datetimeFigureOut">
              <a:rPr lang="it-IT" smtClean="0"/>
              <a:t>19/11/2023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F95D64-B6FD-45FD-9A33-1AECB69C5E6C}" type="slidenum">
              <a:rPr lang="it-IT" smtClean="0"/>
              <a:t>‹N›</a:t>
            </a:fld>
            <a:endParaRPr lang="it-IT"/>
          </a:p>
        </p:txBody>
      </p:sp>
    </p:spTree>
    <p:extLst>
      <p:ext uri="{BB962C8B-B14F-4D97-AF65-F5344CB8AC3E}">
        <p14:creationId xmlns:p14="http://schemas.microsoft.com/office/powerpoint/2010/main" val="2797871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CA1711D-8A75-4F86-95EE-083337EBED60}" type="datetimeFigureOut">
              <a:rPr lang="it-IT" smtClean="0"/>
              <a:t>19/11/2023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942569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CA1711D-8A75-4F86-95EE-083337EBED60}" type="datetimeFigureOut">
              <a:rPr lang="it-IT" smtClean="0"/>
              <a:t>19/11/2023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3429454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CA1711D-8A75-4F86-95EE-083337EBED60}" type="datetimeFigureOut">
              <a:rPr lang="it-IT" smtClean="0"/>
              <a:t>19/11/2023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1046422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CA1711D-8A75-4F86-95EE-083337EBED60}" type="datetimeFigureOut">
              <a:rPr lang="it-IT" smtClean="0"/>
              <a:t>19/11/2023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2894745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CA1711D-8A75-4F86-95EE-083337EBED60}" type="datetimeFigureOut">
              <a:rPr lang="it-IT" smtClean="0"/>
              <a:t>19/11/2023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1400116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CA1711D-8A75-4F86-95EE-083337EBED60}" type="datetimeFigureOut">
              <a:rPr lang="it-IT" smtClean="0"/>
              <a:t>19/11/2023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3223891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CA1711D-8A75-4F86-95EE-083337EBED60}" type="datetimeFigureOut">
              <a:rPr lang="it-IT" smtClean="0"/>
              <a:t>19/11/2023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434251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CA1711D-8A75-4F86-95EE-083337EBED60}" type="datetimeFigureOut">
              <a:rPr lang="it-IT" smtClean="0"/>
              <a:t>19/11/2023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1063678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CA1711D-8A75-4F86-95EE-083337EBED60}" type="datetimeFigureOut">
              <a:rPr lang="it-IT" smtClean="0"/>
              <a:t>19/11/2023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2027261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CA1711D-8A75-4F86-95EE-083337EBED60}" type="datetimeFigureOut">
              <a:rPr lang="it-IT" smtClean="0"/>
              <a:t>19/11/2023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E3F12E-758C-4944-A771-924375923437}" type="slidenum">
              <a:rPr lang="it-IT" smtClean="0"/>
              <a:t>‹N›</a:t>
            </a:fld>
            <a:endParaRPr lang="it-IT"/>
          </a:p>
        </p:txBody>
      </p:sp>
    </p:spTree>
    <p:extLst>
      <p:ext uri="{BB962C8B-B14F-4D97-AF65-F5344CB8AC3E}">
        <p14:creationId xmlns:p14="http://schemas.microsoft.com/office/powerpoint/2010/main" val="1649081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07CA902B-1356-41B0-8A49-C5CCCA0F9D56}" type="datetimeFigureOut">
              <a:rPr lang="it-IT" smtClean="0"/>
              <a:t>19/11/2023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F95D64-B6FD-45FD-9A33-1AECB69C5E6C}" type="slidenum">
              <a:rPr lang="it-IT" smtClean="0"/>
              <a:t>‹N›</a:t>
            </a:fld>
            <a:endParaRPr lang="it-IT"/>
          </a:p>
        </p:txBody>
      </p:sp>
    </p:spTree>
    <p:extLst>
      <p:ext uri="{BB962C8B-B14F-4D97-AF65-F5344CB8AC3E}">
        <p14:creationId xmlns:p14="http://schemas.microsoft.com/office/powerpoint/2010/main" val="2768696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Text Placeholder 9"/>
          <p:cNvSpPr>
            <a:spLocks noGrp="1"/>
          </p:cNvSpPr>
          <p:nvPr>
            <p:ph type="body" sz="quarter" idx="10"/>
          </p:nvPr>
        </p:nvSpPr>
        <p:spPr>
          <a:xfrm>
            <a:off x="816000" y="6132300"/>
            <a:ext cx="4975200" cy="277200"/>
          </a:xfrm>
        </p:spPr>
        <p:txBody>
          <a:bodyPr anchor="b"/>
          <a:lstStyle>
            <a:lvl1pPr marL="0" indent="0">
              <a:buNone/>
              <a:defRPr sz="1200" b="1"/>
            </a:lvl1pPr>
            <a:lvl5pPr>
              <a:defRPr/>
            </a:lvl5pPr>
          </a:lstStyle>
          <a:p>
            <a:pPr lvl="0"/>
            <a:r>
              <a:rPr lang="it-IT"/>
              <a:t>Fare clic per modificare gli stili del testo dello schema</a:t>
            </a:r>
          </a:p>
        </p:txBody>
      </p:sp>
      <p:sp>
        <p:nvSpPr>
          <p:cNvPr id="8" name="Text Placeholder 9"/>
          <p:cNvSpPr>
            <a:spLocks noGrp="1"/>
          </p:cNvSpPr>
          <p:nvPr>
            <p:ph type="body" sz="quarter" idx="11"/>
          </p:nvPr>
        </p:nvSpPr>
        <p:spPr>
          <a:xfrm>
            <a:off x="7812400" y="6132300"/>
            <a:ext cx="4320000" cy="277200"/>
          </a:xfrm>
        </p:spPr>
        <p:txBody>
          <a:bodyPr anchor="b"/>
          <a:lstStyle>
            <a:lvl1pPr marL="0" indent="0" algn="r">
              <a:buNone/>
              <a:defRPr sz="1200" b="1"/>
            </a:lvl1pPr>
            <a:lvl5pPr>
              <a:defRPr/>
            </a:lvl5pPr>
          </a:lstStyle>
          <a:p>
            <a:pPr lvl="0"/>
            <a:r>
              <a:rPr lang="it-IT"/>
              <a:t>Fare clic per modificare gli stili del testo dello schema</a:t>
            </a:r>
          </a:p>
        </p:txBody>
      </p:sp>
    </p:spTree>
    <p:extLst>
      <p:ext uri="{BB962C8B-B14F-4D97-AF65-F5344CB8AC3E}">
        <p14:creationId xmlns:p14="http://schemas.microsoft.com/office/powerpoint/2010/main" val="3939758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6C322B8-0BD2-2C46-85B6-065FF9966AE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Immagine 11">
            <a:extLst>
              <a:ext uri="{FF2B5EF4-FFF2-40B4-BE49-F238E27FC236}">
                <a16:creationId xmlns:a16="http://schemas.microsoft.com/office/drawing/2014/main" id="{E141211D-B033-1549-82A0-2F43470529F2}"/>
              </a:ext>
            </a:extLst>
          </p:cNvPr>
          <p:cNvPicPr>
            <a:picLocks noChangeAspect="1"/>
          </p:cNvPicPr>
          <p:nvPr userDrawn="1"/>
        </p:nvPicPr>
        <p:blipFill rotWithShape="1">
          <a:blip r:embed="rId3"/>
          <a:srcRect t="83478"/>
          <a:stretch/>
        </p:blipFill>
        <p:spPr>
          <a:xfrm>
            <a:off x="-3600" y="5724938"/>
            <a:ext cx="12195600" cy="1133061"/>
          </a:xfrm>
          <a:prstGeom prst="rect">
            <a:avLst/>
          </a:prstGeom>
        </p:spPr>
      </p:pic>
      <p:sp>
        <p:nvSpPr>
          <p:cNvPr id="5" name="CasellaDiTesto 4">
            <a:extLst>
              <a:ext uri="{FF2B5EF4-FFF2-40B4-BE49-F238E27FC236}">
                <a16:creationId xmlns:a16="http://schemas.microsoft.com/office/drawing/2014/main" id="{ED59491C-ACA6-204D-B606-AC4DED1A972D}"/>
              </a:ext>
            </a:extLst>
          </p:cNvPr>
          <p:cNvSpPr txBox="1"/>
          <p:nvPr userDrawn="1"/>
        </p:nvSpPr>
        <p:spPr>
          <a:xfrm rot="16200000">
            <a:off x="-325937" y="6138450"/>
            <a:ext cx="1021433" cy="215444"/>
          </a:xfrm>
          <a:prstGeom prst="rect">
            <a:avLst/>
          </a:prstGeom>
          <a:noFill/>
        </p:spPr>
        <p:txBody>
          <a:bodyPr wrap="none" rtlCol="0">
            <a:spAutoFit/>
          </a:bodyPr>
          <a:lstStyle/>
          <a:p>
            <a:pPr algn="l"/>
            <a:r>
              <a:rPr lang="it-IT" sz="800" b="0" spc="0" baseline="0" dirty="0">
                <a:solidFill>
                  <a:schemeClr val="bg1"/>
                </a:solidFill>
                <a:latin typeface="Arial" panose="020B0604020202020204" pitchFamily="34" charset="0"/>
                <a:cs typeface="Arial" panose="020B0604020202020204" pitchFamily="34" charset="0"/>
              </a:rPr>
              <a:t>PP-XXX-ITA-0000</a:t>
            </a:r>
          </a:p>
        </p:txBody>
      </p:sp>
      <p:pic>
        <p:nvPicPr>
          <p:cNvPr id="9" name="Elemento grafico 8">
            <a:extLst>
              <a:ext uri="{FF2B5EF4-FFF2-40B4-BE49-F238E27FC236}">
                <a16:creationId xmlns:a16="http://schemas.microsoft.com/office/drawing/2014/main" id="{789EEC15-1FB7-8146-8014-E8EE5359F3A4}"/>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65211"/>
          <a:stretch/>
        </p:blipFill>
        <p:spPr>
          <a:xfrm>
            <a:off x="4020250" y="5720861"/>
            <a:ext cx="8019350" cy="926735"/>
          </a:xfrm>
          <a:prstGeom prst="rect">
            <a:avLst/>
          </a:prstGeom>
        </p:spPr>
      </p:pic>
    </p:spTree>
    <p:extLst>
      <p:ext uri="{BB962C8B-B14F-4D97-AF65-F5344CB8AC3E}">
        <p14:creationId xmlns:p14="http://schemas.microsoft.com/office/powerpoint/2010/main" val="39367819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1EC13AD-8CEB-604D-BB29-3877C49868A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F666590E-C2CB-8045-936C-9E56E99DC49C}"/>
              </a:ext>
            </a:extLst>
          </p:cNvPr>
          <p:cNvSpPr>
            <a:spLocks noGrp="1"/>
          </p:cNvSpPr>
          <p:nvPr>
            <p:ph type="title" hasCustomPrompt="1"/>
          </p:nvPr>
        </p:nvSpPr>
        <p:spPr>
          <a:xfrm>
            <a:off x="576000" y="406222"/>
            <a:ext cx="11034000" cy="596314"/>
          </a:xfrm>
        </p:spPr>
        <p:txBody>
          <a:bodyPr anchor="ctr">
            <a:normAutofit/>
          </a:bodyPr>
          <a:lstStyle>
            <a:lvl1pPr>
              <a:defRPr sz="2400" b="1">
                <a:solidFill>
                  <a:srgbClr val="E37325"/>
                </a:solidFill>
                <a:latin typeface="Arial" panose="020B0604020202020204" pitchFamily="34" charset="0"/>
                <a:cs typeface="Arial" panose="020B0604020202020204" pitchFamily="34" charset="0"/>
              </a:defRPr>
            </a:lvl1pPr>
          </a:lstStyle>
          <a:p>
            <a:r>
              <a:rPr lang="it-IT" dirty="0"/>
              <a:t>Fare clic per inserire il titolo</a:t>
            </a:r>
          </a:p>
        </p:txBody>
      </p:sp>
      <p:sp>
        <p:nvSpPr>
          <p:cNvPr id="11" name="Segnaposto testo 3">
            <a:extLst>
              <a:ext uri="{FF2B5EF4-FFF2-40B4-BE49-F238E27FC236}">
                <a16:creationId xmlns:a16="http://schemas.microsoft.com/office/drawing/2014/main" id="{42DA6FD8-134D-B748-9EC3-DBCAFC386B68}"/>
              </a:ext>
            </a:extLst>
          </p:cNvPr>
          <p:cNvSpPr>
            <a:spLocks noGrp="1"/>
          </p:cNvSpPr>
          <p:nvPr>
            <p:ph type="body" sz="half" idx="2"/>
          </p:nvPr>
        </p:nvSpPr>
        <p:spPr>
          <a:xfrm>
            <a:off x="576000" y="1581912"/>
            <a:ext cx="11034000" cy="624840"/>
          </a:xfrm>
        </p:spPr>
        <p:txBody>
          <a:bodyPr/>
          <a:lstStyle>
            <a:lvl1pPr marL="0" indent="0">
              <a:buFont typeface="Arial" panose="020B0604020202020204" pitchFamily="34" charset="0"/>
              <a:buNone/>
              <a:defRPr sz="1600" b="1">
                <a:solidFill>
                  <a:srgbClr val="33697C"/>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
        <p:nvSpPr>
          <p:cNvPr id="12" name="Segnaposto testo 3">
            <a:extLst>
              <a:ext uri="{FF2B5EF4-FFF2-40B4-BE49-F238E27FC236}">
                <a16:creationId xmlns:a16="http://schemas.microsoft.com/office/drawing/2014/main" id="{A2B27142-FD42-B745-826D-5915D7107199}"/>
              </a:ext>
            </a:extLst>
          </p:cNvPr>
          <p:cNvSpPr>
            <a:spLocks noGrp="1"/>
          </p:cNvSpPr>
          <p:nvPr>
            <p:ph type="body" sz="half" idx="10"/>
          </p:nvPr>
        </p:nvSpPr>
        <p:spPr>
          <a:xfrm>
            <a:off x="576000" y="2276856"/>
            <a:ext cx="11034000" cy="3489960"/>
          </a:xfrm>
        </p:spPr>
        <p:txBody>
          <a:bodyPr/>
          <a:lstStyle>
            <a:lvl1pPr marL="180975" indent="-180975">
              <a:buFont typeface="Arial" panose="020B0604020202020204" pitchFamily="34" charset="0"/>
              <a:buChar char="•"/>
              <a:tabLst/>
              <a:defRPr sz="16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cxnSp>
        <p:nvCxnSpPr>
          <p:cNvPr id="16" name="Connettore 1 15">
            <a:extLst>
              <a:ext uri="{FF2B5EF4-FFF2-40B4-BE49-F238E27FC236}">
                <a16:creationId xmlns:a16="http://schemas.microsoft.com/office/drawing/2014/main" id="{6609C1E9-E0C3-1B46-9841-05B3D241C4DF}"/>
              </a:ext>
            </a:extLst>
          </p:cNvPr>
          <p:cNvCxnSpPr/>
          <p:nvPr userDrawn="1"/>
        </p:nvCxnSpPr>
        <p:spPr>
          <a:xfrm>
            <a:off x="658876" y="1177925"/>
            <a:ext cx="10998000" cy="0"/>
          </a:xfrm>
          <a:prstGeom prst="line">
            <a:avLst/>
          </a:prstGeom>
          <a:ln w="12700">
            <a:solidFill>
              <a:srgbClr val="E373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822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705175F-2C8D-0243-8798-27F82D768845}"/>
              </a:ext>
            </a:extLst>
          </p:cNvPr>
          <p:cNvPicPr>
            <a:picLocks noChangeAspect="1"/>
          </p:cNvPicPr>
          <p:nvPr userDrawn="1"/>
        </p:nvPicPr>
        <p:blipFill>
          <a:blip r:embed="rId2"/>
          <a:stretch>
            <a:fillRect/>
          </a:stretch>
        </p:blipFill>
        <p:spPr>
          <a:xfrm>
            <a:off x="-3600" y="0"/>
            <a:ext cx="12195600" cy="6858000"/>
          </a:xfrm>
          <a:prstGeom prst="rect">
            <a:avLst/>
          </a:prstGeom>
        </p:spPr>
      </p:pic>
      <p:sp>
        <p:nvSpPr>
          <p:cNvPr id="7" name="Titolo 1">
            <a:extLst>
              <a:ext uri="{FF2B5EF4-FFF2-40B4-BE49-F238E27FC236}">
                <a16:creationId xmlns:a16="http://schemas.microsoft.com/office/drawing/2014/main" id="{DA5EA0C6-13C0-8D46-B7F0-2B77A515E5F3}"/>
              </a:ext>
            </a:extLst>
          </p:cNvPr>
          <p:cNvSpPr>
            <a:spLocks noGrp="1"/>
          </p:cNvSpPr>
          <p:nvPr>
            <p:ph type="title" hasCustomPrompt="1"/>
          </p:nvPr>
        </p:nvSpPr>
        <p:spPr>
          <a:xfrm>
            <a:off x="5204768" y="3678165"/>
            <a:ext cx="5400000" cy="596314"/>
          </a:xfrm>
        </p:spPr>
        <p:txBody>
          <a:bodyPr anchor="t">
            <a:normAutofit/>
          </a:bodyPr>
          <a:lstStyle>
            <a:lvl1pPr>
              <a:defRPr sz="1600" b="0">
                <a:solidFill>
                  <a:srgbClr val="E37325"/>
                </a:solidFill>
                <a:latin typeface="Arial" panose="020B0604020202020204" pitchFamily="34" charset="0"/>
                <a:cs typeface="Arial" panose="020B0604020202020204" pitchFamily="34" charset="0"/>
              </a:defRPr>
            </a:lvl1pPr>
          </a:lstStyle>
          <a:p>
            <a:r>
              <a:rPr lang="it-IT" dirty="0"/>
              <a:t>Fare clic per inserire il titolo</a:t>
            </a:r>
          </a:p>
        </p:txBody>
      </p:sp>
      <p:sp>
        <p:nvSpPr>
          <p:cNvPr id="8" name="Segnaposto testo 3">
            <a:extLst>
              <a:ext uri="{FF2B5EF4-FFF2-40B4-BE49-F238E27FC236}">
                <a16:creationId xmlns:a16="http://schemas.microsoft.com/office/drawing/2014/main" id="{976ED98B-FDB0-2C4B-AD30-D720F94D9A54}"/>
              </a:ext>
            </a:extLst>
          </p:cNvPr>
          <p:cNvSpPr>
            <a:spLocks noGrp="1"/>
          </p:cNvSpPr>
          <p:nvPr>
            <p:ph type="body" sz="half" idx="2"/>
          </p:nvPr>
        </p:nvSpPr>
        <p:spPr>
          <a:xfrm>
            <a:off x="5204768" y="2233246"/>
            <a:ext cx="5400000" cy="1199772"/>
          </a:xfrm>
        </p:spPr>
        <p:txBody>
          <a:bodyPr anchor="b">
            <a:noAutofit/>
          </a:bodyPr>
          <a:lstStyle>
            <a:lvl1pPr marL="0" indent="0">
              <a:buFont typeface="Arial" panose="020B0604020202020204" pitchFamily="34" charset="0"/>
              <a:buNone/>
              <a:defRPr sz="2000" b="1">
                <a:solidFill>
                  <a:srgbClr val="01415C"/>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cxnSp>
        <p:nvCxnSpPr>
          <p:cNvPr id="9" name="Connettore 1 8">
            <a:extLst>
              <a:ext uri="{FF2B5EF4-FFF2-40B4-BE49-F238E27FC236}">
                <a16:creationId xmlns:a16="http://schemas.microsoft.com/office/drawing/2014/main" id="{55B54698-2AAA-0940-8AF3-550BADAD6CF9}"/>
              </a:ext>
            </a:extLst>
          </p:cNvPr>
          <p:cNvCxnSpPr>
            <a:cxnSpLocks/>
          </p:cNvCxnSpPr>
          <p:nvPr userDrawn="1"/>
        </p:nvCxnSpPr>
        <p:spPr>
          <a:xfrm>
            <a:off x="5299368" y="3529613"/>
            <a:ext cx="5433109" cy="0"/>
          </a:xfrm>
          <a:prstGeom prst="line">
            <a:avLst/>
          </a:prstGeom>
          <a:ln w="12700">
            <a:solidFill>
              <a:srgbClr val="E373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279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5EE2A9-0324-764A-9286-7BABBB7A9F0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8725E6C-D99E-8546-8A83-836F9D62FC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8ECB857-0960-2C43-ACD7-7B20F815DDA3}"/>
              </a:ext>
            </a:extLst>
          </p:cNvPr>
          <p:cNvSpPr>
            <a:spLocks noGrp="1"/>
          </p:cNvSpPr>
          <p:nvPr>
            <p:ph type="dt" sz="half" idx="10"/>
          </p:nvPr>
        </p:nvSpPr>
        <p:spPr/>
        <p:txBody>
          <a:bodyPr/>
          <a:lstStyle/>
          <a:p>
            <a:fld id="{97F89E1F-D74F-D441-AF6E-5127A1A850F7}" type="datetimeFigureOut">
              <a:rPr lang="it-IT" smtClean="0"/>
              <a:t>19/11/2023</a:t>
            </a:fld>
            <a:endParaRPr lang="it-IT"/>
          </a:p>
        </p:txBody>
      </p:sp>
      <p:sp>
        <p:nvSpPr>
          <p:cNvPr id="5" name="Segnaposto piè di pagina 4">
            <a:extLst>
              <a:ext uri="{FF2B5EF4-FFF2-40B4-BE49-F238E27FC236}">
                <a16:creationId xmlns:a16="http://schemas.microsoft.com/office/drawing/2014/main" id="{A4170D26-6EC2-874E-BF55-CCFC0563A47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74D2CF5-9696-E543-9165-B4E4D42DAD1A}"/>
              </a:ext>
            </a:extLst>
          </p:cNvPr>
          <p:cNvSpPr>
            <a:spLocks noGrp="1"/>
          </p:cNvSpPr>
          <p:nvPr>
            <p:ph type="sldNum" sz="quarter" idx="12"/>
          </p:nvPr>
        </p:nvSpPr>
        <p:spPr/>
        <p:txBody>
          <a:bodyPr/>
          <a:lstStyle/>
          <a:p>
            <a:fld id="{B1D6468D-AF0C-EF40-85D4-2FC748C14826}" type="slidenum">
              <a:rPr lang="it-IT" smtClean="0"/>
              <a:t>‹N›</a:t>
            </a:fld>
            <a:endParaRPr lang="it-IT"/>
          </a:p>
        </p:txBody>
      </p:sp>
    </p:spTree>
    <p:extLst>
      <p:ext uri="{BB962C8B-B14F-4D97-AF65-F5344CB8AC3E}">
        <p14:creationId xmlns:p14="http://schemas.microsoft.com/office/powerpoint/2010/main" val="26998081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AEA115-E4A0-AD49-A431-AD1F494C06F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175B4C-A82C-AF45-8CBE-F076CD584ED6}"/>
              </a:ext>
            </a:extLst>
          </p:cNvPr>
          <p:cNvSpPr>
            <a:spLocks noGrp="1"/>
          </p:cNvSpPr>
          <p:nvPr>
            <p:ph sz="half" idx="1"/>
          </p:nvPr>
        </p:nvSpPr>
        <p:spPr>
          <a:xfrm>
            <a:off x="838200" y="1825625"/>
            <a:ext cx="5181600" cy="4351338"/>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a:extLst>
              <a:ext uri="{FF2B5EF4-FFF2-40B4-BE49-F238E27FC236}">
                <a16:creationId xmlns:a16="http://schemas.microsoft.com/office/drawing/2014/main" id="{7C367C01-4AFC-0040-B3C0-0C76D55B19E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4B1A864-EEB2-C247-A5FE-FCF8CCD4AF7F}"/>
              </a:ext>
            </a:extLst>
          </p:cNvPr>
          <p:cNvSpPr>
            <a:spLocks noGrp="1"/>
          </p:cNvSpPr>
          <p:nvPr>
            <p:ph type="dt" sz="half" idx="10"/>
          </p:nvPr>
        </p:nvSpPr>
        <p:spPr/>
        <p:txBody>
          <a:bodyPr/>
          <a:lstStyle/>
          <a:p>
            <a:fld id="{97F89E1F-D74F-D441-AF6E-5127A1A850F7}" type="datetimeFigureOut">
              <a:rPr lang="it-IT" smtClean="0"/>
              <a:t>19/11/2023</a:t>
            </a:fld>
            <a:endParaRPr lang="it-IT"/>
          </a:p>
        </p:txBody>
      </p:sp>
      <p:sp>
        <p:nvSpPr>
          <p:cNvPr id="6" name="Segnaposto piè di pagina 5">
            <a:extLst>
              <a:ext uri="{FF2B5EF4-FFF2-40B4-BE49-F238E27FC236}">
                <a16:creationId xmlns:a16="http://schemas.microsoft.com/office/drawing/2014/main" id="{526CD9A4-2B42-FE46-B558-C4EB6C7F448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A951C54-1F38-7C40-BC29-BC63458F3619}"/>
              </a:ext>
            </a:extLst>
          </p:cNvPr>
          <p:cNvSpPr>
            <a:spLocks noGrp="1"/>
          </p:cNvSpPr>
          <p:nvPr>
            <p:ph type="sldNum" sz="quarter" idx="12"/>
          </p:nvPr>
        </p:nvSpPr>
        <p:spPr/>
        <p:txBody>
          <a:bodyPr/>
          <a:lstStyle/>
          <a:p>
            <a:fld id="{B1D6468D-AF0C-EF40-85D4-2FC748C14826}" type="slidenum">
              <a:rPr lang="it-IT" smtClean="0"/>
              <a:t>‹N›</a:t>
            </a:fld>
            <a:endParaRPr lang="it-IT"/>
          </a:p>
        </p:txBody>
      </p:sp>
    </p:spTree>
    <p:extLst>
      <p:ext uri="{BB962C8B-B14F-4D97-AF65-F5344CB8AC3E}">
        <p14:creationId xmlns:p14="http://schemas.microsoft.com/office/powerpoint/2010/main" val="3624270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34CDB9-F678-6F4E-9519-21506429897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65A0406-8860-F944-84C6-E265A1989C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DE5F8CF-1692-C44B-999F-80826A23BCE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4AA7E03-1AF4-9E4F-98BF-A312CBD32B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43F875A-375E-2D49-943D-A1C4B223929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E936FAA-E319-A74C-839E-18151F4DB923}"/>
              </a:ext>
            </a:extLst>
          </p:cNvPr>
          <p:cNvSpPr>
            <a:spLocks noGrp="1"/>
          </p:cNvSpPr>
          <p:nvPr>
            <p:ph type="dt" sz="half" idx="10"/>
          </p:nvPr>
        </p:nvSpPr>
        <p:spPr/>
        <p:txBody>
          <a:bodyPr/>
          <a:lstStyle/>
          <a:p>
            <a:fld id="{97F89E1F-D74F-D441-AF6E-5127A1A850F7}" type="datetimeFigureOut">
              <a:rPr lang="it-IT" smtClean="0"/>
              <a:t>19/11/2023</a:t>
            </a:fld>
            <a:endParaRPr lang="it-IT"/>
          </a:p>
        </p:txBody>
      </p:sp>
      <p:sp>
        <p:nvSpPr>
          <p:cNvPr id="8" name="Segnaposto piè di pagina 7">
            <a:extLst>
              <a:ext uri="{FF2B5EF4-FFF2-40B4-BE49-F238E27FC236}">
                <a16:creationId xmlns:a16="http://schemas.microsoft.com/office/drawing/2014/main" id="{614B9306-B052-5B4B-ACBF-F4E922D898B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CF011BD-FA84-0B47-AFD8-67C3153EF24D}"/>
              </a:ext>
            </a:extLst>
          </p:cNvPr>
          <p:cNvSpPr>
            <a:spLocks noGrp="1"/>
          </p:cNvSpPr>
          <p:nvPr>
            <p:ph type="sldNum" sz="quarter" idx="12"/>
          </p:nvPr>
        </p:nvSpPr>
        <p:spPr/>
        <p:txBody>
          <a:bodyPr/>
          <a:lstStyle/>
          <a:p>
            <a:fld id="{B1D6468D-AF0C-EF40-85D4-2FC748C14826}" type="slidenum">
              <a:rPr lang="it-IT" smtClean="0"/>
              <a:t>‹N›</a:t>
            </a:fld>
            <a:endParaRPr lang="it-IT"/>
          </a:p>
        </p:txBody>
      </p:sp>
    </p:spTree>
    <p:extLst>
      <p:ext uri="{BB962C8B-B14F-4D97-AF65-F5344CB8AC3E}">
        <p14:creationId xmlns:p14="http://schemas.microsoft.com/office/powerpoint/2010/main" val="436015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01F4AD-6A2F-FA44-BF36-6DCBF985953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133D5B2-98A5-414F-9D47-214B809654EC}"/>
              </a:ext>
            </a:extLst>
          </p:cNvPr>
          <p:cNvSpPr>
            <a:spLocks noGrp="1"/>
          </p:cNvSpPr>
          <p:nvPr>
            <p:ph type="dt" sz="half" idx="10"/>
          </p:nvPr>
        </p:nvSpPr>
        <p:spPr/>
        <p:txBody>
          <a:bodyPr/>
          <a:lstStyle/>
          <a:p>
            <a:fld id="{97F89E1F-D74F-D441-AF6E-5127A1A850F7}" type="datetimeFigureOut">
              <a:rPr lang="it-IT" smtClean="0"/>
              <a:t>19/11/2023</a:t>
            </a:fld>
            <a:endParaRPr lang="it-IT"/>
          </a:p>
        </p:txBody>
      </p:sp>
      <p:sp>
        <p:nvSpPr>
          <p:cNvPr id="4" name="Segnaposto piè di pagina 3">
            <a:extLst>
              <a:ext uri="{FF2B5EF4-FFF2-40B4-BE49-F238E27FC236}">
                <a16:creationId xmlns:a16="http://schemas.microsoft.com/office/drawing/2014/main" id="{F0A999D1-0CC0-054D-AB73-12D1FC1EE2E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19F9EE5-BC6A-9B43-96D3-1859FB944450}"/>
              </a:ext>
            </a:extLst>
          </p:cNvPr>
          <p:cNvSpPr>
            <a:spLocks noGrp="1"/>
          </p:cNvSpPr>
          <p:nvPr>
            <p:ph type="sldNum" sz="quarter" idx="12"/>
          </p:nvPr>
        </p:nvSpPr>
        <p:spPr/>
        <p:txBody>
          <a:bodyPr/>
          <a:lstStyle/>
          <a:p>
            <a:fld id="{B1D6468D-AF0C-EF40-85D4-2FC748C14826}" type="slidenum">
              <a:rPr lang="it-IT" smtClean="0"/>
              <a:t>‹N›</a:t>
            </a:fld>
            <a:endParaRPr lang="it-IT"/>
          </a:p>
        </p:txBody>
      </p:sp>
    </p:spTree>
    <p:extLst>
      <p:ext uri="{BB962C8B-B14F-4D97-AF65-F5344CB8AC3E}">
        <p14:creationId xmlns:p14="http://schemas.microsoft.com/office/powerpoint/2010/main" val="1193456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FC5C20D-0957-4F4E-A493-DC0A3209D1C5}"/>
              </a:ext>
            </a:extLst>
          </p:cNvPr>
          <p:cNvSpPr>
            <a:spLocks noGrp="1"/>
          </p:cNvSpPr>
          <p:nvPr>
            <p:ph type="dt" sz="half" idx="10"/>
          </p:nvPr>
        </p:nvSpPr>
        <p:spPr/>
        <p:txBody>
          <a:bodyPr/>
          <a:lstStyle/>
          <a:p>
            <a:fld id="{97F89E1F-D74F-D441-AF6E-5127A1A850F7}" type="datetimeFigureOut">
              <a:rPr lang="it-IT" smtClean="0"/>
              <a:t>19/11/2023</a:t>
            </a:fld>
            <a:endParaRPr lang="it-IT"/>
          </a:p>
        </p:txBody>
      </p:sp>
      <p:sp>
        <p:nvSpPr>
          <p:cNvPr id="3" name="Segnaposto piè di pagina 2">
            <a:extLst>
              <a:ext uri="{FF2B5EF4-FFF2-40B4-BE49-F238E27FC236}">
                <a16:creationId xmlns:a16="http://schemas.microsoft.com/office/drawing/2014/main" id="{B29FD382-4F84-7E40-B28D-619B4EA1B39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44667EC-0D3D-9141-9DC9-B2CA4DBEC6D9}"/>
              </a:ext>
            </a:extLst>
          </p:cNvPr>
          <p:cNvSpPr>
            <a:spLocks noGrp="1"/>
          </p:cNvSpPr>
          <p:nvPr>
            <p:ph type="sldNum" sz="quarter" idx="12"/>
          </p:nvPr>
        </p:nvSpPr>
        <p:spPr/>
        <p:txBody>
          <a:bodyPr/>
          <a:lstStyle/>
          <a:p>
            <a:fld id="{B1D6468D-AF0C-EF40-85D4-2FC748C14826}" type="slidenum">
              <a:rPr lang="it-IT" smtClean="0"/>
              <a:t>‹N›</a:t>
            </a:fld>
            <a:endParaRPr lang="it-IT"/>
          </a:p>
        </p:txBody>
      </p:sp>
    </p:spTree>
    <p:extLst>
      <p:ext uri="{BB962C8B-B14F-4D97-AF65-F5344CB8AC3E}">
        <p14:creationId xmlns:p14="http://schemas.microsoft.com/office/powerpoint/2010/main" val="321390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E0A2C4-7423-D446-89A0-04C7F39AB09C}"/>
              </a:ext>
            </a:extLst>
          </p:cNvPr>
          <p:cNvSpPr>
            <a:spLocks noGrp="1"/>
          </p:cNvSpPr>
          <p:nvPr>
            <p:ph type="title"/>
          </p:nvPr>
        </p:nvSpPr>
        <p:spPr>
          <a:xfrm>
            <a:off x="839788" y="457200"/>
            <a:ext cx="3932237" cy="1600200"/>
          </a:xfrm>
        </p:spPr>
        <p:txBody>
          <a:bodyPr anchor="b"/>
          <a:lstStyle>
            <a:lvl1pPr>
              <a:defRPr sz="3200"/>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22B778AC-5204-3D48-924F-82010FE178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C9FFE08-7B55-B54B-9FFC-F6093F4DE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
        <p:nvSpPr>
          <p:cNvPr id="5" name="Segnaposto data 4">
            <a:extLst>
              <a:ext uri="{FF2B5EF4-FFF2-40B4-BE49-F238E27FC236}">
                <a16:creationId xmlns:a16="http://schemas.microsoft.com/office/drawing/2014/main" id="{F277B7BD-EA26-6449-B69F-2B9EA334DB7C}"/>
              </a:ext>
            </a:extLst>
          </p:cNvPr>
          <p:cNvSpPr>
            <a:spLocks noGrp="1"/>
          </p:cNvSpPr>
          <p:nvPr>
            <p:ph type="dt" sz="half" idx="10"/>
          </p:nvPr>
        </p:nvSpPr>
        <p:spPr/>
        <p:txBody>
          <a:bodyPr/>
          <a:lstStyle/>
          <a:p>
            <a:fld id="{97F89E1F-D74F-D441-AF6E-5127A1A850F7}" type="datetimeFigureOut">
              <a:rPr lang="it-IT" smtClean="0"/>
              <a:t>19/11/2023</a:t>
            </a:fld>
            <a:endParaRPr lang="it-IT"/>
          </a:p>
        </p:txBody>
      </p:sp>
      <p:sp>
        <p:nvSpPr>
          <p:cNvPr id="6" name="Segnaposto piè di pagina 5">
            <a:extLst>
              <a:ext uri="{FF2B5EF4-FFF2-40B4-BE49-F238E27FC236}">
                <a16:creationId xmlns:a16="http://schemas.microsoft.com/office/drawing/2014/main" id="{1821592A-6D03-044B-A61A-71BB2ED1380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BBB110E-3EAE-3B44-9527-A6771DD1E277}"/>
              </a:ext>
            </a:extLst>
          </p:cNvPr>
          <p:cNvSpPr>
            <a:spLocks noGrp="1"/>
          </p:cNvSpPr>
          <p:nvPr>
            <p:ph type="sldNum" sz="quarter" idx="12"/>
          </p:nvPr>
        </p:nvSpPr>
        <p:spPr/>
        <p:txBody>
          <a:bodyPr/>
          <a:lstStyle/>
          <a:p>
            <a:fld id="{B1D6468D-AF0C-EF40-85D4-2FC748C14826}" type="slidenum">
              <a:rPr lang="it-IT" smtClean="0"/>
              <a:t>‹N›</a:t>
            </a:fld>
            <a:endParaRPr lang="it-IT"/>
          </a:p>
        </p:txBody>
      </p:sp>
    </p:spTree>
    <p:extLst>
      <p:ext uri="{BB962C8B-B14F-4D97-AF65-F5344CB8AC3E}">
        <p14:creationId xmlns:p14="http://schemas.microsoft.com/office/powerpoint/2010/main" val="589624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7CA902B-1356-41B0-8A49-C5CCCA0F9D56}" type="datetimeFigureOut">
              <a:rPr lang="it-IT" smtClean="0"/>
              <a:t>19/11/2023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CF95D64-B6FD-45FD-9A33-1AECB69C5E6C}" type="slidenum">
              <a:rPr lang="it-IT" smtClean="0"/>
              <a:t>‹N›</a:t>
            </a:fld>
            <a:endParaRPr lang="it-IT"/>
          </a:p>
        </p:txBody>
      </p:sp>
    </p:spTree>
    <p:extLst>
      <p:ext uri="{BB962C8B-B14F-4D97-AF65-F5344CB8AC3E}">
        <p14:creationId xmlns:p14="http://schemas.microsoft.com/office/powerpoint/2010/main" val="35334473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8AFC27-6407-4E45-99BC-FE7B55E5DA9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6F814EF-1582-304C-8B7A-33378EB4B6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A5F353A-8763-B949-BB40-2D9EC821D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0A53E5-3FFE-974B-B2C9-342C623C725A}"/>
              </a:ext>
            </a:extLst>
          </p:cNvPr>
          <p:cNvSpPr>
            <a:spLocks noGrp="1"/>
          </p:cNvSpPr>
          <p:nvPr>
            <p:ph type="dt" sz="half" idx="10"/>
          </p:nvPr>
        </p:nvSpPr>
        <p:spPr/>
        <p:txBody>
          <a:bodyPr/>
          <a:lstStyle/>
          <a:p>
            <a:fld id="{97F89E1F-D74F-D441-AF6E-5127A1A850F7}" type="datetimeFigureOut">
              <a:rPr lang="it-IT" smtClean="0"/>
              <a:t>19/11/2023</a:t>
            </a:fld>
            <a:endParaRPr lang="it-IT"/>
          </a:p>
        </p:txBody>
      </p:sp>
      <p:sp>
        <p:nvSpPr>
          <p:cNvPr id="6" name="Segnaposto piè di pagina 5">
            <a:extLst>
              <a:ext uri="{FF2B5EF4-FFF2-40B4-BE49-F238E27FC236}">
                <a16:creationId xmlns:a16="http://schemas.microsoft.com/office/drawing/2014/main" id="{254BE27F-47CB-0A41-B066-6001F9E55C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2650013-FCCB-894E-8B88-4D06ECAC8BFA}"/>
              </a:ext>
            </a:extLst>
          </p:cNvPr>
          <p:cNvSpPr>
            <a:spLocks noGrp="1"/>
          </p:cNvSpPr>
          <p:nvPr>
            <p:ph type="sldNum" sz="quarter" idx="12"/>
          </p:nvPr>
        </p:nvSpPr>
        <p:spPr/>
        <p:txBody>
          <a:bodyPr/>
          <a:lstStyle/>
          <a:p>
            <a:fld id="{B1D6468D-AF0C-EF40-85D4-2FC748C14826}" type="slidenum">
              <a:rPr lang="it-IT" smtClean="0"/>
              <a:t>‹N›</a:t>
            </a:fld>
            <a:endParaRPr lang="it-IT"/>
          </a:p>
        </p:txBody>
      </p:sp>
    </p:spTree>
    <p:extLst>
      <p:ext uri="{BB962C8B-B14F-4D97-AF65-F5344CB8AC3E}">
        <p14:creationId xmlns:p14="http://schemas.microsoft.com/office/powerpoint/2010/main" val="2371265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755DDA-0607-464D-BE50-024BA88CA8B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75F272A-CD7C-834F-9DA5-47C262F29A3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F8976CC-40CD-0240-9DF8-BF177AD32D3B}"/>
              </a:ext>
            </a:extLst>
          </p:cNvPr>
          <p:cNvSpPr>
            <a:spLocks noGrp="1"/>
          </p:cNvSpPr>
          <p:nvPr>
            <p:ph type="dt" sz="half" idx="10"/>
          </p:nvPr>
        </p:nvSpPr>
        <p:spPr/>
        <p:txBody>
          <a:bodyPr/>
          <a:lstStyle/>
          <a:p>
            <a:fld id="{97F89E1F-D74F-D441-AF6E-5127A1A850F7}" type="datetimeFigureOut">
              <a:rPr lang="it-IT" smtClean="0"/>
              <a:t>19/11/2023</a:t>
            </a:fld>
            <a:endParaRPr lang="it-IT"/>
          </a:p>
        </p:txBody>
      </p:sp>
      <p:sp>
        <p:nvSpPr>
          <p:cNvPr id="5" name="Segnaposto piè di pagina 4">
            <a:extLst>
              <a:ext uri="{FF2B5EF4-FFF2-40B4-BE49-F238E27FC236}">
                <a16:creationId xmlns:a16="http://schemas.microsoft.com/office/drawing/2014/main" id="{DA91752C-2E9B-294F-A955-9580A8326CF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3180C4E-3734-9B49-96B8-F95741F907B2}"/>
              </a:ext>
            </a:extLst>
          </p:cNvPr>
          <p:cNvSpPr>
            <a:spLocks noGrp="1"/>
          </p:cNvSpPr>
          <p:nvPr>
            <p:ph type="sldNum" sz="quarter" idx="12"/>
          </p:nvPr>
        </p:nvSpPr>
        <p:spPr/>
        <p:txBody>
          <a:bodyPr/>
          <a:lstStyle/>
          <a:p>
            <a:fld id="{B1D6468D-AF0C-EF40-85D4-2FC748C14826}" type="slidenum">
              <a:rPr lang="it-IT" smtClean="0"/>
              <a:t>‹N›</a:t>
            </a:fld>
            <a:endParaRPr lang="it-IT"/>
          </a:p>
        </p:txBody>
      </p:sp>
    </p:spTree>
    <p:extLst>
      <p:ext uri="{BB962C8B-B14F-4D97-AF65-F5344CB8AC3E}">
        <p14:creationId xmlns:p14="http://schemas.microsoft.com/office/powerpoint/2010/main" val="3124087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C2FB8D3-7AC0-E645-AF02-C0CDEFF790C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6D62858-3B5C-CC47-B441-48079B3ACB6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58D3B64-58D4-0B44-A8BE-5007A06D97E3}"/>
              </a:ext>
            </a:extLst>
          </p:cNvPr>
          <p:cNvSpPr>
            <a:spLocks noGrp="1"/>
          </p:cNvSpPr>
          <p:nvPr>
            <p:ph type="dt" sz="half" idx="10"/>
          </p:nvPr>
        </p:nvSpPr>
        <p:spPr/>
        <p:txBody>
          <a:bodyPr/>
          <a:lstStyle/>
          <a:p>
            <a:fld id="{97F89E1F-D74F-D441-AF6E-5127A1A850F7}" type="datetimeFigureOut">
              <a:rPr lang="it-IT" smtClean="0"/>
              <a:t>19/11/2023</a:t>
            </a:fld>
            <a:endParaRPr lang="it-IT"/>
          </a:p>
        </p:txBody>
      </p:sp>
      <p:sp>
        <p:nvSpPr>
          <p:cNvPr id="5" name="Segnaposto piè di pagina 4">
            <a:extLst>
              <a:ext uri="{FF2B5EF4-FFF2-40B4-BE49-F238E27FC236}">
                <a16:creationId xmlns:a16="http://schemas.microsoft.com/office/drawing/2014/main" id="{1005EFC5-D3E4-614A-9E85-C83AFE5AA88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8B983BB-6FF2-1C42-9C89-83C2EA4E9239}"/>
              </a:ext>
            </a:extLst>
          </p:cNvPr>
          <p:cNvSpPr>
            <a:spLocks noGrp="1"/>
          </p:cNvSpPr>
          <p:nvPr>
            <p:ph type="sldNum" sz="quarter" idx="12"/>
          </p:nvPr>
        </p:nvSpPr>
        <p:spPr/>
        <p:txBody>
          <a:bodyPr/>
          <a:lstStyle/>
          <a:p>
            <a:fld id="{B1D6468D-AF0C-EF40-85D4-2FC748C14826}" type="slidenum">
              <a:rPr lang="it-IT" smtClean="0"/>
              <a:t>‹N›</a:t>
            </a:fld>
            <a:endParaRPr lang="it-IT"/>
          </a:p>
        </p:txBody>
      </p:sp>
    </p:spTree>
    <p:extLst>
      <p:ext uri="{BB962C8B-B14F-4D97-AF65-F5344CB8AC3E}">
        <p14:creationId xmlns:p14="http://schemas.microsoft.com/office/powerpoint/2010/main" val="4167683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B30E7E-9571-4E58-9D66-C7AA0E33A1E1}"/>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E02FE637-9C3C-40AA-942D-7C3CD0F50DC6}"/>
              </a:ext>
            </a:extLst>
          </p:cNvPr>
          <p:cNvSpPr>
            <a:spLocks noGrp="1"/>
          </p:cNvSpPr>
          <p:nvPr>
            <p:ph type="body" sz="quarter" idx="10" hasCustomPrompt="1"/>
          </p:nvPr>
        </p:nvSpPr>
        <p:spPr>
          <a:xfrm>
            <a:off x="575495" y="1634468"/>
            <a:ext cx="11041007" cy="42308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93768654-FC26-413C-ADBC-1D74511FC647}"/>
              </a:ext>
            </a:extLst>
          </p:cNvPr>
          <p:cNvSpPr>
            <a:spLocks noGrp="1"/>
          </p:cNvSpPr>
          <p:nvPr>
            <p:ph type="body" sz="quarter" idx="11" hasCustomPrompt="1"/>
          </p:nvPr>
        </p:nvSpPr>
        <p:spPr>
          <a:xfrm>
            <a:off x="575496" y="1182159"/>
            <a:ext cx="11041009" cy="258288"/>
          </a:xfrm>
        </p:spPr>
        <p:txBody>
          <a:bodyPr/>
          <a:lstStyle>
            <a:lvl1pPr>
              <a:spcBef>
                <a:spcPts val="0"/>
              </a:spcBef>
              <a:defRPr sz="1867" b="0">
                <a:solidFill>
                  <a:schemeClr val="tx2"/>
                </a:solidFill>
                <a:latin typeface="Arial" panose="020B0604020202020204" pitchFamily="34" charset="0"/>
                <a:cs typeface="Arial" panose="020B0604020202020204" pitchFamily="34" charset="0"/>
              </a:defRPr>
            </a:lvl1pPr>
            <a:lvl2pPr>
              <a:defRPr sz="1600" b="0">
                <a:solidFill>
                  <a:schemeClr val="tx2"/>
                </a:solidFill>
              </a:defRPr>
            </a:lvl2pPr>
            <a:lvl3pPr>
              <a:defRPr sz="1467" b="0">
                <a:solidFill>
                  <a:schemeClr val="tx2"/>
                </a:solidFill>
              </a:defRPr>
            </a:lvl3pPr>
            <a:lvl4pPr>
              <a:defRPr sz="1400" b="0">
                <a:solidFill>
                  <a:schemeClr val="tx2"/>
                </a:solidFill>
              </a:defRPr>
            </a:lvl4pPr>
            <a:lvl5pPr>
              <a:defRPr sz="1400" b="0">
                <a:solidFill>
                  <a:schemeClr val="tx2"/>
                </a:solidFill>
              </a:defRPr>
            </a:lvl5pPr>
          </a:lstStyle>
          <a:p>
            <a:pPr lvl="0"/>
            <a:r>
              <a:rPr lang="en-US" dirty="0"/>
              <a:t>Click to edit Master text styles</a:t>
            </a:r>
          </a:p>
        </p:txBody>
      </p:sp>
      <p:sp>
        <p:nvSpPr>
          <p:cNvPr id="10" name="Text Placeholder 8">
            <a:extLst>
              <a:ext uri="{FF2B5EF4-FFF2-40B4-BE49-F238E27FC236}">
                <a16:creationId xmlns:a16="http://schemas.microsoft.com/office/drawing/2014/main" id="{A12A5EF3-765A-4D38-AB07-58EDFDFF2F3F}"/>
              </a:ext>
            </a:extLst>
          </p:cNvPr>
          <p:cNvSpPr>
            <a:spLocks noGrp="1"/>
          </p:cNvSpPr>
          <p:nvPr>
            <p:ph type="body" sz="quarter" idx="12"/>
          </p:nvPr>
        </p:nvSpPr>
        <p:spPr>
          <a:xfrm>
            <a:off x="2240693" y="6303941"/>
            <a:ext cx="9375812" cy="258288"/>
          </a:xfrm>
        </p:spPr>
        <p:txBody>
          <a:bodyPr anchor="b"/>
          <a:lstStyle>
            <a:lvl1pPr>
              <a:spcBef>
                <a:spcPts val="400"/>
              </a:spcBef>
              <a:defRPr sz="1200" b="0">
                <a:solidFill>
                  <a:schemeClr val="tx1"/>
                </a:solidFill>
              </a:defRPr>
            </a:lvl1pPr>
            <a:lvl2pPr>
              <a:defRPr sz="1600" b="0">
                <a:solidFill>
                  <a:schemeClr val="tx2"/>
                </a:solidFill>
              </a:defRPr>
            </a:lvl2pPr>
            <a:lvl3pPr>
              <a:defRPr sz="1467" b="0">
                <a:solidFill>
                  <a:schemeClr val="tx2"/>
                </a:solidFill>
              </a:defRPr>
            </a:lvl3pPr>
            <a:lvl4pPr>
              <a:defRPr sz="1400" b="0">
                <a:solidFill>
                  <a:schemeClr val="tx2"/>
                </a:solidFill>
              </a:defRPr>
            </a:lvl4pPr>
            <a:lvl5pPr>
              <a:defRPr sz="1400" b="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892006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old Statem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172" y="1801368"/>
            <a:ext cx="11295781" cy="3950208"/>
          </a:xfrm>
          <a:prstGeom prst="rect">
            <a:avLst/>
          </a:prstGeom>
        </p:spPr>
        <p:txBody>
          <a:bodyPr lIns="0" rIns="0"/>
          <a:lstStyle>
            <a:lvl1pPr marL="0" indent="0">
              <a:lnSpc>
                <a:spcPct val="110000"/>
              </a:lnSpc>
              <a:buNone/>
              <a:defRPr sz="3600"/>
            </a:lvl1pPr>
            <a:lvl2pPr marL="461963" indent="-233363">
              <a:defRPr sz="3200"/>
            </a:lvl2pPr>
            <a:lvl3pPr marL="738188" indent="-225425">
              <a:defRPr sz="2800"/>
            </a:lvl3pPr>
          </a:lstStyle>
          <a:p>
            <a:pPr lvl="0"/>
            <a:r>
              <a:rPr lang="it-IT"/>
              <a:t>Fare clic per modificare gli stili del testo dello schema</a:t>
            </a:r>
          </a:p>
          <a:p>
            <a:pPr lvl="1"/>
            <a:r>
              <a:rPr lang="it-IT"/>
              <a:t>Secondo livello</a:t>
            </a:r>
          </a:p>
          <a:p>
            <a:pPr lvl="2"/>
            <a:r>
              <a:rPr lang="it-IT"/>
              <a:t>Terzo livello</a:t>
            </a:r>
          </a:p>
        </p:txBody>
      </p:sp>
      <p:sp>
        <p:nvSpPr>
          <p:cNvPr id="2" name="Title 1"/>
          <p:cNvSpPr>
            <a:spLocks noGrp="1"/>
          </p:cNvSpPr>
          <p:nvPr>
            <p:ph type="title"/>
          </p:nvPr>
        </p:nvSpPr>
        <p:spPr bwMode="gray">
          <a:xfrm>
            <a:off x="446915" y="484632"/>
            <a:ext cx="11295781" cy="850392"/>
          </a:xfrm>
          <a:prstGeom prst="rect">
            <a:avLst/>
          </a:prstGeom>
        </p:spPr>
        <p:txBody>
          <a:bodyPr/>
          <a:lstStyle/>
          <a:p>
            <a:r>
              <a:rPr lang="it-IT"/>
              <a:t>Fare clic per modificare lo stile del titolo dello schema</a:t>
            </a:r>
            <a:endParaRPr lang="en-US" dirty="0"/>
          </a:p>
        </p:txBody>
      </p:sp>
    </p:spTree>
    <p:custDataLst>
      <p:tags r:id="rId1"/>
    </p:custDataLst>
    <p:extLst>
      <p:ext uri="{BB962C8B-B14F-4D97-AF65-F5344CB8AC3E}">
        <p14:creationId xmlns:p14="http://schemas.microsoft.com/office/powerpoint/2010/main" val="544544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Text Placeholder 9"/>
          <p:cNvSpPr>
            <a:spLocks noGrp="1"/>
          </p:cNvSpPr>
          <p:nvPr>
            <p:ph type="body" sz="quarter" idx="10"/>
          </p:nvPr>
        </p:nvSpPr>
        <p:spPr>
          <a:xfrm>
            <a:off x="816000" y="6132300"/>
            <a:ext cx="4975200" cy="277200"/>
          </a:xfrm>
        </p:spPr>
        <p:txBody>
          <a:bodyPr anchor="b"/>
          <a:lstStyle>
            <a:lvl1pPr marL="0" indent="0">
              <a:buNone/>
              <a:defRPr sz="1200" b="1"/>
            </a:lvl1pPr>
            <a:lvl5pPr>
              <a:defRPr/>
            </a:lvl5pPr>
          </a:lstStyle>
          <a:p>
            <a:pPr lvl="0"/>
            <a:r>
              <a:rPr lang="it-IT"/>
              <a:t>Fare clic per modificare gli stili del testo dello schema</a:t>
            </a:r>
          </a:p>
        </p:txBody>
      </p:sp>
      <p:sp>
        <p:nvSpPr>
          <p:cNvPr id="8" name="Text Placeholder 9"/>
          <p:cNvSpPr>
            <a:spLocks noGrp="1"/>
          </p:cNvSpPr>
          <p:nvPr>
            <p:ph type="body" sz="quarter" idx="11"/>
          </p:nvPr>
        </p:nvSpPr>
        <p:spPr>
          <a:xfrm>
            <a:off x="7812400" y="6132300"/>
            <a:ext cx="4320000" cy="277200"/>
          </a:xfrm>
        </p:spPr>
        <p:txBody>
          <a:bodyPr anchor="b"/>
          <a:lstStyle>
            <a:lvl1pPr marL="0" indent="0" algn="r">
              <a:buNone/>
              <a:defRPr sz="1200" b="1"/>
            </a:lvl1pPr>
            <a:lvl5pPr>
              <a:defRPr/>
            </a:lvl5pPr>
          </a:lstStyle>
          <a:p>
            <a:pPr lvl="0"/>
            <a:r>
              <a:rPr lang="it-IT"/>
              <a:t>Fare clic per modificare gli stili del testo dello schema</a:t>
            </a:r>
          </a:p>
        </p:txBody>
      </p:sp>
    </p:spTree>
    <p:extLst>
      <p:ext uri="{BB962C8B-B14F-4D97-AF65-F5344CB8AC3E}">
        <p14:creationId xmlns:p14="http://schemas.microsoft.com/office/powerpoint/2010/main" val="4098053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34"/>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80335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645287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9"/>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272181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22040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7CA902B-1356-41B0-8A49-C5CCCA0F9D56}" type="datetimeFigureOut">
              <a:rPr lang="it-IT" smtClean="0"/>
              <a:t>19/11/2023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CF95D64-B6FD-45FD-9A33-1AECB69C5E6C}" type="slidenum">
              <a:rPr lang="it-IT" smtClean="0"/>
              <a:t>‹N›</a:t>
            </a:fld>
            <a:endParaRPr lang="it-IT"/>
          </a:p>
        </p:txBody>
      </p:sp>
    </p:spTree>
    <p:extLst>
      <p:ext uri="{BB962C8B-B14F-4D97-AF65-F5344CB8AC3E}">
        <p14:creationId xmlns:p14="http://schemas.microsoft.com/office/powerpoint/2010/main" val="3424037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9899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25339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458842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6"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233502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403812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679346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7"/>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47"/>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061162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B417CC85-B183-4F55-A358-4F8E139CD4C7}"/>
              </a:ext>
            </a:extLst>
          </p:cNvPr>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3" name="Holder 3">
            <a:extLst>
              <a:ext uri="{FF2B5EF4-FFF2-40B4-BE49-F238E27FC236}">
                <a16:creationId xmlns:a16="http://schemas.microsoft.com/office/drawing/2014/main" id="{4F8F522F-EC61-4755-8E64-DDBA315FEEAE}"/>
              </a:ext>
            </a:extLst>
          </p:cNvPr>
          <p:cNvSpPr>
            <a:spLocks noGrp="1"/>
          </p:cNvSpPr>
          <p:nvPr>
            <p:ph type="dt" sz="half" idx="11"/>
          </p:nvPr>
        </p:nvSpPr>
        <p:spPr/>
        <p:txBody>
          <a:bodyPr lIns="0" tIns="0" rIns="0" bIns="0"/>
          <a:lstStyle>
            <a:lvl1pPr algn="l">
              <a:defRPr>
                <a:solidFill>
                  <a:schemeClr val="tx1">
                    <a:tint val="75000"/>
                  </a:schemeClr>
                </a:solidFill>
              </a:defRPr>
            </a:lvl1pPr>
          </a:lstStyle>
          <a:p>
            <a:pPr>
              <a:defRPr/>
            </a:pPr>
            <a:fld id="{1D8BD707-D9CF-40AE-B4C6-C98DA3205C09}" type="datetimeFigureOut">
              <a:rPr lang="en-US"/>
              <a:pPr>
                <a:defRPr/>
              </a:pPr>
              <a:t>11/19/2023</a:t>
            </a:fld>
            <a:endParaRPr lang="en-US"/>
          </a:p>
        </p:txBody>
      </p:sp>
      <p:sp>
        <p:nvSpPr>
          <p:cNvPr id="4" name="Holder 4">
            <a:extLst>
              <a:ext uri="{FF2B5EF4-FFF2-40B4-BE49-F238E27FC236}">
                <a16:creationId xmlns:a16="http://schemas.microsoft.com/office/drawing/2014/main" id="{E9290E2E-5112-46FA-B9A5-B4B9CFAE0DCE}"/>
              </a:ext>
            </a:extLst>
          </p:cNvPr>
          <p:cNvSpPr>
            <a:spLocks noGrp="1"/>
          </p:cNvSpPr>
          <p:nvPr>
            <p:ph type="sldNum" sz="quarter" idx="12"/>
          </p:nvPr>
        </p:nvSpPr>
        <p:spPr/>
        <p:txBody>
          <a:bodyPr lIns="0" tIns="0" rIns="0" bIns="0"/>
          <a:lstStyle>
            <a:lvl1pPr algn="r">
              <a:defRPr>
                <a:solidFill>
                  <a:schemeClr val="tx1">
                    <a:tint val="75000"/>
                  </a:schemeClr>
                </a:solidFill>
              </a:defRPr>
            </a:lvl1pPr>
          </a:lstStyle>
          <a:p>
            <a:pPr>
              <a:defRPr/>
            </a:pPr>
            <a:fld id="{C5583A1C-FE14-4F17-893D-D8CA64751B62}" type="slidenum">
              <a:rPr/>
              <a:pPr>
                <a:defRPr/>
              </a:pPr>
              <a:t>‹N›</a:t>
            </a:fld>
            <a:endParaRPr/>
          </a:p>
        </p:txBody>
      </p:sp>
    </p:spTree>
    <p:extLst>
      <p:ext uri="{BB962C8B-B14F-4D97-AF65-F5344CB8AC3E}">
        <p14:creationId xmlns:p14="http://schemas.microsoft.com/office/powerpoint/2010/main" val="3700438721"/>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8A94C-FBD5-AB43-9813-5774CA68A1E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B036EE7-BF0D-674F-9305-86B227EAD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2A72589-B7FA-1940-8547-19915C3607FA}"/>
              </a:ext>
            </a:extLst>
          </p:cNvPr>
          <p:cNvSpPr>
            <a:spLocks noGrp="1"/>
          </p:cNvSpPr>
          <p:nvPr>
            <p:ph type="dt" sz="half" idx="10"/>
          </p:nvPr>
        </p:nvSpPr>
        <p:spPr/>
        <p:txBody>
          <a:bodyPr/>
          <a:lstStyle/>
          <a:p>
            <a:fld id="{13543230-6468-1B43-BAC4-4080718FCDC0}" type="datetimeFigureOut">
              <a:t>19/11/2023</a:t>
            </a:fld>
            <a:endParaRPr lang="fr-FR"/>
          </a:p>
        </p:txBody>
      </p:sp>
      <p:sp>
        <p:nvSpPr>
          <p:cNvPr id="5" name="Espace réservé du pied de page 4">
            <a:extLst>
              <a:ext uri="{FF2B5EF4-FFF2-40B4-BE49-F238E27FC236}">
                <a16:creationId xmlns:a16="http://schemas.microsoft.com/office/drawing/2014/main" id="{9D19EEEC-F081-9D42-A5C8-99305D52A7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1059212-815E-0A4D-8AC0-32CB137C4D08}"/>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2053198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B6B129-19B4-3A42-A686-DB724B8C24C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25AF1B8-4C23-2B4E-855B-123FEB52B0C9}"/>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7A04FD3-27B3-E449-A448-587E383818B7}"/>
              </a:ext>
            </a:extLst>
          </p:cNvPr>
          <p:cNvSpPr>
            <a:spLocks noGrp="1"/>
          </p:cNvSpPr>
          <p:nvPr>
            <p:ph type="dt" sz="half" idx="10"/>
          </p:nvPr>
        </p:nvSpPr>
        <p:spPr/>
        <p:txBody>
          <a:bodyPr/>
          <a:lstStyle/>
          <a:p>
            <a:fld id="{13543230-6468-1B43-BAC4-4080718FCDC0}" type="datetimeFigureOut">
              <a:t>19/11/2023</a:t>
            </a:fld>
            <a:endParaRPr lang="fr-FR"/>
          </a:p>
        </p:txBody>
      </p:sp>
      <p:sp>
        <p:nvSpPr>
          <p:cNvPr id="5" name="Espace réservé du pied de page 4">
            <a:extLst>
              <a:ext uri="{FF2B5EF4-FFF2-40B4-BE49-F238E27FC236}">
                <a16:creationId xmlns:a16="http://schemas.microsoft.com/office/drawing/2014/main" id="{A9938397-B2A7-144E-999A-CEA250C8DF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AF800DD-02DB-E347-818B-C449720349FD}"/>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2066589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7CA902B-1356-41B0-8A49-C5CCCA0F9D56}" type="datetimeFigureOut">
              <a:rPr lang="it-IT" smtClean="0"/>
              <a:t>19/11/2023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CF95D64-B6FD-45FD-9A33-1AECB69C5E6C}" type="slidenum">
              <a:rPr lang="it-IT" smtClean="0"/>
              <a:t>‹N›</a:t>
            </a:fld>
            <a:endParaRPr lang="it-IT"/>
          </a:p>
        </p:txBody>
      </p:sp>
    </p:spTree>
    <p:extLst>
      <p:ext uri="{BB962C8B-B14F-4D97-AF65-F5344CB8AC3E}">
        <p14:creationId xmlns:p14="http://schemas.microsoft.com/office/powerpoint/2010/main" val="1860077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EF699F-205C-504C-B0DF-5CEE6FE0A3B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93EF018-9DF3-274B-9D4D-3AA1425573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D84593C-4684-9B40-B367-6AB03AFC8A70}"/>
              </a:ext>
            </a:extLst>
          </p:cNvPr>
          <p:cNvSpPr>
            <a:spLocks noGrp="1"/>
          </p:cNvSpPr>
          <p:nvPr>
            <p:ph type="dt" sz="half" idx="10"/>
          </p:nvPr>
        </p:nvSpPr>
        <p:spPr/>
        <p:txBody>
          <a:bodyPr/>
          <a:lstStyle/>
          <a:p>
            <a:fld id="{13543230-6468-1B43-BAC4-4080718FCDC0}" type="datetimeFigureOut">
              <a:t>19/11/2023</a:t>
            </a:fld>
            <a:endParaRPr lang="fr-FR"/>
          </a:p>
        </p:txBody>
      </p:sp>
      <p:sp>
        <p:nvSpPr>
          <p:cNvPr id="5" name="Espace réservé du pied de page 4">
            <a:extLst>
              <a:ext uri="{FF2B5EF4-FFF2-40B4-BE49-F238E27FC236}">
                <a16:creationId xmlns:a16="http://schemas.microsoft.com/office/drawing/2014/main" id="{FAD3DB38-257A-5348-AC78-D831BBA656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BF48CC-28A5-B040-8801-CDD5531F53AF}"/>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3748960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1398E9-9D9C-EF4E-8E06-79B8E0398B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660E2FD-140C-C148-B975-62F394D7F52C}"/>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A0062A6-A634-D542-B75E-1AA6023F3DFE}"/>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87C7093-ACD1-AD49-BEDA-5DB647F0113B}"/>
              </a:ext>
            </a:extLst>
          </p:cNvPr>
          <p:cNvSpPr>
            <a:spLocks noGrp="1"/>
          </p:cNvSpPr>
          <p:nvPr>
            <p:ph type="dt" sz="half" idx="10"/>
          </p:nvPr>
        </p:nvSpPr>
        <p:spPr/>
        <p:txBody>
          <a:bodyPr/>
          <a:lstStyle/>
          <a:p>
            <a:fld id="{13543230-6468-1B43-BAC4-4080718FCDC0}" type="datetimeFigureOut">
              <a:t>19/11/2023</a:t>
            </a:fld>
            <a:endParaRPr lang="fr-FR"/>
          </a:p>
        </p:txBody>
      </p:sp>
      <p:sp>
        <p:nvSpPr>
          <p:cNvPr id="6" name="Espace réservé du pied de page 5">
            <a:extLst>
              <a:ext uri="{FF2B5EF4-FFF2-40B4-BE49-F238E27FC236}">
                <a16:creationId xmlns:a16="http://schemas.microsoft.com/office/drawing/2014/main" id="{2BCD6717-A785-F343-9A01-2330CDC562C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197E2A-5755-244C-B77C-F26B4733A8C6}"/>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12487593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8C5F57-385A-ED4B-BE97-C750CE09E8B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0FF0F35-D62E-4742-BC7D-0CFF3DED00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AF2271B-5DE1-664F-9CAB-C21FAC7DB69F}"/>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EFA8B636-45EE-6942-9F62-0A95E1D7C1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424EE9C8-07E8-A84D-932D-037AB36E266A}"/>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66C1D699-056B-9443-8917-020AE9AB90B0}"/>
              </a:ext>
            </a:extLst>
          </p:cNvPr>
          <p:cNvSpPr>
            <a:spLocks noGrp="1"/>
          </p:cNvSpPr>
          <p:nvPr>
            <p:ph type="dt" sz="half" idx="10"/>
          </p:nvPr>
        </p:nvSpPr>
        <p:spPr/>
        <p:txBody>
          <a:bodyPr/>
          <a:lstStyle/>
          <a:p>
            <a:fld id="{13543230-6468-1B43-BAC4-4080718FCDC0}" type="datetimeFigureOut">
              <a:t>19/11/2023</a:t>
            </a:fld>
            <a:endParaRPr lang="fr-FR"/>
          </a:p>
        </p:txBody>
      </p:sp>
      <p:sp>
        <p:nvSpPr>
          <p:cNvPr id="8" name="Espace réservé du pied de page 7">
            <a:extLst>
              <a:ext uri="{FF2B5EF4-FFF2-40B4-BE49-F238E27FC236}">
                <a16:creationId xmlns:a16="http://schemas.microsoft.com/office/drawing/2014/main" id="{58226EA7-34B4-D34D-A31D-D6D0B228272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D4379B7-6DD8-2A44-8DDA-B2E3C10AE470}"/>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12438916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D0143-1E79-7349-9CF3-141A848F453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EB939CB-71E4-E84D-86D7-EFD9E56EB12A}"/>
              </a:ext>
            </a:extLst>
          </p:cNvPr>
          <p:cNvSpPr>
            <a:spLocks noGrp="1"/>
          </p:cNvSpPr>
          <p:nvPr>
            <p:ph type="dt" sz="half" idx="10"/>
          </p:nvPr>
        </p:nvSpPr>
        <p:spPr/>
        <p:txBody>
          <a:bodyPr/>
          <a:lstStyle/>
          <a:p>
            <a:fld id="{13543230-6468-1B43-BAC4-4080718FCDC0}" type="datetimeFigureOut">
              <a:t>19/11/2023</a:t>
            </a:fld>
            <a:endParaRPr lang="fr-FR"/>
          </a:p>
        </p:txBody>
      </p:sp>
      <p:sp>
        <p:nvSpPr>
          <p:cNvPr id="4" name="Espace réservé du pied de page 3">
            <a:extLst>
              <a:ext uri="{FF2B5EF4-FFF2-40B4-BE49-F238E27FC236}">
                <a16:creationId xmlns:a16="http://schemas.microsoft.com/office/drawing/2014/main" id="{6903AFAD-F2BF-0249-A501-7E3C36FCA13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A04AE4-0461-1D47-81F4-D2EA198EA919}"/>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30972117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500489-5BA4-574C-8F72-B8C16CD08F80}"/>
              </a:ext>
            </a:extLst>
          </p:cNvPr>
          <p:cNvSpPr>
            <a:spLocks noGrp="1"/>
          </p:cNvSpPr>
          <p:nvPr>
            <p:ph type="dt" sz="half" idx="10"/>
          </p:nvPr>
        </p:nvSpPr>
        <p:spPr/>
        <p:txBody>
          <a:bodyPr/>
          <a:lstStyle/>
          <a:p>
            <a:fld id="{13543230-6468-1B43-BAC4-4080718FCDC0}" type="datetimeFigureOut">
              <a:t>19/11/2023</a:t>
            </a:fld>
            <a:endParaRPr lang="fr-FR"/>
          </a:p>
        </p:txBody>
      </p:sp>
      <p:sp>
        <p:nvSpPr>
          <p:cNvPr id="3" name="Espace réservé du pied de page 2">
            <a:extLst>
              <a:ext uri="{FF2B5EF4-FFF2-40B4-BE49-F238E27FC236}">
                <a16:creationId xmlns:a16="http://schemas.microsoft.com/office/drawing/2014/main" id="{3233A6BD-7115-3A4F-BBBB-4AED684FC98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A8262E7-E755-5641-83FF-FFA0FA273F03}"/>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8402319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5FB34D-5C29-9847-AB31-7BFF233FC1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03476C2-71CB-F54F-BD33-8AD212368D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301EC083-87C9-034B-8DAB-8B56AEB119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E70B1B27-EDB2-1140-987D-758533DFA11E}"/>
              </a:ext>
            </a:extLst>
          </p:cNvPr>
          <p:cNvSpPr>
            <a:spLocks noGrp="1"/>
          </p:cNvSpPr>
          <p:nvPr>
            <p:ph type="dt" sz="half" idx="10"/>
          </p:nvPr>
        </p:nvSpPr>
        <p:spPr/>
        <p:txBody>
          <a:bodyPr/>
          <a:lstStyle/>
          <a:p>
            <a:fld id="{13543230-6468-1B43-BAC4-4080718FCDC0}" type="datetimeFigureOut">
              <a:t>19/11/2023</a:t>
            </a:fld>
            <a:endParaRPr lang="fr-FR"/>
          </a:p>
        </p:txBody>
      </p:sp>
      <p:sp>
        <p:nvSpPr>
          <p:cNvPr id="6" name="Espace réservé du pied de page 5">
            <a:extLst>
              <a:ext uri="{FF2B5EF4-FFF2-40B4-BE49-F238E27FC236}">
                <a16:creationId xmlns:a16="http://schemas.microsoft.com/office/drawing/2014/main" id="{52A5CE66-F025-174B-880B-380DFBAADB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4FA596C-0594-A045-98F8-3154450FE4A4}"/>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2600364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7CF1F5-5567-DB45-BA86-3F07CD49606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68FBAAD-6A83-984D-92F4-70274BBEC9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A2C4AA3-622C-2B43-B845-3EFAC6BA1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8EF3D50-C6BB-734C-B6CC-DFD63F185F39}"/>
              </a:ext>
            </a:extLst>
          </p:cNvPr>
          <p:cNvSpPr>
            <a:spLocks noGrp="1"/>
          </p:cNvSpPr>
          <p:nvPr>
            <p:ph type="dt" sz="half" idx="10"/>
          </p:nvPr>
        </p:nvSpPr>
        <p:spPr/>
        <p:txBody>
          <a:bodyPr/>
          <a:lstStyle/>
          <a:p>
            <a:fld id="{13543230-6468-1B43-BAC4-4080718FCDC0}" type="datetimeFigureOut">
              <a:t>19/11/2023</a:t>
            </a:fld>
            <a:endParaRPr lang="fr-FR"/>
          </a:p>
        </p:txBody>
      </p:sp>
      <p:sp>
        <p:nvSpPr>
          <p:cNvPr id="6" name="Espace réservé du pied de page 5">
            <a:extLst>
              <a:ext uri="{FF2B5EF4-FFF2-40B4-BE49-F238E27FC236}">
                <a16:creationId xmlns:a16="http://schemas.microsoft.com/office/drawing/2014/main" id="{67204428-1893-324A-BCA5-0CE8DA77241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878F0F1-CDFC-3F44-AE33-2255B23B7E66}"/>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3544032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3AB16-3757-C94F-9152-4C3EE026E7B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B6E7FE1-EEE3-0C43-AAD1-F83953BA85A1}"/>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F2BC312-106D-3F4C-BCF1-1CE04F6C6CD4}"/>
              </a:ext>
            </a:extLst>
          </p:cNvPr>
          <p:cNvSpPr>
            <a:spLocks noGrp="1"/>
          </p:cNvSpPr>
          <p:nvPr>
            <p:ph type="dt" sz="half" idx="10"/>
          </p:nvPr>
        </p:nvSpPr>
        <p:spPr/>
        <p:txBody>
          <a:bodyPr/>
          <a:lstStyle/>
          <a:p>
            <a:fld id="{13543230-6468-1B43-BAC4-4080718FCDC0}" type="datetimeFigureOut">
              <a:t>19/11/2023</a:t>
            </a:fld>
            <a:endParaRPr lang="fr-FR"/>
          </a:p>
        </p:txBody>
      </p:sp>
      <p:sp>
        <p:nvSpPr>
          <p:cNvPr id="5" name="Espace réservé du pied de page 4">
            <a:extLst>
              <a:ext uri="{FF2B5EF4-FFF2-40B4-BE49-F238E27FC236}">
                <a16:creationId xmlns:a16="http://schemas.microsoft.com/office/drawing/2014/main" id="{5B8223FD-CE6A-084D-8422-FC8FD2CB5C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8B0598-681E-1B40-BA6C-FC367956CAF3}"/>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30858442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B9A65E4-B5FA-C24A-A80D-A15A0055311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B755195-2710-5D44-A029-BBFD9F2FFAF4}"/>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CB96E1D-7B38-A94F-95FE-89F150A594A6}"/>
              </a:ext>
            </a:extLst>
          </p:cNvPr>
          <p:cNvSpPr>
            <a:spLocks noGrp="1"/>
          </p:cNvSpPr>
          <p:nvPr>
            <p:ph type="dt" sz="half" idx="10"/>
          </p:nvPr>
        </p:nvSpPr>
        <p:spPr/>
        <p:txBody>
          <a:bodyPr/>
          <a:lstStyle/>
          <a:p>
            <a:fld id="{13543230-6468-1B43-BAC4-4080718FCDC0}" type="datetimeFigureOut">
              <a:t>19/11/2023</a:t>
            </a:fld>
            <a:endParaRPr lang="fr-FR"/>
          </a:p>
        </p:txBody>
      </p:sp>
      <p:sp>
        <p:nvSpPr>
          <p:cNvPr id="5" name="Espace réservé du pied de page 4">
            <a:extLst>
              <a:ext uri="{FF2B5EF4-FFF2-40B4-BE49-F238E27FC236}">
                <a16:creationId xmlns:a16="http://schemas.microsoft.com/office/drawing/2014/main" id="{D4FB090B-9107-4F44-AAC7-1AB273A3F8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AB81B9-A692-F44C-80AF-211C557FE563}"/>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417415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re et puces sur 2 colonnes">
    <p:spTree>
      <p:nvGrpSpPr>
        <p:cNvPr id="1" name=""/>
        <p:cNvGrpSpPr/>
        <p:nvPr/>
      </p:nvGrpSpPr>
      <p:grpSpPr>
        <a:xfrm>
          <a:off x="0" y="0"/>
          <a:ext cx="0" cy="0"/>
          <a:chOff x="0" y="0"/>
          <a:chExt cx="0" cy="0"/>
        </a:xfrm>
      </p:grpSpPr>
      <p:sp>
        <p:nvSpPr>
          <p:cNvPr id="36" name="Shape 36"/>
          <p:cNvSpPr>
            <a:spLocks noGrp="1"/>
          </p:cNvSpPr>
          <p:nvPr>
            <p:ph type="title"/>
          </p:nvPr>
        </p:nvSpPr>
        <p:spPr>
          <a:xfrm>
            <a:off x="1190626" y="178594"/>
            <a:ext cx="9810751" cy="1714500"/>
          </a:xfrm>
          <a:prstGeom prst="rect">
            <a:avLst/>
          </a:prstGeom>
        </p:spPr>
        <p:txBody>
          <a:bodyPr/>
          <a:lstStyle>
            <a:lvl1pPr marL="0" marR="0" algn="ctr" defTabSz="410620">
              <a:defRPr sz="5906" b="0">
                <a:uFillTx/>
                <a:latin typeface="+mj-lt"/>
                <a:ea typeface="+mj-ea"/>
                <a:cs typeface="+mj-cs"/>
                <a:sym typeface="Gill Sans"/>
              </a:defRPr>
            </a:lvl1pPr>
          </a:lstStyle>
          <a:p>
            <a:r>
              <a:t>Texte du titre</a:t>
            </a:r>
          </a:p>
        </p:txBody>
      </p:sp>
      <p:sp>
        <p:nvSpPr>
          <p:cNvPr id="37" name="Shape 37"/>
          <p:cNvSpPr>
            <a:spLocks noGrp="1"/>
          </p:cNvSpPr>
          <p:nvPr>
            <p:ph type="body" idx="1"/>
          </p:nvPr>
        </p:nvSpPr>
        <p:spPr>
          <a:xfrm>
            <a:off x="1190626" y="1946674"/>
            <a:ext cx="9810751" cy="4018359"/>
          </a:xfrm>
          <a:prstGeom prst="rect">
            <a:avLst/>
          </a:prstGeom>
        </p:spPr>
        <p:txBody>
          <a:bodyPr numCol="2" spcCol="523072"/>
          <a:lstStyle>
            <a:lvl1pPr marL="570819" marR="0" indent="-347656" defTabSz="410620">
              <a:spcBef>
                <a:spcPts val="2671"/>
              </a:spcBef>
              <a:buSzPct val="171000"/>
              <a:defRPr sz="2250">
                <a:uFillTx/>
                <a:latin typeface="+mj-lt"/>
                <a:ea typeface="+mj-ea"/>
                <a:cs typeface="+mj-cs"/>
                <a:sym typeface="Gill Sans"/>
              </a:defRPr>
            </a:lvl1pPr>
            <a:lvl2pPr marL="883248" marR="0" indent="-347656" defTabSz="410620">
              <a:spcBef>
                <a:spcPts val="2671"/>
              </a:spcBef>
              <a:buSzPct val="171000"/>
              <a:buChar char="•"/>
              <a:defRPr sz="2250">
                <a:uFillTx/>
                <a:latin typeface="+mj-lt"/>
                <a:ea typeface="+mj-ea"/>
                <a:cs typeface="+mj-cs"/>
                <a:sym typeface="Gill Sans"/>
              </a:defRPr>
            </a:lvl2pPr>
            <a:lvl3pPr marL="1195676" marR="0" indent="-347656" defTabSz="410620">
              <a:spcBef>
                <a:spcPts val="2671"/>
              </a:spcBef>
              <a:buSzPct val="171000"/>
              <a:defRPr>
                <a:uFillTx/>
                <a:latin typeface="+mj-lt"/>
                <a:ea typeface="+mj-ea"/>
                <a:cs typeface="+mj-cs"/>
                <a:sym typeface="Gill Sans"/>
              </a:defRPr>
            </a:lvl3pPr>
            <a:lvl4pPr marL="1508104" marR="0" indent="-347656" defTabSz="410620">
              <a:spcBef>
                <a:spcPts val="2671"/>
              </a:spcBef>
              <a:buSzPct val="171000"/>
              <a:buChar char="•"/>
              <a:defRPr sz="2250">
                <a:uFillTx/>
                <a:latin typeface="+mj-lt"/>
                <a:ea typeface="+mj-ea"/>
                <a:cs typeface="+mj-cs"/>
                <a:sym typeface="Gill Sans"/>
              </a:defRPr>
            </a:lvl4pPr>
            <a:lvl5pPr marL="1820531" marR="0" indent="-347656" defTabSz="410620">
              <a:spcBef>
                <a:spcPts val="2671"/>
              </a:spcBef>
              <a:buSzPct val="171000"/>
              <a:buChar char="•"/>
              <a:defRPr sz="2250">
                <a:uFillTx/>
                <a:latin typeface="+mj-lt"/>
                <a:ea typeface="+mj-ea"/>
                <a:cs typeface="+mj-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38" name="Shape 38"/>
          <p:cNvSpPr>
            <a:spLocks noGrp="1"/>
          </p:cNvSpPr>
          <p:nvPr>
            <p:ph type="sldNum" sz="quarter" idx="2"/>
          </p:nvPr>
        </p:nvSpPr>
        <p:spPr>
          <a:xfrm>
            <a:off x="5911052" y="6509743"/>
            <a:ext cx="357990" cy="266876"/>
          </a:xfrm>
          <a:prstGeom prst="rect">
            <a:avLst/>
          </a:prstGeom>
        </p:spPr>
        <p:txBody>
          <a:bodyPr/>
          <a:lstStyle>
            <a:lvl1pPr defTabSz="410620">
              <a:defRPr sz="1266">
                <a:uFillTx/>
                <a:latin typeface="+mj-lt"/>
                <a:ea typeface="+mj-ea"/>
                <a:cs typeface="+mj-cs"/>
                <a:sym typeface="Gill Sans"/>
              </a:defRPr>
            </a:lvl1pPr>
          </a:lstStyle>
          <a:p>
            <a:fld id="{86CB4B4D-7CA3-9044-876B-883B54F8677D}" type="slidenum">
              <a:t>‹N›</a:t>
            </a:fld>
            <a:endParaRPr/>
          </a:p>
        </p:txBody>
      </p:sp>
    </p:spTree>
    <p:extLst>
      <p:ext uri="{BB962C8B-B14F-4D97-AF65-F5344CB8AC3E}">
        <p14:creationId xmlns:p14="http://schemas.microsoft.com/office/powerpoint/2010/main" val="371493124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7CA902B-1356-41B0-8A49-C5CCCA0F9D56}" type="datetimeFigureOut">
              <a:rPr lang="it-IT" smtClean="0"/>
              <a:t>19/11/2023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CF95D64-B6FD-45FD-9A33-1AECB69C5E6C}" type="slidenum">
              <a:rPr lang="it-IT" smtClean="0"/>
              <a:t>‹N›</a:t>
            </a:fld>
            <a:endParaRPr lang="it-IT"/>
          </a:p>
        </p:txBody>
      </p:sp>
    </p:spTree>
    <p:extLst>
      <p:ext uri="{BB962C8B-B14F-4D97-AF65-F5344CB8AC3E}">
        <p14:creationId xmlns:p14="http://schemas.microsoft.com/office/powerpoint/2010/main" val="25720066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bwMode="auto">
          <a:xfrm>
            <a:off x="335361" y="260648"/>
            <a:ext cx="11570929" cy="449718"/>
          </a:xfrm>
          <a:prstGeom prst="rect">
            <a:avLst/>
          </a:prstGeom>
          <a:noFill/>
          <a:ln w="9525">
            <a:noFill/>
            <a:miter lim="800000"/>
            <a:headEnd/>
            <a:tailEnd/>
          </a:ln>
          <a:effectLst/>
        </p:spPr>
        <p:txBody>
          <a:bodyPr/>
          <a:lstStyle/>
          <a:p>
            <a:pPr lvl="0"/>
            <a:r>
              <a:rPr lang="it-IT" dirty="0" smtClean="0"/>
              <a:t>Fare clic per modificare lo stile del titolo</a:t>
            </a:r>
          </a:p>
        </p:txBody>
      </p:sp>
      <p:sp>
        <p:nvSpPr>
          <p:cNvPr id="14" name="Content Placeholder 13"/>
          <p:cNvSpPr>
            <a:spLocks noGrp="1"/>
          </p:cNvSpPr>
          <p:nvPr>
            <p:ph sz="quarter" idx="10"/>
          </p:nvPr>
        </p:nvSpPr>
        <p:spPr>
          <a:xfrm>
            <a:off x="335361" y="908720"/>
            <a:ext cx="11570891" cy="5184576"/>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GB" dirty="0"/>
          </a:p>
        </p:txBody>
      </p:sp>
      <p:sp>
        <p:nvSpPr>
          <p:cNvPr id="4" name="Rectangle 6"/>
          <p:cNvSpPr>
            <a:spLocks noGrp="1" noChangeArrowheads="1"/>
          </p:cNvSpPr>
          <p:nvPr>
            <p:ph type="sldNum" sz="quarter" idx="11"/>
          </p:nvPr>
        </p:nvSpPr>
        <p:spPr/>
        <p:txBody>
          <a:bodyPr/>
          <a:lstStyle>
            <a:lvl1pPr>
              <a:defRPr/>
            </a:lvl1pPr>
          </a:lstStyle>
          <a:p>
            <a:pPr>
              <a:defRPr/>
            </a:pPr>
            <a:fld id="{2E64C337-FF08-40B5-9A91-325D179CCE25}" type="slidenum">
              <a:rPr lang="it-IT"/>
              <a:pPr>
                <a:defRPr/>
              </a:pPr>
              <a:t>‹N›</a:t>
            </a:fld>
            <a:endParaRPr lang="it-IT" dirty="0"/>
          </a:p>
        </p:txBody>
      </p:sp>
    </p:spTree>
    <p:extLst>
      <p:ext uri="{BB962C8B-B14F-4D97-AF65-F5344CB8AC3E}">
        <p14:creationId xmlns:p14="http://schemas.microsoft.com/office/powerpoint/2010/main" val="322975409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Text Placeholder 9"/>
          <p:cNvSpPr>
            <a:spLocks noGrp="1"/>
          </p:cNvSpPr>
          <p:nvPr>
            <p:ph type="body" sz="quarter" idx="10"/>
          </p:nvPr>
        </p:nvSpPr>
        <p:spPr>
          <a:xfrm>
            <a:off x="816000" y="6132300"/>
            <a:ext cx="4975200" cy="277200"/>
          </a:xfrm>
        </p:spPr>
        <p:txBody>
          <a:bodyPr anchor="b"/>
          <a:lstStyle>
            <a:lvl1pPr marL="0" indent="0">
              <a:buNone/>
              <a:defRPr sz="1200" b="1"/>
            </a:lvl1pPr>
            <a:lvl5pPr>
              <a:defRPr/>
            </a:lvl5pPr>
          </a:lstStyle>
          <a:p>
            <a:pPr lvl="0"/>
            <a:r>
              <a:rPr lang="it-IT"/>
              <a:t>Fare clic per modificare gli stili del testo dello schema</a:t>
            </a:r>
          </a:p>
        </p:txBody>
      </p:sp>
      <p:sp>
        <p:nvSpPr>
          <p:cNvPr id="8" name="Text Placeholder 9"/>
          <p:cNvSpPr>
            <a:spLocks noGrp="1"/>
          </p:cNvSpPr>
          <p:nvPr>
            <p:ph type="body" sz="quarter" idx="11"/>
          </p:nvPr>
        </p:nvSpPr>
        <p:spPr>
          <a:xfrm>
            <a:off x="7812400" y="6132300"/>
            <a:ext cx="4320000" cy="277200"/>
          </a:xfrm>
        </p:spPr>
        <p:txBody>
          <a:bodyPr anchor="b"/>
          <a:lstStyle>
            <a:lvl1pPr marL="0" indent="0" algn="r">
              <a:buNone/>
              <a:defRPr sz="1200" b="1"/>
            </a:lvl1pPr>
            <a:lvl5pPr>
              <a:defRPr/>
            </a:lvl5pPr>
          </a:lstStyle>
          <a:p>
            <a:pPr lvl="0"/>
            <a:r>
              <a:rPr lang="it-IT"/>
              <a:t>Fare clic per modificare gli stili del testo dello schema</a:t>
            </a:r>
          </a:p>
        </p:txBody>
      </p:sp>
    </p:spTree>
    <p:extLst>
      <p:ext uri="{BB962C8B-B14F-4D97-AF65-F5344CB8AC3E}">
        <p14:creationId xmlns:p14="http://schemas.microsoft.com/office/powerpoint/2010/main" val="12438570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dirty="0"/>
          </a:p>
        </p:txBody>
      </p:sp>
    </p:spTree>
    <p:extLst>
      <p:ext uri="{BB962C8B-B14F-4D97-AF65-F5344CB8AC3E}">
        <p14:creationId xmlns:p14="http://schemas.microsoft.com/office/powerpoint/2010/main" val="38518036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0" i="0">
                <a:solidFill>
                  <a:srgbClr val="EA631B"/>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dirty="0"/>
          </a:p>
        </p:txBody>
      </p:sp>
    </p:spTree>
    <p:extLst>
      <p:ext uri="{BB962C8B-B14F-4D97-AF65-F5344CB8AC3E}">
        <p14:creationId xmlns:p14="http://schemas.microsoft.com/office/powerpoint/2010/main" val="6625422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0" i="0">
                <a:solidFill>
                  <a:srgbClr val="EA631B"/>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dirty="0"/>
          </a:p>
        </p:txBody>
      </p:sp>
    </p:spTree>
    <p:extLst>
      <p:ext uri="{BB962C8B-B14F-4D97-AF65-F5344CB8AC3E}">
        <p14:creationId xmlns:p14="http://schemas.microsoft.com/office/powerpoint/2010/main" val="661348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0" i="0">
                <a:solidFill>
                  <a:srgbClr val="EA631B"/>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dirty="0"/>
          </a:p>
        </p:txBody>
      </p:sp>
    </p:spTree>
    <p:extLst>
      <p:ext uri="{BB962C8B-B14F-4D97-AF65-F5344CB8AC3E}">
        <p14:creationId xmlns:p14="http://schemas.microsoft.com/office/powerpoint/2010/main" val="7348541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dirty="0"/>
          </a:p>
        </p:txBody>
      </p:sp>
    </p:spTree>
    <p:extLst>
      <p:ext uri="{BB962C8B-B14F-4D97-AF65-F5344CB8AC3E}">
        <p14:creationId xmlns:p14="http://schemas.microsoft.com/office/powerpoint/2010/main" val="13873393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A72419-94FA-F1F8-4BD5-DEF10244536A}"/>
              </a:ext>
            </a:extLst>
          </p:cNvPr>
          <p:cNvPicPr>
            <a:picLocks/>
          </p:cNvPicPr>
          <p:nvPr userDrawn="1"/>
        </p:nvPicPr>
        <p:blipFill>
          <a:blip r:embed="rId2"/>
          <a:stretch>
            <a:fillRect/>
          </a:stretch>
        </p:blipFill>
        <p:spPr>
          <a:xfrm>
            <a:off x="0" y="0"/>
            <a:ext cx="12204000" cy="6861600"/>
          </a:xfrm>
          <a:prstGeom prst="rect">
            <a:avLst/>
          </a:prstGeom>
        </p:spPr>
      </p:pic>
      <p:cxnSp>
        <p:nvCxnSpPr>
          <p:cNvPr id="19" name="Straight Connector 18">
            <a:extLst>
              <a:ext uri="{FF2B5EF4-FFF2-40B4-BE49-F238E27FC236}">
                <a16:creationId xmlns:a16="http://schemas.microsoft.com/office/drawing/2014/main" id="{30B857B3-386C-4986-B014-595297760E35}"/>
              </a:ext>
            </a:extLst>
          </p:cNvPr>
          <p:cNvCxnSpPr>
            <a:cxnSpLocks/>
          </p:cNvCxnSpPr>
          <p:nvPr userDrawn="1"/>
        </p:nvCxnSpPr>
        <p:spPr>
          <a:xfrm>
            <a:off x="4654378" y="6192000"/>
            <a:ext cx="6865622" cy="0"/>
          </a:xfrm>
          <a:prstGeom prst="line">
            <a:avLst/>
          </a:prstGeom>
          <a:ln w="38100" cap="rnd">
            <a:gradFill>
              <a:gsLst>
                <a:gs pos="65000">
                  <a:schemeClr val="accent1">
                    <a:alpha val="10000"/>
                  </a:schemeClr>
                </a:gs>
                <a:gs pos="1000">
                  <a:schemeClr val="accent1">
                    <a:alpha val="5000"/>
                  </a:schemeClr>
                </a:gs>
                <a:gs pos="34000">
                  <a:srgbClr val="7D0096">
                    <a:alpha val="10000"/>
                  </a:srgbClr>
                </a:gs>
                <a:gs pos="14000">
                  <a:schemeClr val="accent1">
                    <a:alpha val="30000"/>
                  </a:schemeClr>
                </a:gs>
                <a:gs pos="99000">
                  <a:schemeClr val="accent1">
                    <a:alpha val="30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0853CF0-CCD8-FE08-AA22-E9DC32904FEB}"/>
              </a:ext>
            </a:extLst>
          </p:cNvPr>
          <p:cNvPicPr>
            <a:picLocks noChangeAspect="1"/>
          </p:cNvPicPr>
          <p:nvPr userDrawn="1"/>
        </p:nvPicPr>
        <p:blipFill>
          <a:blip r:embed="rId3"/>
          <a:stretch>
            <a:fillRect/>
          </a:stretch>
        </p:blipFill>
        <p:spPr>
          <a:xfrm>
            <a:off x="9226296" y="4830891"/>
            <a:ext cx="2097603" cy="1370667"/>
          </a:xfrm>
          <a:prstGeom prst="rect">
            <a:avLst/>
          </a:prstGeom>
        </p:spPr>
      </p:pic>
      <p:pic>
        <p:nvPicPr>
          <p:cNvPr id="27" name="Picture 26">
            <a:extLst>
              <a:ext uri="{FF2B5EF4-FFF2-40B4-BE49-F238E27FC236}">
                <a16:creationId xmlns:a16="http://schemas.microsoft.com/office/drawing/2014/main" id="{7C0E3C2B-C5A9-5487-419F-1B93D9436019}"/>
              </a:ext>
            </a:extLst>
          </p:cNvPr>
          <p:cNvPicPr>
            <a:picLocks noChangeAspect="1"/>
          </p:cNvPicPr>
          <p:nvPr userDrawn="1"/>
        </p:nvPicPr>
        <p:blipFill>
          <a:blip r:embed="rId4"/>
          <a:stretch>
            <a:fillRect/>
          </a:stretch>
        </p:blipFill>
        <p:spPr>
          <a:xfrm>
            <a:off x="4654377" y="4998833"/>
            <a:ext cx="1202725" cy="1202725"/>
          </a:xfrm>
          <a:prstGeom prst="rect">
            <a:avLst/>
          </a:prstGeom>
        </p:spPr>
      </p:pic>
      <p:sp>
        <p:nvSpPr>
          <p:cNvPr id="20" name="Oval 19">
            <a:extLst>
              <a:ext uri="{FF2B5EF4-FFF2-40B4-BE49-F238E27FC236}">
                <a16:creationId xmlns:a16="http://schemas.microsoft.com/office/drawing/2014/main" id="{B39785CE-F727-C860-0657-E4EF42AB3053}"/>
              </a:ext>
            </a:extLst>
          </p:cNvPr>
          <p:cNvSpPr/>
          <p:nvPr userDrawn="1"/>
        </p:nvSpPr>
        <p:spPr>
          <a:xfrm>
            <a:off x="8540047" y="4212747"/>
            <a:ext cx="1654466" cy="357757"/>
          </a:xfrm>
          <a:prstGeom prst="ellipse">
            <a:avLst/>
          </a:prstGeom>
          <a:gradFill>
            <a:gsLst>
              <a:gs pos="0">
                <a:schemeClr val="accent2">
                  <a:alpha val="60000"/>
                </a:schemeClr>
              </a:gs>
              <a:gs pos="100000">
                <a:schemeClr val="accent1">
                  <a:alpha val="30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1" name="Picture 10">
            <a:extLst>
              <a:ext uri="{FF2B5EF4-FFF2-40B4-BE49-F238E27FC236}">
                <a16:creationId xmlns:a16="http://schemas.microsoft.com/office/drawing/2014/main" id="{3FD77F88-F27C-B4A0-27F0-7F302AFD87C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233797" y="256106"/>
            <a:ext cx="4076274" cy="4348934"/>
          </a:xfrm>
          <a:prstGeom prst="rect">
            <a:avLst/>
          </a:prstGeom>
        </p:spPr>
      </p:pic>
      <p:pic>
        <p:nvPicPr>
          <p:cNvPr id="18" name="Picture 17">
            <a:extLst>
              <a:ext uri="{FF2B5EF4-FFF2-40B4-BE49-F238E27FC236}">
                <a16:creationId xmlns:a16="http://schemas.microsoft.com/office/drawing/2014/main" id="{868CFA4A-1995-E8CD-46CC-9D35E13D474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258469" y="3754280"/>
            <a:ext cx="883638" cy="735962"/>
          </a:xfrm>
          <a:prstGeom prst="rect">
            <a:avLst/>
          </a:prstGeom>
        </p:spPr>
      </p:pic>
      <p:pic>
        <p:nvPicPr>
          <p:cNvPr id="6" name="Picture 5" descr="Text&#10;&#10;Description automatically generated">
            <a:extLst>
              <a:ext uri="{FF2B5EF4-FFF2-40B4-BE49-F238E27FC236}">
                <a16:creationId xmlns:a16="http://schemas.microsoft.com/office/drawing/2014/main" id="{84478E80-FD49-0127-D39E-0B1DE7D6720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60715" y="1215627"/>
            <a:ext cx="6424657" cy="2556000"/>
          </a:xfrm>
          <a:prstGeom prst="rect">
            <a:avLst/>
          </a:prstGeom>
        </p:spPr>
      </p:pic>
    </p:spTree>
    <p:extLst>
      <p:ext uri="{BB962C8B-B14F-4D97-AF65-F5344CB8AC3E}">
        <p14:creationId xmlns:p14="http://schemas.microsoft.com/office/powerpoint/2010/main" val="2327325285"/>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55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A72419-94FA-F1F8-4BD5-DEF10244536A}"/>
              </a:ext>
            </a:extLst>
          </p:cNvPr>
          <p:cNvPicPr>
            <a:picLocks/>
          </p:cNvPicPr>
          <p:nvPr userDrawn="1"/>
        </p:nvPicPr>
        <p:blipFill>
          <a:blip r:embed="rId2"/>
          <a:stretch>
            <a:fillRect/>
          </a:stretch>
        </p:blipFill>
        <p:spPr>
          <a:xfrm>
            <a:off x="0" y="0"/>
            <a:ext cx="12204000" cy="6861600"/>
          </a:xfrm>
          <a:prstGeom prst="rect">
            <a:avLst/>
          </a:prstGeom>
        </p:spPr>
      </p:pic>
      <p:cxnSp>
        <p:nvCxnSpPr>
          <p:cNvPr id="19" name="Straight Connector 18">
            <a:extLst>
              <a:ext uri="{FF2B5EF4-FFF2-40B4-BE49-F238E27FC236}">
                <a16:creationId xmlns:a16="http://schemas.microsoft.com/office/drawing/2014/main" id="{30B857B3-386C-4986-B014-595297760E35}"/>
              </a:ext>
            </a:extLst>
          </p:cNvPr>
          <p:cNvCxnSpPr>
            <a:cxnSpLocks/>
          </p:cNvCxnSpPr>
          <p:nvPr userDrawn="1"/>
        </p:nvCxnSpPr>
        <p:spPr>
          <a:xfrm>
            <a:off x="4654378" y="6192000"/>
            <a:ext cx="6865622" cy="0"/>
          </a:xfrm>
          <a:prstGeom prst="line">
            <a:avLst/>
          </a:prstGeom>
          <a:ln w="38100" cap="rnd">
            <a:gradFill>
              <a:gsLst>
                <a:gs pos="65000">
                  <a:schemeClr val="accent1">
                    <a:alpha val="10000"/>
                  </a:schemeClr>
                </a:gs>
                <a:gs pos="1000">
                  <a:schemeClr val="accent1">
                    <a:alpha val="5000"/>
                  </a:schemeClr>
                </a:gs>
                <a:gs pos="34000">
                  <a:srgbClr val="7D0096">
                    <a:alpha val="10000"/>
                  </a:srgbClr>
                </a:gs>
                <a:gs pos="14000">
                  <a:schemeClr val="accent1">
                    <a:alpha val="30000"/>
                  </a:schemeClr>
                </a:gs>
                <a:gs pos="99000">
                  <a:schemeClr val="accent1">
                    <a:alpha val="30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0853CF0-CCD8-FE08-AA22-E9DC32904FEB}"/>
              </a:ext>
            </a:extLst>
          </p:cNvPr>
          <p:cNvPicPr>
            <a:picLocks noChangeAspect="1"/>
          </p:cNvPicPr>
          <p:nvPr userDrawn="1"/>
        </p:nvPicPr>
        <p:blipFill>
          <a:blip r:embed="rId3"/>
          <a:stretch>
            <a:fillRect/>
          </a:stretch>
        </p:blipFill>
        <p:spPr>
          <a:xfrm>
            <a:off x="9226296" y="4830891"/>
            <a:ext cx="2097603" cy="1370667"/>
          </a:xfrm>
          <a:prstGeom prst="rect">
            <a:avLst/>
          </a:prstGeom>
        </p:spPr>
      </p:pic>
      <p:pic>
        <p:nvPicPr>
          <p:cNvPr id="27" name="Picture 26">
            <a:extLst>
              <a:ext uri="{FF2B5EF4-FFF2-40B4-BE49-F238E27FC236}">
                <a16:creationId xmlns:a16="http://schemas.microsoft.com/office/drawing/2014/main" id="{7C0E3C2B-C5A9-5487-419F-1B93D9436019}"/>
              </a:ext>
            </a:extLst>
          </p:cNvPr>
          <p:cNvPicPr>
            <a:picLocks noChangeAspect="1"/>
          </p:cNvPicPr>
          <p:nvPr userDrawn="1"/>
        </p:nvPicPr>
        <p:blipFill>
          <a:blip r:embed="rId4"/>
          <a:stretch>
            <a:fillRect/>
          </a:stretch>
        </p:blipFill>
        <p:spPr>
          <a:xfrm>
            <a:off x="4654377" y="4998833"/>
            <a:ext cx="1202725" cy="1202725"/>
          </a:xfrm>
          <a:prstGeom prst="rect">
            <a:avLst/>
          </a:prstGeom>
        </p:spPr>
      </p:pic>
      <p:sp>
        <p:nvSpPr>
          <p:cNvPr id="20" name="Oval 19">
            <a:extLst>
              <a:ext uri="{FF2B5EF4-FFF2-40B4-BE49-F238E27FC236}">
                <a16:creationId xmlns:a16="http://schemas.microsoft.com/office/drawing/2014/main" id="{B39785CE-F727-C860-0657-E4EF42AB3053}"/>
              </a:ext>
            </a:extLst>
          </p:cNvPr>
          <p:cNvSpPr/>
          <p:nvPr userDrawn="1"/>
        </p:nvSpPr>
        <p:spPr>
          <a:xfrm>
            <a:off x="8540047" y="4212747"/>
            <a:ext cx="1654466" cy="357757"/>
          </a:xfrm>
          <a:prstGeom prst="ellipse">
            <a:avLst/>
          </a:prstGeom>
          <a:gradFill>
            <a:gsLst>
              <a:gs pos="0">
                <a:schemeClr val="accent2">
                  <a:alpha val="60000"/>
                </a:schemeClr>
              </a:gs>
              <a:gs pos="100000">
                <a:schemeClr val="accent1">
                  <a:alpha val="30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1" name="Picture 10">
            <a:extLst>
              <a:ext uri="{FF2B5EF4-FFF2-40B4-BE49-F238E27FC236}">
                <a16:creationId xmlns:a16="http://schemas.microsoft.com/office/drawing/2014/main" id="{3FD77F88-F27C-B4A0-27F0-7F302AFD87C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233797" y="256106"/>
            <a:ext cx="4076274" cy="4348934"/>
          </a:xfrm>
          <a:prstGeom prst="rect">
            <a:avLst/>
          </a:prstGeom>
        </p:spPr>
      </p:pic>
      <p:pic>
        <p:nvPicPr>
          <p:cNvPr id="18" name="Picture 17">
            <a:extLst>
              <a:ext uri="{FF2B5EF4-FFF2-40B4-BE49-F238E27FC236}">
                <a16:creationId xmlns:a16="http://schemas.microsoft.com/office/drawing/2014/main" id="{868CFA4A-1995-E8CD-46CC-9D35E13D474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258469" y="3754280"/>
            <a:ext cx="883638" cy="735962"/>
          </a:xfrm>
          <a:prstGeom prst="rect">
            <a:avLst/>
          </a:prstGeom>
        </p:spPr>
      </p:pic>
    </p:spTree>
    <p:extLst>
      <p:ext uri="{BB962C8B-B14F-4D97-AF65-F5344CB8AC3E}">
        <p14:creationId xmlns:p14="http://schemas.microsoft.com/office/powerpoint/2010/main" val="136609442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55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68C200-C239-6F03-278D-D48AB77049F6}"/>
              </a:ext>
            </a:extLst>
          </p:cNvPr>
          <p:cNvPicPr>
            <a:picLocks/>
          </p:cNvPicPr>
          <p:nvPr userDrawn="1"/>
        </p:nvPicPr>
        <p:blipFill>
          <a:blip r:embed="rId2"/>
          <a:srcRect/>
          <a:stretch/>
        </p:blipFill>
        <p:spPr>
          <a:xfrm>
            <a:off x="0" y="0"/>
            <a:ext cx="12198400" cy="6861600"/>
          </a:xfrm>
          <a:prstGeom prst="rect">
            <a:avLst/>
          </a:prstGeom>
        </p:spPr>
      </p:pic>
      <p:pic>
        <p:nvPicPr>
          <p:cNvPr id="5" name="Picture 4" hidden="1">
            <a:extLst>
              <a:ext uri="{FF2B5EF4-FFF2-40B4-BE49-F238E27FC236}">
                <a16:creationId xmlns:a16="http://schemas.microsoft.com/office/drawing/2014/main" id="{F1556F52-6EA3-FD0F-4F38-75B3457DE95A}"/>
              </a:ext>
            </a:extLst>
          </p:cNvPr>
          <p:cNvPicPr>
            <a:picLocks/>
          </p:cNvPicPr>
          <p:nvPr userDrawn="1"/>
        </p:nvPicPr>
        <p:blipFill>
          <a:blip r:embed="rId3" cstate="print">
            <a:extLst>
              <a:ext uri="{28A0092B-C50C-407E-A947-70E740481C1C}">
                <a14:useLocalDpi xmlns:a14="http://schemas.microsoft.com/office/drawing/2010/main"/>
              </a:ext>
            </a:extLst>
          </a:blip>
          <a:srcRect/>
          <a:stretch/>
        </p:blipFill>
        <p:spPr>
          <a:xfrm>
            <a:off x="2800" y="0"/>
            <a:ext cx="12198400" cy="6861600"/>
          </a:xfrm>
          <a:prstGeom prst="rect">
            <a:avLst/>
          </a:prstGeom>
        </p:spPr>
      </p:pic>
      <p:sp>
        <p:nvSpPr>
          <p:cNvPr id="2" name="Title 1">
            <a:extLst>
              <a:ext uri="{FF2B5EF4-FFF2-40B4-BE49-F238E27FC236}">
                <a16:creationId xmlns:a16="http://schemas.microsoft.com/office/drawing/2014/main" id="{53592423-46EC-0696-7548-1716BD0CC02B}"/>
              </a:ext>
            </a:extLst>
          </p:cNvPr>
          <p:cNvSpPr>
            <a:spLocks noGrp="1"/>
          </p:cNvSpPr>
          <p:nvPr>
            <p:ph type="title" hasCustomPrompt="1"/>
          </p:nvPr>
        </p:nvSpPr>
        <p:spPr>
          <a:xfrm>
            <a:off x="3015853" y="1467180"/>
            <a:ext cx="6482422" cy="727200"/>
          </a:xfrm>
        </p:spPr>
        <p:txBody>
          <a:bodyPr/>
          <a:lstStyle>
            <a:lvl1pPr>
              <a:defRPr sz="3000"/>
            </a:lvl1pPr>
          </a:lstStyle>
          <a:p>
            <a:r>
              <a:rPr lang="en-GB" dirty="0"/>
              <a:t>Presenter Name</a:t>
            </a:r>
            <a:endParaRPr lang="en-US" dirty="0"/>
          </a:p>
        </p:txBody>
      </p:sp>
      <p:sp>
        <p:nvSpPr>
          <p:cNvPr id="3" name="Slide Number Placeholder 2">
            <a:extLst>
              <a:ext uri="{FF2B5EF4-FFF2-40B4-BE49-F238E27FC236}">
                <a16:creationId xmlns:a16="http://schemas.microsoft.com/office/drawing/2014/main" id="{7D4959E6-D5C9-E195-F632-ADEEB3319BEF}"/>
              </a:ext>
            </a:extLst>
          </p:cNvPr>
          <p:cNvSpPr>
            <a:spLocks noGrp="1"/>
          </p:cNvSpPr>
          <p:nvPr>
            <p:ph type="sldNum" sz="quarter" idx="10"/>
          </p:nvPr>
        </p:nvSpPr>
        <p:spPr/>
        <p:txBody>
          <a:bodyPr/>
          <a:lstStyle/>
          <a:p>
            <a:fld id="{E449284F-0537-B041-B57F-18C295173E79}" type="slidenum">
              <a:rPr lang="en-US" smtClean="0"/>
              <a:pPr/>
              <a:t>‹N›</a:t>
            </a:fld>
            <a:endParaRPr lang="en-US" dirty="0"/>
          </a:p>
        </p:txBody>
      </p:sp>
      <p:sp>
        <p:nvSpPr>
          <p:cNvPr id="10" name="Text Placeholder 9">
            <a:extLst>
              <a:ext uri="{FF2B5EF4-FFF2-40B4-BE49-F238E27FC236}">
                <a16:creationId xmlns:a16="http://schemas.microsoft.com/office/drawing/2014/main" id="{60D74D77-D071-9256-F88B-473F794A9216}"/>
              </a:ext>
            </a:extLst>
          </p:cNvPr>
          <p:cNvSpPr>
            <a:spLocks noGrp="1"/>
          </p:cNvSpPr>
          <p:nvPr>
            <p:ph type="body" sz="quarter" idx="11" hasCustomPrompt="1"/>
          </p:nvPr>
        </p:nvSpPr>
        <p:spPr>
          <a:xfrm>
            <a:off x="3016250" y="2736000"/>
            <a:ext cx="6167507" cy="1287462"/>
          </a:xfrm>
        </p:spPr>
        <p:txBody>
          <a:bodyPr/>
          <a:lstStyle>
            <a:lvl1pPr>
              <a:defRPr sz="3200">
                <a:solidFill>
                  <a:schemeClr val="accent2"/>
                </a:solidFill>
              </a:defRPr>
            </a:lvl1pPr>
          </a:lstStyle>
          <a:p>
            <a:pPr lvl="0"/>
            <a:r>
              <a:rPr lang="en-US" dirty="0"/>
              <a:t>Presentation Title</a:t>
            </a:r>
          </a:p>
        </p:txBody>
      </p:sp>
      <p:grpSp>
        <p:nvGrpSpPr>
          <p:cNvPr id="9" name="Group 8">
            <a:extLst>
              <a:ext uri="{FF2B5EF4-FFF2-40B4-BE49-F238E27FC236}">
                <a16:creationId xmlns:a16="http://schemas.microsoft.com/office/drawing/2014/main" id="{B57EBBC1-834B-A44B-FCE1-6C4AD57A1210}"/>
              </a:ext>
            </a:extLst>
          </p:cNvPr>
          <p:cNvGrpSpPr/>
          <p:nvPr userDrawn="1"/>
        </p:nvGrpSpPr>
        <p:grpSpPr>
          <a:xfrm>
            <a:off x="9009827" y="976543"/>
            <a:ext cx="2939517" cy="3136140"/>
            <a:chOff x="7233797" y="256106"/>
            <a:chExt cx="4076274" cy="4348934"/>
          </a:xfrm>
        </p:grpSpPr>
        <p:sp>
          <p:nvSpPr>
            <p:cNvPr id="11" name="Oval 10">
              <a:extLst>
                <a:ext uri="{FF2B5EF4-FFF2-40B4-BE49-F238E27FC236}">
                  <a16:creationId xmlns:a16="http://schemas.microsoft.com/office/drawing/2014/main" id="{7D442FB6-72A9-8903-EB67-4986BBD14C8B}"/>
                </a:ext>
              </a:extLst>
            </p:cNvPr>
            <p:cNvSpPr/>
            <p:nvPr userDrawn="1"/>
          </p:nvSpPr>
          <p:spPr>
            <a:xfrm>
              <a:off x="8540047" y="4212747"/>
              <a:ext cx="1654466" cy="357757"/>
            </a:xfrm>
            <a:prstGeom prst="ellipse">
              <a:avLst/>
            </a:prstGeom>
            <a:gradFill>
              <a:gsLst>
                <a:gs pos="0">
                  <a:schemeClr val="accent2">
                    <a:alpha val="60000"/>
                  </a:schemeClr>
                </a:gs>
                <a:gs pos="100000">
                  <a:schemeClr val="accent1">
                    <a:alpha val="30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2" name="Picture 11">
              <a:extLst>
                <a:ext uri="{FF2B5EF4-FFF2-40B4-BE49-F238E27FC236}">
                  <a16:creationId xmlns:a16="http://schemas.microsoft.com/office/drawing/2014/main" id="{4829D67F-C4E7-BE93-F511-FD5CFC6AB6D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33797" y="256106"/>
              <a:ext cx="4076274" cy="4348934"/>
            </a:xfrm>
            <a:prstGeom prst="rect">
              <a:avLst/>
            </a:prstGeom>
          </p:spPr>
        </p:pic>
      </p:grpSp>
    </p:spTree>
    <p:extLst>
      <p:ext uri="{BB962C8B-B14F-4D97-AF65-F5344CB8AC3E}">
        <p14:creationId xmlns:p14="http://schemas.microsoft.com/office/powerpoint/2010/main" val="1541352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07CA902B-1356-41B0-8A49-C5CCCA0F9D56}" type="datetimeFigureOut">
              <a:rPr lang="it-IT" smtClean="0"/>
              <a:t>19/11/2023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CF95D64-B6FD-45FD-9A33-1AECB69C5E6C}" type="slidenum">
              <a:rPr lang="it-IT" smtClean="0"/>
              <a:t>‹N›</a:t>
            </a:fld>
            <a:endParaRPr lang="it-IT"/>
          </a:p>
        </p:txBody>
      </p:sp>
    </p:spTree>
    <p:extLst>
      <p:ext uri="{BB962C8B-B14F-4D97-AF65-F5344CB8AC3E}">
        <p14:creationId xmlns:p14="http://schemas.microsoft.com/office/powerpoint/2010/main" val="26558763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divider (small land)">
    <p:spTree>
      <p:nvGrpSpPr>
        <p:cNvPr id="1" name=""/>
        <p:cNvGrpSpPr/>
        <p:nvPr/>
      </p:nvGrpSpPr>
      <p:grpSpPr>
        <a:xfrm>
          <a:off x="0" y="0"/>
          <a:ext cx="0" cy="0"/>
          <a:chOff x="0" y="0"/>
          <a:chExt cx="0" cy="0"/>
        </a:xfrm>
      </p:grpSpPr>
      <p:pic>
        <p:nvPicPr>
          <p:cNvPr id="13" name="Google Shape;215;p28">
            <a:extLst>
              <a:ext uri="{FF2B5EF4-FFF2-40B4-BE49-F238E27FC236}">
                <a16:creationId xmlns:a16="http://schemas.microsoft.com/office/drawing/2014/main" id="{7B1C96C3-34FE-46C7-BF3D-448079EB284E}"/>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3525795" y="1691652"/>
            <a:ext cx="8666205" cy="5175225"/>
          </a:xfrm>
          <a:prstGeom prst="rect">
            <a:avLst/>
          </a:prstGeom>
          <a:noFill/>
          <a:ln>
            <a:noFill/>
          </a:ln>
        </p:spPr>
      </p:pic>
      <p:sp>
        <p:nvSpPr>
          <p:cNvPr id="14" name="Oval 13">
            <a:extLst>
              <a:ext uri="{FF2B5EF4-FFF2-40B4-BE49-F238E27FC236}">
                <a16:creationId xmlns:a16="http://schemas.microsoft.com/office/drawing/2014/main" id="{00DC8041-8FB6-4D1D-AE4A-CD46400B948C}"/>
              </a:ext>
            </a:extLst>
          </p:cNvPr>
          <p:cNvSpPr/>
          <p:nvPr userDrawn="1"/>
        </p:nvSpPr>
        <p:spPr>
          <a:xfrm>
            <a:off x="9999505" y="5306786"/>
            <a:ext cx="1424762" cy="357757"/>
          </a:xfrm>
          <a:prstGeom prst="ellipse">
            <a:avLst/>
          </a:prstGeom>
          <a:gradFill>
            <a:gsLst>
              <a:gs pos="0">
                <a:schemeClr val="accent2">
                  <a:alpha val="40000"/>
                </a:schemeClr>
              </a:gs>
              <a:gs pos="100000">
                <a:schemeClr val="accent1">
                  <a:alpha val="25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5" name="Picture 14">
            <a:extLst>
              <a:ext uri="{FF2B5EF4-FFF2-40B4-BE49-F238E27FC236}">
                <a16:creationId xmlns:a16="http://schemas.microsoft.com/office/drawing/2014/main" id="{2EEB68EF-D10B-417E-BFFC-23FD9F9CBC6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74378" y="2545565"/>
            <a:ext cx="2904966" cy="3099278"/>
          </a:xfrm>
          <a:prstGeom prst="rect">
            <a:avLst/>
          </a:prstGeom>
        </p:spPr>
      </p:pic>
      <p:pic>
        <p:nvPicPr>
          <p:cNvPr id="5" name="Picture 4" hidden="1">
            <a:extLst>
              <a:ext uri="{FF2B5EF4-FFF2-40B4-BE49-F238E27FC236}">
                <a16:creationId xmlns:a16="http://schemas.microsoft.com/office/drawing/2014/main" id="{F1556F52-6EA3-FD0F-4F38-75B3457DE95A}"/>
              </a:ext>
            </a:extLst>
          </p:cNvPr>
          <p:cNvPicPr>
            <a:picLocks/>
          </p:cNvPicPr>
          <p:nvPr userDrawn="1"/>
        </p:nvPicPr>
        <p:blipFill>
          <a:blip r:embed="rId4" cstate="print">
            <a:extLst>
              <a:ext uri="{28A0092B-C50C-407E-A947-70E740481C1C}">
                <a14:useLocalDpi xmlns:a14="http://schemas.microsoft.com/office/drawing/2010/main"/>
              </a:ext>
            </a:extLst>
          </a:blip>
          <a:srcRect/>
          <a:stretch/>
        </p:blipFill>
        <p:spPr>
          <a:xfrm>
            <a:off x="2800" y="0"/>
            <a:ext cx="12198400" cy="6861600"/>
          </a:xfrm>
          <a:prstGeom prst="rect">
            <a:avLst/>
          </a:prstGeom>
        </p:spPr>
      </p:pic>
      <p:sp>
        <p:nvSpPr>
          <p:cNvPr id="2" name="Title 1">
            <a:extLst>
              <a:ext uri="{FF2B5EF4-FFF2-40B4-BE49-F238E27FC236}">
                <a16:creationId xmlns:a16="http://schemas.microsoft.com/office/drawing/2014/main" id="{53592423-46EC-0696-7548-1716BD0CC02B}"/>
              </a:ext>
            </a:extLst>
          </p:cNvPr>
          <p:cNvSpPr>
            <a:spLocks noGrp="1"/>
          </p:cNvSpPr>
          <p:nvPr>
            <p:ph type="title" hasCustomPrompt="1"/>
          </p:nvPr>
        </p:nvSpPr>
        <p:spPr>
          <a:xfrm>
            <a:off x="2228850" y="1486230"/>
            <a:ext cx="6482422" cy="727200"/>
          </a:xfrm>
        </p:spPr>
        <p:txBody>
          <a:bodyPr/>
          <a:lstStyle>
            <a:lvl1pPr>
              <a:defRPr sz="3000"/>
            </a:lvl1pPr>
          </a:lstStyle>
          <a:p>
            <a:r>
              <a:rPr lang="en-GB" dirty="0"/>
              <a:t>Presenter Name</a:t>
            </a:r>
            <a:endParaRPr lang="en-US" dirty="0"/>
          </a:p>
        </p:txBody>
      </p:sp>
      <p:sp>
        <p:nvSpPr>
          <p:cNvPr id="3" name="Slide Number Placeholder 2">
            <a:extLst>
              <a:ext uri="{FF2B5EF4-FFF2-40B4-BE49-F238E27FC236}">
                <a16:creationId xmlns:a16="http://schemas.microsoft.com/office/drawing/2014/main" id="{7D4959E6-D5C9-E195-F632-ADEEB3319BEF}"/>
              </a:ext>
            </a:extLst>
          </p:cNvPr>
          <p:cNvSpPr>
            <a:spLocks noGrp="1"/>
          </p:cNvSpPr>
          <p:nvPr>
            <p:ph type="sldNum" sz="quarter" idx="10"/>
          </p:nvPr>
        </p:nvSpPr>
        <p:spPr/>
        <p:txBody>
          <a:bodyPr/>
          <a:lstStyle/>
          <a:p>
            <a:fld id="{E449284F-0537-B041-B57F-18C295173E79}" type="slidenum">
              <a:rPr lang="en-US" smtClean="0"/>
              <a:pPr/>
              <a:t>‹N›</a:t>
            </a:fld>
            <a:endParaRPr lang="en-US" dirty="0"/>
          </a:p>
        </p:txBody>
      </p:sp>
      <p:sp>
        <p:nvSpPr>
          <p:cNvPr id="10" name="Text Placeholder 9">
            <a:extLst>
              <a:ext uri="{FF2B5EF4-FFF2-40B4-BE49-F238E27FC236}">
                <a16:creationId xmlns:a16="http://schemas.microsoft.com/office/drawing/2014/main" id="{60D74D77-D071-9256-F88B-473F794A9216}"/>
              </a:ext>
            </a:extLst>
          </p:cNvPr>
          <p:cNvSpPr>
            <a:spLocks noGrp="1"/>
          </p:cNvSpPr>
          <p:nvPr>
            <p:ph type="body" sz="quarter" idx="11" hasCustomPrompt="1"/>
          </p:nvPr>
        </p:nvSpPr>
        <p:spPr>
          <a:xfrm>
            <a:off x="647700" y="3412275"/>
            <a:ext cx="8526678" cy="1287462"/>
          </a:xfrm>
        </p:spPr>
        <p:txBody>
          <a:bodyPr/>
          <a:lstStyle>
            <a:lvl1pPr>
              <a:defRPr sz="3200">
                <a:solidFill>
                  <a:schemeClr val="tx1"/>
                </a:solidFill>
              </a:defRPr>
            </a:lvl1pPr>
          </a:lstStyle>
          <a:p>
            <a:pPr lvl="0"/>
            <a:r>
              <a:rPr lang="en-US" dirty="0"/>
              <a:t>Presentation Title</a:t>
            </a:r>
          </a:p>
        </p:txBody>
      </p:sp>
    </p:spTree>
    <p:extLst>
      <p:ext uri="{BB962C8B-B14F-4D97-AF65-F5344CB8AC3E}">
        <p14:creationId xmlns:p14="http://schemas.microsoft.com/office/powerpoint/2010/main" val="2455917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Multiple presenter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5457451-6658-4056-1D48-A6A61C3D4F21}"/>
              </a:ext>
            </a:extLst>
          </p:cNvPr>
          <p:cNvPicPr>
            <a:picLocks/>
          </p:cNvPicPr>
          <p:nvPr userDrawn="1"/>
        </p:nvPicPr>
        <p:blipFill>
          <a:blip r:embed="rId2"/>
          <a:srcRect/>
          <a:stretch/>
        </p:blipFill>
        <p:spPr>
          <a:xfrm>
            <a:off x="0" y="0"/>
            <a:ext cx="12198400" cy="6861600"/>
          </a:xfrm>
          <a:prstGeom prst="rect">
            <a:avLst/>
          </a:prstGeom>
        </p:spPr>
      </p:pic>
      <p:pic>
        <p:nvPicPr>
          <p:cNvPr id="5" name="Picture 4" hidden="1">
            <a:extLst>
              <a:ext uri="{FF2B5EF4-FFF2-40B4-BE49-F238E27FC236}">
                <a16:creationId xmlns:a16="http://schemas.microsoft.com/office/drawing/2014/main" id="{F1556F52-6EA3-FD0F-4F38-75B3457DE95A}"/>
              </a:ext>
            </a:extLst>
          </p:cNvPr>
          <p:cNvPicPr>
            <a:picLocks/>
          </p:cNvPicPr>
          <p:nvPr userDrawn="1"/>
        </p:nvPicPr>
        <p:blipFill>
          <a:blip r:embed="rId3" cstate="print">
            <a:extLst>
              <a:ext uri="{28A0092B-C50C-407E-A947-70E740481C1C}">
                <a14:useLocalDpi xmlns:a14="http://schemas.microsoft.com/office/drawing/2010/main"/>
              </a:ext>
            </a:extLst>
          </a:blip>
          <a:srcRect/>
          <a:stretch/>
        </p:blipFill>
        <p:spPr>
          <a:xfrm>
            <a:off x="2800" y="0"/>
            <a:ext cx="12198400" cy="6861600"/>
          </a:xfrm>
          <a:prstGeom prst="rect">
            <a:avLst/>
          </a:prstGeom>
        </p:spPr>
      </p:pic>
      <p:sp>
        <p:nvSpPr>
          <p:cNvPr id="3" name="Slide Number Placeholder 2">
            <a:extLst>
              <a:ext uri="{FF2B5EF4-FFF2-40B4-BE49-F238E27FC236}">
                <a16:creationId xmlns:a16="http://schemas.microsoft.com/office/drawing/2014/main" id="{7D4959E6-D5C9-E195-F632-ADEEB3319BEF}"/>
              </a:ext>
            </a:extLst>
          </p:cNvPr>
          <p:cNvSpPr>
            <a:spLocks noGrp="1"/>
          </p:cNvSpPr>
          <p:nvPr>
            <p:ph type="sldNum" sz="quarter" idx="10"/>
          </p:nvPr>
        </p:nvSpPr>
        <p:spPr/>
        <p:txBody>
          <a:bodyPr/>
          <a:lstStyle/>
          <a:p>
            <a:fld id="{E449284F-0537-B041-B57F-18C295173E79}" type="slidenum">
              <a:rPr lang="en-US" smtClean="0"/>
              <a:pPr/>
              <a:t>‹N›</a:t>
            </a:fld>
            <a:endParaRPr lang="en-US" dirty="0"/>
          </a:p>
        </p:txBody>
      </p:sp>
      <p:sp>
        <p:nvSpPr>
          <p:cNvPr id="13" name="Text Placeholder 9">
            <a:extLst>
              <a:ext uri="{FF2B5EF4-FFF2-40B4-BE49-F238E27FC236}">
                <a16:creationId xmlns:a16="http://schemas.microsoft.com/office/drawing/2014/main" id="{FC225DDD-25CB-24F4-839B-2E0601EFC096}"/>
              </a:ext>
            </a:extLst>
          </p:cNvPr>
          <p:cNvSpPr>
            <a:spLocks noGrp="1"/>
          </p:cNvSpPr>
          <p:nvPr>
            <p:ph type="body" sz="quarter" idx="11" hasCustomPrompt="1"/>
          </p:nvPr>
        </p:nvSpPr>
        <p:spPr>
          <a:xfrm>
            <a:off x="543169" y="3024000"/>
            <a:ext cx="7177548" cy="1287462"/>
          </a:xfrm>
        </p:spPr>
        <p:txBody>
          <a:bodyPr/>
          <a:lstStyle>
            <a:lvl1pPr>
              <a:defRPr sz="3200">
                <a:solidFill>
                  <a:schemeClr val="accent2"/>
                </a:solidFill>
              </a:defRPr>
            </a:lvl1pPr>
          </a:lstStyle>
          <a:p>
            <a:pPr lvl="0"/>
            <a:r>
              <a:rPr lang="en-US" dirty="0"/>
              <a:t>Presentation Title</a:t>
            </a:r>
          </a:p>
        </p:txBody>
      </p:sp>
      <p:grpSp>
        <p:nvGrpSpPr>
          <p:cNvPr id="18" name="Group 17">
            <a:extLst>
              <a:ext uri="{FF2B5EF4-FFF2-40B4-BE49-F238E27FC236}">
                <a16:creationId xmlns:a16="http://schemas.microsoft.com/office/drawing/2014/main" id="{C11C3012-2EF2-0A4C-0F40-18C9CD517865}"/>
              </a:ext>
            </a:extLst>
          </p:cNvPr>
          <p:cNvGrpSpPr/>
          <p:nvPr userDrawn="1"/>
        </p:nvGrpSpPr>
        <p:grpSpPr>
          <a:xfrm>
            <a:off x="9009827" y="976543"/>
            <a:ext cx="2939517" cy="3136140"/>
            <a:chOff x="7233797" y="256106"/>
            <a:chExt cx="4076274" cy="4348934"/>
          </a:xfrm>
        </p:grpSpPr>
        <p:sp>
          <p:nvSpPr>
            <p:cNvPr id="19" name="Oval 18">
              <a:extLst>
                <a:ext uri="{FF2B5EF4-FFF2-40B4-BE49-F238E27FC236}">
                  <a16:creationId xmlns:a16="http://schemas.microsoft.com/office/drawing/2014/main" id="{9D75968B-39BE-1B6E-468C-1BADC2BFD3AF}"/>
                </a:ext>
              </a:extLst>
            </p:cNvPr>
            <p:cNvSpPr/>
            <p:nvPr userDrawn="1"/>
          </p:nvSpPr>
          <p:spPr>
            <a:xfrm>
              <a:off x="8540047" y="4212747"/>
              <a:ext cx="1654466" cy="357757"/>
            </a:xfrm>
            <a:prstGeom prst="ellipse">
              <a:avLst/>
            </a:prstGeom>
            <a:gradFill>
              <a:gsLst>
                <a:gs pos="0">
                  <a:schemeClr val="accent2">
                    <a:alpha val="60000"/>
                  </a:schemeClr>
                </a:gs>
                <a:gs pos="100000">
                  <a:schemeClr val="accent1">
                    <a:alpha val="30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0" name="Picture 19">
              <a:extLst>
                <a:ext uri="{FF2B5EF4-FFF2-40B4-BE49-F238E27FC236}">
                  <a16:creationId xmlns:a16="http://schemas.microsoft.com/office/drawing/2014/main" id="{40675979-56B6-F9C6-DDEA-865B188FC62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33797" y="256106"/>
              <a:ext cx="4076274" cy="4348934"/>
            </a:xfrm>
            <a:prstGeom prst="rect">
              <a:avLst/>
            </a:prstGeom>
          </p:spPr>
        </p:pic>
      </p:grpSp>
    </p:spTree>
    <p:extLst>
      <p:ext uri="{BB962C8B-B14F-4D97-AF65-F5344CB8AC3E}">
        <p14:creationId xmlns:p14="http://schemas.microsoft.com/office/powerpoint/2010/main" val="38879061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_MAI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8BA441-EEC7-4053-56D5-ED0B23044462}"/>
              </a:ext>
            </a:extLst>
          </p:cNvPr>
          <p:cNvSpPr>
            <a:spLocks noGrp="1"/>
          </p:cNvSpPr>
          <p:nvPr>
            <p:ph idx="1"/>
          </p:nvPr>
        </p:nvSpPr>
        <p:spPr>
          <a:xfrm>
            <a:off x="648000" y="1548000"/>
            <a:ext cx="10872000" cy="4351338"/>
          </a:xfrm>
        </p:spPr>
        <p:txBody>
          <a:bodyPr>
            <a:noAutofit/>
          </a:bodyPr>
          <a:lstStyle>
            <a:lvl1pPr>
              <a:spcAft>
                <a:spcPts val="600"/>
              </a:spcAft>
              <a:defRPr sz="1400"/>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8">
            <a:extLst>
              <a:ext uri="{FF2B5EF4-FFF2-40B4-BE49-F238E27FC236}">
                <a16:creationId xmlns:a16="http://schemas.microsoft.com/office/drawing/2014/main" id="{8B5C3D15-BFD6-59EC-1822-E2DC5107E1E5}"/>
              </a:ext>
            </a:extLst>
          </p:cNvPr>
          <p:cNvSpPr>
            <a:spLocks noGrp="1"/>
          </p:cNvSpPr>
          <p:nvPr>
            <p:ph type="body" sz="quarter" idx="10"/>
          </p:nvPr>
        </p:nvSpPr>
        <p:spPr>
          <a:xfrm>
            <a:off x="648000" y="936000"/>
            <a:ext cx="9721296" cy="487363"/>
          </a:xfrm>
        </p:spPr>
        <p:txBody>
          <a:bodyPr>
            <a:noAutofit/>
          </a:bodyPr>
          <a:lstStyle>
            <a:lvl1pPr marL="0" indent="0">
              <a:buFontTx/>
              <a:buNone/>
              <a:defRPr sz="2200">
                <a:solidFill>
                  <a:schemeClr val="accent2"/>
                </a:solidFill>
              </a:defRPr>
            </a:lvl1pPr>
          </a:lstStyle>
          <a:p>
            <a:pPr lvl="0"/>
            <a:endParaRPr lang="en-US" dirty="0"/>
          </a:p>
        </p:txBody>
      </p:sp>
      <p:sp>
        <p:nvSpPr>
          <p:cNvPr id="9" name="Slide Number Placeholder 8">
            <a:extLst>
              <a:ext uri="{FF2B5EF4-FFF2-40B4-BE49-F238E27FC236}">
                <a16:creationId xmlns:a16="http://schemas.microsoft.com/office/drawing/2014/main" id="{201D933D-873A-ABA6-29CA-AF99E63BF811}"/>
              </a:ext>
            </a:extLst>
          </p:cNvPr>
          <p:cNvSpPr>
            <a:spLocks noGrp="1"/>
          </p:cNvSpPr>
          <p:nvPr>
            <p:ph type="sldNum" sz="quarter" idx="14"/>
          </p:nvPr>
        </p:nvSpPr>
        <p:spPr>
          <a:xfrm>
            <a:off x="10560908" y="6356350"/>
            <a:ext cx="1038292" cy="365125"/>
          </a:xfrm>
        </p:spPr>
        <p:txBody>
          <a:bodyPr/>
          <a:lstStyle>
            <a:lvl1pPr>
              <a:defRPr>
                <a:solidFill>
                  <a:schemeClr val="tx2"/>
                </a:solidFill>
              </a:defRPr>
            </a:lvl1pPr>
          </a:lstStyle>
          <a:p>
            <a:fld id="{E449284F-0537-B041-B57F-18C295173E79}" type="slidenum">
              <a:rPr lang="en-US" smtClean="0"/>
              <a:pPr/>
              <a:t>‹N›</a:t>
            </a:fld>
            <a:endParaRPr lang="en-US" dirty="0"/>
          </a:p>
        </p:txBody>
      </p:sp>
      <p:sp>
        <p:nvSpPr>
          <p:cNvPr id="12" name="Title 11">
            <a:extLst>
              <a:ext uri="{FF2B5EF4-FFF2-40B4-BE49-F238E27FC236}">
                <a16:creationId xmlns:a16="http://schemas.microsoft.com/office/drawing/2014/main" id="{30DF5DB3-54A9-1DBF-B43D-407E877A7EA3}"/>
              </a:ext>
            </a:extLst>
          </p:cNvPr>
          <p:cNvSpPr>
            <a:spLocks noGrp="1"/>
          </p:cNvSpPr>
          <p:nvPr>
            <p:ph type="title" hasCustomPrompt="1"/>
          </p:nvPr>
        </p:nvSpPr>
        <p:spPr/>
        <p:txBody>
          <a:bodyPr>
            <a:noAutofit/>
          </a:bodyPr>
          <a:lstStyle/>
          <a:p>
            <a:r>
              <a:rPr lang="en-GB" dirty="0"/>
              <a:t>Click To Edit Master Title Style</a:t>
            </a:r>
            <a:endParaRPr lang="en-US" dirty="0"/>
          </a:p>
        </p:txBody>
      </p:sp>
      <p:grpSp>
        <p:nvGrpSpPr>
          <p:cNvPr id="2" name="Group 1">
            <a:extLst>
              <a:ext uri="{FF2B5EF4-FFF2-40B4-BE49-F238E27FC236}">
                <a16:creationId xmlns:a16="http://schemas.microsoft.com/office/drawing/2014/main" id="{7D98F1B4-A56E-3D78-E4C4-FA87DDA2A119}"/>
              </a:ext>
            </a:extLst>
          </p:cNvPr>
          <p:cNvGrpSpPr>
            <a:grpSpLocks noChangeAspect="1"/>
          </p:cNvGrpSpPr>
          <p:nvPr userDrawn="1"/>
        </p:nvGrpSpPr>
        <p:grpSpPr>
          <a:xfrm>
            <a:off x="10493583" y="80251"/>
            <a:ext cx="1815859" cy="1326321"/>
            <a:chOff x="8470604" y="4211017"/>
            <a:chExt cx="3958680" cy="2891459"/>
          </a:xfrm>
        </p:grpSpPr>
        <p:pic>
          <p:nvPicPr>
            <p:cNvPr id="4" name="Picture 3" descr="Shape&#10;&#10;Description automatically generated with medium confidence">
              <a:extLst>
                <a:ext uri="{FF2B5EF4-FFF2-40B4-BE49-F238E27FC236}">
                  <a16:creationId xmlns:a16="http://schemas.microsoft.com/office/drawing/2014/main" id="{D8EC206E-306A-A265-5817-E69375A3B3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70604" y="5946776"/>
              <a:ext cx="3958680" cy="1155700"/>
            </a:xfrm>
            <a:prstGeom prst="rect">
              <a:avLst/>
            </a:prstGeom>
          </p:spPr>
        </p:pic>
        <p:sp>
          <p:nvSpPr>
            <p:cNvPr id="5" name="Oval 4">
              <a:extLst>
                <a:ext uri="{FF2B5EF4-FFF2-40B4-BE49-F238E27FC236}">
                  <a16:creationId xmlns:a16="http://schemas.microsoft.com/office/drawing/2014/main" id="{91621B29-9F23-E0CF-DB9D-6613FBF16066}"/>
                </a:ext>
              </a:extLst>
            </p:cNvPr>
            <p:cNvSpPr/>
            <p:nvPr userDrawn="1"/>
          </p:nvSpPr>
          <p:spPr>
            <a:xfrm>
              <a:off x="10046790" y="6273801"/>
              <a:ext cx="1424762" cy="357758"/>
            </a:xfrm>
            <a:prstGeom prst="ellipse">
              <a:avLst/>
            </a:prstGeom>
            <a:gradFill>
              <a:gsLst>
                <a:gs pos="0">
                  <a:schemeClr val="accent2">
                    <a:alpha val="40000"/>
                  </a:schemeClr>
                </a:gs>
                <a:gs pos="100000">
                  <a:schemeClr val="accent1">
                    <a:alpha val="25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7" name="Picture 6">
              <a:extLst>
                <a:ext uri="{FF2B5EF4-FFF2-40B4-BE49-F238E27FC236}">
                  <a16:creationId xmlns:a16="http://schemas.microsoft.com/office/drawing/2014/main" id="{B28E139C-61E2-5ACE-1BF2-8BC924B94C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07142" y="4211017"/>
              <a:ext cx="2240407" cy="2390267"/>
            </a:xfrm>
            <a:prstGeom prst="rect">
              <a:avLst/>
            </a:prstGeom>
          </p:spPr>
        </p:pic>
      </p:grpSp>
      <p:sp>
        <p:nvSpPr>
          <p:cNvPr id="8" name="Text Placeholder 10">
            <a:extLst>
              <a:ext uri="{FF2B5EF4-FFF2-40B4-BE49-F238E27FC236}">
                <a16:creationId xmlns:a16="http://schemas.microsoft.com/office/drawing/2014/main" id="{4C117C17-DF55-2111-239F-89C276ED8A08}"/>
              </a:ext>
            </a:extLst>
          </p:cNvPr>
          <p:cNvSpPr>
            <a:spLocks noGrp="1"/>
          </p:cNvSpPr>
          <p:nvPr>
            <p:ph type="body" sz="quarter" idx="11" hasCustomPrompt="1"/>
          </p:nvPr>
        </p:nvSpPr>
        <p:spPr>
          <a:xfrm>
            <a:off x="648000" y="6193564"/>
            <a:ext cx="8388000" cy="582138"/>
          </a:xfrm>
        </p:spPr>
        <p:txBody>
          <a:bodyPr anchor="b">
            <a:noAutofit/>
          </a:bodyPr>
          <a:lstStyle>
            <a:lvl1pPr marL="0" indent="0">
              <a:buFontTx/>
              <a:buNone/>
              <a:defRPr sz="800" b="0" i="0">
                <a:solidFill>
                  <a:schemeClr val="tx2"/>
                </a:solidFill>
                <a:latin typeface="+mn-lt"/>
              </a:defRPr>
            </a:lvl1pPr>
            <a:lvl2pPr marL="457200" indent="0">
              <a:buFontTx/>
              <a:buNone/>
              <a:defRPr sz="750">
                <a:solidFill>
                  <a:schemeClr val="accent1"/>
                </a:solidFill>
              </a:defRPr>
            </a:lvl2pPr>
            <a:lvl3pPr marL="914400" indent="0">
              <a:buFontTx/>
              <a:buNone/>
              <a:defRPr sz="750">
                <a:solidFill>
                  <a:schemeClr val="accent1"/>
                </a:solidFill>
              </a:defRPr>
            </a:lvl3pPr>
            <a:lvl4pPr marL="1371600" indent="0">
              <a:buFontTx/>
              <a:buNone/>
              <a:defRPr sz="750">
                <a:solidFill>
                  <a:schemeClr val="accent1"/>
                </a:solidFill>
              </a:defRPr>
            </a:lvl4pPr>
            <a:lvl5pPr marL="1828800" indent="0">
              <a:buFontTx/>
              <a:buNone/>
              <a:defRPr sz="750">
                <a:solidFill>
                  <a:schemeClr val="accent1"/>
                </a:solidFill>
              </a:defRPr>
            </a:lvl5pPr>
          </a:lstStyle>
          <a:p>
            <a:pPr lvl="0"/>
            <a:r>
              <a:rPr lang="en-GB" dirty="0"/>
              <a:t>References: Lorem ipsum </a:t>
            </a:r>
            <a:r>
              <a:rPr lang="en-GB" dirty="0" err="1"/>
              <a:t>dolor</a:t>
            </a:r>
            <a:r>
              <a:rPr lang="en-GB" dirty="0"/>
              <a:t> sit </a:t>
            </a:r>
            <a:r>
              <a:rPr lang="en-GB" dirty="0" err="1"/>
              <a:t>amet</a:t>
            </a:r>
            <a:endParaRPr lang="en-GB" dirty="0"/>
          </a:p>
        </p:txBody>
      </p:sp>
      <p:sp>
        <p:nvSpPr>
          <p:cNvPr id="14" name="Rectangle 13">
            <a:extLst>
              <a:ext uri="{FF2B5EF4-FFF2-40B4-BE49-F238E27FC236}">
                <a16:creationId xmlns:a16="http://schemas.microsoft.com/office/drawing/2014/main" id="{310433C5-6951-A45B-BA4C-CA5083FC97D0}"/>
              </a:ext>
            </a:extLst>
          </p:cNvPr>
          <p:cNvSpPr/>
          <p:nvPr userDrawn="1"/>
        </p:nvSpPr>
        <p:spPr>
          <a:xfrm>
            <a:off x="10499933" y="1090988"/>
            <a:ext cx="1705625" cy="214446"/>
          </a:xfrm>
          <a:prstGeom prst="rect">
            <a:avLst/>
          </a:prstGeom>
          <a:gradFill>
            <a:gsLst>
              <a:gs pos="100000">
                <a:schemeClr val="bg1">
                  <a:lumMod val="100000"/>
                </a:schemeClr>
              </a:gs>
              <a:gs pos="85000">
                <a:schemeClr val="bg1">
                  <a:lumMod val="100000"/>
                  <a:alpha val="98000"/>
                </a:schemeClr>
              </a:gs>
              <a:gs pos="7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68293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Opt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CEA96C-49E1-09E1-2EFC-80AAFA4C9D14}"/>
              </a:ext>
            </a:extLst>
          </p:cNvPr>
          <p:cNvGrpSpPr/>
          <p:nvPr userDrawn="1"/>
        </p:nvGrpSpPr>
        <p:grpSpPr>
          <a:xfrm>
            <a:off x="9009366" y="4588471"/>
            <a:ext cx="3393284" cy="2478487"/>
            <a:chOff x="8470604" y="4211017"/>
            <a:chExt cx="3958680" cy="2891459"/>
          </a:xfrm>
        </p:grpSpPr>
        <p:pic>
          <p:nvPicPr>
            <p:cNvPr id="7" name="Picture 6" descr="Shape&#10;&#10;Description automatically generated with medium confidence">
              <a:extLst>
                <a:ext uri="{FF2B5EF4-FFF2-40B4-BE49-F238E27FC236}">
                  <a16:creationId xmlns:a16="http://schemas.microsoft.com/office/drawing/2014/main" id="{70A8F055-6C4F-65A6-3E4C-39DDC54AFF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70604" y="5946776"/>
              <a:ext cx="3958680" cy="1155700"/>
            </a:xfrm>
            <a:prstGeom prst="rect">
              <a:avLst/>
            </a:prstGeom>
          </p:spPr>
        </p:pic>
        <p:sp>
          <p:nvSpPr>
            <p:cNvPr id="10" name="Oval 9">
              <a:extLst>
                <a:ext uri="{FF2B5EF4-FFF2-40B4-BE49-F238E27FC236}">
                  <a16:creationId xmlns:a16="http://schemas.microsoft.com/office/drawing/2014/main" id="{D1990CA0-5FE1-18D8-5735-068280D6A094}"/>
                </a:ext>
              </a:extLst>
            </p:cNvPr>
            <p:cNvSpPr/>
            <p:nvPr userDrawn="1"/>
          </p:nvSpPr>
          <p:spPr>
            <a:xfrm>
              <a:off x="10046790" y="6273801"/>
              <a:ext cx="1424762" cy="357758"/>
            </a:xfrm>
            <a:prstGeom prst="ellipse">
              <a:avLst/>
            </a:prstGeom>
            <a:gradFill>
              <a:gsLst>
                <a:gs pos="0">
                  <a:schemeClr val="accent2">
                    <a:alpha val="40000"/>
                  </a:schemeClr>
                </a:gs>
                <a:gs pos="100000">
                  <a:schemeClr val="accent1">
                    <a:alpha val="25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4" name="Picture 13">
              <a:extLst>
                <a:ext uri="{FF2B5EF4-FFF2-40B4-BE49-F238E27FC236}">
                  <a16:creationId xmlns:a16="http://schemas.microsoft.com/office/drawing/2014/main" id="{E087B9A0-F42D-6C9A-EC50-20B1E5064D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07142" y="4211017"/>
              <a:ext cx="2240407" cy="2390267"/>
            </a:xfrm>
            <a:prstGeom prst="rect">
              <a:avLst/>
            </a:prstGeom>
          </p:spPr>
        </p:pic>
      </p:grpSp>
      <p:sp>
        <p:nvSpPr>
          <p:cNvPr id="3" name="Content Placeholder 2">
            <a:extLst>
              <a:ext uri="{FF2B5EF4-FFF2-40B4-BE49-F238E27FC236}">
                <a16:creationId xmlns:a16="http://schemas.microsoft.com/office/drawing/2014/main" id="{FE8BA441-EEC7-4053-56D5-ED0B23044462}"/>
              </a:ext>
            </a:extLst>
          </p:cNvPr>
          <p:cNvSpPr>
            <a:spLocks noGrp="1"/>
          </p:cNvSpPr>
          <p:nvPr>
            <p:ph idx="1"/>
          </p:nvPr>
        </p:nvSpPr>
        <p:spPr>
          <a:xfrm>
            <a:off x="648000" y="1548000"/>
            <a:ext cx="10872000" cy="4351338"/>
          </a:xfrm>
        </p:spPr>
        <p:txBody>
          <a:bodyPr>
            <a:noAutofit/>
          </a:bodyPr>
          <a:lstStyle>
            <a:lvl1pPr>
              <a:spcAft>
                <a:spcPts val="600"/>
              </a:spcAft>
              <a:defRPr sz="1400"/>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8">
            <a:extLst>
              <a:ext uri="{FF2B5EF4-FFF2-40B4-BE49-F238E27FC236}">
                <a16:creationId xmlns:a16="http://schemas.microsoft.com/office/drawing/2014/main" id="{8B5C3D15-BFD6-59EC-1822-E2DC5107E1E5}"/>
              </a:ext>
            </a:extLst>
          </p:cNvPr>
          <p:cNvSpPr>
            <a:spLocks noGrp="1"/>
          </p:cNvSpPr>
          <p:nvPr>
            <p:ph type="body" sz="quarter" idx="10"/>
          </p:nvPr>
        </p:nvSpPr>
        <p:spPr>
          <a:xfrm>
            <a:off x="648000" y="936000"/>
            <a:ext cx="9721296" cy="487363"/>
          </a:xfrm>
        </p:spPr>
        <p:txBody>
          <a:bodyPr>
            <a:noAutofit/>
          </a:bodyPr>
          <a:lstStyle>
            <a:lvl1pPr marL="0" indent="0">
              <a:buFontTx/>
              <a:buNone/>
              <a:defRPr sz="2200">
                <a:solidFill>
                  <a:schemeClr val="accent2"/>
                </a:solidFill>
              </a:defRPr>
            </a:lvl1pPr>
          </a:lstStyle>
          <a:p>
            <a:pPr lvl="0"/>
            <a:endParaRPr lang="en-US" dirty="0"/>
          </a:p>
        </p:txBody>
      </p:sp>
      <p:sp>
        <p:nvSpPr>
          <p:cNvPr id="6" name="Text Placeholder 10">
            <a:extLst>
              <a:ext uri="{FF2B5EF4-FFF2-40B4-BE49-F238E27FC236}">
                <a16:creationId xmlns:a16="http://schemas.microsoft.com/office/drawing/2014/main" id="{24FA3AE2-8789-0967-0639-2BF3D8CE5684}"/>
              </a:ext>
            </a:extLst>
          </p:cNvPr>
          <p:cNvSpPr>
            <a:spLocks noGrp="1"/>
          </p:cNvSpPr>
          <p:nvPr>
            <p:ph type="body" sz="quarter" idx="11" hasCustomPrompt="1"/>
          </p:nvPr>
        </p:nvSpPr>
        <p:spPr>
          <a:xfrm>
            <a:off x="648000" y="6193564"/>
            <a:ext cx="8388000" cy="582138"/>
          </a:xfrm>
        </p:spPr>
        <p:txBody>
          <a:bodyPr anchor="b">
            <a:noAutofit/>
          </a:bodyPr>
          <a:lstStyle>
            <a:lvl1pPr marL="0" indent="0">
              <a:buFontTx/>
              <a:buNone/>
              <a:defRPr sz="800" b="0" i="0">
                <a:solidFill>
                  <a:schemeClr val="tx2"/>
                </a:solidFill>
                <a:latin typeface="+mn-lt"/>
              </a:defRPr>
            </a:lvl1pPr>
            <a:lvl2pPr marL="457200" indent="0">
              <a:buFontTx/>
              <a:buNone/>
              <a:defRPr sz="750">
                <a:solidFill>
                  <a:schemeClr val="accent1"/>
                </a:solidFill>
              </a:defRPr>
            </a:lvl2pPr>
            <a:lvl3pPr marL="914400" indent="0">
              <a:buFontTx/>
              <a:buNone/>
              <a:defRPr sz="750">
                <a:solidFill>
                  <a:schemeClr val="accent1"/>
                </a:solidFill>
              </a:defRPr>
            </a:lvl3pPr>
            <a:lvl4pPr marL="1371600" indent="0">
              <a:buFontTx/>
              <a:buNone/>
              <a:defRPr sz="750">
                <a:solidFill>
                  <a:schemeClr val="accent1"/>
                </a:solidFill>
              </a:defRPr>
            </a:lvl4pPr>
            <a:lvl5pPr marL="1828800" indent="0">
              <a:buFontTx/>
              <a:buNone/>
              <a:defRPr sz="750">
                <a:solidFill>
                  <a:schemeClr val="accent1"/>
                </a:solidFill>
              </a:defRPr>
            </a:lvl5pPr>
          </a:lstStyle>
          <a:p>
            <a:pPr lvl="0"/>
            <a:r>
              <a:rPr lang="en-GB" dirty="0"/>
              <a:t>References: Lorem ipsum </a:t>
            </a:r>
            <a:r>
              <a:rPr lang="en-GB" dirty="0" err="1"/>
              <a:t>dolor</a:t>
            </a:r>
            <a:r>
              <a:rPr lang="en-GB" dirty="0"/>
              <a:t> sit </a:t>
            </a:r>
            <a:r>
              <a:rPr lang="en-GB" dirty="0" err="1"/>
              <a:t>amet</a:t>
            </a:r>
            <a:endParaRPr lang="en-GB" dirty="0"/>
          </a:p>
        </p:txBody>
      </p:sp>
      <p:sp>
        <p:nvSpPr>
          <p:cNvPr id="9" name="Slide Number Placeholder 8">
            <a:extLst>
              <a:ext uri="{FF2B5EF4-FFF2-40B4-BE49-F238E27FC236}">
                <a16:creationId xmlns:a16="http://schemas.microsoft.com/office/drawing/2014/main" id="{201D933D-873A-ABA6-29CA-AF99E63BF811}"/>
              </a:ext>
            </a:extLst>
          </p:cNvPr>
          <p:cNvSpPr>
            <a:spLocks noGrp="1"/>
          </p:cNvSpPr>
          <p:nvPr>
            <p:ph type="sldNum" sz="quarter" idx="14"/>
          </p:nvPr>
        </p:nvSpPr>
        <p:spPr>
          <a:xfrm>
            <a:off x="10560908" y="6356350"/>
            <a:ext cx="1038292" cy="365125"/>
          </a:xfrm>
        </p:spPr>
        <p:txBody>
          <a:bodyPr/>
          <a:lstStyle>
            <a:lvl1pPr>
              <a:defRPr>
                <a:solidFill>
                  <a:schemeClr val="bg1"/>
                </a:solidFill>
              </a:defRPr>
            </a:lvl1pPr>
          </a:lstStyle>
          <a:p>
            <a:fld id="{E449284F-0537-B041-B57F-18C295173E79}" type="slidenum">
              <a:rPr lang="en-US" smtClean="0"/>
              <a:pPr/>
              <a:t>‹N›</a:t>
            </a:fld>
            <a:endParaRPr lang="en-US" dirty="0"/>
          </a:p>
        </p:txBody>
      </p:sp>
      <p:sp>
        <p:nvSpPr>
          <p:cNvPr id="12" name="Title 11">
            <a:extLst>
              <a:ext uri="{FF2B5EF4-FFF2-40B4-BE49-F238E27FC236}">
                <a16:creationId xmlns:a16="http://schemas.microsoft.com/office/drawing/2014/main" id="{30DF5DB3-54A9-1DBF-B43D-407E877A7EA3}"/>
              </a:ext>
            </a:extLst>
          </p:cNvPr>
          <p:cNvSpPr>
            <a:spLocks noGrp="1"/>
          </p:cNvSpPr>
          <p:nvPr>
            <p:ph type="title" hasCustomPrompt="1"/>
          </p:nvPr>
        </p:nvSpPr>
        <p:spPr/>
        <p:txBody>
          <a:bodyPr>
            <a:noAutofit/>
          </a:bodyPr>
          <a:lstStyle/>
          <a:p>
            <a:r>
              <a:rPr lang="en-GB" dirty="0"/>
              <a:t>Click To Edit Master Title Style</a:t>
            </a:r>
            <a:endParaRPr lang="en-US" dirty="0"/>
          </a:p>
        </p:txBody>
      </p:sp>
    </p:spTree>
    <p:extLst>
      <p:ext uri="{BB962C8B-B14F-4D97-AF65-F5344CB8AC3E}">
        <p14:creationId xmlns:p14="http://schemas.microsoft.com/office/powerpoint/2010/main" val="1451953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Opt 2 2 co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58C1E8-EB26-D6EC-FB16-8E48A2D26FC9}"/>
              </a:ext>
            </a:extLst>
          </p:cNvPr>
          <p:cNvGrpSpPr/>
          <p:nvPr userDrawn="1"/>
        </p:nvGrpSpPr>
        <p:grpSpPr>
          <a:xfrm>
            <a:off x="9009366" y="4588471"/>
            <a:ext cx="3393284" cy="2478487"/>
            <a:chOff x="8470604" y="4211017"/>
            <a:chExt cx="3958680" cy="2891459"/>
          </a:xfrm>
        </p:grpSpPr>
        <p:pic>
          <p:nvPicPr>
            <p:cNvPr id="4" name="Picture 3" descr="Shape&#10;&#10;Description automatically generated with medium confidence">
              <a:extLst>
                <a:ext uri="{FF2B5EF4-FFF2-40B4-BE49-F238E27FC236}">
                  <a16:creationId xmlns:a16="http://schemas.microsoft.com/office/drawing/2014/main" id="{6C2B5B8C-B824-4BA7-2315-BE96B3804A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70604" y="5946776"/>
              <a:ext cx="3958680" cy="1155700"/>
            </a:xfrm>
            <a:prstGeom prst="rect">
              <a:avLst/>
            </a:prstGeom>
          </p:spPr>
        </p:pic>
        <p:sp>
          <p:nvSpPr>
            <p:cNvPr id="5" name="Oval 4">
              <a:extLst>
                <a:ext uri="{FF2B5EF4-FFF2-40B4-BE49-F238E27FC236}">
                  <a16:creationId xmlns:a16="http://schemas.microsoft.com/office/drawing/2014/main" id="{735D8087-9138-9CEC-BC5F-D7FB589045E6}"/>
                </a:ext>
              </a:extLst>
            </p:cNvPr>
            <p:cNvSpPr/>
            <p:nvPr userDrawn="1"/>
          </p:nvSpPr>
          <p:spPr>
            <a:xfrm>
              <a:off x="10046790" y="6273801"/>
              <a:ext cx="1424762" cy="357758"/>
            </a:xfrm>
            <a:prstGeom prst="ellipse">
              <a:avLst/>
            </a:prstGeom>
            <a:gradFill>
              <a:gsLst>
                <a:gs pos="0">
                  <a:schemeClr val="accent2">
                    <a:alpha val="40000"/>
                  </a:schemeClr>
                </a:gs>
                <a:gs pos="100000">
                  <a:schemeClr val="accent1">
                    <a:alpha val="25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7" name="Picture 6">
              <a:extLst>
                <a:ext uri="{FF2B5EF4-FFF2-40B4-BE49-F238E27FC236}">
                  <a16:creationId xmlns:a16="http://schemas.microsoft.com/office/drawing/2014/main" id="{7276FB21-F793-6056-A52E-0B5E96059CF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07142" y="4211017"/>
              <a:ext cx="2240407" cy="2390267"/>
            </a:xfrm>
            <a:prstGeom prst="rect">
              <a:avLst/>
            </a:prstGeom>
          </p:spPr>
        </p:pic>
      </p:grpSp>
      <p:sp>
        <p:nvSpPr>
          <p:cNvPr id="3" name="Content Placeholder 2">
            <a:extLst>
              <a:ext uri="{FF2B5EF4-FFF2-40B4-BE49-F238E27FC236}">
                <a16:creationId xmlns:a16="http://schemas.microsoft.com/office/drawing/2014/main" id="{FE8BA441-EEC7-4053-56D5-ED0B23044462}"/>
              </a:ext>
            </a:extLst>
          </p:cNvPr>
          <p:cNvSpPr>
            <a:spLocks noGrp="1"/>
          </p:cNvSpPr>
          <p:nvPr>
            <p:ph idx="1"/>
          </p:nvPr>
        </p:nvSpPr>
        <p:spPr>
          <a:xfrm>
            <a:off x="648000" y="1548000"/>
            <a:ext cx="4874259" cy="4351338"/>
          </a:xfrm>
        </p:spPr>
        <p:txBody>
          <a:bodyPr>
            <a:noAutofit/>
          </a:bodyPr>
          <a:lstStyle>
            <a:lvl1pPr>
              <a:spcAft>
                <a:spcPts val="600"/>
              </a:spcAft>
              <a:defRPr sz="1400"/>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8">
            <a:extLst>
              <a:ext uri="{FF2B5EF4-FFF2-40B4-BE49-F238E27FC236}">
                <a16:creationId xmlns:a16="http://schemas.microsoft.com/office/drawing/2014/main" id="{8B5C3D15-BFD6-59EC-1822-E2DC5107E1E5}"/>
              </a:ext>
            </a:extLst>
          </p:cNvPr>
          <p:cNvSpPr>
            <a:spLocks noGrp="1"/>
          </p:cNvSpPr>
          <p:nvPr>
            <p:ph type="body" sz="quarter" idx="10"/>
          </p:nvPr>
        </p:nvSpPr>
        <p:spPr>
          <a:xfrm>
            <a:off x="648000" y="936000"/>
            <a:ext cx="9721296" cy="487363"/>
          </a:xfrm>
        </p:spPr>
        <p:txBody>
          <a:bodyPr>
            <a:noAutofit/>
          </a:bodyPr>
          <a:lstStyle>
            <a:lvl1pPr marL="0" indent="0">
              <a:buFontTx/>
              <a:buNone/>
              <a:defRPr sz="2200">
                <a:solidFill>
                  <a:schemeClr val="accent2"/>
                </a:solidFill>
              </a:defRPr>
            </a:lvl1pPr>
          </a:lstStyle>
          <a:p>
            <a:pPr lvl="0"/>
            <a:endParaRPr lang="en-US" dirty="0"/>
          </a:p>
        </p:txBody>
      </p:sp>
      <p:sp>
        <p:nvSpPr>
          <p:cNvPr id="9" name="Slide Number Placeholder 8">
            <a:extLst>
              <a:ext uri="{FF2B5EF4-FFF2-40B4-BE49-F238E27FC236}">
                <a16:creationId xmlns:a16="http://schemas.microsoft.com/office/drawing/2014/main" id="{201D933D-873A-ABA6-29CA-AF99E63BF811}"/>
              </a:ext>
            </a:extLst>
          </p:cNvPr>
          <p:cNvSpPr>
            <a:spLocks noGrp="1"/>
          </p:cNvSpPr>
          <p:nvPr>
            <p:ph type="sldNum" sz="quarter" idx="14"/>
          </p:nvPr>
        </p:nvSpPr>
        <p:spPr>
          <a:xfrm>
            <a:off x="10560908" y="6356350"/>
            <a:ext cx="1038292" cy="365125"/>
          </a:xfrm>
        </p:spPr>
        <p:txBody>
          <a:bodyPr/>
          <a:lstStyle/>
          <a:p>
            <a:fld id="{E449284F-0537-B041-B57F-18C295173E79}" type="slidenum">
              <a:rPr lang="en-US" smtClean="0"/>
              <a:pPr/>
              <a:t>‹N›</a:t>
            </a:fld>
            <a:endParaRPr lang="en-US" dirty="0"/>
          </a:p>
        </p:txBody>
      </p:sp>
      <p:sp>
        <p:nvSpPr>
          <p:cNvPr id="12" name="Title 11">
            <a:extLst>
              <a:ext uri="{FF2B5EF4-FFF2-40B4-BE49-F238E27FC236}">
                <a16:creationId xmlns:a16="http://schemas.microsoft.com/office/drawing/2014/main" id="{30DF5DB3-54A9-1DBF-B43D-407E877A7EA3}"/>
              </a:ext>
            </a:extLst>
          </p:cNvPr>
          <p:cNvSpPr>
            <a:spLocks noGrp="1"/>
          </p:cNvSpPr>
          <p:nvPr>
            <p:ph type="title" hasCustomPrompt="1"/>
          </p:nvPr>
        </p:nvSpPr>
        <p:spPr/>
        <p:txBody>
          <a:bodyPr>
            <a:noAutofit/>
          </a:bodyPr>
          <a:lstStyle/>
          <a:p>
            <a:r>
              <a:rPr lang="en-GB" dirty="0"/>
              <a:t>Click To Edit Master Title Style</a:t>
            </a:r>
            <a:endParaRPr lang="en-US" dirty="0"/>
          </a:p>
        </p:txBody>
      </p:sp>
      <p:sp>
        <p:nvSpPr>
          <p:cNvPr id="13" name="Content Placeholder 2">
            <a:extLst>
              <a:ext uri="{FF2B5EF4-FFF2-40B4-BE49-F238E27FC236}">
                <a16:creationId xmlns:a16="http://schemas.microsoft.com/office/drawing/2014/main" id="{99539AD3-A7FE-8917-819E-848DEE6DA373}"/>
              </a:ext>
            </a:extLst>
          </p:cNvPr>
          <p:cNvSpPr>
            <a:spLocks noGrp="1"/>
          </p:cNvSpPr>
          <p:nvPr>
            <p:ph idx="15"/>
          </p:nvPr>
        </p:nvSpPr>
        <p:spPr>
          <a:xfrm>
            <a:off x="6080612" y="1548000"/>
            <a:ext cx="4874259" cy="4351338"/>
          </a:xfrm>
        </p:spPr>
        <p:txBody>
          <a:bodyPr>
            <a:noAutofit/>
          </a:bodyPr>
          <a:lstStyle>
            <a:lvl1pPr>
              <a:spcAft>
                <a:spcPts val="600"/>
              </a:spcAft>
              <a:defRPr sz="1400"/>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10">
            <a:extLst>
              <a:ext uri="{FF2B5EF4-FFF2-40B4-BE49-F238E27FC236}">
                <a16:creationId xmlns:a16="http://schemas.microsoft.com/office/drawing/2014/main" id="{3BACC559-EA30-F544-CBDD-9913FC814CBD}"/>
              </a:ext>
            </a:extLst>
          </p:cNvPr>
          <p:cNvSpPr>
            <a:spLocks noGrp="1"/>
          </p:cNvSpPr>
          <p:nvPr>
            <p:ph type="body" sz="quarter" idx="11" hasCustomPrompt="1"/>
          </p:nvPr>
        </p:nvSpPr>
        <p:spPr>
          <a:xfrm>
            <a:off x="648000" y="6193564"/>
            <a:ext cx="8388000" cy="582138"/>
          </a:xfrm>
        </p:spPr>
        <p:txBody>
          <a:bodyPr anchor="b">
            <a:noAutofit/>
          </a:bodyPr>
          <a:lstStyle>
            <a:lvl1pPr marL="0" indent="0">
              <a:buFontTx/>
              <a:buNone/>
              <a:defRPr sz="800" b="0" i="0">
                <a:solidFill>
                  <a:schemeClr val="tx2"/>
                </a:solidFill>
                <a:latin typeface="+mn-lt"/>
              </a:defRPr>
            </a:lvl1pPr>
            <a:lvl2pPr marL="457200" indent="0">
              <a:buFontTx/>
              <a:buNone/>
              <a:defRPr sz="750">
                <a:solidFill>
                  <a:schemeClr val="accent1"/>
                </a:solidFill>
              </a:defRPr>
            </a:lvl2pPr>
            <a:lvl3pPr marL="914400" indent="0">
              <a:buFontTx/>
              <a:buNone/>
              <a:defRPr sz="750">
                <a:solidFill>
                  <a:schemeClr val="accent1"/>
                </a:solidFill>
              </a:defRPr>
            </a:lvl3pPr>
            <a:lvl4pPr marL="1371600" indent="0">
              <a:buFontTx/>
              <a:buNone/>
              <a:defRPr sz="750">
                <a:solidFill>
                  <a:schemeClr val="accent1"/>
                </a:solidFill>
              </a:defRPr>
            </a:lvl4pPr>
            <a:lvl5pPr marL="1828800" indent="0">
              <a:buFontTx/>
              <a:buNone/>
              <a:defRPr sz="750">
                <a:solidFill>
                  <a:schemeClr val="accent1"/>
                </a:solidFill>
              </a:defRPr>
            </a:lvl5pPr>
          </a:lstStyle>
          <a:p>
            <a:pPr lvl="0"/>
            <a:r>
              <a:rPr lang="en-GB" dirty="0"/>
              <a:t>References: Lorem ipsum </a:t>
            </a:r>
            <a:r>
              <a:rPr lang="en-GB" dirty="0" err="1"/>
              <a:t>dolor</a:t>
            </a:r>
            <a:r>
              <a:rPr lang="en-GB" dirty="0"/>
              <a:t> sit </a:t>
            </a:r>
            <a:r>
              <a:rPr lang="en-GB" dirty="0" err="1"/>
              <a:t>amet</a:t>
            </a:r>
            <a:endParaRPr lang="en-GB" dirty="0"/>
          </a:p>
        </p:txBody>
      </p:sp>
    </p:spTree>
    <p:extLst>
      <p:ext uri="{BB962C8B-B14F-4D97-AF65-F5344CB8AC3E}">
        <p14:creationId xmlns:p14="http://schemas.microsoft.com/office/powerpoint/2010/main" val="12561704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Opt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0C2C264-B240-0A0E-AFB8-534886B5BA11}"/>
              </a:ext>
            </a:extLst>
          </p:cNvPr>
          <p:cNvPicPr>
            <a:picLocks/>
          </p:cNvPicPr>
          <p:nvPr userDrawn="1"/>
        </p:nvPicPr>
        <p:blipFill>
          <a:blip r:embed="rId2" cstate="print">
            <a:extLst>
              <a:ext uri="{28A0092B-C50C-407E-A947-70E740481C1C}">
                <a14:useLocalDpi xmlns:a14="http://schemas.microsoft.com/office/drawing/2010/main"/>
              </a:ext>
            </a:extLst>
          </a:blip>
          <a:srcRect/>
          <a:stretch/>
        </p:blipFill>
        <p:spPr>
          <a:xfrm>
            <a:off x="3525795" y="1691652"/>
            <a:ext cx="8666205" cy="5175225"/>
          </a:xfrm>
          <a:prstGeom prst="rect">
            <a:avLst/>
          </a:prstGeom>
        </p:spPr>
      </p:pic>
      <p:sp>
        <p:nvSpPr>
          <p:cNvPr id="19" name="Text Placeholder 18">
            <a:extLst>
              <a:ext uri="{FF2B5EF4-FFF2-40B4-BE49-F238E27FC236}">
                <a16:creationId xmlns:a16="http://schemas.microsoft.com/office/drawing/2014/main" id="{8B5C3D15-BFD6-59EC-1822-E2DC5107E1E5}"/>
              </a:ext>
            </a:extLst>
          </p:cNvPr>
          <p:cNvSpPr>
            <a:spLocks noGrp="1"/>
          </p:cNvSpPr>
          <p:nvPr>
            <p:ph type="body" sz="quarter" idx="10"/>
          </p:nvPr>
        </p:nvSpPr>
        <p:spPr>
          <a:xfrm>
            <a:off x="648000" y="936000"/>
            <a:ext cx="9721296" cy="487363"/>
          </a:xfrm>
        </p:spPr>
        <p:txBody>
          <a:bodyPr>
            <a:noAutofit/>
          </a:bodyPr>
          <a:lstStyle>
            <a:lvl1pPr marL="0" indent="0">
              <a:buFontTx/>
              <a:buNone/>
              <a:defRPr sz="2200">
                <a:solidFill>
                  <a:schemeClr val="accent2"/>
                </a:solidFill>
              </a:defRPr>
            </a:lvl1pPr>
          </a:lstStyle>
          <a:p>
            <a:pPr lvl="0"/>
            <a:endParaRPr lang="en-US" dirty="0"/>
          </a:p>
        </p:txBody>
      </p:sp>
      <p:sp>
        <p:nvSpPr>
          <p:cNvPr id="9" name="Oval 8">
            <a:extLst>
              <a:ext uri="{FF2B5EF4-FFF2-40B4-BE49-F238E27FC236}">
                <a16:creationId xmlns:a16="http://schemas.microsoft.com/office/drawing/2014/main" id="{CB24FCAA-6159-9AE3-0227-861385AA8E2A}"/>
              </a:ext>
            </a:extLst>
          </p:cNvPr>
          <p:cNvSpPr/>
          <p:nvPr userDrawn="1"/>
        </p:nvSpPr>
        <p:spPr>
          <a:xfrm>
            <a:off x="10018555" y="5297261"/>
            <a:ext cx="1424762" cy="357757"/>
          </a:xfrm>
          <a:prstGeom prst="ellipse">
            <a:avLst/>
          </a:prstGeom>
          <a:gradFill>
            <a:gsLst>
              <a:gs pos="0">
                <a:schemeClr val="accent2">
                  <a:alpha val="40000"/>
                </a:schemeClr>
              </a:gs>
              <a:gs pos="100000">
                <a:schemeClr val="accent1">
                  <a:alpha val="25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5" name="Picture 4">
            <a:extLst>
              <a:ext uri="{FF2B5EF4-FFF2-40B4-BE49-F238E27FC236}">
                <a16:creationId xmlns:a16="http://schemas.microsoft.com/office/drawing/2014/main" id="{C8ECA682-3B6A-A922-7E6D-3A6FCD88D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93428" y="2536040"/>
            <a:ext cx="2904966" cy="3099278"/>
          </a:xfrm>
          <a:prstGeom prst="rect">
            <a:avLst/>
          </a:prstGeom>
        </p:spPr>
      </p:pic>
      <p:sp>
        <p:nvSpPr>
          <p:cNvPr id="20" name="Title 19">
            <a:extLst>
              <a:ext uri="{FF2B5EF4-FFF2-40B4-BE49-F238E27FC236}">
                <a16:creationId xmlns:a16="http://schemas.microsoft.com/office/drawing/2014/main" id="{8B2AC039-26FF-22D9-1B33-53090AC6349F}"/>
              </a:ext>
            </a:extLst>
          </p:cNvPr>
          <p:cNvSpPr>
            <a:spLocks noGrp="1"/>
          </p:cNvSpPr>
          <p:nvPr>
            <p:ph type="title" hasCustomPrompt="1"/>
          </p:nvPr>
        </p:nvSpPr>
        <p:spPr/>
        <p:txBody>
          <a:bodyPr>
            <a:noAutofit/>
          </a:bodyPr>
          <a:lstStyle>
            <a:lvl1pPr>
              <a:defRPr cap="none" baseline="0"/>
            </a:lvl1pPr>
          </a:lstStyle>
          <a:p>
            <a:r>
              <a:rPr lang="en-GB" dirty="0"/>
              <a:t>Click To Edit Master Title Style</a:t>
            </a:r>
            <a:endParaRPr lang="en-US" dirty="0"/>
          </a:p>
        </p:txBody>
      </p:sp>
      <p:sp>
        <p:nvSpPr>
          <p:cNvPr id="25" name="Slide Number Placeholder 24">
            <a:extLst>
              <a:ext uri="{FF2B5EF4-FFF2-40B4-BE49-F238E27FC236}">
                <a16:creationId xmlns:a16="http://schemas.microsoft.com/office/drawing/2014/main" id="{C6ED5587-BDE2-C7D4-0020-B2FF98D3760F}"/>
              </a:ext>
            </a:extLst>
          </p:cNvPr>
          <p:cNvSpPr>
            <a:spLocks noGrp="1"/>
          </p:cNvSpPr>
          <p:nvPr>
            <p:ph type="sldNum" sz="quarter" idx="14"/>
          </p:nvPr>
        </p:nvSpPr>
        <p:spPr/>
        <p:txBody>
          <a:bodyPr/>
          <a:lstStyle/>
          <a:p>
            <a:fld id="{E449284F-0537-B041-B57F-18C295173E79}" type="slidenum">
              <a:rPr lang="en-US" smtClean="0"/>
              <a:pPr/>
              <a:t>‹N›</a:t>
            </a:fld>
            <a:endParaRPr lang="en-US" dirty="0"/>
          </a:p>
        </p:txBody>
      </p:sp>
      <p:sp>
        <p:nvSpPr>
          <p:cNvPr id="18" name="Content Placeholder 2">
            <a:extLst>
              <a:ext uri="{FF2B5EF4-FFF2-40B4-BE49-F238E27FC236}">
                <a16:creationId xmlns:a16="http://schemas.microsoft.com/office/drawing/2014/main" id="{221C4F1E-10FA-DFC9-0752-AB440087B949}"/>
              </a:ext>
            </a:extLst>
          </p:cNvPr>
          <p:cNvSpPr>
            <a:spLocks noGrp="1"/>
          </p:cNvSpPr>
          <p:nvPr>
            <p:ph idx="1"/>
          </p:nvPr>
        </p:nvSpPr>
        <p:spPr>
          <a:xfrm>
            <a:off x="648000" y="1548000"/>
            <a:ext cx="10872000" cy="4351338"/>
          </a:xfrm>
        </p:spPr>
        <p:txBody>
          <a:bodyPr>
            <a:noAutofit/>
          </a:bodyPr>
          <a:lstStyle>
            <a:lvl1pPr>
              <a:spcAft>
                <a:spcPts val="600"/>
              </a:spcAft>
              <a:defRPr sz="1400"/>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1" name="Straight Connector 20">
            <a:extLst>
              <a:ext uri="{FF2B5EF4-FFF2-40B4-BE49-F238E27FC236}">
                <a16:creationId xmlns:a16="http://schemas.microsoft.com/office/drawing/2014/main" id="{0D347E73-B63D-B089-DB10-80FCCA6E8494}"/>
              </a:ext>
            </a:extLst>
          </p:cNvPr>
          <p:cNvCxnSpPr>
            <a:cxnSpLocks/>
          </p:cNvCxnSpPr>
          <p:nvPr userDrawn="1"/>
        </p:nvCxnSpPr>
        <p:spPr>
          <a:xfrm>
            <a:off x="648000" y="6192000"/>
            <a:ext cx="4624216" cy="0"/>
          </a:xfrm>
          <a:prstGeom prst="line">
            <a:avLst/>
          </a:prstGeom>
          <a:ln w="38100" cap="rnd">
            <a:gradFill>
              <a:gsLst>
                <a:gs pos="65000">
                  <a:schemeClr val="accent1">
                    <a:alpha val="10000"/>
                  </a:schemeClr>
                </a:gs>
                <a:gs pos="1000">
                  <a:schemeClr val="accent1">
                    <a:alpha val="5000"/>
                  </a:schemeClr>
                </a:gs>
                <a:gs pos="34000">
                  <a:srgbClr val="7D0096">
                    <a:alpha val="10000"/>
                  </a:srgbClr>
                </a:gs>
                <a:gs pos="14000">
                  <a:schemeClr val="accent1">
                    <a:alpha val="30000"/>
                  </a:schemeClr>
                </a:gs>
                <a:gs pos="99000">
                  <a:schemeClr val="accent1">
                    <a:alpha val="3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B1279661-8038-02BA-A116-15D8F2E637B3}"/>
              </a:ext>
            </a:extLst>
          </p:cNvPr>
          <p:cNvSpPr>
            <a:spLocks noGrp="1"/>
          </p:cNvSpPr>
          <p:nvPr>
            <p:ph type="body" sz="quarter" idx="11" hasCustomPrompt="1"/>
          </p:nvPr>
        </p:nvSpPr>
        <p:spPr>
          <a:xfrm>
            <a:off x="648000" y="6193564"/>
            <a:ext cx="4110431" cy="582138"/>
          </a:xfrm>
        </p:spPr>
        <p:txBody>
          <a:bodyPr anchor="b">
            <a:noAutofit/>
          </a:bodyPr>
          <a:lstStyle>
            <a:lvl1pPr marL="0" indent="0">
              <a:buFontTx/>
              <a:buNone/>
              <a:defRPr sz="800" b="0" i="0">
                <a:solidFill>
                  <a:schemeClr val="tx2"/>
                </a:solidFill>
                <a:latin typeface="+mn-lt"/>
              </a:defRPr>
            </a:lvl1pPr>
            <a:lvl2pPr marL="457200" indent="0">
              <a:buFontTx/>
              <a:buNone/>
              <a:defRPr sz="750">
                <a:solidFill>
                  <a:schemeClr val="accent1"/>
                </a:solidFill>
              </a:defRPr>
            </a:lvl2pPr>
            <a:lvl3pPr marL="914400" indent="0">
              <a:buFontTx/>
              <a:buNone/>
              <a:defRPr sz="750">
                <a:solidFill>
                  <a:schemeClr val="accent1"/>
                </a:solidFill>
              </a:defRPr>
            </a:lvl3pPr>
            <a:lvl4pPr marL="1371600" indent="0">
              <a:buFontTx/>
              <a:buNone/>
              <a:defRPr sz="750">
                <a:solidFill>
                  <a:schemeClr val="accent1"/>
                </a:solidFill>
              </a:defRPr>
            </a:lvl4pPr>
            <a:lvl5pPr marL="1828800" indent="0">
              <a:buFontTx/>
              <a:buNone/>
              <a:defRPr sz="750">
                <a:solidFill>
                  <a:schemeClr val="accent1"/>
                </a:solidFill>
              </a:defRPr>
            </a:lvl5pPr>
          </a:lstStyle>
          <a:p>
            <a:pPr lvl="0"/>
            <a:r>
              <a:rPr lang="en-GB" dirty="0"/>
              <a:t>References: Lorem ipsum </a:t>
            </a:r>
            <a:r>
              <a:rPr lang="en-GB" dirty="0" err="1"/>
              <a:t>dolor</a:t>
            </a:r>
            <a:r>
              <a:rPr lang="en-GB" dirty="0"/>
              <a:t> sit </a:t>
            </a:r>
            <a:r>
              <a:rPr lang="en-GB" dirty="0" err="1"/>
              <a:t>amet</a:t>
            </a:r>
            <a:endParaRPr lang="en-GB" dirty="0"/>
          </a:p>
        </p:txBody>
      </p:sp>
    </p:spTree>
    <p:extLst>
      <p:ext uri="{BB962C8B-B14F-4D97-AF65-F5344CB8AC3E}">
        <p14:creationId xmlns:p14="http://schemas.microsoft.com/office/powerpoint/2010/main" val="2728800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Opt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BB52EC-4CFE-4712-3367-3E3C73CA026D}"/>
              </a:ext>
            </a:extLst>
          </p:cNvPr>
          <p:cNvPicPr>
            <a:picLocks/>
          </p:cNvPicPr>
          <p:nvPr userDrawn="1"/>
        </p:nvPicPr>
        <p:blipFill>
          <a:blip r:embed="rId2"/>
          <a:stretch>
            <a:fillRect/>
          </a:stretch>
        </p:blipFill>
        <p:spPr>
          <a:xfrm>
            <a:off x="0" y="0"/>
            <a:ext cx="12204000" cy="6858000"/>
          </a:xfrm>
          <a:prstGeom prst="rect">
            <a:avLst/>
          </a:prstGeom>
        </p:spPr>
      </p:pic>
      <p:sp>
        <p:nvSpPr>
          <p:cNvPr id="15" name="Rectangle 14">
            <a:extLst>
              <a:ext uri="{FF2B5EF4-FFF2-40B4-BE49-F238E27FC236}">
                <a16:creationId xmlns:a16="http://schemas.microsoft.com/office/drawing/2014/main" id="{3F40CEA0-FF58-0533-02AC-F117402F97FB}"/>
              </a:ext>
            </a:extLst>
          </p:cNvPr>
          <p:cNvSpPr/>
          <p:nvPr userDrawn="1"/>
        </p:nvSpPr>
        <p:spPr>
          <a:xfrm>
            <a:off x="612000" y="1583999"/>
            <a:ext cx="8370635" cy="4268563"/>
          </a:xfrm>
          <a:prstGeom prst="rect">
            <a:avLst/>
          </a:prstGeom>
          <a:solidFill>
            <a:schemeClr val="bg1">
              <a:alpha val="7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37ECE9-E783-52AD-FE01-210E0C5CA8BB}"/>
              </a:ext>
            </a:extLst>
          </p:cNvPr>
          <p:cNvPicPr>
            <a:picLocks/>
          </p:cNvPicPr>
          <p:nvPr userDrawn="1"/>
        </p:nvPicPr>
        <p:blipFill>
          <a:blip r:embed="rId3" cstate="print">
            <a:extLst>
              <a:ext uri="{28A0092B-C50C-407E-A947-70E740481C1C}">
                <a14:useLocalDpi xmlns:a14="http://schemas.microsoft.com/office/drawing/2010/main"/>
              </a:ext>
            </a:extLst>
          </a:blip>
          <a:srcRect/>
          <a:stretch/>
        </p:blipFill>
        <p:spPr>
          <a:xfrm>
            <a:off x="3525795" y="1691652"/>
            <a:ext cx="8666205" cy="5175225"/>
          </a:xfrm>
          <a:prstGeom prst="rect">
            <a:avLst/>
          </a:prstGeom>
        </p:spPr>
      </p:pic>
      <p:sp>
        <p:nvSpPr>
          <p:cNvPr id="19" name="Text Placeholder 18">
            <a:extLst>
              <a:ext uri="{FF2B5EF4-FFF2-40B4-BE49-F238E27FC236}">
                <a16:creationId xmlns:a16="http://schemas.microsoft.com/office/drawing/2014/main" id="{8B5C3D15-BFD6-59EC-1822-E2DC5107E1E5}"/>
              </a:ext>
            </a:extLst>
          </p:cNvPr>
          <p:cNvSpPr>
            <a:spLocks noGrp="1"/>
          </p:cNvSpPr>
          <p:nvPr>
            <p:ph type="body" sz="quarter" idx="10"/>
          </p:nvPr>
        </p:nvSpPr>
        <p:spPr>
          <a:xfrm>
            <a:off x="648000" y="936000"/>
            <a:ext cx="9721296" cy="487363"/>
          </a:xfrm>
        </p:spPr>
        <p:txBody>
          <a:bodyPr>
            <a:noAutofit/>
          </a:bodyPr>
          <a:lstStyle>
            <a:lvl1pPr marL="0" indent="0">
              <a:buFontTx/>
              <a:buNone/>
              <a:defRPr sz="2200">
                <a:solidFill>
                  <a:schemeClr val="accent2"/>
                </a:solidFill>
              </a:defRPr>
            </a:lvl1pPr>
          </a:lstStyle>
          <a:p>
            <a:pPr lvl="0"/>
            <a:endParaRPr lang="en-US" dirty="0"/>
          </a:p>
        </p:txBody>
      </p:sp>
      <p:sp>
        <p:nvSpPr>
          <p:cNvPr id="9" name="Oval 8">
            <a:extLst>
              <a:ext uri="{FF2B5EF4-FFF2-40B4-BE49-F238E27FC236}">
                <a16:creationId xmlns:a16="http://schemas.microsoft.com/office/drawing/2014/main" id="{CB24FCAA-6159-9AE3-0227-861385AA8E2A}"/>
              </a:ext>
            </a:extLst>
          </p:cNvPr>
          <p:cNvSpPr/>
          <p:nvPr userDrawn="1"/>
        </p:nvSpPr>
        <p:spPr>
          <a:xfrm>
            <a:off x="10018555" y="5297261"/>
            <a:ext cx="1424762" cy="357757"/>
          </a:xfrm>
          <a:prstGeom prst="ellipse">
            <a:avLst/>
          </a:prstGeom>
          <a:gradFill>
            <a:gsLst>
              <a:gs pos="0">
                <a:schemeClr val="accent2">
                  <a:alpha val="40000"/>
                </a:schemeClr>
              </a:gs>
              <a:gs pos="100000">
                <a:schemeClr val="accent1">
                  <a:alpha val="25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5" name="Picture 4">
            <a:extLst>
              <a:ext uri="{FF2B5EF4-FFF2-40B4-BE49-F238E27FC236}">
                <a16:creationId xmlns:a16="http://schemas.microsoft.com/office/drawing/2014/main" id="{C8ECA682-3B6A-A922-7E6D-3A6FCD88D25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93428" y="2536040"/>
            <a:ext cx="2904966" cy="3099278"/>
          </a:xfrm>
          <a:prstGeom prst="rect">
            <a:avLst/>
          </a:prstGeom>
        </p:spPr>
      </p:pic>
      <p:sp>
        <p:nvSpPr>
          <p:cNvPr id="20" name="Title 19">
            <a:extLst>
              <a:ext uri="{FF2B5EF4-FFF2-40B4-BE49-F238E27FC236}">
                <a16:creationId xmlns:a16="http://schemas.microsoft.com/office/drawing/2014/main" id="{8B2AC039-26FF-22D9-1B33-53090AC6349F}"/>
              </a:ext>
            </a:extLst>
          </p:cNvPr>
          <p:cNvSpPr>
            <a:spLocks noGrp="1"/>
          </p:cNvSpPr>
          <p:nvPr>
            <p:ph type="title" hasCustomPrompt="1"/>
          </p:nvPr>
        </p:nvSpPr>
        <p:spPr/>
        <p:txBody>
          <a:bodyPr>
            <a:noAutofit/>
          </a:bodyPr>
          <a:lstStyle>
            <a:lvl1pPr>
              <a:defRPr cap="none" baseline="0"/>
            </a:lvl1pPr>
          </a:lstStyle>
          <a:p>
            <a:r>
              <a:rPr lang="en-GB" dirty="0"/>
              <a:t>Click To Edit Master Title Style</a:t>
            </a:r>
            <a:endParaRPr lang="en-US" dirty="0"/>
          </a:p>
        </p:txBody>
      </p:sp>
      <p:sp>
        <p:nvSpPr>
          <p:cNvPr id="25" name="Slide Number Placeholder 24">
            <a:extLst>
              <a:ext uri="{FF2B5EF4-FFF2-40B4-BE49-F238E27FC236}">
                <a16:creationId xmlns:a16="http://schemas.microsoft.com/office/drawing/2014/main" id="{C6ED5587-BDE2-C7D4-0020-B2FF98D3760F}"/>
              </a:ext>
            </a:extLst>
          </p:cNvPr>
          <p:cNvSpPr>
            <a:spLocks noGrp="1"/>
          </p:cNvSpPr>
          <p:nvPr>
            <p:ph type="sldNum" sz="quarter" idx="14"/>
          </p:nvPr>
        </p:nvSpPr>
        <p:spPr/>
        <p:txBody>
          <a:bodyPr/>
          <a:lstStyle/>
          <a:p>
            <a:fld id="{E449284F-0537-B041-B57F-18C295173E79}" type="slidenum">
              <a:rPr lang="en-US" smtClean="0"/>
              <a:pPr/>
              <a:t>‹N›</a:t>
            </a:fld>
            <a:endParaRPr lang="en-US" dirty="0"/>
          </a:p>
        </p:txBody>
      </p:sp>
      <p:sp>
        <p:nvSpPr>
          <p:cNvPr id="18" name="Content Placeholder 2">
            <a:extLst>
              <a:ext uri="{FF2B5EF4-FFF2-40B4-BE49-F238E27FC236}">
                <a16:creationId xmlns:a16="http://schemas.microsoft.com/office/drawing/2014/main" id="{221C4F1E-10FA-DFC9-0752-AB440087B949}"/>
              </a:ext>
            </a:extLst>
          </p:cNvPr>
          <p:cNvSpPr>
            <a:spLocks noGrp="1"/>
          </p:cNvSpPr>
          <p:nvPr>
            <p:ph idx="1"/>
          </p:nvPr>
        </p:nvSpPr>
        <p:spPr>
          <a:xfrm>
            <a:off x="1080000" y="1980000"/>
            <a:ext cx="7535082" cy="3675018"/>
          </a:xfrm>
        </p:spPr>
        <p:txBody>
          <a:bodyPr>
            <a:noAutofit/>
          </a:bodyPr>
          <a:lstStyle>
            <a:lvl1pPr>
              <a:spcAft>
                <a:spcPts val="600"/>
              </a:spcAft>
              <a:defRPr sz="1400"/>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1" name="Straight Connector 20">
            <a:extLst>
              <a:ext uri="{FF2B5EF4-FFF2-40B4-BE49-F238E27FC236}">
                <a16:creationId xmlns:a16="http://schemas.microsoft.com/office/drawing/2014/main" id="{0D347E73-B63D-B089-DB10-80FCCA6E8494}"/>
              </a:ext>
            </a:extLst>
          </p:cNvPr>
          <p:cNvCxnSpPr>
            <a:cxnSpLocks/>
          </p:cNvCxnSpPr>
          <p:nvPr userDrawn="1"/>
        </p:nvCxnSpPr>
        <p:spPr>
          <a:xfrm>
            <a:off x="648000" y="6192000"/>
            <a:ext cx="4624216" cy="0"/>
          </a:xfrm>
          <a:prstGeom prst="line">
            <a:avLst/>
          </a:prstGeom>
          <a:ln w="38100" cap="rnd">
            <a:gradFill>
              <a:gsLst>
                <a:gs pos="65000">
                  <a:schemeClr val="accent1">
                    <a:alpha val="10000"/>
                  </a:schemeClr>
                </a:gs>
                <a:gs pos="1000">
                  <a:schemeClr val="accent1">
                    <a:alpha val="5000"/>
                  </a:schemeClr>
                </a:gs>
                <a:gs pos="34000">
                  <a:srgbClr val="7D0096">
                    <a:alpha val="10000"/>
                  </a:srgbClr>
                </a:gs>
                <a:gs pos="14000">
                  <a:schemeClr val="accent1">
                    <a:alpha val="30000"/>
                  </a:schemeClr>
                </a:gs>
                <a:gs pos="99000">
                  <a:schemeClr val="accent1">
                    <a:alpha val="30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0A618AD4-0CA0-4A9C-48E1-44CA2CD9576F}"/>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1058000" y="378000"/>
            <a:ext cx="756000" cy="390002"/>
          </a:xfrm>
          <a:prstGeom prst="rect">
            <a:avLst/>
          </a:prstGeom>
        </p:spPr>
      </p:pic>
      <p:sp>
        <p:nvSpPr>
          <p:cNvPr id="3" name="Text Placeholder 10">
            <a:extLst>
              <a:ext uri="{FF2B5EF4-FFF2-40B4-BE49-F238E27FC236}">
                <a16:creationId xmlns:a16="http://schemas.microsoft.com/office/drawing/2014/main" id="{89C8676A-CF68-9668-F44E-1231BC697C58}"/>
              </a:ext>
            </a:extLst>
          </p:cNvPr>
          <p:cNvSpPr>
            <a:spLocks noGrp="1"/>
          </p:cNvSpPr>
          <p:nvPr>
            <p:ph type="body" sz="quarter" idx="11" hasCustomPrompt="1"/>
          </p:nvPr>
        </p:nvSpPr>
        <p:spPr>
          <a:xfrm>
            <a:off x="648000" y="6193564"/>
            <a:ext cx="4110431" cy="582138"/>
          </a:xfrm>
        </p:spPr>
        <p:txBody>
          <a:bodyPr anchor="b">
            <a:noAutofit/>
          </a:bodyPr>
          <a:lstStyle>
            <a:lvl1pPr marL="0" indent="0">
              <a:buFontTx/>
              <a:buNone/>
              <a:defRPr sz="800" b="0" i="0">
                <a:solidFill>
                  <a:schemeClr val="tx2"/>
                </a:solidFill>
                <a:latin typeface="+mn-lt"/>
              </a:defRPr>
            </a:lvl1pPr>
            <a:lvl2pPr marL="457200" indent="0">
              <a:buFontTx/>
              <a:buNone/>
              <a:defRPr sz="750">
                <a:solidFill>
                  <a:schemeClr val="accent1"/>
                </a:solidFill>
              </a:defRPr>
            </a:lvl2pPr>
            <a:lvl3pPr marL="914400" indent="0">
              <a:buFontTx/>
              <a:buNone/>
              <a:defRPr sz="750">
                <a:solidFill>
                  <a:schemeClr val="accent1"/>
                </a:solidFill>
              </a:defRPr>
            </a:lvl3pPr>
            <a:lvl4pPr marL="1371600" indent="0">
              <a:buFontTx/>
              <a:buNone/>
              <a:defRPr sz="750">
                <a:solidFill>
                  <a:schemeClr val="accent1"/>
                </a:solidFill>
              </a:defRPr>
            </a:lvl4pPr>
            <a:lvl5pPr marL="1828800" indent="0">
              <a:buFontTx/>
              <a:buNone/>
              <a:defRPr sz="750">
                <a:solidFill>
                  <a:schemeClr val="accent1"/>
                </a:solidFill>
              </a:defRPr>
            </a:lvl5pPr>
          </a:lstStyle>
          <a:p>
            <a:pPr lvl="0"/>
            <a:r>
              <a:rPr lang="en-GB" dirty="0"/>
              <a:t>References: Lorem ipsum </a:t>
            </a:r>
            <a:r>
              <a:rPr lang="en-GB" dirty="0" err="1"/>
              <a:t>dolor</a:t>
            </a:r>
            <a:r>
              <a:rPr lang="en-GB" dirty="0"/>
              <a:t> sit </a:t>
            </a:r>
            <a:r>
              <a:rPr lang="en-GB" dirty="0" err="1"/>
              <a:t>amet</a:t>
            </a:r>
            <a:endParaRPr lang="en-GB" dirty="0"/>
          </a:p>
        </p:txBody>
      </p:sp>
    </p:spTree>
    <p:extLst>
      <p:ext uri="{BB962C8B-B14F-4D97-AF65-F5344CB8AC3E}">
        <p14:creationId xmlns:p14="http://schemas.microsoft.com/office/powerpoint/2010/main" val="1704399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Opt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EC4038-35B5-C707-5F81-9741E3679CA8}"/>
              </a:ext>
            </a:extLst>
          </p:cNvPr>
          <p:cNvPicPr>
            <a:picLocks/>
          </p:cNvPicPr>
          <p:nvPr userDrawn="1"/>
        </p:nvPicPr>
        <p:blipFill>
          <a:blip r:embed="rId2"/>
          <a:stretch>
            <a:fillRect/>
          </a:stretch>
        </p:blipFill>
        <p:spPr>
          <a:xfrm>
            <a:off x="0" y="0"/>
            <a:ext cx="12204000" cy="6858000"/>
          </a:xfrm>
          <a:prstGeom prst="rect">
            <a:avLst/>
          </a:prstGeom>
        </p:spPr>
      </p:pic>
      <p:sp>
        <p:nvSpPr>
          <p:cNvPr id="8" name="Rectangle 7">
            <a:extLst>
              <a:ext uri="{FF2B5EF4-FFF2-40B4-BE49-F238E27FC236}">
                <a16:creationId xmlns:a16="http://schemas.microsoft.com/office/drawing/2014/main" id="{4CCCC0EC-75FD-5251-FD7E-EB0EBF915CF4}"/>
              </a:ext>
            </a:extLst>
          </p:cNvPr>
          <p:cNvSpPr/>
          <p:nvPr userDrawn="1"/>
        </p:nvSpPr>
        <p:spPr>
          <a:xfrm>
            <a:off x="612000" y="1583999"/>
            <a:ext cx="10908000" cy="4268563"/>
          </a:xfrm>
          <a:prstGeom prst="rect">
            <a:avLst/>
          </a:prstGeom>
          <a:solidFill>
            <a:schemeClr val="bg1">
              <a:alpha val="7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20848C24-1BC8-F1E5-A2D1-3F7AB0DA54C6}"/>
              </a:ext>
            </a:extLst>
          </p:cNvPr>
          <p:cNvGrpSpPr/>
          <p:nvPr userDrawn="1"/>
        </p:nvGrpSpPr>
        <p:grpSpPr>
          <a:xfrm>
            <a:off x="9009366" y="4588471"/>
            <a:ext cx="3393284" cy="2478487"/>
            <a:chOff x="8470604" y="4211017"/>
            <a:chExt cx="3958680" cy="2891459"/>
          </a:xfrm>
        </p:grpSpPr>
        <p:pic>
          <p:nvPicPr>
            <p:cNvPr id="4" name="Picture 3" descr="Shape&#10;&#10;Description automatically generated with medium confidence">
              <a:extLst>
                <a:ext uri="{FF2B5EF4-FFF2-40B4-BE49-F238E27FC236}">
                  <a16:creationId xmlns:a16="http://schemas.microsoft.com/office/drawing/2014/main" id="{DF06E966-F6C5-4749-DA22-5845AD02660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70604" y="5946776"/>
              <a:ext cx="3958680" cy="1155700"/>
            </a:xfrm>
            <a:prstGeom prst="rect">
              <a:avLst/>
            </a:prstGeom>
          </p:spPr>
        </p:pic>
        <p:sp>
          <p:nvSpPr>
            <p:cNvPr id="6" name="Oval 5">
              <a:extLst>
                <a:ext uri="{FF2B5EF4-FFF2-40B4-BE49-F238E27FC236}">
                  <a16:creationId xmlns:a16="http://schemas.microsoft.com/office/drawing/2014/main" id="{E32593B7-0011-43CE-DBDD-83D0CA1F815A}"/>
                </a:ext>
              </a:extLst>
            </p:cNvPr>
            <p:cNvSpPr/>
            <p:nvPr userDrawn="1"/>
          </p:nvSpPr>
          <p:spPr>
            <a:xfrm>
              <a:off x="10046790" y="6273801"/>
              <a:ext cx="1424762" cy="357758"/>
            </a:xfrm>
            <a:prstGeom prst="ellipse">
              <a:avLst/>
            </a:prstGeom>
            <a:gradFill>
              <a:gsLst>
                <a:gs pos="0">
                  <a:schemeClr val="accent2">
                    <a:alpha val="40000"/>
                  </a:schemeClr>
                </a:gs>
                <a:gs pos="100000">
                  <a:schemeClr val="accent1">
                    <a:alpha val="25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0" name="Picture 9">
              <a:extLst>
                <a:ext uri="{FF2B5EF4-FFF2-40B4-BE49-F238E27FC236}">
                  <a16:creationId xmlns:a16="http://schemas.microsoft.com/office/drawing/2014/main" id="{254BEB02-1B5F-4FE5-40CF-67EBB47406F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07142" y="4211017"/>
              <a:ext cx="2240407" cy="2390267"/>
            </a:xfrm>
            <a:prstGeom prst="rect">
              <a:avLst/>
            </a:prstGeom>
          </p:spPr>
        </p:pic>
      </p:grpSp>
      <p:sp>
        <p:nvSpPr>
          <p:cNvPr id="3" name="Content Placeholder 2">
            <a:extLst>
              <a:ext uri="{FF2B5EF4-FFF2-40B4-BE49-F238E27FC236}">
                <a16:creationId xmlns:a16="http://schemas.microsoft.com/office/drawing/2014/main" id="{FE8BA441-EEC7-4053-56D5-ED0B23044462}"/>
              </a:ext>
            </a:extLst>
          </p:cNvPr>
          <p:cNvSpPr>
            <a:spLocks noGrp="1"/>
          </p:cNvSpPr>
          <p:nvPr>
            <p:ph idx="1"/>
          </p:nvPr>
        </p:nvSpPr>
        <p:spPr>
          <a:xfrm>
            <a:off x="1080000" y="1980000"/>
            <a:ext cx="8389080" cy="3673951"/>
          </a:xfrm>
        </p:spPr>
        <p:txBody>
          <a:bodyPr>
            <a:noAutofit/>
          </a:bodyPr>
          <a:lstStyle>
            <a:lvl1pPr>
              <a:spcAft>
                <a:spcPts val="600"/>
              </a:spcAft>
              <a:defRPr sz="1400"/>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8">
            <a:extLst>
              <a:ext uri="{FF2B5EF4-FFF2-40B4-BE49-F238E27FC236}">
                <a16:creationId xmlns:a16="http://schemas.microsoft.com/office/drawing/2014/main" id="{8B5C3D15-BFD6-59EC-1822-E2DC5107E1E5}"/>
              </a:ext>
            </a:extLst>
          </p:cNvPr>
          <p:cNvSpPr>
            <a:spLocks noGrp="1"/>
          </p:cNvSpPr>
          <p:nvPr>
            <p:ph type="body" sz="quarter" idx="10"/>
          </p:nvPr>
        </p:nvSpPr>
        <p:spPr>
          <a:xfrm>
            <a:off x="648000" y="936000"/>
            <a:ext cx="9721296" cy="487363"/>
          </a:xfrm>
        </p:spPr>
        <p:txBody>
          <a:bodyPr>
            <a:noAutofit/>
          </a:bodyPr>
          <a:lstStyle>
            <a:lvl1pPr marL="0" indent="0">
              <a:buFontTx/>
              <a:buNone/>
              <a:defRPr sz="2200">
                <a:solidFill>
                  <a:schemeClr val="accent2"/>
                </a:solidFill>
              </a:defRPr>
            </a:lvl1pPr>
          </a:lstStyle>
          <a:p>
            <a:pPr lvl="0"/>
            <a:endParaRPr lang="en-US" dirty="0"/>
          </a:p>
        </p:txBody>
      </p:sp>
      <p:sp>
        <p:nvSpPr>
          <p:cNvPr id="20" name="Title 19">
            <a:extLst>
              <a:ext uri="{FF2B5EF4-FFF2-40B4-BE49-F238E27FC236}">
                <a16:creationId xmlns:a16="http://schemas.microsoft.com/office/drawing/2014/main" id="{8B2AC039-26FF-22D9-1B33-53090AC6349F}"/>
              </a:ext>
            </a:extLst>
          </p:cNvPr>
          <p:cNvSpPr>
            <a:spLocks noGrp="1"/>
          </p:cNvSpPr>
          <p:nvPr>
            <p:ph type="title" hasCustomPrompt="1"/>
          </p:nvPr>
        </p:nvSpPr>
        <p:spPr/>
        <p:txBody>
          <a:bodyPr>
            <a:noAutofit/>
          </a:bodyPr>
          <a:lstStyle>
            <a:lvl1pPr>
              <a:defRPr cap="none" baseline="0"/>
            </a:lvl1pPr>
          </a:lstStyle>
          <a:p>
            <a:r>
              <a:rPr lang="en-GB" dirty="0"/>
              <a:t>Click To Edit Master Title Style</a:t>
            </a:r>
            <a:endParaRPr lang="en-US" dirty="0"/>
          </a:p>
        </p:txBody>
      </p:sp>
      <p:sp>
        <p:nvSpPr>
          <p:cNvPr id="25" name="Slide Number Placeholder 24">
            <a:extLst>
              <a:ext uri="{FF2B5EF4-FFF2-40B4-BE49-F238E27FC236}">
                <a16:creationId xmlns:a16="http://schemas.microsoft.com/office/drawing/2014/main" id="{C6ED5587-BDE2-C7D4-0020-B2FF98D3760F}"/>
              </a:ext>
            </a:extLst>
          </p:cNvPr>
          <p:cNvSpPr>
            <a:spLocks noGrp="1"/>
          </p:cNvSpPr>
          <p:nvPr>
            <p:ph type="sldNum" sz="quarter" idx="14"/>
          </p:nvPr>
        </p:nvSpPr>
        <p:spPr/>
        <p:txBody>
          <a:bodyPr/>
          <a:lstStyle/>
          <a:p>
            <a:fld id="{E449284F-0537-B041-B57F-18C295173E79}" type="slidenum">
              <a:rPr lang="en-US" smtClean="0"/>
              <a:pPr/>
              <a:t>‹N›</a:t>
            </a:fld>
            <a:endParaRPr lang="en-US" dirty="0"/>
          </a:p>
        </p:txBody>
      </p:sp>
      <p:sp>
        <p:nvSpPr>
          <p:cNvPr id="12" name="Text Placeholder 10">
            <a:extLst>
              <a:ext uri="{FF2B5EF4-FFF2-40B4-BE49-F238E27FC236}">
                <a16:creationId xmlns:a16="http://schemas.microsoft.com/office/drawing/2014/main" id="{9F4F7188-16F9-8E98-9D96-8FD8C2F362CA}"/>
              </a:ext>
            </a:extLst>
          </p:cNvPr>
          <p:cNvSpPr>
            <a:spLocks noGrp="1"/>
          </p:cNvSpPr>
          <p:nvPr>
            <p:ph type="body" sz="quarter" idx="11" hasCustomPrompt="1"/>
          </p:nvPr>
        </p:nvSpPr>
        <p:spPr>
          <a:xfrm>
            <a:off x="648000" y="6193564"/>
            <a:ext cx="8388000" cy="582138"/>
          </a:xfrm>
        </p:spPr>
        <p:txBody>
          <a:bodyPr anchor="b">
            <a:noAutofit/>
          </a:bodyPr>
          <a:lstStyle>
            <a:lvl1pPr marL="0" indent="0">
              <a:buFontTx/>
              <a:buNone/>
              <a:defRPr sz="800" b="0" i="0">
                <a:solidFill>
                  <a:schemeClr val="tx2"/>
                </a:solidFill>
                <a:latin typeface="+mn-lt"/>
              </a:defRPr>
            </a:lvl1pPr>
            <a:lvl2pPr marL="457200" indent="0">
              <a:buFontTx/>
              <a:buNone/>
              <a:defRPr sz="750">
                <a:solidFill>
                  <a:schemeClr val="accent1"/>
                </a:solidFill>
              </a:defRPr>
            </a:lvl2pPr>
            <a:lvl3pPr marL="914400" indent="0">
              <a:buFontTx/>
              <a:buNone/>
              <a:defRPr sz="750">
                <a:solidFill>
                  <a:schemeClr val="accent1"/>
                </a:solidFill>
              </a:defRPr>
            </a:lvl3pPr>
            <a:lvl4pPr marL="1371600" indent="0">
              <a:buFontTx/>
              <a:buNone/>
              <a:defRPr sz="750">
                <a:solidFill>
                  <a:schemeClr val="accent1"/>
                </a:solidFill>
              </a:defRPr>
            </a:lvl4pPr>
            <a:lvl5pPr marL="1828800" indent="0">
              <a:buFontTx/>
              <a:buNone/>
              <a:defRPr sz="750">
                <a:solidFill>
                  <a:schemeClr val="accent1"/>
                </a:solidFill>
              </a:defRPr>
            </a:lvl5pPr>
          </a:lstStyle>
          <a:p>
            <a:pPr lvl="0"/>
            <a:r>
              <a:rPr lang="en-GB" dirty="0"/>
              <a:t>References: Lorem ipsum </a:t>
            </a:r>
            <a:r>
              <a:rPr lang="en-GB" dirty="0" err="1"/>
              <a:t>dolor</a:t>
            </a:r>
            <a:r>
              <a:rPr lang="en-GB" dirty="0"/>
              <a:t> sit </a:t>
            </a:r>
            <a:r>
              <a:rPr lang="en-GB" dirty="0" err="1"/>
              <a:t>amet</a:t>
            </a:r>
            <a:endParaRPr lang="en-GB" dirty="0"/>
          </a:p>
        </p:txBody>
      </p:sp>
    </p:spTree>
    <p:extLst>
      <p:ext uri="{BB962C8B-B14F-4D97-AF65-F5344CB8AC3E}">
        <p14:creationId xmlns:p14="http://schemas.microsoft.com/office/powerpoint/2010/main" val="23823253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_No Tre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EC4038-35B5-C707-5F81-9741E3679CA8}"/>
              </a:ext>
            </a:extLst>
          </p:cNvPr>
          <p:cNvPicPr>
            <a:picLocks/>
          </p:cNvPicPr>
          <p:nvPr userDrawn="1"/>
        </p:nvPicPr>
        <p:blipFill>
          <a:blip r:embed="rId2"/>
          <a:stretch>
            <a:fillRect/>
          </a:stretch>
        </p:blipFill>
        <p:spPr>
          <a:xfrm>
            <a:off x="0" y="0"/>
            <a:ext cx="12204000" cy="6858000"/>
          </a:xfrm>
          <a:prstGeom prst="rect">
            <a:avLst/>
          </a:prstGeom>
        </p:spPr>
      </p:pic>
      <p:sp>
        <p:nvSpPr>
          <p:cNvPr id="8" name="Rectangle 7">
            <a:extLst>
              <a:ext uri="{FF2B5EF4-FFF2-40B4-BE49-F238E27FC236}">
                <a16:creationId xmlns:a16="http://schemas.microsoft.com/office/drawing/2014/main" id="{4CCCC0EC-75FD-5251-FD7E-EB0EBF915CF4}"/>
              </a:ext>
            </a:extLst>
          </p:cNvPr>
          <p:cNvSpPr/>
          <p:nvPr userDrawn="1"/>
        </p:nvSpPr>
        <p:spPr>
          <a:xfrm>
            <a:off x="612000" y="1583999"/>
            <a:ext cx="10908000" cy="4268563"/>
          </a:xfrm>
          <a:prstGeom prst="rect">
            <a:avLst/>
          </a:prstGeom>
          <a:solidFill>
            <a:schemeClr val="bg1">
              <a:alpha val="7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E8BA441-EEC7-4053-56D5-ED0B23044462}"/>
              </a:ext>
            </a:extLst>
          </p:cNvPr>
          <p:cNvSpPr>
            <a:spLocks noGrp="1"/>
          </p:cNvSpPr>
          <p:nvPr>
            <p:ph idx="1"/>
          </p:nvPr>
        </p:nvSpPr>
        <p:spPr>
          <a:xfrm>
            <a:off x="1080000" y="1980000"/>
            <a:ext cx="8389080" cy="3673951"/>
          </a:xfrm>
        </p:spPr>
        <p:txBody>
          <a:bodyPr>
            <a:noAutofit/>
          </a:bodyPr>
          <a:lstStyle>
            <a:lvl1pPr>
              <a:spcAft>
                <a:spcPts val="600"/>
              </a:spcAft>
              <a:defRPr sz="1400"/>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8">
            <a:extLst>
              <a:ext uri="{FF2B5EF4-FFF2-40B4-BE49-F238E27FC236}">
                <a16:creationId xmlns:a16="http://schemas.microsoft.com/office/drawing/2014/main" id="{8B5C3D15-BFD6-59EC-1822-E2DC5107E1E5}"/>
              </a:ext>
            </a:extLst>
          </p:cNvPr>
          <p:cNvSpPr>
            <a:spLocks noGrp="1"/>
          </p:cNvSpPr>
          <p:nvPr>
            <p:ph type="body" sz="quarter" idx="10"/>
          </p:nvPr>
        </p:nvSpPr>
        <p:spPr>
          <a:xfrm>
            <a:off x="648000" y="936000"/>
            <a:ext cx="9721296" cy="487363"/>
          </a:xfrm>
        </p:spPr>
        <p:txBody>
          <a:bodyPr>
            <a:noAutofit/>
          </a:bodyPr>
          <a:lstStyle>
            <a:lvl1pPr marL="0" indent="0">
              <a:buFontTx/>
              <a:buNone/>
              <a:defRPr sz="2200">
                <a:solidFill>
                  <a:schemeClr val="accent2"/>
                </a:solidFill>
              </a:defRPr>
            </a:lvl1pPr>
          </a:lstStyle>
          <a:p>
            <a:pPr lvl="0"/>
            <a:endParaRPr lang="en-US" dirty="0"/>
          </a:p>
        </p:txBody>
      </p:sp>
      <p:sp>
        <p:nvSpPr>
          <p:cNvPr id="20" name="Title 19">
            <a:extLst>
              <a:ext uri="{FF2B5EF4-FFF2-40B4-BE49-F238E27FC236}">
                <a16:creationId xmlns:a16="http://schemas.microsoft.com/office/drawing/2014/main" id="{8B2AC039-26FF-22D9-1B33-53090AC6349F}"/>
              </a:ext>
            </a:extLst>
          </p:cNvPr>
          <p:cNvSpPr>
            <a:spLocks noGrp="1"/>
          </p:cNvSpPr>
          <p:nvPr>
            <p:ph type="title" hasCustomPrompt="1"/>
          </p:nvPr>
        </p:nvSpPr>
        <p:spPr/>
        <p:txBody>
          <a:bodyPr>
            <a:noAutofit/>
          </a:bodyPr>
          <a:lstStyle>
            <a:lvl1pPr>
              <a:defRPr cap="none" baseline="0"/>
            </a:lvl1pPr>
          </a:lstStyle>
          <a:p>
            <a:r>
              <a:rPr lang="en-GB" dirty="0"/>
              <a:t>Click To Edit Master Title Style</a:t>
            </a:r>
            <a:endParaRPr lang="en-US" dirty="0"/>
          </a:p>
        </p:txBody>
      </p:sp>
      <p:sp>
        <p:nvSpPr>
          <p:cNvPr id="25" name="Slide Number Placeholder 24">
            <a:extLst>
              <a:ext uri="{FF2B5EF4-FFF2-40B4-BE49-F238E27FC236}">
                <a16:creationId xmlns:a16="http://schemas.microsoft.com/office/drawing/2014/main" id="{C6ED5587-BDE2-C7D4-0020-B2FF98D3760F}"/>
              </a:ext>
            </a:extLst>
          </p:cNvPr>
          <p:cNvSpPr>
            <a:spLocks noGrp="1"/>
          </p:cNvSpPr>
          <p:nvPr>
            <p:ph type="sldNum" sz="quarter" idx="14"/>
          </p:nvPr>
        </p:nvSpPr>
        <p:spPr/>
        <p:txBody>
          <a:bodyPr/>
          <a:lstStyle/>
          <a:p>
            <a:fld id="{E449284F-0537-B041-B57F-18C295173E79}" type="slidenum">
              <a:rPr lang="en-US" smtClean="0"/>
              <a:pPr/>
              <a:t>‹N›</a:t>
            </a:fld>
            <a:endParaRPr lang="en-US" dirty="0"/>
          </a:p>
        </p:txBody>
      </p:sp>
      <p:sp>
        <p:nvSpPr>
          <p:cNvPr id="12" name="Text Placeholder 10">
            <a:extLst>
              <a:ext uri="{FF2B5EF4-FFF2-40B4-BE49-F238E27FC236}">
                <a16:creationId xmlns:a16="http://schemas.microsoft.com/office/drawing/2014/main" id="{9F4F7188-16F9-8E98-9D96-8FD8C2F362CA}"/>
              </a:ext>
            </a:extLst>
          </p:cNvPr>
          <p:cNvSpPr>
            <a:spLocks noGrp="1"/>
          </p:cNvSpPr>
          <p:nvPr>
            <p:ph type="body" sz="quarter" idx="11" hasCustomPrompt="1"/>
          </p:nvPr>
        </p:nvSpPr>
        <p:spPr>
          <a:xfrm>
            <a:off x="648000" y="6193564"/>
            <a:ext cx="8388000" cy="582138"/>
          </a:xfrm>
        </p:spPr>
        <p:txBody>
          <a:bodyPr anchor="b">
            <a:noAutofit/>
          </a:bodyPr>
          <a:lstStyle>
            <a:lvl1pPr marL="0" indent="0">
              <a:buFontTx/>
              <a:buNone/>
              <a:defRPr sz="800" b="0" i="0">
                <a:solidFill>
                  <a:schemeClr val="tx2"/>
                </a:solidFill>
                <a:latin typeface="+mn-lt"/>
              </a:defRPr>
            </a:lvl1pPr>
            <a:lvl2pPr marL="457200" indent="0">
              <a:buFontTx/>
              <a:buNone/>
              <a:defRPr sz="750">
                <a:solidFill>
                  <a:schemeClr val="accent1"/>
                </a:solidFill>
              </a:defRPr>
            </a:lvl2pPr>
            <a:lvl3pPr marL="914400" indent="0">
              <a:buFontTx/>
              <a:buNone/>
              <a:defRPr sz="750">
                <a:solidFill>
                  <a:schemeClr val="accent1"/>
                </a:solidFill>
              </a:defRPr>
            </a:lvl3pPr>
            <a:lvl4pPr marL="1371600" indent="0">
              <a:buFontTx/>
              <a:buNone/>
              <a:defRPr sz="750">
                <a:solidFill>
                  <a:schemeClr val="accent1"/>
                </a:solidFill>
              </a:defRPr>
            </a:lvl4pPr>
            <a:lvl5pPr marL="1828800" indent="0">
              <a:buFontTx/>
              <a:buNone/>
              <a:defRPr sz="750">
                <a:solidFill>
                  <a:schemeClr val="accent1"/>
                </a:solidFill>
              </a:defRPr>
            </a:lvl5pPr>
          </a:lstStyle>
          <a:p>
            <a:pPr lvl="0"/>
            <a:r>
              <a:rPr lang="en-GB" dirty="0"/>
              <a:t>References: Lorem ipsum </a:t>
            </a:r>
            <a:r>
              <a:rPr lang="en-GB" dirty="0" err="1"/>
              <a:t>dolor</a:t>
            </a:r>
            <a:r>
              <a:rPr lang="en-GB" dirty="0"/>
              <a:t> sit </a:t>
            </a:r>
            <a:r>
              <a:rPr lang="en-GB" dirty="0" err="1"/>
              <a:t>amet</a:t>
            </a:r>
            <a:endParaRPr lang="en-GB" dirty="0"/>
          </a:p>
        </p:txBody>
      </p:sp>
    </p:spTree>
    <p:extLst>
      <p:ext uri="{BB962C8B-B14F-4D97-AF65-F5344CB8AC3E}">
        <p14:creationId xmlns:p14="http://schemas.microsoft.com/office/powerpoint/2010/main" val="3460832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500489-5BA4-574C-8F72-B8C16CD08F80}"/>
              </a:ext>
            </a:extLst>
          </p:cNvPr>
          <p:cNvSpPr>
            <a:spLocks noGrp="1"/>
          </p:cNvSpPr>
          <p:nvPr>
            <p:ph type="dt" sz="half" idx="10"/>
          </p:nvPr>
        </p:nvSpPr>
        <p:spPr/>
        <p:txBody>
          <a:bodyPr/>
          <a:lstStyle/>
          <a:p>
            <a:fld id="{13543230-6468-1B43-BAC4-4080718FCDC0}" type="datetimeFigureOut">
              <a:t>19/11/2023</a:t>
            </a:fld>
            <a:endParaRPr lang="fr-FR"/>
          </a:p>
        </p:txBody>
      </p:sp>
      <p:sp>
        <p:nvSpPr>
          <p:cNvPr id="3" name="Espace réservé du pied de page 2">
            <a:extLst>
              <a:ext uri="{FF2B5EF4-FFF2-40B4-BE49-F238E27FC236}">
                <a16:creationId xmlns:a16="http://schemas.microsoft.com/office/drawing/2014/main" id="{3233A6BD-7115-3A4F-BBBB-4AED684FC98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A8262E7-E755-5641-83FF-FFA0FA273F03}"/>
              </a:ext>
            </a:extLst>
          </p:cNvPr>
          <p:cNvSpPr>
            <a:spLocks noGrp="1"/>
          </p:cNvSpPr>
          <p:nvPr>
            <p:ph type="sldNum" sz="quarter" idx="12"/>
          </p:nvPr>
        </p:nvSpPr>
        <p:spPr/>
        <p:txBody>
          <a:bodyPr/>
          <a:lstStyle/>
          <a:p>
            <a:fld id="{199919D1-2A52-9D45-B368-0AC2E221C870}" type="slidenum">
              <a:t>‹N›</a:t>
            </a:fld>
            <a:endParaRPr lang="fr-FR"/>
          </a:p>
        </p:txBody>
      </p:sp>
    </p:spTree>
    <p:extLst>
      <p:ext uri="{BB962C8B-B14F-4D97-AF65-F5344CB8AC3E}">
        <p14:creationId xmlns:p14="http://schemas.microsoft.com/office/powerpoint/2010/main" val="361175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07CA902B-1356-41B0-8A49-C5CCCA0F9D56}" type="datetimeFigureOut">
              <a:rPr lang="it-IT" smtClean="0"/>
              <a:t>19/11/2023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CF95D64-B6FD-45FD-9A33-1AECB69C5E6C}" type="slidenum">
              <a:rPr lang="it-IT" smtClean="0"/>
              <a:t>‹N›</a:t>
            </a:fld>
            <a:endParaRPr lang="it-IT"/>
          </a:p>
        </p:txBody>
      </p:sp>
    </p:spTree>
    <p:extLst>
      <p:ext uri="{BB962C8B-B14F-4D97-AF65-F5344CB8AC3E}">
        <p14:creationId xmlns:p14="http://schemas.microsoft.com/office/powerpoint/2010/main" val="40988898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dirty="0">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7213580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dirty="0">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102003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dirty="0">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9179399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dirty="0">
              <a:solidFill>
                <a:prstClr val="black">
                  <a:tint val="75000"/>
                </a:prstClr>
              </a:solidFill>
            </a:endParaRPr>
          </a:p>
        </p:txBody>
      </p:sp>
      <p:sp>
        <p:nvSpPr>
          <p:cNvPr id="7" name="Segnaposto numero diapositiva 6"/>
          <p:cNvSpPr>
            <a:spLocks noGrp="1"/>
          </p:cNvSpPr>
          <p:nvPr>
            <p:ph type="sldNum" sz="quarter" idx="12"/>
          </p:nvPr>
        </p:nvSpPr>
        <p:spPr/>
        <p:txBody>
          <a:body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696195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US" dirty="0">
              <a:solidFill>
                <a:prstClr val="black">
                  <a:tint val="75000"/>
                </a:prstClr>
              </a:solidFill>
            </a:endParaRPr>
          </a:p>
        </p:txBody>
      </p:sp>
      <p:sp>
        <p:nvSpPr>
          <p:cNvPr id="9" name="Segnaposto numero diapositiva 8"/>
          <p:cNvSpPr>
            <a:spLocks noGrp="1"/>
          </p:cNvSpPr>
          <p:nvPr>
            <p:ph type="sldNum" sz="quarter" idx="12"/>
          </p:nvPr>
        </p:nvSpPr>
        <p:spPr/>
        <p:txBody>
          <a:body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8076323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US" dirty="0">
              <a:solidFill>
                <a:prstClr val="black">
                  <a:tint val="75000"/>
                </a:prstClr>
              </a:solidFill>
            </a:endParaRPr>
          </a:p>
        </p:txBody>
      </p:sp>
      <p:sp>
        <p:nvSpPr>
          <p:cNvPr id="5" name="Segnaposto numero diapositiva 4"/>
          <p:cNvSpPr>
            <a:spLocks noGrp="1"/>
          </p:cNvSpPr>
          <p:nvPr>
            <p:ph type="sldNum" sz="quarter" idx="12"/>
          </p:nvPr>
        </p:nvSpPr>
        <p:spPr/>
        <p:txBody>
          <a:body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42875780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US" dirty="0">
              <a:solidFill>
                <a:prstClr val="black">
                  <a:tint val="75000"/>
                </a:prstClr>
              </a:solidFill>
            </a:endParaRPr>
          </a:p>
        </p:txBody>
      </p:sp>
      <p:sp>
        <p:nvSpPr>
          <p:cNvPr id="4" name="Segnaposto numero diapositiva 3"/>
          <p:cNvSpPr>
            <a:spLocks noGrp="1"/>
          </p:cNvSpPr>
          <p:nvPr>
            <p:ph type="sldNum" sz="quarter" idx="12"/>
          </p:nvPr>
        </p:nvSpPr>
        <p:spPr/>
        <p:txBody>
          <a:body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8975375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dirty="0">
              <a:solidFill>
                <a:prstClr val="black">
                  <a:tint val="75000"/>
                </a:prstClr>
              </a:solidFill>
            </a:endParaRPr>
          </a:p>
        </p:txBody>
      </p:sp>
      <p:sp>
        <p:nvSpPr>
          <p:cNvPr id="7" name="Segnaposto numero diapositiva 6"/>
          <p:cNvSpPr>
            <a:spLocks noGrp="1"/>
          </p:cNvSpPr>
          <p:nvPr>
            <p:ph type="sldNum" sz="quarter" idx="12"/>
          </p:nvPr>
        </p:nvSpPr>
        <p:spPr/>
        <p:txBody>
          <a:body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7874113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dirty="0">
              <a:solidFill>
                <a:prstClr val="black">
                  <a:tint val="75000"/>
                </a:prstClr>
              </a:solidFill>
            </a:endParaRPr>
          </a:p>
        </p:txBody>
      </p:sp>
      <p:sp>
        <p:nvSpPr>
          <p:cNvPr id="7" name="Segnaposto numero diapositiva 6"/>
          <p:cNvSpPr>
            <a:spLocks noGrp="1"/>
          </p:cNvSpPr>
          <p:nvPr>
            <p:ph type="sldNum" sz="quarter" idx="12"/>
          </p:nvPr>
        </p:nvSpPr>
        <p:spPr/>
        <p:txBody>
          <a:body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2693433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dirty="0">
              <a:solidFill>
                <a:prstClr val="black">
                  <a:tint val="75000"/>
                </a:prstClr>
              </a:solidFill>
            </a:endParaRPr>
          </a:p>
        </p:txBody>
      </p:sp>
      <p:sp>
        <p:nvSpPr>
          <p:cNvPr id="6" name="Segnaposto numero diapositiva 5"/>
          <p:cNvSpPr>
            <a:spLocks noGrp="1"/>
          </p:cNvSpPr>
          <p:nvPr>
            <p:ph type="sldNum" sz="quarter" idx="12"/>
          </p:nvPr>
        </p:nvSpPr>
        <p:spPr/>
        <p:txBody>
          <a:body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680259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theme" Target="../theme/theme1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A902B-1356-41B0-8A49-C5CCCA0F9D56}" type="datetimeFigureOut">
              <a:rPr lang="it-IT" smtClean="0"/>
              <a:t>19/11/2023</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95D64-B6FD-45FD-9A33-1AECB69C5E6C}" type="slidenum">
              <a:rPr lang="it-IT" smtClean="0"/>
              <a:t>‹N›</a:t>
            </a:fld>
            <a:endParaRPr lang="it-IT"/>
          </a:p>
        </p:txBody>
      </p:sp>
    </p:spTree>
    <p:extLst>
      <p:ext uri="{BB962C8B-B14F-4D97-AF65-F5344CB8AC3E}">
        <p14:creationId xmlns:p14="http://schemas.microsoft.com/office/powerpoint/2010/main" val="3607048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C9C5F81-C988-E84B-8EDB-7C19C97D6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84BF953-0ABA-1A44-B6B0-E08077405B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36BFA95-DCAA-2842-B780-B95CDF01E3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43230-6468-1B43-BAC4-4080718FCDC0}" type="datetimeFigureOut">
              <a:rPr lang="it-IT">
                <a:solidFill>
                  <a:prstClr val="black">
                    <a:tint val="75000"/>
                  </a:prstClr>
                </a:solidFill>
              </a:rPr>
              <a:pPr/>
              <a:t>19/11/2023</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CB1B0CED-D6FB-EC40-9870-03A61BD12B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F3153294-5257-2048-B450-B733AC9C7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9919D1-2A52-9D45-B368-0AC2E221C870}" type="slidenum">
              <a:rP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0755524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stile</a:t>
            </a:r>
          </a:p>
        </p:txBody>
      </p:sp>
      <p:sp>
        <p:nvSpPr>
          <p:cNvPr id="1027" name="Segnaposto testo 2"/>
          <p:cNvSpPr>
            <a:spLocks noGrp="1"/>
          </p:cNvSpPr>
          <p:nvPr>
            <p:ph type="body" idx="1"/>
          </p:nvPr>
        </p:nvSpPr>
        <p:spPr bwMode="auto">
          <a:xfrm>
            <a:off x="609600" y="1600202"/>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609600" y="6356353"/>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ea typeface="ＭＳ Ｐゴシック" panose="020B0600070205080204" pitchFamily="34" charset="-128"/>
              </a:defRPr>
            </a:lvl1pPr>
          </a:lstStyle>
          <a:p>
            <a:pPr defTabSz="609585" fontAlgn="base">
              <a:spcBef>
                <a:spcPct val="0"/>
              </a:spcBef>
              <a:spcAft>
                <a:spcPct val="0"/>
              </a:spcAft>
              <a:defRPr/>
            </a:pPr>
            <a:fld id="{ED67A6D9-F682-4C83-AC89-23E049DBE3A1}" type="datetimeFigureOut">
              <a:rPr lang="it-IT" altLang="it-IT" smtClean="0"/>
              <a:pPr defTabSz="609585" fontAlgn="base">
                <a:spcBef>
                  <a:spcPct val="0"/>
                </a:spcBef>
                <a:spcAft>
                  <a:spcPct val="0"/>
                </a:spcAft>
                <a:defRPr/>
              </a:pPr>
              <a:t>19/11/2023</a:t>
            </a:fld>
            <a:endParaRPr lang="it-IT" altLang="it-IT"/>
          </a:p>
        </p:txBody>
      </p:sp>
      <p:sp>
        <p:nvSpPr>
          <p:cNvPr id="5" name="Segnaposto piè di pagina 4"/>
          <p:cNvSpPr>
            <a:spLocks noGrp="1"/>
          </p:cNvSpPr>
          <p:nvPr>
            <p:ph type="ftr" sz="quarter" idx="3"/>
          </p:nvPr>
        </p:nvSpPr>
        <p:spPr>
          <a:xfrm>
            <a:off x="4165600" y="6356353"/>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cs typeface="+mn-cs"/>
              </a:defRPr>
            </a:lvl1pPr>
          </a:lstStyle>
          <a:p>
            <a:pPr defTabSz="609585">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3"/>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defRPr>
            </a:lvl1pPr>
          </a:lstStyle>
          <a:p>
            <a:pPr defTabSz="609585" fontAlgn="base">
              <a:spcBef>
                <a:spcPct val="0"/>
              </a:spcBef>
              <a:spcAft>
                <a:spcPct val="0"/>
              </a:spcAft>
              <a:defRPr/>
            </a:pPr>
            <a:fld id="{DC825F41-B385-45D7-8BD9-0E8E995E1910}" type="slidenum">
              <a:rPr lang="it-IT" altLang="it-IT" smtClean="0">
                <a:ea typeface="MS PGothic" pitchFamily="34" charset="-128"/>
              </a:rPr>
              <a:pPr defTabSz="609585" fontAlgn="base">
                <a:spcBef>
                  <a:spcPct val="0"/>
                </a:spcBef>
                <a:spcAft>
                  <a:spcPct val="0"/>
                </a:spcAft>
                <a:defRPr/>
              </a:pPr>
              <a:t>‹N›</a:t>
            </a:fld>
            <a:endParaRPr lang="it-IT" altLang="it-IT">
              <a:ea typeface="MS PGothic" pitchFamily="34" charset="-128"/>
            </a:endParaRPr>
          </a:p>
        </p:txBody>
      </p:sp>
    </p:spTree>
    <p:extLst>
      <p:ext uri="{BB962C8B-B14F-4D97-AF65-F5344CB8AC3E}">
        <p14:creationId xmlns:p14="http://schemas.microsoft.com/office/powerpoint/2010/main" val="262329446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609585" rtl="0" eaLnBrk="0" fontAlgn="base" hangingPunct="0">
        <a:spcBef>
          <a:spcPct val="0"/>
        </a:spcBef>
        <a:spcAft>
          <a:spcPct val="0"/>
        </a:spcAft>
        <a:defRPr sz="5867" kern="1200">
          <a:solidFill>
            <a:schemeClr val="tx1"/>
          </a:solidFill>
          <a:latin typeface="+mj-lt"/>
          <a:ea typeface="MS PGothic" pitchFamily="34" charset="-128"/>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MS PGothic" pitchFamily="34" charset="-128"/>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MS PGothic" pitchFamily="34" charset="-128"/>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MS PGothic" pitchFamily="34" charset="-128"/>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MS PGothic" pitchFamily="34" charset="-128"/>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itchFamily="34" charset="0"/>
        <a:buChar char="•"/>
        <a:defRPr sz="4267" kern="1200">
          <a:solidFill>
            <a:schemeClr val="tx1"/>
          </a:solidFill>
          <a:latin typeface="+mn-lt"/>
          <a:ea typeface="MS PGothic" pitchFamily="34" charset="-128"/>
          <a:cs typeface="ＭＳ Ｐゴシック" charset="0"/>
        </a:defRPr>
      </a:lvl1pPr>
      <a:lvl2pPr marL="990575" indent="-380990" algn="l" defTabSz="609585" rtl="0" eaLnBrk="0" fontAlgn="base" hangingPunct="0">
        <a:spcBef>
          <a:spcPct val="20000"/>
        </a:spcBef>
        <a:spcAft>
          <a:spcPct val="0"/>
        </a:spcAft>
        <a:buFont typeface="Arial" pitchFamily="34" charset="0"/>
        <a:buChar char="–"/>
        <a:defRPr sz="3733" kern="1200">
          <a:solidFill>
            <a:schemeClr val="tx1"/>
          </a:solidFill>
          <a:latin typeface="+mn-lt"/>
          <a:ea typeface="MS PGothic" pitchFamily="34" charset="-128"/>
          <a:cs typeface="ＭＳ Ｐゴシック" charset="0"/>
        </a:defRPr>
      </a:lvl2pPr>
      <a:lvl3pPr marL="1523962" indent="-304792" algn="l" defTabSz="609585"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3pPr>
      <a:lvl4pPr marL="2133547" indent="-304792" algn="l" defTabSz="609585" rtl="0" eaLnBrk="0" fontAlgn="base" hangingPunct="0">
        <a:spcBef>
          <a:spcPct val="20000"/>
        </a:spcBef>
        <a:spcAft>
          <a:spcPct val="0"/>
        </a:spcAft>
        <a:buFont typeface="Arial" pitchFamily="34" charset="0"/>
        <a:buChar char="–"/>
        <a:defRPr sz="2667" kern="1200">
          <a:solidFill>
            <a:schemeClr val="tx1"/>
          </a:solidFill>
          <a:latin typeface="+mn-lt"/>
          <a:ea typeface="MS PGothic" pitchFamily="34" charset="-128"/>
          <a:cs typeface="ＭＳ Ｐゴシック" charset="0"/>
        </a:defRPr>
      </a:lvl4pPr>
      <a:lvl5pPr marL="2743131" indent="-304792" algn="l" defTabSz="609585" rtl="0" eaLnBrk="0" fontAlgn="base" hangingPunct="0">
        <a:spcBef>
          <a:spcPct val="20000"/>
        </a:spcBef>
        <a:spcAft>
          <a:spcPct val="0"/>
        </a:spcAft>
        <a:buFont typeface="Arial" pitchFamily="34" charset="0"/>
        <a:buChar char="»"/>
        <a:defRPr sz="2667" kern="1200">
          <a:solidFill>
            <a:schemeClr val="tx1"/>
          </a:solidFill>
          <a:latin typeface="+mn-lt"/>
          <a:ea typeface="MS PGothic" pitchFamily="34" charset="-128"/>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24221" y="329105"/>
            <a:ext cx="2943555" cy="574040"/>
          </a:xfrm>
          <a:prstGeom prst="rect">
            <a:avLst/>
          </a:prstGeom>
        </p:spPr>
        <p:txBody>
          <a:bodyPr wrap="square" lIns="0" tIns="0" rIns="0" bIns="0">
            <a:spAutoFit/>
          </a:bodyPr>
          <a:lstStyle>
            <a:lvl1pPr>
              <a:defRPr sz="3600" b="1" i="0">
                <a:solidFill>
                  <a:srgbClr val="FF0000"/>
                </a:solidFill>
                <a:latin typeface="Calibri"/>
                <a:cs typeface="Calibri"/>
              </a:defRPr>
            </a:lvl1pPr>
          </a:lstStyle>
          <a:p>
            <a:endParaRPr/>
          </a:p>
        </p:txBody>
      </p:sp>
      <p:sp>
        <p:nvSpPr>
          <p:cNvPr id="3" name="Holder 3"/>
          <p:cNvSpPr>
            <a:spLocks noGrp="1"/>
          </p:cNvSpPr>
          <p:nvPr>
            <p:ph type="body" idx="1"/>
          </p:nvPr>
        </p:nvSpPr>
        <p:spPr>
          <a:xfrm>
            <a:off x="531290" y="2030876"/>
            <a:ext cx="11129420" cy="369332"/>
          </a:xfrm>
          <a:prstGeom prst="rect">
            <a:avLst/>
          </a:prstGeom>
        </p:spPr>
        <p:txBody>
          <a:bodyPr wrap="square" lIns="0" tIns="0" rIns="0" bIns="0">
            <a:spAutoFit/>
          </a:bodyPr>
          <a:lstStyle>
            <a:lvl1pPr>
              <a:defRPr sz="2400" b="1" i="0">
                <a:solidFill>
                  <a:srgbClr val="00206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11/19/2023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00695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A1711D-8A75-4F86-95EE-083337EBED60}" type="datetimeFigureOut">
              <a:rPr lang="it-IT" smtClean="0"/>
              <a:t>19/11/2023</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3F12E-758C-4944-A771-924375923437}" type="slidenum">
              <a:rPr lang="it-IT" smtClean="0"/>
              <a:t>‹N›</a:t>
            </a:fld>
            <a:endParaRPr lang="it-IT"/>
          </a:p>
        </p:txBody>
      </p:sp>
    </p:spTree>
    <p:extLst>
      <p:ext uri="{BB962C8B-B14F-4D97-AF65-F5344CB8AC3E}">
        <p14:creationId xmlns:p14="http://schemas.microsoft.com/office/powerpoint/2010/main" val="242334362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24354EF-FDF6-044F-9B7D-7959F5E9E0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CA60D94-7188-F94E-9998-DA0F8F0BD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52B65A8-2EB2-194C-9DD9-3E6435CEDF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89E1F-D74F-D441-AF6E-5127A1A850F7}" type="datetimeFigureOut">
              <a:rPr lang="it-IT" smtClean="0"/>
              <a:t>19/11/2023</a:t>
            </a:fld>
            <a:endParaRPr lang="it-IT"/>
          </a:p>
        </p:txBody>
      </p:sp>
      <p:sp>
        <p:nvSpPr>
          <p:cNvPr id="5" name="Segnaposto piè di pagina 4">
            <a:extLst>
              <a:ext uri="{FF2B5EF4-FFF2-40B4-BE49-F238E27FC236}">
                <a16:creationId xmlns:a16="http://schemas.microsoft.com/office/drawing/2014/main" id="{C671D3F3-09AC-4A40-BC6F-DC8048E6D1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DDBB15C-43A1-8046-972D-CD5B21530F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6468D-AF0C-EF40-85D4-2FC748C14826}" type="slidenum">
              <a:rPr lang="it-IT" smtClean="0"/>
              <a:t>‹N›</a:t>
            </a:fld>
            <a:endParaRPr lang="it-IT"/>
          </a:p>
        </p:txBody>
      </p:sp>
    </p:spTree>
    <p:extLst>
      <p:ext uri="{BB962C8B-B14F-4D97-AF65-F5344CB8AC3E}">
        <p14:creationId xmlns:p14="http://schemas.microsoft.com/office/powerpoint/2010/main" val="17130398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2E2D3-DD3F-493F-88B1-DB4EF4B99FC6}" type="datetimeFigureOut">
              <a:rPr lang="it-IT" smtClean="0">
                <a:solidFill>
                  <a:prstClr val="black">
                    <a:tint val="75000"/>
                  </a:prstClr>
                </a:solidFill>
              </a:rPr>
              <a:pPr/>
              <a:t>19/11/2023</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E1D51-01F5-4375-A8E9-03EAB2AC2EA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036897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C9C5F81-C988-E84B-8EDB-7C19C97D6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84BF953-0ABA-1A44-B6B0-E08077405B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36BFA95-DCAA-2842-B780-B95CDF01E3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43230-6468-1B43-BAC4-4080718FCDC0}" type="datetimeFigureOut">
              <a:t>19/11/2023</a:t>
            </a:fld>
            <a:endParaRPr lang="fr-FR"/>
          </a:p>
        </p:txBody>
      </p:sp>
      <p:sp>
        <p:nvSpPr>
          <p:cNvPr id="5" name="Espace réservé du pied de page 4">
            <a:extLst>
              <a:ext uri="{FF2B5EF4-FFF2-40B4-BE49-F238E27FC236}">
                <a16:creationId xmlns:a16="http://schemas.microsoft.com/office/drawing/2014/main" id="{CB1B0CED-D6FB-EC40-9870-03A61BD12B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3153294-5257-2048-B450-B733AC9C7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9919D1-2A52-9D45-B368-0AC2E221C870}" type="slidenum">
              <a:t>‹N›</a:t>
            </a:fld>
            <a:endParaRPr lang="fr-FR"/>
          </a:p>
        </p:txBody>
      </p:sp>
    </p:spTree>
    <p:extLst>
      <p:ext uri="{BB962C8B-B14F-4D97-AF65-F5344CB8AC3E}">
        <p14:creationId xmlns:p14="http://schemas.microsoft.com/office/powerpoint/2010/main" val="42184586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44470" y="94868"/>
            <a:ext cx="7703058" cy="452120"/>
          </a:xfrm>
          <a:prstGeom prst="rect">
            <a:avLst/>
          </a:prstGeom>
        </p:spPr>
        <p:txBody>
          <a:bodyPr wrap="square" lIns="0" tIns="0" rIns="0" bIns="0">
            <a:spAutoFit/>
          </a:bodyPr>
          <a:lstStyle>
            <a:lvl1pPr>
              <a:defRPr sz="2250" b="0" i="0">
                <a:solidFill>
                  <a:srgbClr val="EA631B"/>
                </a:solidFill>
                <a:latin typeface="Arial Black"/>
                <a:cs typeface="Arial Black"/>
              </a:defRPr>
            </a:lvl1pPr>
          </a:lstStyle>
          <a:p>
            <a:endParaRPr/>
          </a:p>
        </p:txBody>
      </p:sp>
      <p:sp>
        <p:nvSpPr>
          <p:cNvPr id="3" name="Holder 3"/>
          <p:cNvSpPr>
            <a:spLocks noGrp="1"/>
          </p:cNvSpPr>
          <p:nvPr>
            <p:ph type="body" idx="1"/>
          </p:nvPr>
        </p:nvSpPr>
        <p:spPr>
          <a:xfrm>
            <a:off x="916939" y="1759966"/>
            <a:ext cx="10358120" cy="424878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11/19/2023</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dirty="0"/>
          </a:p>
        </p:txBody>
      </p:sp>
    </p:spTree>
    <p:extLst>
      <p:ext uri="{BB962C8B-B14F-4D97-AF65-F5344CB8AC3E}">
        <p14:creationId xmlns:p14="http://schemas.microsoft.com/office/powerpoint/2010/main" val="406493700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D7E35C-038B-C11C-875A-4BC4D8D6A8FC}"/>
              </a:ext>
            </a:extLst>
          </p:cNvPr>
          <p:cNvSpPr>
            <a:spLocks noGrp="1"/>
          </p:cNvSpPr>
          <p:nvPr>
            <p:ph type="title"/>
          </p:nvPr>
        </p:nvSpPr>
        <p:spPr>
          <a:xfrm>
            <a:off x="648000" y="365125"/>
            <a:ext cx="9739048" cy="727200"/>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4FD3450-E6FC-27A8-CA61-992EA7DED85B}"/>
              </a:ext>
            </a:extLst>
          </p:cNvPr>
          <p:cNvSpPr>
            <a:spLocks noGrp="1"/>
          </p:cNvSpPr>
          <p:nvPr>
            <p:ph type="body" idx="1"/>
          </p:nvPr>
        </p:nvSpPr>
        <p:spPr>
          <a:xfrm>
            <a:off x="6480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54864B49-1CEC-6BA5-D348-335143462F63}"/>
              </a:ext>
            </a:extLst>
          </p:cNvPr>
          <p:cNvSpPr>
            <a:spLocks noGrp="1"/>
          </p:cNvSpPr>
          <p:nvPr>
            <p:ph type="sldNum" sz="quarter" idx="4"/>
          </p:nvPr>
        </p:nvSpPr>
        <p:spPr>
          <a:xfrm>
            <a:off x="10577248" y="6356350"/>
            <a:ext cx="1021952"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defRPr>
            </a:lvl1pPr>
          </a:lstStyle>
          <a:p>
            <a:fld id="{E449284F-0537-B041-B57F-18C295173E79}" type="slidenum">
              <a:rPr lang="en-US" smtClean="0"/>
              <a:pPr/>
              <a:t>‹N›</a:t>
            </a:fld>
            <a:endParaRPr lang="en-US" dirty="0"/>
          </a:p>
        </p:txBody>
      </p:sp>
    </p:spTree>
    <p:extLst>
      <p:ext uri="{BB962C8B-B14F-4D97-AF65-F5344CB8AC3E}">
        <p14:creationId xmlns:p14="http://schemas.microsoft.com/office/powerpoint/2010/main" val="107935125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hf hdr="0" dt="0"/>
  <p:txStyles>
    <p:title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b="0" i="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0"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0"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3F690-135C-46F7-98DA-1D39A9832EE5}" type="datetimeFigureOut">
              <a:rPr lang="en-US" smtClean="0">
                <a:solidFill>
                  <a:prstClr val="black">
                    <a:tint val="75000"/>
                  </a:prstClr>
                </a:solidFill>
              </a:rPr>
              <a:pPr/>
              <a:t>11/19/2023</a:t>
            </a:fld>
            <a:endParaRPr lang="en-US" dirty="0">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C32AE-5A11-41FB-A7EE-C029AE452FC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97922617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1.jp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2.xml"/><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58.jpg"/><Relationship Id="rId4" Type="http://schemas.openxmlformats.org/officeDocument/2006/relationships/image" Target="../media/image57.jpg"/></Relationships>
</file>

<file path=ppt/slides/_rels/slide1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3.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4.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7.xml"/><Relationship Id="rId1" Type="http://schemas.openxmlformats.org/officeDocument/2006/relationships/slideLayout" Target="../slideLayouts/slideLayout59.xml"/><Relationship Id="rId5" Type="http://schemas.openxmlformats.org/officeDocument/2006/relationships/image" Target="../media/image72.jpg"/><Relationship Id="rId4" Type="http://schemas.openxmlformats.org/officeDocument/2006/relationships/image" Target="../media/image7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G"/><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png"/><Relationship Id="rId14" Type="http://schemas.openxmlformats.org/officeDocument/2006/relationships/image" Target="../media/image37.png"/></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64.xml"/><Relationship Id="rId4" Type="http://schemas.openxmlformats.org/officeDocument/2006/relationships/chart" Target="../charts/chart8.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image" Target="../media/image83.emf"/><Relationship Id="rId7" Type="http://schemas.openxmlformats.org/officeDocument/2006/relationships/image" Target="../media/image87.emf"/><Relationship Id="rId2" Type="http://schemas.openxmlformats.org/officeDocument/2006/relationships/notesSlide" Target="../notesSlides/notesSlide26.xml"/><Relationship Id="rId1" Type="http://schemas.openxmlformats.org/officeDocument/2006/relationships/slideLayout" Target="../slideLayouts/slideLayout61.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4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64.xml"/><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96.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9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3.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2.png"/><Relationship Id="rId5" Type="http://schemas.openxmlformats.org/officeDocument/2006/relationships/image" Target="../media/image98.png"/><Relationship Id="rId10" Type="http://schemas.openxmlformats.org/officeDocument/2006/relationships/hyperlink" Target="http://www.clinicaltrials.gov/study/NCT03456063" TargetMode="External"/><Relationship Id="rId4" Type="http://schemas.openxmlformats.org/officeDocument/2006/relationships/image" Target="../media/image97.png"/><Relationship Id="rId9" Type="http://schemas.openxmlformats.org/officeDocument/2006/relationships/hyperlink" Target="http://www.clinicaltrials.gov/study/NCT02595944%3B"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6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3.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2.png"/><Relationship Id="rId5" Type="http://schemas.openxmlformats.org/officeDocument/2006/relationships/image" Target="../media/image98.png"/><Relationship Id="rId10" Type="http://schemas.openxmlformats.org/officeDocument/2006/relationships/hyperlink" Target="http://www.clinicaltrials.gov/study/NCT03456063" TargetMode="External"/><Relationship Id="rId4" Type="http://schemas.openxmlformats.org/officeDocument/2006/relationships/image" Target="../media/image97.png"/><Relationship Id="rId9" Type="http://schemas.openxmlformats.org/officeDocument/2006/relationships/hyperlink" Target="http://www.clinicaltrials.gov/study/NCT02595944%3B"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image" Target="../media/image108.png"/><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131.png"/><Relationship Id="rId4" Type="http://schemas.openxmlformats.org/officeDocument/2006/relationships/image" Target="../media/image130.png"/></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3" Type="http://schemas.openxmlformats.org/officeDocument/2006/relationships/image" Target="../media/image138.jfif"/><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g"/></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5.xml"/><Relationship Id="rId1" Type="http://schemas.openxmlformats.org/officeDocument/2006/relationships/slideLayout" Target="../slideLayouts/slideLayout38.xml"/><Relationship Id="rId5" Type="http://schemas.openxmlformats.org/officeDocument/2006/relationships/image" Target="../media/image141.png"/><Relationship Id="rId4" Type="http://schemas.openxmlformats.org/officeDocument/2006/relationships/image" Target="../media/image140.png"/></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9.xml"/><Relationship Id="rId1" Type="http://schemas.openxmlformats.org/officeDocument/2006/relationships/slideLayout" Target="../slideLayouts/slideLayout25.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146.jpeg"/></Relationships>
</file>

<file path=ppt/slides/_rels/slide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190837" y="3506643"/>
            <a:ext cx="6520872" cy="2387600"/>
          </a:xfrm>
        </p:spPr>
        <p:txBody>
          <a:bodyPr>
            <a:normAutofit/>
          </a:bodyPr>
          <a:lstStyle/>
          <a:p>
            <a:pPr lvl="0">
              <a:lnSpc>
                <a:spcPct val="100000"/>
              </a:lnSpc>
              <a:spcBef>
                <a:spcPts val="0"/>
              </a:spcBef>
            </a:pPr>
            <a:r>
              <a:rPr lang="it-IT" sz="4000" b="1" dirty="0" smtClean="0">
                <a:solidFill>
                  <a:srgbClr val="FF0000"/>
                </a:solidFill>
                <a:latin typeface="Bahnschrift" panose="020B0502040204020203" pitchFamily="34" charset="0"/>
                <a:ea typeface="+mn-ea"/>
                <a:cs typeface="+mn-cs"/>
              </a:rPr>
              <a:t/>
            </a:r>
            <a:br>
              <a:rPr lang="it-IT" sz="4000" b="1" dirty="0" smtClean="0">
                <a:solidFill>
                  <a:srgbClr val="FF0000"/>
                </a:solidFill>
                <a:latin typeface="Bahnschrift" panose="020B0502040204020203" pitchFamily="34" charset="0"/>
                <a:ea typeface="+mn-ea"/>
                <a:cs typeface="+mn-cs"/>
              </a:rPr>
            </a:br>
            <a:r>
              <a:rPr lang="it-IT" sz="4000" b="1" dirty="0">
                <a:solidFill>
                  <a:srgbClr val="01415C"/>
                </a:solidFill>
                <a:latin typeface="Bahnschrift" panose="020B0502040204020203" pitchFamily="34" charset="0"/>
                <a:ea typeface="+mn-ea"/>
                <a:cs typeface="+mn-cs"/>
              </a:rPr>
              <a:t/>
            </a:r>
            <a:br>
              <a:rPr lang="it-IT" sz="4000" b="1" dirty="0">
                <a:solidFill>
                  <a:srgbClr val="01415C"/>
                </a:solidFill>
                <a:latin typeface="Bahnschrift" panose="020B0502040204020203" pitchFamily="34" charset="0"/>
                <a:ea typeface="+mn-ea"/>
                <a:cs typeface="+mn-cs"/>
              </a:rPr>
            </a:br>
            <a:r>
              <a:rPr lang="it-IT" sz="2700" b="1" dirty="0">
                <a:solidFill>
                  <a:schemeClr val="accent5">
                    <a:lumMod val="50000"/>
                  </a:schemeClr>
                </a:solidFill>
                <a:latin typeface="Calibri" panose="020F0502020204030204"/>
                <a:ea typeface="+mn-ea"/>
                <a:cs typeface="+mn-cs"/>
              </a:rPr>
              <a:t/>
            </a:r>
            <a:br>
              <a:rPr lang="it-IT" sz="2700" b="1" dirty="0">
                <a:solidFill>
                  <a:schemeClr val="accent5">
                    <a:lumMod val="50000"/>
                  </a:schemeClr>
                </a:solidFill>
                <a:latin typeface="Calibri" panose="020F0502020204030204"/>
                <a:ea typeface="+mn-ea"/>
                <a:cs typeface="+mn-cs"/>
              </a:rPr>
            </a:br>
            <a:endParaRPr lang="it-IT" sz="2700" dirty="0">
              <a:solidFill>
                <a:schemeClr val="accent5">
                  <a:lumMod val="50000"/>
                </a:schemeClr>
              </a:solidFill>
            </a:endParaRPr>
          </a:p>
        </p:txBody>
      </p:sp>
      <p:sp>
        <p:nvSpPr>
          <p:cNvPr id="5" name="Rettangolo 4"/>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Titolo 1"/>
          <p:cNvSpPr txBox="1">
            <a:spLocks/>
          </p:cNvSpPr>
          <p:nvPr/>
        </p:nvSpPr>
        <p:spPr>
          <a:xfrm>
            <a:off x="-73891" y="1069720"/>
            <a:ext cx="12265891" cy="34258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000" b="1" dirty="0" smtClean="0">
                <a:solidFill>
                  <a:srgbClr val="01415C"/>
                </a:solidFill>
                <a:latin typeface="Bahnschrift" panose="020B0502040204020203" pitchFamily="34" charset="0"/>
              </a:rPr>
              <a:t>Innovazione di valore in oncologia. </a:t>
            </a:r>
            <a:br>
              <a:rPr lang="it-IT" sz="4000" b="1" dirty="0" smtClean="0">
                <a:solidFill>
                  <a:srgbClr val="01415C"/>
                </a:solidFill>
                <a:latin typeface="Bahnschrift" panose="020B0502040204020203" pitchFamily="34" charset="0"/>
              </a:rPr>
            </a:br>
            <a:r>
              <a:rPr lang="it-IT" sz="3200" b="1" dirty="0" smtClean="0">
                <a:solidFill>
                  <a:srgbClr val="01415C"/>
                </a:solidFill>
                <a:latin typeface="Bahnschrift" panose="020B0502040204020203" pitchFamily="34" charset="0"/>
              </a:rPr>
              <a:t>Immunoterapia e farmaci a bersaglio molecolare : l’esempio del tumore del polmone</a:t>
            </a:r>
            <a:endParaRPr lang="it-IT" sz="3200" dirty="0"/>
          </a:p>
        </p:txBody>
      </p:sp>
      <p:sp>
        <p:nvSpPr>
          <p:cNvPr id="7" name="Sottotitolo 2"/>
          <p:cNvSpPr>
            <a:spLocks noGrp="1"/>
          </p:cNvSpPr>
          <p:nvPr>
            <p:ph type="subTitle" idx="1"/>
          </p:nvPr>
        </p:nvSpPr>
        <p:spPr>
          <a:xfrm>
            <a:off x="-73891" y="4254500"/>
            <a:ext cx="11924145" cy="2376055"/>
          </a:xfrm>
        </p:spPr>
        <p:txBody>
          <a:bodyPr>
            <a:normAutofit/>
          </a:bodyPr>
          <a:lstStyle/>
          <a:p>
            <a:endParaRPr lang="it-IT" b="1" dirty="0" smtClean="0">
              <a:solidFill>
                <a:srgbClr val="E84C95"/>
              </a:solidFill>
              <a:latin typeface="Bahnschrift" panose="020B0502040204020203" pitchFamily="34" charset="0"/>
            </a:endParaRPr>
          </a:p>
          <a:p>
            <a:r>
              <a:rPr lang="it-IT" b="1" dirty="0" smtClean="0">
                <a:solidFill>
                  <a:srgbClr val="E84C95"/>
                </a:solidFill>
                <a:latin typeface="Bahnschrift" panose="020B0502040204020203" pitchFamily="34" charset="0"/>
              </a:rPr>
              <a:t>Dr.ssa Rita </a:t>
            </a:r>
            <a:r>
              <a:rPr lang="it-IT" b="1" dirty="0">
                <a:solidFill>
                  <a:srgbClr val="E84C95"/>
                </a:solidFill>
                <a:latin typeface="Bahnschrift" panose="020B0502040204020203" pitchFamily="34" charset="0"/>
              </a:rPr>
              <a:t>Chiari</a:t>
            </a:r>
            <a:r>
              <a:rPr lang="it-IT" b="1" dirty="0"/>
              <a:t/>
            </a:r>
            <a:br>
              <a:rPr lang="it-IT" b="1" dirty="0"/>
            </a:br>
            <a:endParaRPr lang="it-IT" dirty="0">
              <a:solidFill>
                <a:schemeClr val="accent5">
                  <a:lumMod val="75000"/>
                </a:schemeClr>
              </a:solidFill>
            </a:endParaRPr>
          </a:p>
          <a:p>
            <a:r>
              <a:rPr lang="it-IT" sz="2200" i="1" dirty="0" smtClean="0">
                <a:solidFill>
                  <a:schemeClr val="accent5">
                    <a:lumMod val="75000"/>
                  </a:schemeClr>
                </a:solidFill>
              </a:rPr>
              <a:t>Direttore UOC Oncologia ASTPU</a:t>
            </a:r>
            <a:endParaRPr lang="it-IT" sz="2200" i="1" dirty="0">
              <a:solidFill>
                <a:schemeClr val="accent5">
                  <a:lumMod val="75000"/>
                </a:schemeClr>
              </a:solidFill>
            </a:endParaRPr>
          </a:p>
          <a:p>
            <a:endParaRPr lang="it-IT" dirty="0">
              <a:solidFill>
                <a:schemeClr val="accent5">
                  <a:lumMod val="75000"/>
                </a:schemeClr>
              </a:solidFill>
            </a:endParaRPr>
          </a:p>
        </p:txBody>
      </p:sp>
      <p:pic>
        <p:nvPicPr>
          <p:cNvPr id="3" name="Immagine 2"/>
          <p:cNvPicPr>
            <a:picLocks noChangeAspect="1"/>
          </p:cNvPicPr>
          <p:nvPr/>
        </p:nvPicPr>
        <p:blipFill>
          <a:blip r:embed="rId3"/>
          <a:stretch>
            <a:fillRect/>
          </a:stretch>
        </p:blipFill>
        <p:spPr>
          <a:xfrm>
            <a:off x="199880" y="83127"/>
            <a:ext cx="7152266" cy="2359059"/>
          </a:xfrm>
          <a:prstGeom prst="rect">
            <a:avLst/>
          </a:prstGeom>
        </p:spPr>
      </p:pic>
    </p:spTree>
    <p:extLst>
      <p:ext uri="{BB962C8B-B14F-4D97-AF65-F5344CB8AC3E}">
        <p14:creationId xmlns:p14="http://schemas.microsoft.com/office/powerpoint/2010/main" val="3008527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isultati immagini per magic p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232" y="3829217"/>
            <a:ext cx="2271713" cy="1135856"/>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rotWithShape="1">
          <a:blip r:embed="rId4"/>
          <a:srcRect l="39141" b="68588"/>
          <a:stretch/>
        </p:blipFill>
        <p:spPr>
          <a:xfrm>
            <a:off x="2589988" y="2226712"/>
            <a:ext cx="2134405" cy="989489"/>
          </a:xfrm>
          <a:prstGeom prst="rect">
            <a:avLst/>
          </a:prstGeom>
        </p:spPr>
      </p:pic>
      <p:pic>
        <p:nvPicPr>
          <p:cNvPr id="1026" name="Picture 2" descr="bersaglio , molecol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0594" y="3375590"/>
            <a:ext cx="2143125" cy="2043113"/>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1949445" y="281700"/>
            <a:ext cx="8623242" cy="954107"/>
          </a:xfrm>
          <a:prstGeom prst="rect">
            <a:avLst/>
          </a:prstGeom>
        </p:spPr>
        <p:txBody>
          <a:bodyPr wrap="square">
            <a:spAutoFit/>
          </a:bodyPr>
          <a:lstStyle/>
          <a:p>
            <a:pPr algn="ctr">
              <a:defRPr/>
            </a:pPr>
            <a:r>
              <a:rPr lang="it-IT" sz="2800" b="1" dirty="0">
                <a:solidFill>
                  <a:srgbClr val="01415C"/>
                </a:solidFill>
                <a:effectLst>
                  <a:outerShdw blurRad="38100" dist="38100" dir="2700000" algn="tl">
                    <a:srgbClr val="000000">
                      <a:alpha val="43137"/>
                    </a:srgbClr>
                  </a:outerShdw>
                </a:effectLst>
                <a:cs typeface="Arial" pitchFamily="34" charset="0"/>
              </a:rPr>
              <a:t>Terapie a bersaglio molecolare ed Immunoterapia: le nuove frontiere dell’Oncologia </a:t>
            </a:r>
            <a:r>
              <a:rPr lang="it-IT" sz="2800" b="1" dirty="0" smtClean="0">
                <a:solidFill>
                  <a:srgbClr val="01415C"/>
                </a:solidFill>
                <a:effectLst>
                  <a:outerShdw blurRad="38100" dist="38100" dir="2700000" algn="tl">
                    <a:srgbClr val="000000">
                      <a:alpha val="43137"/>
                    </a:srgbClr>
                  </a:outerShdw>
                </a:effectLst>
                <a:cs typeface="Arial" pitchFamily="34" charset="0"/>
              </a:rPr>
              <a:t>Medica</a:t>
            </a:r>
            <a:endParaRPr lang="it-IT" sz="2800" b="1" dirty="0">
              <a:solidFill>
                <a:srgbClr val="01415C"/>
              </a:solidFill>
              <a:effectLst>
                <a:outerShdw blurRad="38100" dist="38100" dir="2700000" algn="tl">
                  <a:srgbClr val="000000">
                    <a:alpha val="43137"/>
                  </a:srgbClr>
                </a:outerShdw>
              </a:effectLst>
              <a:cs typeface="Arial" pitchFamily="34" charset="0"/>
            </a:endParaRPr>
          </a:p>
        </p:txBody>
      </p:sp>
      <p:sp>
        <p:nvSpPr>
          <p:cNvPr id="7" name="CasellaDiTesto 6"/>
          <p:cNvSpPr txBox="1"/>
          <p:nvPr/>
        </p:nvSpPr>
        <p:spPr>
          <a:xfrm>
            <a:off x="6874765" y="2828681"/>
            <a:ext cx="2292615" cy="646331"/>
          </a:xfrm>
          <a:prstGeom prst="rect">
            <a:avLst/>
          </a:prstGeom>
          <a:noFill/>
        </p:spPr>
        <p:txBody>
          <a:bodyPr wrap="none" rtlCol="0">
            <a:spAutoFit/>
          </a:bodyPr>
          <a:lstStyle/>
          <a:p>
            <a:r>
              <a:rPr lang="it-IT" dirty="0">
                <a:solidFill>
                  <a:srgbClr val="C00000"/>
                </a:solidFill>
                <a:effectLst>
                  <a:outerShdw blurRad="38100" dist="38100" dir="2700000" algn="tl">
                    <a:srgbClr val="000000">
                      <a:alpha val="43137"/>
                    </a:srgbClr>
                  </a:outerShdw>
                </a:effectLst>
                <a:latin typeface="Forte" panose="03060902040502070203" pitchFamily="66" charset="0"/>
              </a:rPr>
              <a:t>Terapie «personalizzate»: </a:t>
            </a:r>
          </a:p>
          <a:p>
            <a:r>
              <a:rPr lang="it-IT" dirty="0">
                <a:solidFill>
                  <a:srgbClr val="800000"/>
                </a:solidFill>
                <a:effectLst>
                  <a:outerShdw blurRad="38100" dist="38100" dir="2700000" algn="tl">
                    <a:srgbClr val="000000">
                      <a:alpha val="43137"/>
                    </a:srgbClr>
                  </a:outerShdw>
                </a:effectLst>
                <a:latin typeface="Forte" panose="03060902040502070203" pitchFamily="66" charset="0"/>
              </a:rPr>
              <a:t>su misura per ogni paziente!</a:t>
            </a:r>
          </a:p>
        </p:txBody>
      </p:sp>
      <p:sp>
        <p:nvSpPr>
          <p:cNvPr id="13" name="Rettangolo 12"/>
          <p:cNvSpPr/>
          <p:nvPr/>
        </p:nvSpPr>
        <p:spPr>
          <a:xfrm>
            <a:off x="6393879" y="2274912"/>
            <a:ext cx="4178808" cy="350180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Rettangolo 7"/>
          <p:cNvSpPr/>
          <p:nvPr/>
        </p:nvSpPr>
        <p:spPr>
          <a:xfrm>
            <a:off x="1536373" y="1950673"/>
            <a:ext cx="4178808" cy="350180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Rettangolo 16"/>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diritto 17"/>
          <p:cNvCxnSpPr/>
          <p:nvPr/>
        </p:nvCxnSpPr>
        <p:spPr>
          <a:xfrm>
            <a:off x="1096575" y="158415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pic>
        <p:nvPicPr>
          <p:cNvPr id="9" name="Immagine 8"/>
          <p:cNvPicPr>
            <a:picLocks noChangeAspect="1"/>
          </p:cNvPicPr>
          <p:nvPr/>
        </p:nvPicPr>
        <p:blipFill rotWithShape="1">
          <a:blip r:embed="rId6"/>
          <a:srcRect b="8093"/>
          <a:stretch/>
        </p:blipFill>
        <p:spPr>
          <a:xfrm>
            <a:off x="2227305" y="3565507"/>
            <a:ext cx="2952750" cy="1663275"/>
          </a:xfrm>
          <a:prstGeom prst="rect">
            <a:avLst/>
          </a:prstGeom>
        </p:spPr>
      </p:pic>
    </p:spTree>
    <p:extLst>
      <p:ext uri="{BB962C8B-B14F-4D97-AF65-F5344CB8AC3E}">
        <p14:creationId xmlns:p14="http://schemas.microsoft.com/office/powerpoint/2010/main" val="17122568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1">
            <a:extLst>
              <a:ext uri="{FF2B5EF4-FFF2-40B4-BE49-F238E27FC236}">
                <a16:creationId xmlns:a16="http://schemas.microsoft.com/office/drawing/2014/main" id="{BCC3ABDF-FCA3-E24D-B751-305065EDEF54}"/>
              </a:ext>
            </a:extLst>
          </p:cNvPr>
          <p:cNvSpPr txBox="1"/>
          <p:nvPr/>
        </p:nvSpPr>
        <p:spPr>
          <a:xfrm>
            <a:off x="1537904" y="330439"/>
            <a:ext cx="9605007" cy="707886"/>
          </a:xfrm>
          <a:prstGeom prst="rect">
            <a:avLst/>
          </a:prstGeom>
          <a:noFill/>
        </p:spPr>
        <p:txBody>
          <a:bodyPr wrap="squar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lang="en-AU" sz="4000" b="1" kern="0" dirty="0" smtClean="0">
                <a:solidFill>
                  <a:srgbClr val="006666"/>
                </a:solidFill>
                <a:latin typeface="Calibri" panose="020F0502020204030204" pitchFamily="34" charset="0"/>
                <a:cs typeface="Calibri" panose="020F0502020204030204" pitchFamily="34" charset="0"/>
                <a:sym typeface="Helvetica"/>
              </a:rPr>
              <a:t>Il PARADOSSO </a:t>
            </a:r>
            <a:r>
              <a:rPr lang="en-AU" sz="4000" b="1" kern="0" dirty="0" err="1" smtClean="0">
                <a:solidFill>
                  <a:srgbClr val="006666"/>
                </a:solidFill>
                <a:latin typeface="Calibri" panose="020F0502020204030204" pitchFamily="34" charset="0"/>
                <a:cs typeface="Calibri" panose="020F0502020204030204" pitchFamily="34" charset="0"/>
                <a:sym typeface="Helvetica"/>
              </a:rPr>
              <a:t>della</a:t>
            </a:r>
            <a:r>
              <a:rPr lang="en-AU" sz="4000" b="1" kern="0" dirty="0" smtClean="0">
                <a:solidFill>
                  <a:srgbClr val="006666"/>
                </a:solidFill>
                <a:latin typeface="Calibri" panose="020F0502020204030204" pitchFamily="34" charset="0"/>
                <a:cs typeface="Calibri" panose="020F0502020204030204" pitchFamily="34" charset="0"/>
                <a:sym typeface="Helvetica"/>
              </a:rPr>
              <a:t> </a:t>
            </a:r>
            <a:r>
              <a:rPr lang="en-AU" sz="4000" b="1" kern="0" dirty="0" err="1" smtClean="0">
                <a:solidFill>
                  <a:srgbClr val="006666"/>
                </a:solidFill>
                <a:latin typeface="Calibri" panose="020F0502020204030204" pitchFamily="34" charset="0"/>
                <a:cs typeface="Calibri" panose="020F0502020204030204" pitchFamily="34" charset="0"/>
                <a:sym typeface="Helvetica"/>
              </a:rPr>
              <a:t>medicina</a:t>
            </a:r>
            <a:r>
              <a:rPr lang="en-AU" sz="4000" b="1" kern="0" dirty="0" smtClean="0">
                <a:solidFill>
                  <a:srgbClr val="006666"/>
                </a:solidFill>
                <a:latin typeface="Calibri" panose="020F0502020204030204" pitchFamily="34" charset="0"/>
                <a:cs typeface="Calibri" panose="020F0502020204030204" pitchFamily="34" charset="0"/>
                <a:sym typeface="Helvetica"/>
              </a:rPr>
              <a:t> di </a:t>
            </a:r>
            <a:r>
              <a:rPr lang="en-AU" sz="4000" b="1" kern="0" dirty="0" err="1" smtClean="0">
                <a:solidFill>
                  <a:srgbClr val="006666"/>
                </a:solidFill>
                <a:latin typeface="Calibri" panose="020F0502020204030204" pitchFamily="34" charset="0"/>
                <a:cs typeface="Calibri" panose="020F0502020204030204" pitchFamily="34" charset="0"/>
                <a:sym typeface="Helvetica"/>
              </a:rPr>
              <a:t>precisione</a:t>
            </a:r>
            <a:endParaRPr kumimoji="0" lang="en-AU" sz="4000" b="1" i="0" u="none" strike="noStrike" kern="0" cap="none" spc="0" normalizeH="0" baseline="0" noProof="0" dirty="0">
              <a:ln>
                <a:noFill/>
              </a:ln>
              <a:solidFill>
                <a:srgbClr val="006666"/>
              </a:solidFill>
              <a:effectLst/>
              <a:uLnTx/>
              <a:uFillTx/>
              <a:latin typeface="Calibri" panose="020F0502020204030204" pitchFamily="34" charset="0"/>
              <a:cs typeface="Calibri" panose="020F0502020204030204" pitchFamily="34" charset="0"/>
              <a:sym typeface="Helvetica"/>
            </a:endParaRPr>
          </a:p>
        </p:txBody>
      </p:sp>
      <p:pic>
        <p:nvPicPr>
          <p:cNvPr id="10" name="Immagine 9">
            <a:extLst>
              <a:ext uri="{FF2B5EF4-FFF2-40B4-BE49-F238E27FC236}">
                <a16:creationId xmlns:a16="http://schemas.microsoft.com/office/drawing/2014/main" id="{CDB6AB1A-8119-2D4D-A15C-D0F7012D13AE}"/>
              </a:ext>
            </a:extLst>
          </p:cNvPr>
          <p:cNvPicPr>
            <a:picLocks noChangeAspect="1"/>
          </p:cNvPicPr>
          <p:nvPr/>
        </p:nvPicPr>
        <p:blipFill>
          <a:blip r:embed="rId3"/>
          <a:stretch>
            <a:fillRect/>
          </a:stretch>
        </p:blipFill>
        <p:spPr>
          <a:xfrm>
            <a:off x="394386" y="1614617"/>
            <a:ext cx="4914900" cy="4724400"/>
          </a:xfrm>
          <a:prstGeom prst="rect">
            <a:avLst/>
          </a:prstGeom>
        </p:spPr>
      </p:pic>
      <p:pic>
        <p:nvPicPr>
          <p:cNvPr id="6" name="Immagine 5">
            <a:extLst>
              <a:ext uri="{FF2B5EF4-FFF2-40B4-BE49-F238E27FC236}">
                <a16:creationId xmlns:a16="http://schemas.microsoft.com/office/drawing/2014/main" id="{FB9A9675-11C4-2049-B9DF-0BCDAC4B44A3}"/>
              </a:ext>
            </a:extLst>
          </p:cNvPr>
          <p:cNvPicPr>
            <a:picLocks noChangeAspect="1"/>
          </p:cNvPicPr>
          <p:nvPr/>
        </p:nvPicPr>
        <p:blipFill>
          <a:blip r:embed="rId4"/>
          <a:stretch>
            <a:fillRect/>
          </a:stretch>
        </p:blipFill>
        <p:spPr>
          <a:xfrm>
            <a:off x="6560361" y="2360963"/>
            <a:ext cx="3769888" cy="2910432"/>
          </a:xfrm>
          <a:prstGeom prst="rect">
            <a:avLst/>
          </a:prstGeom>
        </p:spPr>
      </p:pic>
      <p:cxnSp>
        <p:nvCxnSpPr>
          <p:cNvPr id="7" name="Connettore diritto 6"/>
          <p:cNvCxnSpPr/>
          <p:nvPr/>
        </p:nvCxnSpPr>
        <p:spPr>
          <a:xfrm>
            <a:off x="1096575" y="12083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466009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330109" y="2410821"/>
            <a:ext cx="2719097" cy="3790431"/>
          </a:xfrm>
          <a:prstGeom prst="rect">
            <a:avLst/>
          </a:prstGeom>
          <a:solidFill>
            <a:schemeClr val="bg1"/>
          </a:solidFill>
          <a:ln w="2857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Rettangolo 1"/>
          <p:cNvSpPr/>
          <p:nvPr/>
        </p:nvSpPr>
        <p:spPr>
          <a:xfrm>
            <a:off x="1396513" y="2428540"/>
            <a:ext cx="2736445" cy="3753515"/>
          </a:xfrm>
          <a:prstGeom prst="rect">
            <a:avLst/>
          </a:prstGeom>
          <a:solidFill>
            <a:schemeClr val="bg1"/>
          </a:solidFill>
          <a:ln w="2857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white"/>
              </a:solidFill>
              <a:effectLst/>
              <a:uLnTx/>
              <a:uFillTx/>
              <a:latin typeface="Calibri"/>
              <a:ea typeface="+mn-ea"/>
              <a:cs typeface="+mn-cs"/>
            </a:endParaRPr>
          </a:p>
        </p:txBody>
      </p:sp>
      <p:pic>
        <p:nvPicPr>
          <p:cNvPr id="174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8306" t="12601" r="17908" b="36301"/>
          <a:stretch>
            <a:fillRect/>
          </a:stretch>
        </p:blipFill>
        <p:spPr bwMode="auto">
          <a:xfrm>
            <a:off x="1013254" y="123568"/>
            <a:ext cx="5365642" cy="226657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413" name="ottobre.avi">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513" y="2428540"/>
            <a:ext cx="2736445" cy="375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marzo.avi">
            <a:hlinkClick r:id="" action="ppaction://media"/>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736" y="2428537"/>
            <a:ext cx="2665472" cy="365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024" y="1439687"/>
            <a:ext cx="4498195" cy="373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ttangolo 2"/>
          <p:cNvSpPr>
            <a:spLocks noChangeArrowheads="1"/>
          </p:cNvSpPr>
          <p:nvPr/>
        </p:nvSpPr>
        <p:spPr bwMode="auto">
          <a:xfrm>
            <a:off x="2322332" y="6226350"/>
            <a:ext cx="945370" cy="37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350" b="0" i="0" u="none" strike="noStrike" kern="1200" cap="none" spc="0" normalizeH="0" baseline="0" noProof="0">
                <a:ln>
                  <a:noFill/>
                </a:ln>
                <a:solidFill>
                  <a:srgbClr val="3333CC"/>
                </a:solidFill>
                <a:effectLst/>
                <a:uLnTx/>
                <a:uFillTx/>
                <a:latin typeface="Arial" panose="020B0604020202020204" pitchFamily="34" charset="0"/>
                <a:ea typeface="+mn-ea"/>
                <a:cs typeface="+mn-cs"/>
              </a:rPr>
              <a:t>Basale</a:t>
            </a:r>
            <a:endParaRPr kumimoji="0" lang="it-IT" altLang="it-IT"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17" name="Rettangolo 8"/>
          <p:cNvSpPr>
            <a:spLocks noChangeArrowheads="1"/>
          </p:cNvSpPr>
          <p:nvPr/>
        </p:nvSpPr>
        <p:spPr bwMode="auto">
          <a:xfrm>
            <a:off x="5019346" y="6182053"/>
            <a:ext cx="1531449" cy="37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350" b="0" i="0" u="none" strike="noStrike" kern="1200" cap="none" spc="0" normalizeH="0" baseline="0" noProof="0">
                <a:ln>
                  <a:noFill/>
                </a:ln>
                <a:solidFill>
                  <a:srgbClr val="3333CC"/>
                </a:solidFill>
                <a:effectLst/>
                <a:uLnTx/>
                <a:uFillTx/>
                <a:latin typeface="Arial" panose="020B0604020202020204" pitchFamily="34" charset="0"/>
                <a:ea typeface="+mn-ea"/>
                <a:cs typeface="+mn-cs"/>
              </a:rPr>
              <a:t>Dopo 2 mesi</a:t>
            </a:r>
            <a:endParaRPr kumimoji="0" lang="it-IT" altLang="it-IT"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ttangolo 10"/>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592068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7D26E4C-90C9-457D-A8EE-2282589E8BC3}"/>
              </a:ext>
            </a:extLst>
          </p:cNvPr>
          <p:cNvSpPr txBox="1"/>
          <p:nvPr/>
        </p:nvSpPr>
        <p:spPr>
          <a:xfrm>
            <a:off x="280074" y="5489020"/>
            <a:ext cx="3586023" cy="1044388"/>
          </a:xfrm>
          <a:prstGeom prst="rect">
            <a:avLst/>
          </a:prstGeom>
        </p:spPr>
        <p:txBody>
          <a:bodyPr vert="horz" lIns="91440" tIns="45720" rIns="91440" bIns="45720" rtlCol="0" anchor="b" anchorCtr="0">
            <a:normAutofit/>
          </a:bodyPr>
          <a:lstStyle/>
          <a:p>
            <a:pPr>
              <a:spcBef>
                <a:spcPct val="0"/>
              </a:spcBef>
              <a:spcAft>
                <a:spcPts val="600"/>
              </a:spcAft>
            </a:pPr>
            <a:r>
              <a:rPr lang="it-IT" sz="2000" b="1" dirty="0">
                <a:latin typeface="Trebuchet MS"/>
              </a:rPr>
              <a:t>Gustav </a:t>
            </a:r>
            <a:r>
              <a:rPr lang="it-IT" sz="2000" b="1" dirty="0" err="1">
                <a:latin typeface="Trebuchet MS"/>
              </a:rPr>
              <a:t>Dore</a:t>
            </a:r>
            <a:r>
              <a:rPr lang="it-IT" sz="2000" dirty="0" err="1">
                <a:latin typeface="Trebuchet MS"/>
              </a:rPr>
              <a:t>’</a:t>
            </a:r>
            <a:r>
              <a:rPr lang="it-IT" sz="2000" dirty="0">
                <a:latin typeface="Trebuchet MS"/>
              </a:rPr>
              <a:t> - Caronte</a:t>
            </a:r>
          </a:p>
        </p:txBody>
      </p:sp>
      <p:pic>
        <p:nvPicPr>
          <p:cNvPr id="3" name="Immagine 2" descr="Immagine che contiene testo, esterni, gommone&#10;&#10;Descrizione generata automaticamente">
            <a:extLst>
              <a:ext uri="{FF2B5EF4-FFF2-40B4-BE49-F238E27FC236}">
                <a16:creationId xmlns:a16="http://schemas.microsoft.com/office/drawing/2014/main" id="{DADF3CFC-75BB-40D4-A576-FB80DDF4E8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8574" r="-1" b="-1"/>
          <a:stretch/>
        </p:blipFill>
        <p:spPr>
          <a:xfrm>
            <a:off x="0" y="1611086"/>
            <a:ext cx="3916758" cy="4437289"/>
          </a:xfrm>
          <a:prstGeom prst="rect">
            <a:avLst/>
          </a:prstGeom>
          <a:noFill/>
        </p:spPr>
      </p:pic>
      <p:pic>
        <p:nvPicPr>
          <p:cNvPr id="4" name="Immagine 3" descr="Immagine che contiene testo&#10;&#10;Descrizione generata automaticamente">
            <a:extLst>
              <a:ext uri="{FF2B5EF4-FFF2-40B4-BE49-F238E27FC236}">
                <a16:creationId xmlns:a16="http://schemas.microsoft.com/office/drawing/2014/main" id="{E8FB971F-AD01-4137-A704-0DC497268ECD}"/>
              </a:ext>
            </a:extLst>
          </p:cNvPr>
          <p:cNvPicPr>
            <a:picLocks noChangeAspect="1"/>
          </p:cNvPicPr>
          <p:nvPr/>
        </p:nvPicPr>
        <p:blipFill rotWithShape="1">
          <a:blip r:embed="rId4">
            <a:extLst>
              <a:ext uri="{28A0092B-C50C-407E-A947-70E740481C1C}">
                <a14:useLocalDpi xmlns:a14="http://schemas.microsoft.com/office/drawing/2010/main" val="0"/>
              </a:ext>
            </a:extLst>
          </a:blip>
          <a:srcRect l="2051" r="21889" b="3"/>
          <a:stretch/>
        </p:blipFill>
        <p:spPr>
          <a:xfrm>
            <a:off x="3866097" y="1604089"/>
            <a:ext cx="3902078" cy="4444286"/>
          </a:xfrm>
          <a:prstGeom prst="rect">
            <a:avLst/>
          </a:prstGeom>
          <a:noFill/>
        </p:spPr>
      </p:pic>
      <p:sp>
        <p:nvSpPr>
          <p:cNvPr id="5" name="CasellaDiTesto 4">
            <a:extLst>
              <a:ext uri="{FF2B5EF4-FFF2-40B4-BE49-F238E27FC236}">
                <a16:creationId xmlns:a16="http://schemas.microsoft.com/office/drawing/2014/main" id="{07752378-9CEC-42B4-9E9F-DB7F72CA6B2E}"/>
              </a:ext>
            </a:extLst>
          </p:cNvPr>
          <p:cNvSpPr txBox="1"/>
          <p:nvPr/>
        </p:nvSpPr>
        <p:spPr>
          <a:xfrm>
            <a:off x="3953623" y="6122602"/>
            <a:ext cx="4331656" cy="707886"/>
          </a:xfrm>
          <a:prstGeom prst="rect">
            <a:avLst/>
          </a:prstGeom>
          <a:noFill/>
        </p:spPr>
        <p:txBody>
          <a:bodyPr wrap="square" rtlCol="0">
            <a:spAutoFit/>
          </a:bodyPr>
          <a:lstStyle/>
          <a:p>
            <a:r>
              <a:rPr lang="it-IT" sz="2000" b="1" dirty="0">
                <a:latin typeface="Trebuchet MS"/>
              </a:rPr>
              <a:t>Lorenzo Costa </a:t>
            </a:r>
            <a:r>
              <a:rPr lang="it-IT" sz="2000" dirty="0">
                <a:latin typeface="Trebuchet MS"/>
              </a:rPr>
              <a:t>– Il viaggio di Giasone</a:t>
            </a:r>
          </a:p>
        </p:txBody>
      </p:sp>
      <p:sp>
        <p:nvSpPr>
          <p:cNvPr id="6" name="Titolo 11">
            <a:extLst>
              <a:ext uri="{FF2B5EF4-FFF2-40B4-BE49-F238E27FC236}">
                <a16:creationId xmlns:a16="http://schemas.microsoft.com/office/drawing/2014/main" id="{797A515A-4A3B-4495-A6B1-1A4A2E5D6D20}"/>
              </a:ext>
            </a:extLst>
          </p:cNvPr>
          <p:cNvSpPr txBox="1">
            <a:spLocks/>
          </p:cNvSpPr>
          <p:nvPr/>
        </p:nvSpPr>
        <p:spPr>
          <a:xfrm>
            <a:off x="1149264" y="363889"/>
            <a:ext cx="10444022" cy="10443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smtClean="0">
                <a:solidFill>
                  <a:srgbClr val="01415C"/>
                </a:solidFill>
                <a:latin typeface="+mn-lt"/>
              </a:rPr>
              <a:t>L’ONCOLOGO MEDICO: NUOVE PROSPETTIVE</a:t>
            </a:r>
            <a:endParaRPr lang="it-IT" sz="3200" b="1" dirty="0">
              <a:solidFill>
                <a:srgbClr val="01415C"/>
              </a:solidFill>
              <a:latin typeface="+mn-lt"/>
            </a:endParaRPr>
          </a:p>
        </p:txBody>
      </p:sp>
      <p:sp>
        <p:nvSpPr>
          <p:cNvPr id="7" name="Rettangolo 6"/>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2274" t="-18612" r="28520" b="18612"/>
          <a:stretch/>
        </p:blipFill>
        <p:spPr>
          <a:xfrm>
            <a:off x="7064827" y="1732869"/>
            <a:ext cx="5050971" cy="3392261"/>
          </a:xfrm>
          <a:prstGeom prst="rect">
            <a:avLst/>
          </a:prstGeom>
        </p:spPr>
      </p:pic>
      <p:sp>
        <p:nvSpPr>
          <p:cNvPr id="10" name="CasellaDiTesto 9">
            <a:extLst>
              <a:ext uri="{FF2B5EF4-FFF2-40B4-BE49-F238E27FC236}">
                <a16:creationId xmlns:a16="http://schemas.microsoft.com/office/drawing/2014/main" id="{07752378-9CEC-42B4-9E9F-DB7F72CA6B2E}"/>
              </a:ext>
            </a:extLst>
          </p:cNvPr>
          <p:cNvSpPr txBox="1"/>
          <p:nvPr/>
        </p:nvSpPr>
        <p:spPr>
          <a:xfrm>
            <a:off x="8706476" y="6122602"/>
            <a:ext cx="4331656" cy="400110"/>
          </a:xfrm>
          <a:prstGeom prst="rect">
            <a:avLst/>
          </a:prstGeom>
          <a:noFill/>
        </p:spPr>
        <p:txBody>
          <a:bodyPr wrap="square" rtlCol="0">
            <a:spAutoFit/>
          </a:bodyPr>
          <a:lstStyle/>
          <a:p>
            <a:r>
              <a:rPr lang="it-IT" sz="2000" dirty="0" smtClean="0">
                <a:latin typeface="Trebuchet MS"/>
              </a:rPr>
              <a:t>L’Oncologo «social»</a:t>
            </a:r>
            <a:endParaRPr lang="it-IT" sz="2000" dirty="0">
              <a:latin typeface="Trebuchet MS"/>
            </a:endParaRPr>
          </a:p>
        </p:txBody>
      </p:sp>
      <p:cxnSp>
        <p:nvCxnSpPr>
          <p:cNvPr id="11" name="Connettore diritto 10"/>
          <p:cNvCxnSpPr/>
          <p:nvPr/>
        </p:nvCxnSpPr>
        <p:spPr>
          <a:xfrm>
            <a:off x="836024" y="953585"/>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601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a:grpSpLocks/>
          </p:cNvGrpSpPr>
          <p:nvPr/>
        </p:nvGrpSpPr>
        <p:grpSpPr bwMode="auto">
          <a:xfrm>
            <a:off x="1428851" y="655095"/>
            <a:ext cx="9477595" cy="4004258"/>
            <a:chOff x="1290341" y="1301386"/>
            <a:chExt cx="7468501" cy="3743049"/>
          </a:xfrm>
        </p:grpSpPr>
        <p:pic>
          <p:nvPicPr>
            <p:cNvPr id="3" name="Immagin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167" y="2517524"/>
              <a:ext cx="5882577" cy="252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8"/>
            <p:cNvSpPr>
              <a:spLocks noChangeArrowheads="1"/>
            </p:cNvSpPr>
            <p:nvPr/>
          </p:nvSpPr>
          <p:spPr bwMode="auto">
            <a:xfrm>
              <a:off x="1290341" y="1301386"/>
              <a:ext cx="7468501" cy="60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sz="3600" b="1" dirty="0" smtClean="0">
                  <a:solidFill>
                    <a:schemeClr val="accent5">
                      <a:lumMod val="50000"/>
                    </a:schemeClr>
                  </a:solidFill>
                  <a:latin typeface="Calibri" panose="020F0502020204030204" pitchFamily="34" charset="0"/>
                </a:rPr>
                <a:t>ATTENZIONE ALL’EFFETTO BACCHETTA </a:t>
              </a:r>
              <a:r>
                <a:rPr lang="it-IT" altLang="it-IT" sz="3600" b="1" dirty="0">
                  <a:solidFill>
                    <a:schemeClr val="accent5">
                      <a:lumMod val="50000"/>
                    </a:schemeClr>
                  </a:solidFill>
                  <a:latin typeface="Calibri" panose="020F0502020204030204" pitchFamily="34" charset="0"/>
                </a:rPr>
                <a:t>MAGICA!!</a:t>
              </a:r>
            </a:p>
          </p:txBody>
        </p:sp>
      </p:grpSp>
      <p:sp>
        <p:nvSpPr>
          <p:cNvPr id="5" name="Rettangolo 4"/>
          <p:cNvSpPr/>
          <p:nvPr/>
        </p:nvSpPr>
        <p:spPr>
          <a:xfrm>
            <a:off x="1301784" y="5051355"/>
            <a:ext cx="10549321" cy="1569660"/>
          </a:xfrm>
          <a:prstGeom prst="rect">
            <a:avLst/>
          </a:prstGeom>
        </p:spPr>
        <p:txBody>
          <a:bodyPr wrap="square">
            <a:spAutoFit/>
          </a:bodyPr>
          <a:lstStyle/>
          <a:p>
            <a:pPr marL="342900" indent="-342900">
              <a:buFont typeface="Arial" panose="020B0604020202020204" pitchFamily="34" charset="0"/>
              <a:buChar char="•"/>
            </a:pPr>
            <a:r>
              <a:rPr lang="en-GB" altLang="it-IT" sz="2400" b="1" dirty="0" smtClean="0">
                <a:solidFill>
                  <a:srgbClr val="0070C0"/>
                </a:solidFill>
                <a:ea typeface="ＭＳ Ｐゴシック" panose="020B0600070205080204" pitchFamily="34" charset="-128"/>
              </a:rPr>
              <a:t>Il </a:t>
            </a:r>
            <a:r>
              <a:rPr lang="en-GB" altLang="it-IT" sz="2400" b="1" dirty="0" err="1" smtClean="0">
                <a:solidFill>
                  <a:srgbClr val="0070C0"/>
                </a:solidFill>
                <a:ea typeface="ＭＳ Ｐゴシック" panose="020B0600070205080204" pitchFamily="34" charset="-128"/>
              </a:rPr>
              <a:t>concetto</a:t>
            </a:r>
            <a:r>
              <a:rPr lang="en-GB" altLang="it-IT" sz="2400" b="1" dirty="0" smtClean="0">
                <a:solidFill>
                  <a:srgbClr val="0070C0"/>
                </a:solidFill>
                <a:ea typeface="ＭＳ Ｐゴシック" panose="020B0600070205080204" pitchFamily="34" charset="-128"/>
              </a:rPr>
              <a:t> di “CRONICIZZAZIONE” </a:t>
            </a:r>
          </a:p>
          <a:p>
            <a:pPr marL="342900" indent="-342900">
              <a:buFont typeface="Arial" panose="020B0604020202020204" pitchFamily="34" charset="0"/>
              <a:buChar char="•"/>
            </a:pPr>
            <a:r>
              <a:rPr lang="en-GB" altLang="it-IT" sz="2400" b="1" dirty="0" smtClean="0">
                <a:solidFill>
                  <a:srgbClr val="0070C0"/>
                </a:solidFill>
                <a:ea typeface="ＭＳ Ｐゴシック" panose="020B0600070205080204" pitchFamily="34" charset="-128"/>
              </a:rPr>
              <a:t>ELEVATE ASPETTATIVE</a:t>
            </a:r>
            <a:endParaRPr lang="en-GB" altLang="it-IT" sz="2400" dirty="0" smtClean="0">
              <a:ea typeface="ＭＳ Ｐゴシック" panose="020B0600070205080204" pitchFamily="34" charset="-128"/>
            </a:endParaRPr>
          </a:p>
          <a:p>
            <a:pPr marL="342900" indent="-342900">
              <a:buFont typeface="Arial" panose="020B0604020202020204" pitchFamily="34" charset="0"/>
              <a:buChar char="•"/>
            </a:pPr>
            <a:r>
              <a:rPr lang="en-GB" altLang="it-IT" sz="2400" b="1" dirty="0" smtClean="0">
                <a:solidFill>
                  <a:srgbClr val="0070C0"/>
                </a:solidFill>
                <a:ea typeface="ＭＳ Ｐゴシック" panose="020B0600070205080204" pitchFamily="34" charset="-128"/>
              </a:rPr>
              <a:t>SOTTOVALUTAZIONE</a:t>
            </a:r>
            <a:r>
              <a:rPr lang="en-GB" altLang="it-IT" sz="2400" b="1" dirty="0" smtClean="0">
                <a:ea typeface="ＭＳ Ｐゴシック" panose="020B0600070205080204" pitchFamily="34" charset="-128"/>
              </a:rPr>
              <a:t>  </a:t>
            </a:r>
            <a:r>
              <a:rPr lang="en-GB" altLang="it-IT" sz="2400" dirty="0" smtClean="0">
                <a:ea typeface="ＭＳ Ｐゴシック" panose="020B0600070205080204" pitchFamily="34" charset="-128"/>
              </a:rPr>
              <a:t>DI EFFETTI COLLATERALI POTENZIALMENTE IMPORTANTI</a:t>
            </a:r>
          </a:p>
          <a:p>
            <a:pPr marL="342900" indent="-342900">
              <a:buFont typeface="Arial" panose="020B0604020202020204" pitchFamily="34" charset="0"/>
              <a:buChar char="•"/>
            </a:pPr>
            <a:r>
              <a:rPr lang="en-GB" altLang="it-IT" sz="2400" b="1" dirty="0" smtClean="0">
                <a:solidFill>
                  <a:srgbClr val="0070C0"/>
                </a:solidFill>
                <a:ea typeface="ＭＳ Ｐゴシック" panose="020B0600070205080204" pitchFamily="34" charset="-128"/>
              </a:rPr>
              <a:t>DELUSIONE</a:t>
            </a:r>
            <a:r>
              <a:rPr lang="en-GB" altLang="it-IT" sz="2400" dirty="0" smtClean="0">
                <a:ea typeface="ＭＳ Ｐゴシック" panose="020B0600070205080204" pitchFamily="34" charset="-128"/>
              </a:rPr>
              <a:t> ACCENTUATA SE NON EFFICACE E/O PASSAGGIO A CHEMIOTERAPIA</a:t>
            </a:r>
            <a:endParaRPr lang="en-GB" altLang="it-IT" sz="2400" dirty="0">
              <a:ea typeface="ＭＳ Ｐゴシック" panose="020B0600070205080204" pitchFamily="34" charset="-128"/>
            </a:endParaRPr>
          </a:p>
        </p:txBody>
      </p:sp>
      <p:sp>
        <p:nvSpPr>
          <p:cNvPr id="6" name="Rettangolo 5"/>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665181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FC414F4E-7864-B6FE-A74F-756BF3B1AC23}"/>
              </a:ext>
            </a:extLst>
          </p:cNvPr>
          <p:cNvSpPr txBox="1">
            <a:spLocks/>
          </p:cNvSpPr>
          <p:nvPr/>
        </p:nvSpPr>
        <p:spPr>
          <a:xfrm>
            <a:off x="647999" y="365125"/>
            <a:ext cx="10971345"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NSCLC: </a:t>
            </a:r>
            <a:r>
              <a:rPr lang="en-GB" sz="3600" b="1" dirty="0" smtClean="0">
                <a:solidFill>
                  <a:srgbClr val="006666"/>
                </a:solidFill>
                <a:latin typeface="Calibri" panose="020F0502020204030204" pitchFamily="34" charset="0"/>
                <a:cs typeface="Calibri" panose="020F0502020204030204" pitchFamily="34" charset="0"/>
              </a:rPr>
              <a:t>la </a:t>
            </a:r>
            <a:r>
              <a:rPr kumimoji="0" lang="en-GB" sz="36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terapia</a:t>
            </a:r>
            <a:r>
              <a:rPr kumimoji="0" lang="en-GB" sz="36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a:t>
            </a:r>
            <a:r>
              <a:rPr kumimoji="0" lang="en-GB" sz="36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viene</a:t>
            </a:r>
            <a:r>
              <a:rPr kumimoji="0" lang="en-GB" sz="36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a:t>
            </a:r>
            <a:r>
              <a:rPr kumimoji="0" lang="en-GB" sz="36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scelta</a:t>
            </a:r>
            <a:r>
              <a:rPr kumimoji="0" lang="en-GB" sz="36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a:t>
            </a:r>
            <a:r>
              <a:rPr kumimoji="0" lang="en-GB" sz="36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sulla</a:t>
            </a:r>
            <a:r>
              <a:rPr kumimoji="0" lang="en-GB" sz="36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base </a:t>
            </a:r>
            <a:r>
              <a:rPr kumimoji="0" lang="en-GB" sz="36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dello</a:t>
            </a:r>
            <a:r>
              <a:rPr kumimoji="0" lang="en-GB" sz="36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a:t>
            </a:r>
            <a:r>
              <a:rPr kumimoji="0" lang="en-GB" sz="36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stadio</a:t>
            </a:r>
            <a:endParaRPr kumimoji="0" lang="en-GB" sz="3600" b="1" i="0" u="none" strike="noStrike" kern="1200" cap="none" spc="0" normalizeH="0" baseline="0" noProof="0" dirty="0">
              <a:ln>
                <a:noFill/>
              </a:ln>
              <a:solidFill>
                <a:srgbClr val="006666"/>
              </a:solidFill>
              <a:effectLst/>
              <a:uLnTx/>
              <a:uFillTx/>
              <a:latin typeface="Calibri" panose="020F0502020204030204" pitchFamily="34" charset="0"/>
              <a:ea typeface="+mj-ea"/>
              <a:cs typeface="Calibri" panose="020F0502020204030204" pitchFamily="34" charset="0"/>
            </a:endParaRPr>
          </a:p>
        </p:txBody>
      </p:sp>
      <p:sp>
        <p:nvSpPr>
          <p:cNvPr id="17" name="Google Shape;533;p61">
            <a:extLst>
              <a:ext uri="{FF2B5EF4-FFF2-40B4-BE49-F238E27FC236}">
                <a16:creationId xmlns:a16="http://schemas.microsoft.com/office/drawing/2014/main" id="{B5C3FC40-8B43-4B2B-8D8D-CD97D0BF7815}"/>
              </a:ext>
            </a:extLst>
          </p:cNvPr>
          <p:cNvSpPr/>
          <p:nvPr/>
        </p:nvSpPr>
        <p:spPr>
          <a:xfrm>
            <a:off x="648002" y="2464482"/>
            <a:ext cx="3394952" cy="3431493"/>
          </a:xfrm>
          <a:prstGeom prst="rect">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Google Shape;549;p61">
            <a:extLst>
              <a:ext uri="{FF2B5EF4-FFF2-40B4-BE49-F238E27FC236}">
                <a16:creationId xmlns:a16="http://schemas.microsoft.com/office/drawing/2014/main" id="{63B5D205-8C78-425E-9537-9277720AA075}"/>
              </a:ext>
            </a:extLst>
          </p:cNvPr>
          <p:cNvSpPr txBox="1"/>
          <p:nvPr/>
        </p:nvSpPr>
        <p:spPr>
          <a:xfrm>
            <a:off x="648000" y="1890713"/>
            <a:ext cx="3394952" cy="573769"/>
          </a:xfrm>
          <a:prstGeom prst="round2SameRect">
            <a:avLst/>
          </a:prstGeom>
          <a:solidFill>
            <a:srgbClr val="C00000"/>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S</a:t>
            </a:r>
            <a:r>
              <a:rPr kumimoji="0" lang="en-US" sz="1600" b="1" i="0" u="none" strike="noStrike" kern="1200" cap="none" spc="0" normalizeH="0" baseline="0" noProof="0" dirty="0" err="1" smtClean="0">
                <a:ln>
                  <a:noFill/>
                </a:ln>
                <a:solidFill>
                  <a:srgbClr val="FFFFFF"/>
                </a:solidFill>
                <a:effectLst/>
                <a:uLnTx/>
                <a:uFillTx/>
                <a:latin typeface="Arial" panose="020B0604020202020204"/>
                <a:ea typeface="+mn-ea"/>
                <a:cs typeface="+mn-cs"/>
              </a:rPr>
              <a:t>urgery</a:t>
            </a: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Google Shape;533;p61">
            <a:extLst>
              <a:ext uri="{FF2B5EF4-FFF2-40B4-BE49-F238E27FC236}">
                <a16:creationId xmlns:a16="http://schemas.microsoft.com/office/drawing/2014/main" id="{21120495-9174-4274-94F2-E87620F3A90C}"/>
              </a:ext>
            </a:extLst>
          </p:cNvPr>
          <p:cNvSpPr/>
          <p:nvPr/>
        </p:nvSpPr>
        <p:spPr>
          <a:xfrm>
            <a:off x="4384387" y="2464482"/>
            <a:ext cx="3394952" cy="3431493"/>
          </a:xfrm>
          <a:prstGeom prst="rect">
            <a:avLst/>
          </a:prstGeom>
          <a:noFill/>
          <a:ln w="28575" cap="flat" cmpd="sng">
            <a:solidFill>
              <a:srgbClr val="1482F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sp>
        <p:nvSpPr>
          <p:cNvPr id="20" name="Google Shape;549;p61">
            <a:extLst>
              <a:ext uri="{FF2B5EF4-FFF2-40B4-BE49-F238E27FC236}">
                <a16:creationId xmlns:a16="http://schemas.microsoft.com/office/drawing/2014/main" id="{EA8DA85E-E06A-4256-9910-05324D53752D}"/>
              </a:ext>
            </a:extLst>
          </p:cNvPr>
          <p:cNvSpPr txBox="1"/>
          <p:nvPr/>
        </p:nvSpPr>
        <p:spPr>
          <a:xfrm>
            <a:off x="4384385" y="1890713"/>
            <a:ext cx="3394952" cy="573769"/>
          </a:xfrm>
          <a:prstGeom prst="round2SameRect">
            <a:avLst/>
          </a:prstGeom>
          <a:solidFill>
            <a:srgbClr val="1482FA"/>
          </a:solidFill>
          <a:ln w="28575" cap="flat" cmpd="sng">
            <a:solidFill>
              <a:srgbClr val="1482F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solidFill>
                  <a:srgbClr val="FFFFFF"/>
                </a:solidFill>
                <a:effectLst/>
                <a:uLnTx/>
                <a:uFillTx/>
                <a:latin typeface="Arial" panose="020B0604020202020204"/>
                <a:ea typeface="+mn-ea"/>
                <a:cs typeface="+mn-cs"/>
              </a:rPr>
              <a:t>Chemio</a:t>
            </a:r>
            <a:r>
              <a:rPr kumimoji="0" lang="en-US" sz="1600" b="1" i="0" u="none" strike="noStrike" kern="0" cap="none" spc="0" normalizeH="0" baseline="0" noProof="0" dirty="0" smtClean="0">
                <a:ln>
                  <a:noFill/>
                </a:ln>
                <a:solidFill>
                  <a:srgbClr val="FFFFFF"/>
                </a:solidFill>
                <a:effectLst/>
                <a:uLnTx/>
                <a:uFillTx/>
                <a:latin typeface="Arial" panose="020B0604020202020204"/>
                <a:ea typeface="+mn-ea"/>
                <a:cs typeface="+mn-cs"/>
              </a:rPr>
              <a:t>-RT + IO maintenance</a:t>
            </a:r>
          </a:p>
        </p:txBody>
      </p:sp>
      <p:sp>
        <p:nvSpPr>
          <p:cNvPr id="21" name="Google Shape;533;p61">
            <a:extLst>
              <a:ext uri="{FF2B5EF4-FFF2-40B4-BE49-F238E27FC236}">
                <a16:creationId xmlns:a16="http://schemas.microsoft.com/office/drawing/2014/main" id="{FC3BB18E-9690-4099-9ECE-3F629E4F09B6}"/>
              </a:ext>
            </a:extLst>
          </p:cNvPr>
          <p:cNvSpPr/>
          <p:nvPr/>
        </p:nvSpPr>
        <p:spPr>
          <a:xfrm>
            <a:off x="8120773" y="2464482"/>
            <a:ext cx="3394952" cy="3431493"/>
          </a:xfrm>
          <a:prstGeom prst="rect">
            <a:avLst/>
          </a:prstGeom>
          <a:no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Google Shape;549;p61">
            <a:extLst>
              <a:ext uri="{FF2B5EF4-FFF2-40B4-BE49-F238E27FC236}">
                <a16:creationId xmlns:a16="http://schemas.microsoft.com/office/drawing/2014/main" id="{EC1FDD02-CCC9-4542-AFD3-C9579E4BFD14}"/>
              </a:ext>
            </a:extLst>
          </p:cNvPr>
          <p:cNvSpPr txBox="1"/>
          <p:nvPr/>
        </p:nvSpPr>
        <p:spPr>
          <a:xfrm>
            <a:off x="8120771" y="1890713"/>
            <a:ext cx="3394952" cy="573769"/>
          </a:xfrm>
          <a:prstGeom prst="round2SameRect">
            <a:avLst/>
          </a:prstGeom>
          <a:solidFill>
            <a:srgbClr val="006666"/>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a:ea typeface="+mn-ea"/>
                <a:cs typeface="+mn-cs"/>
              </a:rPr>
              <a:t>Systemic therapy</a:t>
            </a: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23" name="Google Shape;114;p11">
            <a:extLst>
              <a:ext uri="{FF2B5EF4-FFF2-40B4-BE49-F238E27FC236}">
                <a16:creationId xmlns:a16="http://schemas.microsoft.com/office/drawing/2014/main" id="{250681C1-A7C1-4744-9D66-09E701AD5C4E}"/>
              </a:ext>
            </a:extLst>
          </p:cNvPr>
          <p:cNvGraphicFramePr/>
          <p:nvPr>
            <p:extLst/>
          </p:nvPr>
        </p:nvGraphicFramePr>
        <p:xfrm>
          <a:off x="769089" y="2609680"/>
          <a:ext cx="3152775" cy="3032440"/>
        </p:xfrm>
        <a:graphic>
          <a:graphicData uri="http://schemas.openxmlformats.org/drawingml/2006/table">
            <a:tbl>
              <a:tblPr>
                <a:noFill/>
              </a:tblPr>
              <a:tblGrid>
                <a:gridCol w="892538">
                  <a:extLst>
                    <a:ext uri="{9D8B030D-6E8A-4147-A177-3AD203B41FA5}">
                      <a16:colId xmlns:a16="http://schemas.microsoft.com/office/drawing/2014/main" val="20000"/>
                    </a:ext>
                  </a:extLst>
                </a:gridCol>
                <a:gridCol w="2260237">
                  <a:extLst>
                    <a:ext uri="{9D8B030D-6E8A-4147-A177-3AD203B41FA5}">
                      <a16:colId xmlns:a16="http://schemas.microsoft.com/office/drawing/2014/main" val="20001"/>
                    </a:ext>
                  </a:extLst>
                </a:gridCol>
              </a:tblGrid>
              <a:tr h="391475">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Stage</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endParaRPr sz="1500" b="1" dirty="0">
                        <a:solidFill>
                          <a:schemeClr val="dk1"/>
                        </a:solidFill>
                      </a:endParaRPr>
                    </a:p>
                  </a:txBody>
                  <a:tcPr marL="91425" marR="91425" marT="91425" marB="91425">
                    <a:lnL w="9525" cap="flat" cmpd="sng" algn="ctr">
                      <a:solidFill>
                        <a:srgbClr val="9E9E9E"/>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465380433"/>
                  </a:ext>
                </a:extLst>
              </a:tr>
              <a:tr h="39147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IA</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147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IB</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endParaRPr sz="1600" b="1" dirty="0">
                        <a:solidFill>
                          <a:schemeClr val="tx2">
                            <a:lumMod val="75000"/>
                          </a:schemeClr>
                        </a:solidFill>
                      </a:endParaRPr>
                    </a:p>
                  </a:txBody>
                  <a:tcPr marL="91425" marR="91425" marT="91425" marB="91425">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793058"/>
                  </a:ext>
                </a:extLst>
              </a:tr>
              <a:tr h="39147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IIA</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147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IIB</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endParaRPr sz="1600" b="1" dirty="0">
                        <a:solidFill>
                          <a:schemeClr val="tx2">
                            <a:lumMod val="75000"/>
                          </a:schemeClr>
                        </a:solidFill>
                      </a:endParaRPr>
                    </a:p>
                  </a:txBody>
                  <a:tcPr marL="91425" marR="91425" marT="91425" marB="91425">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3508149"/>
                  </a:ext>
                </a:extLst>
              </a:tr>
              <a:tr h="39147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IIIA</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T3N1</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23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T4N0–1* </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4" name="Rectangle 52">
            <a:extLst>
              <a:ext uri="{FF2B5EF4-FFF2-40B4-BE49-F238E27FC236}">
                <a16:creationId xmlns:a16="http://schemas.microsoft.com/office/drawing/2014/main" id="{D88E6132-4628-454E-AE8E-94D5B158223D}"/>
              </a:ext>
            </a:extLst>
          </p:cNvPr>
          <p:cNvSpPr/>
          <p:nvPr/>
        </p:nvSpPr>
        <p:spPr>
          <a:xfrm>
            <a:off x="1658268" y="5213300"/>
            <a:ext cx="989681" cy="356444"/>
          </a:xfrm>
          <a:prstGeom prst="rect">
            <a:avLst/>
          </a:prstGeom>
          <a:solidFill>
            <a:srgbClr val="FFFFFF">
              <a:alpha val="0"/>
            </a:srgbClr>
          </a:solidFill>
          <a:ln w="12700" cap="flat" cmpd="sng" algn="ctr">
            <a:solidFill>
              <a:srgbClr val="7D00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44546A"/>
              </a:solidFill>
              <a:effectLst/>
              <a:uLnTx/>
              <a:uFillTx/>
              <a:latin typeface="Arial" panose="020B0604020202020204"/>
              <a:ea typeface="+mn-ea"/>
              <a:cs typeface="+mn-cs"/>
            </a:endParaRPr>
          </a:p>
        </p:txBody>
      </p:sp>
      <p:graphicFrame>
        <p:nvGraphicFramePr>
          <p:cNvPr id="25" name="Google Shape;115;p11">
            <a:extLst>
              <a:ext uri="{FF2B5EF4-FFF2-40B4-BE49-F238E27FC236}">
                <a16:creationId xmlns:a16="http://schemas.microsoft.com/office/drawing/2014/main" id="{E1E5811F-7364-45C6-8E50-AA5238763AAF}"/>
              </a:ext>
            </a:extLst>
          </p:cNvPr>
          <p:cNvGraphicFramePr/>
          <p:nvPr>
            <p:extLst/>
          </p:nvPr>
        </p:nvGraphicFramePr>
        <p:xfrm>
          <a:off x="4526235" y="2615899"/>
          <a:ext cx="3111254" cy="2133450"/>
        </p:xfrm>
        <a:graphic>
          <a:graphicData uri="http://schemas.openxmlformats.org/drawingml/2006/table">
            <a:tbl>
              <a:tblPr>
                <a:noFill/>
              </a:tblPr>
              <a:tblGrid>
                <a:gridCol w="890199">
                  <a:extLst>
                    <a:ext uri="{9D8B030D-6E8A-4147-A177-3AD203B41FA5}">
                      <a16:colId xmlns:a16="http://schemas.microsoft.com/office/drawing/2014/main" val="20000"/>
                    </a:ext>
                  </a:extLst>
                </a:gridCol>
                <a:gridCol w="2221055">
                  <a:extLst>
                    <a:ext uri="{9D8B030D-6E8A-4147-A177-3AD203B41FA5}">
                      <a16:colId xmlns:a16="http://schemas.microsoft.com/office/drawing/2014/main" val="20001"/>
                    </a:ext>
                  </a:extLst>
                </a:gridCol>
              </a:tblGrid>
              <a:tr h="411650">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Stage</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endParaRPr sz="1500" b="1" dirty="0">
                        <a:solidFill>
                          <a:schemeClr val="accent1"/>
                        </a:solidFill>
                      </a:endParaRPr>
                    </a:p>
                  </a:txBody>
                  <a:tcPr marL="91425" marR="91425" marT="91425" marB="91425">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tcPr>
                </a:tc>
                <a:extLst>
                  <a:ext uri="{0D108BD9-81ED-4DB2-BD59-A6C34878D82A}">
                    <a16:rowId xmlns:a16="http://schemas.microsoft.com/office/drawing/2014/main" val="2696980133"/>
                  </a:ext>
                </a:extLst>
              </a:tr>
              <a:tr h="4116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IIIA</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12700" cmpd="sng">
                      <a:noFill/>
                      <a:prstDash val="solid"/>
                    </a:lnR>
                    <a:lnT w="12700" cap="flat" cmpd="sng" algn="ctr">
                      <a:solidFill>
                        <a:srgbClr val="44546A"/>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N2</a:t>
                      </a:r>
                      <a:endParaRPr sz="1600" b="1" dirty="0">
                        <a:solidFill>
                          <a:schemeClr val="tx2">
                            <a:lumMod val="75000"/>
                          </a:schemeClr>
                        </a:solidFill>
                      </a:endParaRPr>
                    </a:p>
                  </a:txBody>
                  <a:tcPr marL="91425" marR="91425" marT="91425" marB="91425">
                    <a:lnL w="12700" cmpd="sng">
                      <a:noFill/>
                      <a:prstDash val="solid"/>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16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12700" cmpd="sng">
                      <a:noFill/>
                      <a:prstDash val="solid"/>
                    </a:lnR>
                    <a:lnT w="12700" cmpd="sng">
                      <a:noFill/>
                      <a:prstDash val="soli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T4N0–1*</a:t>
                      </a:r>
                      <a:endParaRPr sz="1600" b="1" dirty="0">
                        <a:solidFill>
                          <a:schemeClr val="tx2">
                            <a:lumMod val="75000"/>
                          </a:schemeClr>
                        </a:solidFill>
                      </a:endParaRPr>
                    </a:p>
                  </a:txBody>
                  <a:tcPr marL="91425" marR="91425" marT="91425" marB="91425">
                    <a:lnL w="12700" cmpd="sng">
                      <a:noFill/>
                      <a:prstDash val="solid"/>
                    </a:lnL>
                    <a:lnR w="9525" cap="flat" cmpd="sng">
                      <a:noFill/>
                      <a:prstDash val="solid"/>
                      <a:round/>
                      <a:headEnd type="none" w="sm" len="sm"/>
                      <a:tailEnd type="none" w="sm" len="sm"/>
                    </a:lnR>
                    <a:lnT w="12700" cmpd="sng">
                      <a:noFill/>
                      <a:prstDash val="soli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063173"/>
                  </a:ext>
                </a:extLst>
              </a:tr>
              <a:tr h="4116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IIIB</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12700" cmpd="sng">
                      <a:noFill/>
                      <a:prstDash val="solid"/>
                    </a:lnR>
                    <a:lnT w="12700" cap="flat" cmpd="sng" algn="ctr">
                      <a:solidFill>
                        <a:srgbClr val="44546A"/>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T4N2</a:t>
                      </a:r>
                      <a:endParaRPr sz="1600" b="1" dirty="0">
                        <a:solidFill>
                          <a:schemeClr val="tx2">
                            <a:lumMod val="75000"/>
                          </a:schemeClr>
                        </a:solidFill>
                      </a:endParaRPr>
                    </a:p>
                  </a:txBody>
                  <a:tcPr marL="91425" marR="91425" marT="91425" marB="91425">
                    <a:lnL w="12700" cmpd="sng">
                      <a:noFill/>
                      <a:prstDash val="solid"/>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16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12700" cmpd="sng">
                      <a:noFill/>
                      <a:prstDash val="solid"/>
                    </a:lnR>
                    <a:lnT w="12700" cmpd="sng">
                      <a:noFill/>
                      <a:prstDash val="soli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N3</a:t>
                      </a:r>
                      <a:endParaRPr sz="1600" b="1" dirty="0">
                        <a:solidFill>
                          <a:schemeClr val="tx2">
                            <a:lumMod val="75000"/>
                          </a:schemeClr>
                        </a:solidFill>
                      </a:endParaRPr>
                    </a:p>
                  </a:txBody>
                  <a:tcPr marL="91425" marR="91425" marT="91425" marB="91425">
                    <a:lnL w="12700" cmpd="sng">
                      <a:noFill/>
                      <a:prstDash val="solid"/>
                    </a:lnL>
                    <a:lnR w="9525" cap="flat" cmpd="sng">
                      <a:noFill/>
                      <a:prstDash val="solid"/>
                      <a:round/>
                      <a:headEnd type="none" w="sm" len="sm"/>
                      <a:tailEnd type="none" w="sm" len="sm"/>
                    </a:lnR>
                    <a:lnT w="12700" cmpd="sng">
                      <a:noFill/>
                      <a:prstDash val="soli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6" name="Rectangle 54">
            <a:extLst>
              <a:ext uri="{FF2B5EF4-FFF2-40B4-BE49-F238E27FC236}">
                <a16:creationId xmlns:a16="http://schemas.microsoft.com/office/drawing/2014/main" id="{E534FE95-E872-4905-A689-55DAB84B9E34}"/>
              </a:ext>
            </a:extLst>
          </p:cNvPr>
          <p:cNvSpPr/>
          <p:nvPr/>
        </p:nvSpPr>
        <p:spPr>
          <a:xfrm>
            <a:off x="5434621" y="3514470"/>
            <a:ext cx="989681" cy="356444"/>
          </a:xfrm>
          <a:prstGeom prst="rect">
            <a:avLst/>
          </a:prstGeom>
          <a:solidFill>
            <a:srgbClr val="FFFFFF">
              <a:alpha val="0"/>
            </a:srgbClr>
          </a:solidFill>
          <a:ln w="12700" cap="flat" cmpd="sng" algn="ctr">
            <a:solidFill>
              <a:srgbClr val="1482F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27" name="Rectangle 55">
            <a:extLst>
              <a:ext uri="{FF2B5EF4-FFF2-40B4-BE49-F238E27FC236}">
                <a16:creationId xmlns:a16="http://schemas.microsoft.com/office/drawing/2014/main" id="{1B8E76B3-52A4-4951-A5E4-1549319FEABA}"/>
              </a:ext>
            </a:extLst>
          </p:cNvPr>
          <p:cNvSpPr/>
          <p:nvPr/>
        </p:nvSpPr>
        <p:spPr>
          <a:xfrm>
            <a:off x="5434621" y="3946518"/>
            <a:ext cx="989681" cy="317619"/>
          </a:xfrm>
          <a:prstGeom prst="rect">
            <a:avLst/>
          </a:prstGeom>
          <a:solidFill>
            <a:srgbClr val="FFFFFF">
              <a:alpha val="0"/>
            </a:srgbClr>
          </a:solidFill>
          <a:ln w="12700" cap="flat" cmpd="sng" algn="ctr">
            <a:solidFill>
              <a:srgbClr val="1482F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graphicFrame>
        <p:nvGraphicFramePr>
          <p:cNvPr id="28" name="Google Shape;120;p11">
            <a:extLst>
              <a:ext uri="{FF2B5EF4-FFF2-40B4-BE49-F238E27FC236}">
                <a16:creationId xmlns:a16="http://schemas.microsoft.com/office/drawing/2014/main" id="{4909F473-C0A9-4FFF-A99C-0EB713B8D8B5}"/>
              </a:ext>
            </a:extLst>
          </p:cNvPr>
          <p:cNvGraphicFramePr/>
          <p:nvPr>
            <p:extLst/>
          </p:nvPr>
        </p:nvGraphicFramePr>
        <p:xfrm>
          <a:off x="8187388" y="2634630"/>
          <a:ext cx="3281525" cy="1767750"/>
        </p:xfrm>
        <a:graphic>
          <a:graphicData uri="http://schemas.openxmlformats.org/drawingml/2006/table">
            <a:tbl>
              <a:tblPr>
                <a:noFill/>
              </a:tblPr>
              <a:tblGrid>
                <a:gridCol w="621775">
                  <a:extLst>
                    <a:ext uri="{9D8B030D-6E8A-4147-A177-3AD203B41FA5}">
                      <a16:colId xmlns:a16="http://schemas.microsoft.com/office/drawing/2014/main" val="20000"/>
                    </a:ext>
                  </a:extLst>
                </a:gridCol>
                <a:gridCol w="2659750">
                  <a:extLst>
                    <a:ext uri="{9D8B030D-6E8A-4147-A177-3AD203B41FA5}">
                      <a16:colId xmlns:a16="http://schemas.microsoft.com/office/drawing/2014/main" val="20001"/>
                    </a:ext>
                  </a:extLst>
                </a:gridCol>
              </a:tblGrid>
              <a:tr h="411650">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Stage IV (oligometastases)</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endParaRPr sz="1500" dirty="0">
                        <a:solidFill>
                          <a:schemeClr val="dk1"/>
                        </a:solidFill>
                      </a:endParaRPr>
                    </a:p>
                  </a:txBody>
                  <a:tcPr marL="91425" marR="91425" marT="91425" marB="91425">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tcPr>
                </a:tc>
                <a:extLst>
                  <a:ext uri="{0D108BD9-81ED-4DB2-BD59-A6C34878D82A}">
                    <a16:rowId xmlns:a16="http://schemas.microsoft.com/office/drawing/2014/main" val="975463479"/>
                  </a:ext>
                </a:extLst>
              </a:tr>
              <a:tr h="4116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M1a</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dirty="0">
                          <a:solidFill>
                            <a:schemeClr val="tx2">
                              <a:lumMod val="75000"/>
                            </a:schemeClr>
                          </a:solidFill>
                        </a:rPr>
                        <a:t>Contralateral nodule</a:t>
                      </a:r>
                      <a:endParaRPr sz="1600" dirty="0">
                        <a:solidFill>
                          <a:schemeClr val="tx2">
                            <a:lumMod val="75000"/>
                          </a:schemeClr>
                        </a:solidFill>
                      </a:endParaRPr>
                    </a:p>
                  </a:txBody>
                  <a:tcPr marL="91425" marR="91425" marT="91425" marB="91425">
                    <a:lnL w="12700" cap="flat" cmpd="sng" algn="ctr">
                      <a:noFill/>
                      <a:prstDash val="solid"/>
                      <a:round/>
                      <a:headEnd type="none" w="med" len="med"/>
                      <a:tailEnd type="none" w="med" len="med"/>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16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b="1" dirty="0">
                          <a:solidFill>
                            <a:schemeClr val="tx2">
                              <a:lumMod val="75000"/>
                            </a:schemeClr>
                          </a:solidFill>
                        </a:rPr>
                        <a:t>M1b</a:t>
                      </a:r>
                      <a:endParaRPr sz="1600" b="1" dirty="0">
                        <a:solidFill>
                          <a:schemeClr val="tx2">
                            <a:lumMod val="75000"/>
                          </a:schemeClr>
                        </a:solidFill>
                      </a:endParaRPr>
                    </a:p>
                  </a:txBody>
                  <a:tcPr marL="91425" marR="91425" marT="91425" marB="91425">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None/>
                      </a:pPr>
                      <a:r>
                        <a:rPr lang="en-GB" sz="1600" dirty="0">
                          <a:solidFill>
                            <a:schemeClr val="tx2">
                              <a:lumMod val="75000"/>
                            </a:schemeClr>
                          </a:solidFill>
                        </a:rPr>
                        <a:t>Single distant metastasis </a:t>
                      </a:r>
                      <a:br>
                        <a:rPr lang="en-GB" sz="1600" dirty="0">
                          <a:solidFill>
                            <a:schemeClr val="tx2">
                              <a:lumMod val="75000"/>
                            </a:schemeClr>
                          </a:solidFill>
                        </a:rPr>
                      </a:br>
                      <a:r>
                        <a:rPr lang="en-GB" sz="1600" dirty="0">
                          <a:solidFill>
                            <a:schemeClr val="tx2">
                              <a:lumMod val="75000"/>
                            </a:schemeClr>
                          </a:solidFill>
                        </a:rPr>
                        <a:t>– single organ (adrenal, </a:t>
                      </a:r>
                      <a:br>
                        <a:rPr lang="en-GB" sz="1600" dirty="0">
                          <a:solidFill>
                            <a:schemeClr val="tx2">
                              <a:lumMod val="75000"/>
                            </a:schemeClr>
                          </a:solidFill>
                        </a:rPr>
                      </a:br>
                      <a:r>
                        <a:rPr lang="en-GB" sz="1600" dirty="0">
                          <a:solidFill>
                            <a:schemeClr val="tx2">
                              <a:lumMod val="75000"/>
                            </a:schemeClr>
                          </a:solidFill>
                        </a:rPr>
                        <a:t>brain, bone)</a:t>
                      </a:r>
                      <a:endParaRPr sz="1600" dirty="0">
                        <a:solidFill>
                          <a:schemeClr val="tx2">
                            <a:lumMod val="75000"/>
                          </a:schemeClr>
                        </a:solidFill>
                      </a:endParaRPr>
                    </a:p>
                  </a:txBody>
                  <a:tcPr marL="91425" marR="91425" marT="91425" marB="91425">
                    <a:lnL w="12700" cap="flat" cmpd="sng" algn="ctr">
                      <a:noFill/>
                      <a:prstDash val="solid"/>
                      <a:round/>
                      <a:headEnd type="none" w="med" len="med"/>
                      <a:tailEnd type="none" w="med" len="med"/>
                    </a:lnL>
                    <a:lnR w="9525" cap="flat" cmpd="sng">
                      <a:noFill/>
                      <a:prstDash val="solid"/>
                      <a:round/>
                      <a:headEnd type="none" w="sm" len="sm"/>
                      <a:tailEnd type="none" w="sm" len="sm"/>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9" name="Rectangle 57">
            <a:extLst>
              <a:ext uri="{FF2B5EF4-FFF2-40B4-BE49-F238E27FC236}">
                <a16:creationId xmlns:a16="http://schemas.microsoft.com/office/drawing/2014/main" id="{FC8D9CBF-3072-49BB-9563-D6E9C94895E5}"/>
              </a:ext>
            </a:extLst>
          </p:cNvPr>
          <p:cNvSpPr/>
          <p:nvPr/>
        </p:nvSpPr>
        <p:spPr>
          <a:xfrm>
            <a:off x="9116089" y="2657490"/>
            <a:ext cx="1800200" cy="356444"/>
          </a:xfrm>
          <a:prstGeom prst="rect">
            <a:avLst/>
          </a:prstGeom>
          <a:solidFill>
            <a:srgbClr val="FFFFFF">
              <a:alpha val="0"/>
            </a:srgbClr>
          </a:solidFill>
          <a:ln w="12700" cap="flat" cmpd="sng" algn="ctr">
            <a:solidFill>
              <a:srgbClr val="FF87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cxnSp>
        <p:nvCxnSpPr>
          <p:cNvPr id="30" name="Connettore diritto 29"/>
          <p:cNvCxnSpPr/>
          <p:nvPr/>
        </p:nvCxnSpPr>
        <p:spPr>
          <a:xfrm>
            <a:off x="757646" y="1258160"/>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31" name="Rettangolo 30"/>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ttangolo 31"/>
          <p:cNvSpPr/>
          <p:nvPr/>
        </p:nvSpPr>
        <p:spPr>
          <a:xfrm>
            <a:off x="8037095" y="1722921"/>
            <a:ext cx="3667225" cy="4398745"/>
          </a:xfrm>
          <a:prstGeom prst="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119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6707" y="345704"/>
            <a:ext cx="10619633" cy="566822"/>
          </a:xfrm>
          <a:prstGeom prst="rect">
            <a:avLst/>
          </a:prstGeom>
        </p:spPr>
        <p:txBody>
          <a:bodyPr vert="horz" wrap="square" lIns="0" tIns="12700" rIns="0" bIns="0" rtlCol="0">
            <a:spAutoFit/>
          </a:bodyPr>
          <a:lstStyle/>
          <a:p>
            <a:pPr marL="12700">
              <a:lnSpc>
                <a:spcPct val="100000"/>
              </a:lnSpc>
              <a:spcBef>
                <a:spcPts val="100"/>
              </a:spcBef>
            </a:pPr>
            <a:r>
              <a:rPr lang="it-IT" sz="3600" b="1" spc="-20" dirty="0" smtClean="0">
                <a:solidFill>
                  <a:srgbClr val="006666"/>
                </a:solidFill>
                <a:latin typeface="Calibri" panose="020F0502020204030204" pitchFamily="34" charset="0"/>
                <a:cs typeface="Calibri" panose="020F0502020204030204" pitchFamily="34" charset="0"/>
              </a:rPr>
              <a:t>E</a:t>
            </a:r>
            <a:r>
              <a:rPr sz="3600" b="1" spc="-20" dirty="0" err="1" smtClean="0">
                <a:solidFill>
                  <a:srgbClr val="006666"/>
                </a:solidFill>
                <a:latin typeface="Calibri" panose="020F0502020204030204" pitchFamily="34" charset="0"/>
                <a:cs typeface="Calibri" panose="020F0502020204030204" pitchFamily="34" charset="0"/>
              </a:rPr>
              <a:t>volu</a:t>
            </a:r>
            <a:r>
              <a:rPr lang="it-IT" sz="3600" b="1" spc="-20" dirty="0" smtClean="0">
                <a:solidFill>
                  <a:srgbClr val="006666"/>
                </a:solidFill>
                <a:latin typeface="Calibri" panose="020F0502020204030204" pitchFamily="34" charset="0"/>
                <a:cs typeface="Calibri" panose="020F0502020204030204" pitchFamily="34" charset="0"/>
              </a:rPr>
              <a:t>z</a:t>
            </a:r>
            <a:r>
              <a:rPr sz="3600" b="1" spc="-20" dirty="0" smtClean="0">
                <a:solidFill>
                  <a:srgbClr val="006666"/>
                </a:solidFill>
                <a:latin typeface="Calibri" panose="020F0502020204030204" pitchFamily="34" charset="0"/>
                <a:cs typeface="Calibri" panose="020F0502020204030204" pitchFamily="34" charset="0"/>
              </a:rPr>
              <a:t>ion</a:t>
            </a:r>
            <a:r>
              <a:rPr lang="it-IT" sz="3600" b="1" spc="-20" dirty="0" smtClean="0">
                <a:solidFill>
                  <a:srgbClr val="006666"/>
                </a:solidFill>
                <a:latin typeface="Calibri" panose="020F0502020204030204" pitchFamily="34" charset="0"/>
                <a:cs typeface="Calibri" panose="020F0502020204030204" pitchFamily="34" charset="0"/>
              </a:rPr>
              <a:t>e</a:t>
            </a:r>
            <a:r>
              <a:rPr sz="3600" b="1" spc="-75" dirty="0" smtClean="0">
                <a:solidFill>
                  <a:srgbClr val="006666"/>
                </a:solidFill>
                <a:latin typeface="Calibri" panose="020F0502020204030204" pitchFamily="34" charset="0"/>
                <a:cs typeface="Calibri" panose="020F0502020204030204" pitchFamily="34" charset="0"/>
              </a:rPr>
              <a:t> </a:t>
            </a:r>
            <a:r>
              <a:rPr lang="it-IT" sz="3600" b="1" spc="-20" dirty="0">
                <a:solidFill>
                  <a:srgbClr val="006666"/>
                </a:solidFill>
                <a:latin typeface="Calibri" panose="020F0502020204030204" pitchFamily="34" charset="0"/>
                <a:cs typeface="Calibri" panose="020F0502020204030204" pitchFamily="34" charset="0"/>
              </a:rPr>
              <a:t>concettuale</a:t>
            </a:r>
            <a:r>
              <a:rPr lang="it-IT" sz="3600" b="1" spc="-50" dirty="0">
                <a:solidFill>
                  <a:srgbClr val="006666"/>
                </a:solidFill>
                <a:latin typeface="Calibri" panose="020F0502020204030204" pitchFamily="34" charset="0"/>
                <a:cs typeface="Calibri" panose="020F0502020204030204" pitchFamily="34" charset="0"/>
              </a:rPr>
              <a:t> </a:t>
            </a:r>
            <a:r>
              <a:rPr lang="it-IT" sz="3600" b="1" spc="-5" dirty="0" smtClean="0">
                <a:solidFill>
                  <a:srgbClr val="006666"/>
                </a:solidFill>
                <a:latin typeface="Calibri" panose="020F0502020204030204" pitchFamily="34" charset="0"/>
                <a:cs typeface="Calibri" panose="020F0502020204030204" pitchFamily="34" charset="0"/>
              </a:rPr>
              <a:t>delle terapie antitumorali</a:t>
            </a:r>
            <a:endParaRPr sz="3600" b="1" dirty="0">
              <a:solidFill>
                <a:srgbClr val="006666"/>
              </a:solidFill>
              <a:latin typeface="Calibri" panose="020F0502020204030204" pitchFamily="34" charset="0"/>
              <a:cs typeface="Calibri" panose="020F0502020204030204" pitchFamily="34" charset="0"/>
            </a:endParaRPr>
          </a:p>
        </p:txBody>
      </p:sp>
      <p:grpSp>
        <p:nvGrpSpPr>
          <p:cNvPr id="31" name="Gruppo 30"/>
          <p:cNvGrpSpPr/>
          <p:nvPr/>
        </p:nvGrpSpPr>
        <p:grpSpPr>
          <a:xfrm>
            <a:off x="152400" y="1219200"/>
            <a:ext cx="10033763" cy="4779390"/>
            <a:chOff x="786637" y="1732533"/>
            <a:chExt cx="9178925" cy="4266057"/>
          </a:xfrm>
        </p:grpSpPr>
        <p:sp>
          <p:nvSpPr>
            <p:cNvPr id="3" name="object 3"/>
            <p:cNvSpPr txBox="1"/>
            <p:nvPr/>
          </p:nvSpPr>
          <p:spPr>
            <a:xfrm>
              <a:off x="1044955" y="4369689"/>
              <a:ext cx="2362200" cy="1016000"/>
            </a:xfrm>
            <a:prstGeom prst="rect">
              <a:avLst/>
            </a:prstGeom>
          </p:spPr>
          <p:txBody>
            <a:bodyPr vert="horz" wrap="square" lIns="0" tIns="12065" rIns="0" bIns="0" rtlCol="0">
              <a:spAutoFit/>
            </a:bodyPr>
            <a:lstStyle/>
            <a:p>
              <a:pPr marL="12700" marR="25400" lvl="0" indent="0" algn="l" defTabSz="914400" rtl="0" eaLnBrk="1" fontAlgn="auto" latinLnBrk="0" hangingPunct="1">
                <a:lnSpc>
                  <a:spcPct val="100000"/>
                </a:lnSpc>
                <a:spcBef>
                  <a:spcPts val="95"/>
                </a:spcBef>
                <a:spcAft>
                  <a:spcPts val="0"/>
                </a:spcAft>
                <a:buClrTx/>
                <a:buSzTx/>
                <a:buFontTx/>
                <a:buNone/>
                <a:tabLst/>
                <a:defRPr/>
              </a:pPr>
              <a:r>
                <a:rPr kumimoji="0" sz="1300" b="0" i="0" u="none" strike="noStrike" kern="1200" cap="none" spc="-5" normalizeH="0" baseline="0" noProof="0" dirty="0">
                  <a:ln>
                    <a:noFill/>
                  </a:ln>
                  <a:solidFill>
                    <a:prstClr val="black"/>
                  </a:solidFill>
                  <a:effectLst/>
                  <a:uLnTx/>
                  <a:uFillTx/>
                  <a:latin typeface="Arial MT"/>
                  <a:ea typeface="+mn-ea"/>
                  <a:cs typeface="Arial MT"/>
                </a:rPr>
                <a:t>Few</a:t>
              </a:r>
              <a:r>
                <a:rPr kumimoji="0" sz="1300" b="0" i="0" u="none" strike="noStrike" kern="1200" cap="none" spc="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therapeutic</a:t>
              </a:r>
              <a:r>
                <a:rPr kumimoji="0" sz="1300" b="0" i="0" u="none" strike="noStrike" kern="1200" cap="none" spc="3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options</a:t>
              </a:r>
              <a:r>
                <a:rPr kumimoji="0" sz="1300" b="0" i="0" u="none" strike="noStrike" kern="1200" cap="none" spc="1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to</a:t>
              </a:r>
              <a:r>
                <a:rPr kumimoji="0" sz="1300" b="0" i="0" u="none" strike="noStrike" kern="1200" cap="none" spc="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treat </a:t>
              </a:r>
              <a:r>
                <a:rPr kumimoji="0" sz="1300" b="0" i="0" u="none" strike="noStrike" kern="1200" cap="none" spc="-345" normalizeH="0" baseline="0" noProof="0" dirty="0">
                  <a:ln>
                    <a:noFill/>
                  </a:ln>
                  <a:solidFill>
                    <a:prstClr val="black"/>
                  </a:solidFill>
                  <a:effectLst/>
                  <a:uLnTx/>
                  <a:uFillTx/>
                  <a:latin typeface="Arial MT"/>
                  <a:ea typeface="+mn-ea"/>
                  <a:cs typeface="Arial MT"/>
                </a:rPr>
                <a:t> </a:t>
              </a:r>
              <a:r>
                <a:rPr kumimoji="0" sz="1300" b="0" i="0" u="none" strike="noStrike" kern="1200" cap="none" spc="-10" normalizeH="0" baseline="0" noProof="0" dirty="0">
                  <a:ln>
                    <a:noFill/>
                  </a:ln>
                  <a:solidFill>
                    <a:prstClr val="black"/>
                  </a:solidFill>
                  <a:effectLst/>
                  <a:uLnTx/>
                  <a:uFillTx/>
                  <a:latin typeface="Arial MT"/>
                  <a:ea typeface="+mn-ea"/>
                  <a:cs typeface="Arial MT"/>
                </a:rPr>
                <a:t>tumors:</a:t>
              </a:r>
              <a:endParaRPr kumimoji="0" sz="1300" b="0" i="0" u="none" strike="noStrike" kern="1200" cap="none" spc="0" normalizeH="0" baseline="0" noProof="0">
                <a:ln>
                  <a:noFill/>
                </a:ln>
                <a:solidFill>
                  <a:prstClr val="black"/>
                </a:solidFill>
                <a:effectLst/>
                <a:uLnTx/>
                <a:uFillTx/>
                <a:latin typeface="Arial MT"/>
                <a:ea typeface="+mn-ea"/>
                <a:cs typeface="Arial MT"/>
              </a:endParaRPr>
            </a:p>
            <a:p>
              <a:pPr marL="820419" marR="0" lvl="0" indent="-102235" algn="l" defTabSz="914400" rtl="0" eaLnBrk="1" fontAlgn="auto" latinLnBrk="0" hangingPunct="1">
                <a:lnSpc>
                  <a:spcPct val="100000"/>
                </a:lnSpc>
                <a:spcBef>
                  <a:spcPts val="0"/>
                </a:spcBef>
                <a:spcAft>
                  <a:spcPts val="0"/>
                </a:spcAft>
                <a:buClrTx/>
                <a:buSzTx/>
                <a:buFontTx/>
                <a:buChar char="-"/>
                <a:tabLst>
                  <a:tab pos="820419" algn="l"/>
                </a:tabLst>
                <a:defRPr/>
              </a:pPr>
              <a:r>
                <a:rPr kumimoji="0" sz="1300" b="0" i="0" u="none" strike="noStrike" kern="1200" cap="none" spc="-10" normalizeH="0" baseline="0" noProof="0" dirty="0">
                  <a:ln>
                    <a:noFill/>
                  </a:ln>
                  <a:solidFill>
                    <a:prstClr val="black"/>
                  </a:solidFill>
                  <a:effectLst/>
                  <a:uLnTx/>
                  <a:uFillTx/>
                  <a:latin typeface="Arial MT"/>
                  <a:ea typeface="+mn-ea"/>
                  <a:cs typeface="Arial MT"/>
                </a:rPr>
                <a:t>Surgery</a:t>
              </a:r>
              <a:endParaRPr kumimoji="0" sz="1300" b="0" i="0" u="none" strike="noStrike" kern="1200" cap="none" spc="0" normalizeH="0" baseline="0" noProof="0">
                <a:ln>
                  <a:noFill/>
                </a:ln>
                <a:solidFill>
                  <a:prstClr val="black"/>
                </a:solidFill>
                <a:effectLst/>
                <a:uLnTx/>
                <a:uFillTx/>
                <a:latin typeface="Arial MT"/>
                <a:ea typeface="+mn-ea"/>
                <a:cs typeface="Arial MT"/>
              </a:endParaRPr>
            </a:p>
            <a:p>
              <a:pPr marL="820419" marR="0" lvl="0" indent="-102235" algn="l" defTabSz="914400" rtl="0" eaLnBrk="1" fontAlgn="auto" latinLnBrk="0" hangingPunct="1">
                <a:lnSpc>
                  <a:spcPct val="100000"/>
                </a:lnSpc>
                <a:spcBef>
                  <a:spcPts val="0"/>
                </a:spcBef>
                <a:spcAft>
                  <a:spcPts val="0"/>
                </a:spcAft>
                <a:buClrTx/>
                <a:buSzTx/>
                <a:buFontTx/>
                <a:buChar char="-"/>
                <a:tabLst>
                  <a:tab pos="820419" algn="l"/>
                </a:tabLst>
                <a:defRPr/>
              </a:pPr>
              <a:r>
                <a:rPr kumimoji="0" sz="1300" b="0" i="0" u="none" strike="noStrike" kern="1200" cap="none" spc="-5" normalizeH="0" baseline="0" noProof="0" dirty="0">
                  <a:ln>
                    <a:noFill/>
                  </a:ln>
                  <a:solidFill>
                    <a:prstClr val="black"/>
                  </a:solidFill>
                  <a:effectLst/>
                  <a:uLnTx/>
                  <a:uFillTx/>
                  <a:latin typeface="Arial MT"/>
                  <a:ea typeface="+mn-ea"/>
                  <a:cs typeface="Arial MT"/>
                </a:rPr>
                <a:t>Radiotherapy</a:t>
              </a:r>
              <a:endParaRPr kumimoji="0" sz="1300" b="0" i="0" u="none" strike="noStrike" kern="1200" cap="none" spc="0" normalizeH="0" baseline="0" noProof="0">
                <a:ln>
                  <a:noFill/>
                </a:ln>
                <a:solidFill>
                  <a:prstClr val="black"/>
                </a:solidFill>
                <a:effectLst/>
                <a:uLnTx/>
                <a:uFillTx/>
                <a:latin typeface="Arial MT"/>
                <a:ea typeface="+mn-ea"/>
                <a:cs typeface="Arial MT"/>
              </a:endParaRPr>
            </a:p>
            <a:p>
              <a:pPr marL="820419" marR="0" lvl="0" indent="-102235" algn="l" defTabSz="914400" rtl="0" eaLnBrk="1" fontAlgn="auto" latinLnBrk="0" hangingPunct="1">
                <a:lnSpc>
                  <a:spcPct val="100000"/>
                </a:lnSpc>
                <a:spcBef>
                  <a:spcPts val="0"/>
                </a:spcBef>
                <a:spcAft>
                  <a:spcPts val="0"/>
                </a:spcAft>
                <a:buClrTx/>
                <a:buSzTx/>
                <a:buFontTx/>
                <a:buChar char="-"/>
                <a:tabLst>
                  <a:tab pos="820419" algn="l"/>
                </a:tabLst>
                <a:defRPr/>
              </a:pPr>
              <a:r>
                <a:rPr kumimoji="0" sz="1300" b="0" i="0" u="none" strike="noStrike" kern="1200" cap="none" spc="-5" normalizeH="0" baseline="0" noProof="0" dirty="0">
                  <a:ln>
                    <a:noFill/>
                  </a:ln>
                  <a:solidFill>
                    <a:prstClr val="black"/>
                  </a:solidFill>
                  <a:effectLst/>
                  <a:uLnTx/>
                  <a:uFillTx/>
                  <a:latin typeface="Arial MT"/>
                  <a:ea typeface="+mn-ea"/>
                  <a:cs typeface="Arial MT"/>
                </a:rPr>
                <a:t>Few</a:t>
              </a:r>
              <a:r>
                <a:rPr kumimoji="0" sz="1300" b="0" i="0" u="none" strike="noStrike" kern="1200" cap="none" spc="-4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chemotherapies</a:t>
              </a:r>
              <a:endParaRPr kumimoji="0" sz="1300" b="0" i="0" u="none" strike="noStrike" kern="1200" cap="none" spc="0" normalizeH="0" baseline="0" noProof="0">
                <a:ln>
                  <a:noFill/>
                </a:ln>
                <a:solidFill>
                  <a:prstClr val="black"/>
                </a:solidFill>
                <a:effectLst/>
                <a:uLnTx/>
                <a:uFillTx/>
                <a:latin typeface="Arial MT"/>
                <a:ea typeface="+mn-ea"/>
                <a:cs typeface="Arial MT"/>
              </a:endParaRPr>
            </a:p>
          </p:txBody>
        </p:sp>
        <p:sp>
          <p:nvSpPr>
            <p:cNvPr id="4" name="object 4"/>
            <p:cNvSpPr txBox="1"/>
            <p:nvPr/>
          </p:nvSpPr>
          <p:spPr>
            <a:xfrm>
              <a:off x="3948810" y="4303014"/>
              <a:ext cx="2767330" cy="1016000"/>
            </a:xfrm>
            <a:prstGeom prst="rect">
              <a:avLst/>
            </a:prstGeom>
          </p:spPr>
          <p:txBody>
            <a:bodyPr vert="horz" wrap="square" lIns="0" tIns="12065" rIns="0" bIns="0" rtlCol="0">
              <a:spAutoFit/>
            </a:bodyPr>
            <a:lstStyle/>
            <a:p>
              <a:pPr marL="12700" marR="439420" lvl="0" indent="0" algn="l" defTabSz="914400" rtl="0" eaLnBrk="1" fontAlgn="auto" latinLnBrk="0" hangingPunct="1">
                <a:lnSpc>
                  <a:spcPct val="100000"/>
                </a:lnSpc>
                <a:spcBef>
                  <a:spcPts val="95"/>
                </a:spcBef>
                <a:spcAft>
                  <a:spcPts val="0"/>
                </a:spcAft>
                <a:buClrTx/>
                <a:buSzTx/>
                <a:buFontTx/>
                <a:buNone/>
                <a:tabLst/>
                <a:defRPr/>
              </a:pPr>
              <a:r>
                <a:rPr kumimoji="0" sz="1300" b="0" i="0" u="none" strike="noStrike" kern="1200" cap="none" spc="-10" normalizeH="0" baseline="0" noProof="0" dirty="0">
                  <a:ln>
                    <a:noFill/>
                  </a:ln>
                  <a:solidFill>
                    <a:prstClr val="black"/>
                  </a:solidFill>
                  <a:effectLst/>
                  <a:uLnTx/>
                  <a:uFillTx/>
                  <a:latin typeface="Arial MT"/>
                  <a:ea typeface="+mn-ea"/>
                  <a:cs typeface="Arial MT"/>
                </a:rPr>
                <a:t>Increase</a:t>
              </a:r>
              <a:r>
                <a:rPr kumimoji="0" sz="1300" b="0" i="0" u="none" strike="noStrike" kern="1200" cap="none" spc="2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on</a:t>
              </a:r>
              <a:r>
                <a:rPr kumimoji="0" sz="1300" b="0" i="0" u="none" strike="noStrike" kern="1200" cap="none" spc="0" normalizeH="0" baseline="0" noProof="0" dirty="0">
                  <a:ln>
                    <a:noFill/>
                  </a:ln>
                  <a:solidFill>
                    <a:prstClr val="black"/>
                  </a:solidFill>
                  <a:effectLst/>
                  <a:uLnTx/>
                  <a:uFillTx/>
                  <a:latin typeface="Arial MT"/>
                  <a:ea typeface="+mn-ea"/>
                  <a:cs typeface="Arial MT"/>
                </a:rPr>
                <a:t> </a:t>
              </a:r>
              <a:r>
                <a:rPr kumimoji="0" sz="1300" b="0" i="0" u="none" strike="noStrike" kern="1200" cap="none" spc="-10" normalizeH="0" baseline="0" noProof="0" dirty="0">
                  <a:ln>
                    <a:noFill/>
                  </a:ln>
                  <a:solidFill>
                    <a:prstClr val="black"/>
                  </a:solidFill>
                  <a:effectLst/>
                  <a:uLnTx/>
                  <a:uFillTx/>
                  <a:latin typeface="Arial MT"/>
                  <a:ea typeface="+mn-ea"/>
                  <a:cs typeface="Arial MT"/>
                </a:rPr>
                <a:t>therapeutic</a:t>
              </a:r>
              <a:r>
                <a:rPr kumimoji="0" sz="1300" b="0" i="0" u="none" strike="noStrike" kern="1200" cap="none" spc="45" normalizeH="0" baseline="0" noProof="0" dirty="0">
                  <a:ln>
                    <a:noFill/>
                  </a:ln>
                  <a:solidFill>
                    <a:prstClr val="black"/>
                  </a:solidFill>
                  <a:effectLst/>
                  <a:uLnTx/>
                  <a:uFillTx/>
                  <a:latin typeface="Arial MT"/>
                  <a:ea typeface="+mn-ea"/>
                  <a:cs typeface="Arial MT"/>
                </a:rPr>
                <a:t> </a:t>
              </a:r>
              <a:r>
                <a:rPr kumimoji="0" sz="1300" b="0" i="0" u="none" strike="noStrike" kern="1200" cap="none" spc="-10" normalizeH="0" baseline="0" noProof="0" dirty="0">
                  <a:ln>
                    <a:noFill/>
                  </a:ln>
                  <a:solidFill>
                    <a:prstClr val="black"/>
                  </a:solidFill>
                  <a:effectLst/>
                  <a:uLnTx/>
                  <a:uFillTx/>
                  <a:latin typeface="Arial MT"/>
                  <a:ea typeface="+mn-ea"/>
                  <a:cs typeface="Arial MT"/>
                </a:rPr>
                <a:t>options </a:t>
              </a:r>
              <a:r>
                <a:rPr kumimoji="0" sz="1300" b="0" i="0" u="none" strike="noStrike" kern="1200" cap="none" spc="-35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allowed</a:t>
              </a:r>
              <a:r>
                <a:rPr kumimoji="0" sz="1300" b="0" i="0" u="none" strike="noStrike" kern="1200" cap="none" spc="2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specific</a:t>
              </a:r>
              <a:r>
                <a:rPr kumimoji="0" sz="1300" b="0" i="0" u="none" strike="noStrike" kern="1200" cap="none" spc="1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treatments</a:t>
              </a:r>
              <a:r>
                <a:rPr kumimoji="0" sz="1300" b="0" i="0" u="none" strike="noStrike" kern="1200" cap="none" spc="2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for </a:t>
              </a:r>
              <a:r>
                <a:rPr kumimoji="0" sz="1300" b="0" i="0" u="none" strike="noStrike" kern="1200" cap="none" spc="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different</a:t>
              </a:r>
              <a:r>
                <a:rPr kumimoji="0" sz="1300" b="0" i="0" u="none" strike="noStrike" kern="1200" cap="none" spc="2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tumor</a:t>
              </a:r>
              <a:r>
                <a:rPr kumimoji="0" sz="1300" b="0" i="0" u="none" strike="noStrike" kern="1200" cap="none" spc="1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types:</a:t>
              </a:r>
              <a:endParaRPr kumimoji="0" sz="1300" b="0" i="0" u="none" strike="noStrike" kern="1200" cap="none" spc="0" normalizeH="0" baseline="0" noProof="0" dirty="0">
                <a:ln>
                  <a:noFill/>
                </a:ln>
                <a:solidFill>
                  <a:prstClr val="black"/>
                </a:solidFill>
                <a:effectLst/>
                <a:uLnTx/>
                <a:uFillTx/>
                <a:latin typeface="Arial MT"/>
                <a:ea typeface="+mn-ea"/>
                <a:cs typeface="Arial MT"/>
              </a:endParaRPr>
            </a:p>
            <a:p>
              <a:pPr marL="718185" marR="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5" normalizeH="0" baseline="0" noProof="0" dirty="0">
                  <a:ln>
                    <a:noFill/>
                  </a:ln>
                  <a:solidFill>
                    <a:prstClr val="black"/>
                  </a:solidFill>
                  <a:effectLst/>
                  <a:uLnTx/>
                  <a:uFillTx/>
                  <a:latin typeface="Arial MT"/>
                  <a:ea typeface="+mn-ea"/>
                  <a:cs typeface="Arial MT"/>
                </a:rPr>
                <a:t>-Combined</a:t>
              </a:r>
              <a:r>
                <a:rPr kumimoji="0" sz="1300" b="0" i="0" u="none" strike="noStrike" kern="1200" cap="none" spc="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chemo-radiation</a:t>
              </a:r>
              <a:endParaRPr kumimoji="0" sz="1300" b="0" i="0" u="none" strike="noStrike" kern="1200" cap="none" spc="0" normalizeH="0" baseline="0" noProof="0" dirty="0">
                <a:ln>
                  <a:noFill/>
                </a:ln>
                <a:solidFill>
                  <a:prstClr val="black"/>
                </a:solidFill>
                <a:effectLst/>
                <a:uLnTx/>
                <a:uFillTx/>
                <a:latin typeface="Arial MT"/>
                <a:ea typeface="+mn-ea"/>
                <a:cs typeface="Arial MT"/>
              </a:endParaRPr>
            </a:p>
            <a:p>
              <a:pPr marL="718185" marR="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5" normalizeH="0" baseline="0" noProof="0" dirty="0">
                  <a:ln>
                    <a:noFill/>
                  </a:ln>
                  <a:solidFill>
                    <a:prstClr val="black"/>
                  </a:solidFill>
                  <a:effectLst/>
                  <a:uLnTx/>
                  <a:uFillTx/>
                  <a:latin typeface="Arial MT"/>
                  <a:ea typeface="+mn-ea"/>
                  <a:cs typeface="Arial MT"/>
                </a:rPr>
                <a:t>-Specific protocols</a:t>
              </a:r>
              <a:endParaRPr kumimoji="0" sz="1300"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5" name="object 5"/>
            <p:cNvSpPr txBox="1"/>
            <p:nvPr/>
          </p:nvSpPr>
          <p:spPr>
            <a:xfrm>
              <a:off x="1040891" y="5462015"/>
              <a:ext cx="2018030" cy="536575"/>
            </a:xfrm>
            <a:prstGeom prst="rect">
              <a:avLst/>
            </a:prstGeom>
            <a:ln w="12700">
              <a:solidFill>
                <a:srgbClr val="000000"/>
              </a:solidFill>
            </a:ln>
          </p:spPr>
          <p:txBody>
            <a:bodyPr vert="horz" wrap="square" lIns="0" tIns="20955" rIns="0" bIns="0" rtlCol="0">
              <a:spAutoFit/>
            </a:bodyPr>
            <a:lstStyle/>
            <a:p>
              <a:pPr marL="586105" marR="301625" lvl="0" indent="-276225" algn="l" defTabSz="914400" rtl="0" eaLnBrk="1" fontAlgn="auto" latinLnBrk="0" hangingPunct="1">
                <a:lnSpc>
                  <a:spcPct val="100000"/>
                </a:lnSpc>
                <a:spcBef>
                  <a:spcPts val="16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MT"/>
                  <a:ea typeface="+mn-ea"/>
                  <a:cs typeface="Arial MT"/>
                </a:rPr>
                <a:t>Disease</a:t>
              </a:r>
              <a:r>
                <a:rPr kumimoji="0" sz="1600" b="0" i="0" u="none" strike="noStrike" kern="1200" cap="none" spc="-7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guided </a:t>
              </a:r>
              <a:r>
                <a:rPr kumimoji="0" sz="1600" b="0" i="0" u="none" strike="noStrike" kern="1200" cap="none" spc="-43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approach</a:t>
              </a:r>
              <a:endParaRPr kumimoji="0" sz="1600" b="0" i="0" u="none" strike="noStrike" kern="1200" cap="none" spc="0" normalizeH="0" baseline="0" noProof="0">
                <a:ln>
                  <a:noFill/>
                </a:ln>
                <a:solidFill>
                  <a:prstClr val="black"/>
                </a:solidFill>
                <a:effectLst/>
                <a:uLnTx/>
                <a:uFillTx/>
                <a:latin typeface="Arial MT"/>
                <a:ea typeface="+mn-ea"/>
                <a:cs typeface="Arial MT"/>
              </a:endParaRPr>
            </a:p>
          </p:txBody>
        </p:sp>
        <p:sp>
          <p:nvSpPr>
            <p:cNvPr id="6" name="object 6"/>
            <p:cNvSpPr txBox="1"/>
            <p:nvPr/>
          </p:nvSpPr>
          <p:spPr>
            <a:xfrm>
              <a:off x="4102608" y="5452871"/>
              <a:ext cx="2018030" cy="536575"/>
            </a:xfrm>
            <a:prstGeom prst="rect">
              <a:avLst/>
            </a:prstGeom>
            <a:ln w="12700">
              <a:solidFill>
                <a:srgbClr val="000000"/>
              </a:solidFill>
            </a:ln>
          </p:spPr>
          <p:txBody>
            <a:bodyPr vert="horz" wrap="square" lIns="0" tIns="20320" rIns="0" bIns="0" rtlCol="0">
              <a:spAutoFit/>
            </a:bodyPr>
            <a:lstStyle/>
            <a:p>
              <a:pPr marL="584835" marR="118110" lvl="0" indent="-462280" algn="l" defTabSz="914400" rtl="0" eaLnBrk="1" fontAlgn="auto" latinLnBrk="0" hangingPunct="1">
                <a:lnSpc>
                  <a:spcPct val="100000"/>
                </a:lnSpc>
                <a:spcBef>
                  <a:spcPts val="16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MT"/>
                  <a:ea typeface="+mn-ea"/>
                  <a:cs typeface="Arial MT"/>
                </a:rPr>
                <a:t>Pathological</a:t>
              </a:r>
              <a:r>
                <a:rPr kumimoji="0" sz="1600" b="0" i="0" u="none" strike="noStrike" kern="1200" cap="none" spc="-8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guided </a:t>
              </a:r>
              <a:r>
                <a:rPr kumimoji="0" sz="1600" b="0" i="0" u="none" strike="noStrike" kern="1200" cap="none" spc="-43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approach</a:t>
              </a:r>
              <a:endParaRPr kumimoji="0" sz="16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7" name="object 7"/>
            <p:cNvGrpSpPr/>
            <p:nvPr/>
          </p:nvGrpSpPr>
          <p:grpSpPr>
            <a:xfrm>
              <a:off x="786637" y="2008885"/>
              <a:ext cx="9178925" cy="556260"/>
              <a:chOff x="786637" y="2008885"/>
              <a:chExt cx="9178925" cy="556260"/>
            </a:xfrm>
          </p:grpSpPr>
          <p:pic>
            <p:nvPicPr>
              <p:cNvPr id="8" name="object 8"/>
              <p:cNvPicPr/>
              <p:nvPr/>
            </p:nvPicPr>
            <p:blipFill>
              <a:blip r:embed="rId3" cstate="print"/>
              <a:stretch>
                <a:fillRect/>
              </a:stretch>
            </p:blipFill>
            <p:spPr>
              <a:xfrm>
                <a:off x="799337" y="2021585"/>
                <a:ext cx="9153144" cy="530351"/>
              </a:xfrm>
              <a:prstGeom prst="rect">
                <a:avLst/>
              </a:prstGeom>
            </p:spPr>
          </p:pic>
          <p:sp>
            <p:nvSpPr>
              <p:cNvPr id="9" name="object 9"/>
              <p:cNvSpPr/>
              <p:nvPr/>
            </p:nvSpPr>
            <p:spPr>
              <a:xfrm>
                <a:off x="799337" y="2021585"/>
                <a:ext cx="9153525" cy="530860"/>
              </a:xfrm>
              <a:custGeom>
                <a:avLst/>
                <a:gdLst/>
                <a:ahLst/>
                <a:cxnLst/>
                <a:rect l="l" t="t" r="r" b="b"/>
                <a:pathLst>
                  <a:path w="9153525" h="530860">
                    <a:moveTo>
                      <a:pt x="0" y="127000"/>
                    </a:moveTo>
                    <a:lnTo>
                      <a:pt x="8856471" y="127000"/>
                    </a:lnTo>
                    <a:lnTo>
                      <a:pt x="8856471" y="0"/>
                    </a:lnTo>
                    <a:lnTo>
                      <a:pt x="9153144" y="265175"/>
                    </a:lnTo>
                    <a:lnTo>
                      <a:pt x="8856471" y="530351"/>
                    </a:lnTo>
                    <a:lnTo>
                      <a:pt x="8856471" y="403351"/>
                    </a:lnTo>
                    <a:lnTo>
                      <a:pt x="0" y="403351"/>
                    </a:lnTo>
                    <a:lnTo>
                      <a:pt x="0" y="127000"/>
                    </a:lnTo>
                    <a:close/>
                  </a:path>
                </a:pathLst>
              </a:custGeom>
              <a:ln w="253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p:nvPr/>
          </p:nvSpPr>
          <p:spPr>
            <a:xfrm>
              <a:off x="1430782" y="2156586"/>
              <a:ext cx="1344930"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5" normalizeH="0" baseline="0" noProof="0" dirty="0">
                  <a:ln>
                    <a:noFill/>
                  </a:ln>
                  <a:solidFill>
                    <a:prstClr val="black"/>
                  </a:solidFill>
                  <a:effectLst/>
                  <a:uLnTx/>
                  <a:uFillTx/>
                  <a:latin typeface="Calibri"/>
                  <a:ea typeface="+mn-ea"/>
                  <a:cs typeface="Calibri"/>
                </a:rPr>
                <a:t>Clinical</a:t>
              </a:r>
              <a:r>
                <a:rPr kumimoji="0" sz="1500" b="0" i="0" u="none" strike="noStrike" kern="1200" cap="none" spc="-40"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Oncology</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4174363" y="2155063"/>
              <a:ext cx="1733550"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10" normalizeH="0" baseline="0" noProof="0" dirty="0">
                  <a:ln>
                    <a:noFill/>
                  </a:ln>
                  <a:solidFill>
                    <a:prstClr val="black"/>
                  </a:solidFill>
                  <a:effectLst/>
                  <a:uLnTx/>
                  <a:uFillTx/>
                  <a:latin typeface="Calibri"/>
                  <a:ea typeface="+mn-ea"/>
                  <a:cs typeface="Calibri"/>
                </a:rPr>
                <a:t>Pathological</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Oncology</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txBox="1"/>
            <p:nvPr/>
          </p:nvSpPr>
          <p:spPr>
            <a:xfrm>
              <a:off x="6740143" y="2147061"/>
              <a:ext cx="1581785"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Molecular</a:t>
              </a:r>
              <a:r>
                <a:rPr kumimoji="0" sz="1500" b="0" i="0" u="none" strike="noStrike" kern="1200" cap="none" spc="-60"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Oncology</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3" name="object 13"/>
            <p:cNvGrpSpPr/>
            <p:nvPr/>
          </p:nvGrpSpPr>
          <p:grpSpPr>
            <a:xfrm>
              <a:off x="8025638" y="1784857"/>
              <a:ext cx="436880" cy="333375"/>
              <a:chOff x="8025638" y="1784857"/>
              <a:chExt cx="436880" cy="333375"/>
            </a:xfrm>
          </p:grpSpPr>
          <p:sp>
            <p:nvSpPr>
              <p:cNvPr id="14" name="object 14"/>
              <p:cNvSpPr/>
              <p:nvPr/>
            </p:nvSpPr>
            <p:spPr>
              <a:xfrm>
                <a:off x="8038338" y="1797557"/>
                <a:ext cx="411480" cy="307975"/>
              </a:xfrm>
              <a:custGeom>
                <a:avLst/>
                <a:gdLst/>
                <a:ahLst/>
                <a:cxnLst/>
                <a:rect l="l" t="t" r="r" b="b"/>
                <a:pathLst>
                  <a:path w="411479" h="307975">
                    <a:moveTo>
                      <a:pt x="411479" y="0"/>
                    </a:moveTo>
                    <a:lnTo>
                      <a:pt x="0" y="0"/>
                    </a:lnTo>
                    <a:lnTo>
                      <a:pt x="205739" y="307847"/>
                    </a:lnTo>
                    <a:lnTo>
                      <a:pt x="411479"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8038338" y="1797557"/>
                <a:ext cx="411480" cy="307975"/>
              </a:xfrm>
              <a:custGeom>
                <a:avLst/>
                <a:gdLst/>
                <a:ahLst/>
                <a:cxnLst/>
                <a:rect l="l" t="t" r="r" b="b"/>
                <a:pathLst>
                  <a:path w="411479" h="307975">
                    <a:moveTo>
                      <a:pt x="411479" y="0"/>
                    </a:moveTo>
                    <a:lnTo>
                      <a:pt x="205739" y="307847"/>
                    </a:lnTo>
                    <a:lnTo>
                      <a:pt x="0" y="0"/>
                    </a:lnTo>
                    <a:lnTo>
                      <a:pt x="411479" y="0"/>
                    </a:lnTo>
                    <a:close/>
                  </a:path>
                </a:pathLst>
              </a:custGeom>
              <a:ln w="254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6890766" y="4402073"/>
              <a:ext cx="2773045" cy="993140"/>
            </a:xfrm>
            <a:prstGeom prst="rect">
              <a:avLst/>
            </a:prstGeom>
          </p:spPr>
          <p:txBody>
            <a:bodyPr vert="horz" wrap="square" lIns="0" tIns="12065" rIns="0" bIns="0" rtlCol="0">
              <a:spAutoFit/>
            </a:bodyPr>
            <a:lstStyle/>
            <a:p>
              <a:pPr marL="12700" marR="78105" lvl="0" indent="0" algn="l" defTabSz="914400" rtl="0" eaLnBrk="1" fontAlgn="auto" latinLnBrk="0" hangingPunct="1">
                <a:lnSpc>
                  <a:spcPct val="100000"/>
                </a:lnSpc>
                <a:spcBef>
                  <a:spcPts val="95"/>
                </a:spcBef>
                <a:spcAft>
                  <a:spcPts val="0"/>
                </a:spcAft>
                <a:buClrTx/>
                <a:buSzTx/>
                <a:buFontTx/>
                <a:buNone/>
                <a:tabLst/>
                <a:defRPr/>
              </a:pPr>
              <a:r>
                <a:rPr kumimoji="0" sz="1300" b="0" i="0" u="none" strike="noStrike" kern="1200" cap="none" spc="-20" normalizeH="0" baseline="0" noProof="0" dirty="0">
                  <a:ln>
                    <a:noFill/>
                  </a:ln>
                  <a:solidFill>
                    <a:prstClr val="black"/>
                  </a:solidFill>
                  <a:effectLst/>
                  <a:uLnTx/>
                  <a:uFillTx/>
                  <a:latin typeface="Arial MT"/>
                  <a:ea typeface="+mn-ea"/>
                  <a:cs typeface="Arial MT"/>
                </a:rPr>
                <a:t>Targeted</a:t>
              </a:r>
              <a:r>
                <a:rPr kumimoji="0" sz="1300" b="0" i="0" u="none" strike="noStrike" kern="1200" cap="none" spc="2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agents</a:t>
              </a:r>
              <a:r>
                <a:rPr kumimoji="0" sz="1300" b="0" i="0" u="none" strike="noStrike" kern="1200" cap="none" spc="1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that</a:t>
              </a:r>
              <a:r>
                <a:rPr kumimoji="0" sz="1300" b="0" i="0" u="none" strike="noStrike" kern="1200" cap="none" spc="0" normalizeH="0" baseline="0" noProof="0" dirty="0">
                  <a:ln>
                    <a:noFill/>
                  </a:ln>
                  <a:solidFill>
                    <a:prstClr val="black"/>
                  </a:solidFill>
                  <a:effectLst/>
                  <a:uLnTx/>
                  <a:uFillTx/>
                  <a:latin typeface="Arial MT"/>
                  <a:ea typeface="+mn-ea"/>
                  <a:cs typeface="Arial MT"/>
                </a:rPr>
                <a:t> </a:t>
              </a:r>
              <a:r>
                <a:rPr kumimoji="0" sz="1300" b="0" i="0" u="none" strike="noStrike" kern="1200" cap="none" spc="-10" normalizeH="0" baseline="0" noProof="0" dirty="0">
                  <a:ln>
                    <a:noFill/>
                  </a:ln>
                  <a:solidFill>
                    <a:prstClr val="black"/>
                  </a:solidFill>
                  <a:effectLst/>
                  <a:uLnTx/>
                  <a:uFillTx/>
                  <a:latin typeface="Arial MT"/>
                  <a:ea typeface="+mn-ea"/>
                  <a:cs typeface="Arial MT"/>
                </a:rPr>
                <a:t>work</a:t>
              </a:r>
              <a:r>
                <a:rPr kumimoji="0" sz="1300" b="0" i="0" u="none" strike="noStrike" kern="1200" cap="none" spc="3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in</a:t>
              </a:r>
              <a:r>
                <a:rPr kumimoji="0" sz="1300" b="0" i="0" u="none" strike="noStrike" kern="1200" cap="none" spc="-1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specific </a:t>
              </a:r>
              <a:r>
                <a:rPr kumimoji="0" sz="1300" b="0" i="0" u="none" strike="noStrike" kern="1200" cap="none" spc="-34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molecular</a:t>
              </a:r>
              <a:r>
                <a:rPr kumimoji="0" sz="1300" b="0" i="0" u="none" strike="noStrike" kern="1200" cap="none" spc="2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alterations:</a:t>
              </a:r>
              <a:endParaRPr kumimoji="0" sz="1300" b="0" i="0" u="none" strike="noStrike" kern="1200" cap="none" spc="0" normalizeH="0" baseline="0" noProof="0">
                <a:ln>
                  <a:noFill/>
                </a:ln>
                <a:solidFill>
                  <a:prstClr val="black"/>
                </a:solidFill>
                <a:effectLst/>
                <a:uLnTx/>
                <a:uFillTx/>
                <a:latin typeface="Arial MT"/>
                <a:ea typeface="+mn-ea"/>
                <a:cs typeface="Arial MT"/>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5" normalizeH="0" baseline="0" noProof="0" dirty="0">
                  <a:ln>
                    <a:noFill/>
                  </a:ln>
                  <a:solidFill>
                    <a:prstClr val="black"/>
                  </a:solidFill>
                  <a:effectLst/>
                  <a:uLnTx/>
                  <a:uFillTx/>
                  <a:latin typeface="Arial MT"/>
                  <a:ea typeface="+mn-ea"/>
                  <a:cs typeface="Arial MT"/>
                </a:rPr>
                <a:t>-Broad</a:t>
              </a:r>
              <a:r>
                <a:rPr kumimoji="0" sz="1300" b="0" i="0" u="none" strike="noStrike" kern="1200" cap="none" spc="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knowledge</a:t>
              </a:r>
              <a:r>
                <a:rPr kumimoji="0" sz="1300" b="0" i="0" u="none" strike="noStrike" kern="1200" cap="none" spc="3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of</a:t>
              </a:r>
              <a:r>
                <a:rPr kumimoji="0" sz="1300" b="0" i="0" u="none" strike="noStrike" kern="1200" cap="none" spc="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molecular</a:t>
              </a:r>
              <a:r>
                <a:rPr kumimoji="0" sz="1300" b="0" i="0" u="none" strike="noStrike" kern="1200" cap="none" spc="2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tumor </a:t>
              </a:r>
              <a:r>
                <a:rPr kumimoji="0" sz="1300" b="0" i="0" u="none" strike="noStrike" kern="1200" cap="none" spc="-34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biology</a:t>
              </a:r>
              <a:r>
                <a:rPr kumimoji="0" sz="1300" b="0" i="0" u="none" strike="noStrike" kern="1200" cap="none" spc="2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and</a:t>
              </a:r>
              <a:r>
                <a:rPr kumimoji="0" sz="1300" b="0" i="0" u="none" strike="noStrike" kern="1200" cap="none" spc="10"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immune</a:t>
              </a:r>
              <a:r>
                <a:rPr kumimoji="0" sz="1300" b="0" i="0" u="none" strike="noStrike" kern="1200" cap="none" spc="15" normalizeH="0" baseline="0" noProof="0" dirty="0">
                  <a:ln>
                    <a:noFill/>
                  </a:ln>
                  <a:solidFill>
                    <a:prstClr val="black"/>
                  </a:solidFill>
                  <a:effectLst/>
                  <a:uLnTx/>
                  <a:uFillTx/>
                  <a:latin typeface="Arial MT"/>
                  <a:ea typeface="+mn-ea"/>
                  <a:cs typeface="Arial MT"/>
                </a:rPr>
                <a:t> </a:t>
              </a:r>
              <a:r>
                <a:rPr kumimoji="0" sz="1300" b="0" i="0" u="none" strike="noStrike" kern="1200" cap="none" spc="-5" normalizeH="0" baseline="0" noProof="0" dirty="0">
                  <a:ln>
                    <a:noFill/>
                  </a:ln>
                  <a:solidFill>
                    <a:prstClr val="black"/>
                  </a:solidFill>
                  <a:effectLst/>
                  <a:uLnTx/>
                  <a:uFillTx/>
                  <a:latin typeface="Arial MT"/>
                  <a:ea typeface="+mn-ea"/>
                  <a:cs typeface="Arial MT"/>
                </a:rPr>
                <a:t>context</a:t>
              </a:r>
              <a:endParaRPr kumimoji="0" sz="1300" b="0" i="0" u="none" strike="noStrike" kern="1200" cap="none" spc="0" normalizeH="0" baseline="0" noProof="0">
                <a:ln>
                  <a:noFill/>
                </a:ln>
                <a:solidFill>
                  <a:prstClr val="black"/>
                </a:solidFill>
                <a:effectLst/>
                <a:uLnTx/>
                <a:uFillTx/>
                <a:latin typeface="Arial MT"/>
                <a:ea typeface="+mn-ea"/>
                <a:cs typeface="Arial MT"/>
              </a:endParaRPr>
            </a:p>
            <a:p>
              <a:pPr marL="843915" marR="0" lvl="0" indent="0" algn="l" defTabSz="914400" rtl="0" eaLnBrk="1" fontAlgn="auto" latinLnBrk="0" hangingPunct="1">
                <a:lnSpc>
                  <a:spcPct val="100000"/>
                </a:lnSpc>
                <a:spcBef>
                  <a:spcPts val="180"/>
                </a:spcBef>
                <a:spcAft>
                  <a:spcPts val="0"/>
                </a:spcAft>
                <a:buClrTx/>
                <a:buSzTx/>
                <a:buFontTx/>
                <a:buNone/>
                <a:tabLst/>
                <a:defRPr/>
              </a:pPr>
              <a:r>
                <a:rPr kumimoji="0" sz="1000" b="0" i="0" u="none" strike="noStrike" kern="1200" cap="none" spc="-5" normalizeH="0" baseline="0" noProof="0" dirty="0">
                  <a:ln>
                    <a:noFill/>
                  </a:ln>
                  <a:solidFill>
                    <a:prstClr val="black"/>
                  </a:solidFill>
                  <a:effectLst/>
                  <a:uLnTx/>
                  <a:uFillTx/>
                  <a:latin typeface="Calibri"/>
                  <a:ea typeface="+mn-ea"/>
                  <a:cs typeface="Calibri"/>
                </a:rPr>
                <a:t>Modified</a:t>
              </a:r>
              <a:r>
                <a:rPr kumimoji="0" sz="1000" b="0" i="0" u="none" strike="noStrike" kern="1200" cap="none" spc="-2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f</a:t>
              </a:r>
              <a:r>
                <a:rPr kumimoji="0" sz="1000" b="0" i="0" u="none" strike="noStrike" kern="1200" cap="none" spc="-2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rom</a:t>
              </a:r>
              <a:r>
                <a:rPr kumimoji="0" sz="1000" b="0" i="0" u="none" strike="noStrike" kern="1200" cap="none" spc="-15"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J</a:t>
              </a:r>
              <a:r>
                <a:rPr kumimoji="0" sz="1000" b="0" i="0" u="none" strike="noStrike" kern="1200" cap="none" spc="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Rodon</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txBox="1"/>
            <p:nvPr/>
          </p:nvSpPr>
          <p:spPr>
            <a:xfrm>
              <a:off x="7234428" y="5452871"/>
              <a:ext cx="2350135" cy="536575"/>
            </a:xfrm>
            <a:prstGeom prst="rect">
              <a:avLst/>
            </a:prstGeom>
            <a:ln w="12700">
              <a:solidFill>
                <a:srgbClr val="000000"/>
              </a:solidFill>
            </a:ln>
          </p:spPr>
          <p:txBody>
            <a:bodyPr vert="horz" wrap="square" lIns="0" tIns="20320" rIns="0" bIns="0" rtlCol="0">
              <a:spAutoFit/>
            </a:bodyPr>
            <a:lstStyle/>
            <a:p>
              <a:pPr marL="751840" marR="242570" lvl="0" indent="-502920" algn="l" defTabSz="914400" rtl="0" eaLnBrk="1" fontAlgn="auto" latinLnBrk="0" hangingPunct="1">
                <a:lnSpc>
                  <a:spcPct val="100000"/>
                </a:lnSpc>
                <a:spcBef>
                  <a:spcPts val="16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MT"/>
                  <a:ea typeface="+mn-ea"/>
                  <a:cs typeface="Arial MT"/>
                </a:rPr>
                <a:t>Molecular</a:t>
              </a:r>
              <a:r>
                <a:rPr kumimoji="0" sz="1600" b="0" i="0" u="none" strike="noStrike" kern="1200" cap="none" spc="-3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&amp;</a:t>
              </a:r>
              <a:r>
                <a:rPr kumimoji="0" sz="1600" b="0" i="0" u="none" strike="noStrike" kern="1200" cap="none" spc="-3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immune </a:t>
              </a:r>
              <a:r>
                <a:rPr kumimoji="0" sz="1600" b="0" i="0" u="none" strike="noStrike" kern="1200" cap="none" spc="-43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approach</a:t>
              </a:r>
              <a:endParaRPr kumimoji="0" sz="1600" b="0" i="0" u="none" strike="noStrike" kern="1200" cap="none" spc="0" normalizeH="0" baseline="0" noProof="0">
                <a:ln>
                  <a:noFill/>
                </a:ln>
                <a:solidFill>
                  <a:prstClr val="black"/>
                </a:solidFill>
                <a:effectLst/>
                <a:uLnTx/>
                <a:uFillTx/>
                <a:latin typeface="Arial MT"/>
                <a:ea typeface="+mn-ea"/>
                <a:cs typeface="Arial MT"/>
              </a:endParaRPr>
            </a:p>
          </p:txBody>
        </p:sp>
        <p:sp>
          <p:nvSpPr>
            <p:cNvPr id="18" name="object 18"/>
            <p:cNvSpPr/>
            <p:nvPr/>
          </p:nvSpPr>
          <p:spPr>
            <a:xfrm>
              <a:off x="3185160" y="5631941"/>
              <a:ext cx="744220" cy="190500"/>
            </a:xfrm>
            <a:custGeom>
              <a:avLst/>
              <a:gdLst/>
              <a:ahLst/>
              <a:cxnLst/>
              <a:rect l="l" t="t" r="r" b="b"/>
              <a:pathLst>
                <a:path w="744220" h="190500">
                  <a:moveTo>
                    <a:pt x="616712" y="95250"/>
                  </a:moveTo>
                  <a:lnTo>
                    <a:pt x="553212" y="190500"/>
                  </a:lnTo>
                  <a:lnTo>
                    <a:pt x="680212" y="127000"/>
                  </a:lnTo>
                  <a:lnTo>
                    <a:pt x="616712" y="127000"/>
                  </a:lnTo>
                  <a:lnTo>
                    <a:pt x="616712" y="95250"/>
                  </a:lnTo>
                  <a:close/>
                </a:path>
                <a:path w="744220" h="190500">
                  <a:moveTo>
                    <a:pt x="595545" y="63500"/>
                  </a:moveTo>
                  <a:lnTo>
                    <a:pt x="0" y="63500"/>
                  </a:lnTo>
                  <a:lnTo>
                    <a:pt x="0" y="127000"/>
                  </a:lnTo>
                  <a:lnTo>
                    <a:pt x="595545" y="127000"/>
                  </a:lnTo>
                  <a:lnTo>
                    <a:pt x="616712" y="95250"/>
                  </a:lnTo>
                  <a:lnTo>
                    <a:pt x="595545" y="63500"/>
                  </a:lnTo>
                  <a:close/>
                </a:path>
                <a:path w="744220" h="190500">
                  <a:moveTo>
                    <a:pt x="680212" y="63500"/>
                  </a:moveTo>
                  <a:lnTo>
                    <a:pt x="616712" y="63500"/>
                  </a:lnTo>
                  <a:lnTo>
                    <a:pt x="616712" y="127000"/>
                  </a:lnTo>
                  <a:lnTo>
                    <a:pt x="680212" y="127000"/>
                  </a:lnTo>
                  <a:lnTo>
                    <a:pt x="743712" y="95250"/>
                  </a:lnTo>
                  <a:lnTo>
                    <a:pt x="680212" y="63500"/>
                  </a:lnTo>
                  <a:close/>
                </a:path>
                <a:path w="744220" h="190500">
                  <a:moveTo>
                    <a:pt x="553212" y="0"/>
                  </a:moveTo>
                  <a:lnTo>
                    <a:pt x="616712" y="95250"/>
                  </a:lnTo>
                  <a:lnTo>
                    <a:pt x="616712" y="63500"/>
                  </a:lnTo>
                  <a:lnTo>
                    <a:pt x="680212" y="63500"/>
                  </a:lnTo>
                  <a:lnTo>
                    <a:pt x="55321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245352" y="5636514"/>
              <a:ext cx="744220" cy="190500"/>
            </a:xfrm>
            <a:custGeom>
              <a:avLst/>
              <a:gdLst/>
              <a:ahLst/>
              <a:cxnLst/>
              <a:rect l="l" t="t" r="r" b="b"/>
              <a:pathLst>
                <a:path w="744220" h="190500">
                  <a:moveTo>
                    <a:pt x="616712" y="95250"/>
                  </a:moveTo>
                  <a:lnTo>
                    <a:pt x="553212" y="190500"/>
                  </a:lnTo>
                  <a:lnTo>
                    <a:pt x="680212" y="127000"/>
                  </a:lnTo>
                  <a:lnTo>
                    <a:pt x="616712" y="127000"/>
                  </a:lnTo>
                  <a:lnTo>
                    <a:pt x="616712" y="95250"/>
                  </a:lnTo>
                  <a:close/>
                </a:path>
                <a:path w="744220" h="190500">
                  <a:moveTo>
                    <a:pt x="595545" y="63500"/>
                  </a:moveTo>
                  <a:lnTo>
                    <a:pt x="0" y="63500"/>
                  </a:lnTo>
                  <a:lnTo>
                    <a:pt x="0" y="127000"/>
                  </a:lnTo>
                  <a:lnTo>
                    <a:pt x="595545" y="127000"/>
                  </a:lnTo>
                  <a:lnTo>
                    <a:pt x="616712" y="95250"/>
                  </a:lnTo>
                  <a:lnTo>
                    <a:pt x="595545" y="63500"/>
                  </a:lnTo>
                  <a:close/>
                </a:path>
                <a:path w="744220" h="190500">
                  <a:moveTo>
                    <a:pt x="680212" y="63500"/>
                  </a:moveTo>
                  <a:lnTo>
                    <a:pt x="616712" y="63500"/>
                  </a:lnTo>
                  <a:lnTo>
                    <a:pt x="616712" y="127000"/>
                  </a:lnTo>
                  <a:lnTo>
                    <a:pt x="680212" y="127000"/>
                  </a:lnTo>
                  <a:lnTo>
                    <a:pt x="743712" y="95250"/>
                  </a:lnTo>
                  <a:lnTo>
                    <a:pt x="680212" y="63500"/>
                  </a:lnTo>
                  <a:close/>
                </a:path>
                <a:path w="744220" h="190500">
                  <a:moveTo>
                    <a:pt x="553212" y="0"/>
                  </a:moveTo>
                  <a:lnTo>
                    <a:pt x="616712" y="95250"/>
                  </a:lnTo>
                  <a:lnTo>
                    <a:pt x="616712" y="63500"/>
                  </a:lnTo>
                  <a:lnTo>
                    <a:pt x="680212" y="63500"/>
                  </a:lnTo>
                  <a:lnTo>
                    <a:pt x="55321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p:nvPr/>
          </p:nvSpPr>
          <p:spPr>
            <a:xfrm>
              <a:off x="8462518" y="1732533"/>
              <a:ext cx="929005" cy="28511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700" b="0" i="0" u="none" strike="noStrike" kern="1200" cap="none" spc="0" normalizeH="0" baseline="0" noProof="0" dirty="0">
                  <a:ln>
                    <a:noFill/>
                  </a:ln>
                  <a:solidFill>
                    <a:srgbClr val="0D0D0D"/>
                  </a:solidFill>
                  <a:effectLst/>
                  <a:uLnTx/>
                  <a:uFillTx/>
                  <a:latin typeface="Calibri"/>
                  <a:ea typeface="+mn-ea"/>
                  <a:cs typeface="Calibri"/>
                </a:rPr>
                <a:t>N</a:t>
              </a:r>
              <a:r>
                <a:rPr kumimoji="0" sz="1700" b="0" i="0" u="none" strike="noStrike" kern="1200" cap="none" spc="-10" normalizeH="0" baseline="0" noProof="0" dirty="0">
                  <a:ln>
                    <a:noFill/>
                  </a:ln>
                  <a:solidFill>
                    <a:srgbClr val="0D0D0D"/>
                  </a:solidFill>
                  <a:effectLst/>
                  <a:uLnTx/>
                  <a:uFillTx/>
                  <a:latin typeface="Calibri"/>
                  <a:ea typeface="+mn-ea"/>
                  <a:cs typeface="Calibri"/>
                </a:rPr>
                <a:t>o</a:t>
              </a:r>
              <a:r>
                <a:rPr kumimoji="0" sz="1700" b="0" i="0" u="none" strike="noStrike" kern="1200" cap="none" spc="-20" normalizeH="0" baseline="0" noProof="0" dirty="0">
                  <a:ln>
                    <a:noFill/>
                  </a:ln>
                  <a:solidFill>
                    <a:srgbClr val="0D0D0D"/>
                  </a:solidFill>
                  <a:effectLst/>
                  <a:uLnTx/>
                  <a:uFillTx/>
                  <a:latin typeface="Calibri"/>
                  <a:ea typeface="+mn-ea"/>
                  <a:cs typeface="Calibri"/>
                </a:rPr>
                <a:t>w</a:t>
              </a:r>
              <a:r>
                <a:rPr kumimoji="0" sz="1700" b="0" i="0" u="none" strike="noStrike" kern="1200" cap="none" spc="0" normalizeH="0" baseline="0" noProof="0" dirty="0">
                  <a:ln>
                    <a:noFill/>
                  </a:ln>
                  <a:solidFill>
                    <a:srgbClr val="0D0D0D"/>
                  </a:solidFill>
                  <a:effectLst/>
                  <a:uLnTx/>
                  <a:uFillTx/>
                  <a:latin typeface="Calibri"/>
                  <a:ea typeface="+mn-ea"/>
                  <a:cs typeface="Calibri"/>
                </a:rPr>
                <a:t>ad</a:t>
              </a:r>
              <a:r>
                <a:rPr kumimoji="0" sz="1700" b="0" i="0" u="none" strike="noStrike" kern="1200" cap="none" spc="-40" normalizeH="0" baseline="0" noProof="0" dirty="0">
                  <a:ln>
                    <a:noFill/>
                  </a:ln>
                  <a:solidFill>
                    <a:srgbClr val="0D0D0D"/>
                  </a:solidFill>
                  <a:effectLst/>
                  <a:uLnTx/>
                  <a:uFillTx/>
                  <a:latin typeface="Calibri"/>
                  <a:ea typeface="+mn-ea"/>
                  <a:cs typeface="Calibri"/>
                </a:rPr>
                <a:t>a</a:t>
              </a:r>
              <a:r>
                <a:rPr kumimoji="0" sz="1700" b="0" i="0" u="none" strike="noStrike" kern="1200" cap="none" spc="-15" normalizeH="0" baseline="0" noProof="0" dirty="0">
                  <a:ln>
                    <a:noFill/>
                  </a:ln>
                  <a:solidFill>
                    <a:srgbClr val="0D0D0D"/>
                  </a:solidFill>
                  <a:effectLst/>
                  <a:uLnTx/>
                  <a:uFillTx/>
                  <a:latin typeface="Calibri"/>
                  <a:ea typeface="+mn-ea"/>
                  <a:cs typeface="Calibri"/>
                </a:rPr>
                <a:t>y</a:t>
              </a:r>
              <a:r>
                <a:rPr kumimoji="0" sz="1700" b="0" i="0" u="none" strike="noStrike" kern="1200" cap="none" spc="0" normalizeH="0" baseline="0" noProof="0" dirty="0">
                  <a:ln>
                    <a:noFill/>
                  </a:ln>
                  <a:solidFill>
                    <a:srgbClr val="0D0D0D"/>
                  </a:solidFill>
                  <a:effectLst/>
                  <a:uLnTx/>
                  <a:uFillTx/>
                  <a:latin typeface="Calibri"/>
                  <a:ea typeface="+mn-ea"/>
                  <a:cs typeface="Calibri"/>
                </a:rPr>
                <a:t>s</a:t>
              </a:r>
              <a:endParaRPr kumimoji="0" sz="17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21" name="object 21"/>
            <p:cNvGrpSpPr/>
            <p:nvPr/>
          </p:nvGrpSpPr>
          <p:grpSpPr>
            <a:xfrm>
              <a:off x="1052702" y="2770314"/>
              <a:ext cx="2689225" cy="1480820"/>
              <a:chOff x="1052702" y="2770314"/>
              <a:chExt cx="2689225" cy="1480820"/>
            </a:xfrm>
          </p:grpSpPr>
          <p:pic>
            <p:nvPicPr>
              <p:cNvPr id="22" name="object 22"/>
              <p:cNvPicPr/>
              <p:nvPr/>
            </p:nvPicPr>
            <p:blipFill>
              <a:blip r:embed="rId4" cstate="print"/>
              <a:stretch>
                <a:fillRect/>
              </a:stretch>
            </p:blipFill>
            <p:spPr>
              <a:xfrm>
                <a:off x="1062227" y="2779775"/>
                <a:ext cx="2670048" cy="1461516"/>
              </a:xfrm>
              <a:prstGeom prst="rect">
                <a:avLst/>
              </a:prstGeom>
            </p:spPr>
          </p:pic>
          <p:sp>
            <p:nvSpPr>
              <p:cNvPr id="23" name="object 23"/>
              <p:cNvSpPr/>
              <p:nvPr/>
            </p:nvSpPr>
            <p:spPr>
              <a:xfrm>
                <a:off x="1057465" y="2775076"/>
                <a:ext cx="2679700" cy="1471295"/>
              </a:xfrm>
              <a:custGeom>
                <a:avLst/>
                <a:gdLst/>
                <a:ahLst/>
                <a:cxnLst/>
                <a:rect l="l" t="t" r="r" b="b"/>
                <a:pathLst>
                  <a:path w="2679700" h="1471295">
                    <a:moveTo>
                      <a:pt x="0" y="1471041"/>
                    </a:moveTo>
                    <a:lnTo>
                      <a:pt x="2679573" y="1471041"/>
                    </a:lnTo>
                    <a:lnTo>
                      <a:pt x="2679573" y="0"/>
                    </a:lnTo>
                    <a:lnTo>
                      <a:pt x="0" y="0"/>
                    </a:lnTo>
                    <a:lnTo>
                      <a:pt x="0" y="1471041"/>
                    </a:lnTo>
                    <a:close/>
                  </a:path>
                </a:pathLst>
              </a:custGeom>
              <a:ln w="9525">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object 24"/>
            <p:cNvGrpSpPr/>
            <p:nvPr/>
          </p:nvGrpSpPr>
          <p:grpSpPr>
            <a:xfrm>
              <a:off x="3951287" y="2770314"/>
              <a:ext cx="2722880" cy="1480820"/>
              <a:chOff x="3951287" y="2770314"/>
              <a:chExt cx="2722880" cy="1480820"/>
            </a:xfrm>
          </p:grpSpPr>
          <p:pic>
            <p:nvPicPr>
              <p:cNvPr id="25" name="object 25"/>
              <p:cNvPicPr/>
              <p:nvPr/>
            </p:nvPicPr>
            <p:blipFill>
              <a:blip r:embed="rId5" cstate="print"/>
              <a:stretch>
                <a:fillRect/>
              </a:stretch>
            </p:blipFill>
            <p:spPr>
              <a:xfrm>
                <a:off x="3960875" y="2779775"/>
                <a:ext cx="2703576" cy="1461516"/>
              </a:xfrm>
              <a:prstGeom prst="rect">
                <a:avLst/>
              </a:prstGeom>
            </p:spPr>
          </p:pic>
          <p:sp>
            <p:nvSpPr>
              <p:cNvPr id="26" name="object 26"/>
              <p:cNvSpPr/>
              <p:nvPr/>
            </p:nvSpPr>
            <p:spPr>
              <a:xfrm>
                <a:off x="3956050" y="2775076"/>
                <a:ext cx="2713355" cy="1471295"/>
              </a:xfrm>
              <a:custGeom>
                <a:avLst/>
                <a:gdLst/>
                <a:ahLst/>
                <a:cxnLst/>
                <a:rect l="l" t="t" r="r" b="b"/>
                <a:pathLst>
                  <a:path w="2713354" h="1471295">
                    <a:moveTo>
                      <a:pt x="0" y="1471041"/>
                    </a:moveTo>
                    <a:lnTo>
                      <a:pt x="2713101" y="1471041"/>
                    </a:lnTo>
                    <a:lnTo>
                      <a:pt x="2713101" y="0"/>
                    </a:lnTo>
                    <a:lnTo>
                      <a:pt x="0" y="0"/>
                    </a:lnTo>
                    <a:lnTo>
                      <a:pt x="0" y="1471041"/>
                    </a:lnTo>
                    <a:close/>
                  </a:path>
                </a:pathLst>
              </a:custGeom>
              <a:ln w="9525">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object 27"/>
            <p:cNvGrpSpPr/>
            <p:nvPr/>
          </p:nvGrpSpPr>
          <p:grpSpPr>
            <a:xfrm>
              <a:off x="6892607" y="2770314"/>
              <a:ext cx="2832735" cy="1480820"/>
              <a:chOff x="6892607" y="2770314"/>
              <a:chExt cx="2832735" cy="1480820"/>
            </a:xfrm>
          </p:grpSpPr>
          <p:pic>
            <p:nvPicPr>
              <p:cNvPr id="28" name="object 28"/>
              <p:cNvPicPr/>
              <p:nvPr/>
            </p:nvPicPr>
            <p:blipFill>
              <a:blip r:embed="rId6" cstate="print"/>
              <a:stretch>
                <a:fillRect/>
              </a:stretch>
            </p:blipFill>
            <p:spPr>
              <a:xfrm>
                <a:off x="6902195" y="2779775"/>
                <a:ext cx="2813304" cy="1461516"/>
              </a:xfrm>
              <a:prstGeom prst="rect">
                <a:avLst/>
              </a:prstGeom>
            </p:spPr>
          </p:pic>
          <p:sp>
            <p:nvSpPr>
              <p:cNvPr id="29" name="object 29"/>
              <p:cNvSpPr/>
              <p:nvPr/>
            </p:nvSpPr>
            <p:spPr>
              <a:xfrm>
                <a:off x="6897369" y="2775076"/>
                <a:ext cx="2823210" cy="1471295"/>
              </a:xfrm>
              <a:custGeom>
                <a:avLst/>
                <a:gdLst/>
                <a:ahLst/>
                <a:cxnLst/>
                <a:rect l="l" t="t" r="r" b="b"/>
                <a:pathLst>
                  <a:path w="2823209" h="1471295">
                    <a:moveTo>
                      <a:pt x="0" y="1471041"/>
                    </a:moveTo>
                    <a:lnTo>
                      <a:pt x="2822829" y="1471041"/>
                    </a:lnTo>
                    <a:lnTo>
                      <a:pt x="2822829" y="0"/>
                    </a:lnTo>
                    <a:lnTo>
                      <a:pt x="0" y="0"/>
                    </a:lnTo>
                    <a:lnTo>
                      <a:pt x="0" y="1471041"/>
                    </a:lnTo>
                    <a:close/>
                  </a:path>
                </a:pathLst>
              </a:custGeom>
              <a:ln w="9525">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object 30"/>
            <p:cNvSpPr txBox="1"/>
            <p:nvPr/>
          </p:nvSpPr>
          <p:spPr>
            <a:xfrm>
              <a:off x="8460993" y="2139822"/>
              <a:ext cx="1442720"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Immune</a:t>
              </a:r>
              <a:r>
                <a:rPr kumimoji="0" sz="1500" b="0" i="0" u="none" strike="noStrike" kern="1200" cap="none" spc="-80"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Oncology</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grpSp>
      <p:cxnSp>
        <p:nvCxnSpPr>
          <p:cNvPr id="32" name="Connettore diritto 31"/>
          <p:cNvCxnSpPr/>
          <p:nvPr/>
        </p:nvCxnSpPr>
        <p:spPr>
          <a:xfrm>
            <a:off x="1096575" y="12083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33" name="Rettangolo 32"/>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63600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p:cNvSpPr txBox="1">
            <a:spLocks/>
          </p:cNvSpPr>
          <p:nvPr/>
        </p:nvSpPr>
        <p:spPr>
          <a:xfrm>
            <a:off x="2241951" y="337156"/>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smtClean="0">
                <a:ln>
                  <a:noFill/>
                </a:ln>
                <a:solidFill>
                  <a:srgbClr val="006666"/>
                </a:solidFill>
                <a:effectLst/>
                <a:uLnTx/>
                <a:uFillTx/>
                <a:latin typeface="Calibri" panose="020F0502020204030204"/>
                <a:ea typeface="+mj-ea"/>
                <a:cs typeface="+mj-cs"/>
              </a:rPr>
              <a:t>Sempre più due mondi separati</a:t>
            </a:r>
            <a:endParaRPr kumimoji="0" lang="it-IT" sz="4400" b="1" i="0" u="none" strike="noStrike" kern="1200" cap="none" spc="0" normalizeH="0" baseline="0" noProof="0" dirty="0">
              <a:ln>
                <a:noFill/>
              </a:ln>
              <a:solidFill>
                <a:srgbClr val="006666"/>
              </a:solidFill>
              <a:effectLst/>
              <a:uLnTx/>
              <a:uFillTx/>
              <a:latin typeface="Calibri" panose="020F0502020204030204"/>
              <a:ea typeface="+mj-ea"/>
              <a:cs typeface="+mj-cs"/>
            </a:endParaRPr>
          </a:p>
        </p:txBody>
      </p:sp>
      <p:pic>
        <p:nvPicPr>
          <p:cNvPr id="3" name="Segnaposto contenuto 6" descr="mondocheGira.jpg"/>
          <p:cNvPicPr>
            <a:picLocks noChangeAspect="1"/>
          </p:cNvPicPr>
          <p:nvPr/>
        </p:nvPicPr>
        <p:blipFill>
          <a:blip r:embed="rId2" cstate="print"/>
          <a:stretch>
            <a:fillRect/>
          </a:stretch>
        </p:blipFill>
        <p:spPr>
          <a:xfrm>
            <a:off x="1736495" y="1163850"/>
            <a:ext cx="2942822" cy="2207117"/>
          </a:xfrm>
          <a:prstGeom prst="rect">
            <a:avLst/>
          </a:prstGeom>
        </p:spPr>
      </p:pic>
      <p:pic>
        <p:nvPicPr>
          <p:cNvPr id="4" name="Segnaposto contenuto 9" descr="mondocheGira.jpg"/>
          <p:cNvPicPr>
            <a:picLocks noChangeAspect="1"/>
          </p:cNvPicPr>
          <p:nvPr/>
        </p:nvPicPr>
        <p:blipFill>
          <a:blip r:embed="rId2" cstate="print"/>
          <a:stretch>
            <a:fillRect/>
          </a:stretch>
        </p:blipFill>
        <p:spPr>
          <a:xfrm>
            <a:off x="6455536" y="1189609"/>
            <a:ext cx="2924577" cy="2193433"/>
          </a:xfrm>
          <a:prstGeom prst="rect">
            <a:avLst/>
          </a:prstGeom>
        </p:spPr>
      </p:pic>
      <p:sp>
        <p:nvSpPr>
          <p:cNvPr id="5" name="CasellaDiTesto 4"/>
          <p:cNvSpPr txBox="1"/>
          <p:nvPr/>
        </p:nvSpPr>
        <p:spPr>
          <a:xfrm>
            <a:off x="6592558" y="3588214"/>
            <a:ext cx="22585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0432FF"/>
                </a:solidFill>
                <a:effectLst/>
                <a:uLnTx/>
                <a:uFillTx/>
                <a:latin typeface="Calibri"/>
                <a:ea typeface="+mn-ea"/>
                <a:cs typeface="+mn-cs"/>
              </a:rPr>
              <a:t>FUMATORI</a:t>
            </a:r>
          </a:p>
        </p:txBody>
      </p:sp>
      <p:sp>
        <p:nvSpPr>
          <p:cNvPr id="6" name="CasellaDiTesto 5"/>
          <p:cNvSpPr txBox="1"/>
          <p:nvPr/>
        </p:nvSpPr>
        <p:spPr>
          <a:xfrm>
            <a:off x="1505290" y="3539543"/>
            <a:ext cx="31642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0432FF"/>
                </a:solidFill>
                <a:effectLst/>
                <a:uLnTx/>
                <a:uFillTx/>
                <a:latin typeface="Calibri"/>
                <a:ea typeface="+mn-ea"/>
                <a:cs typeface="+mn-cs"/>
              </a:rPr>
              <a:t>Non FUMATORI</a:t>
            </a:r>
          </a:p>
        </p:txBody>
      </p:sp>
      <p:sp>
        <p:nvSpPr>
          <p:cNvPr id="7" name="CasellaDiTesto 6"/>
          <p:cNvSpPr txBox="1"/>
          <p:nvPr/>
        </p:nvSpPr>
        <p:spPr>
          <a:xfrm>
            <a:off x="6515296" y="4489739"/>
            <a:ext cx="428527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Chemioterapia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Chemioterapia/</a:t>
            </a:r>
            <a:r>
              <a:rPr kumimoji="0" lang="it-IT" sz="2400" b="0" i="0" u="none" strike="noStrike" kern="1200" cap="none" spc="0" normalizeH="0" baseline="0" noProof="0" dirty="0" err="1">
                <a:ln>
                  <a:noFill/>
                </a:ln>
                <a:solidFill>
                  <a:prstClr val="black"/>
                </a:solidFill>
                <a:effectLst/>
                <a:uLnTx/>
                <a:uFillTx/>
                <a:latin typeface="Calibri"/>
                <a:ea typeface="+mn-ea"/>
                <a:cs typeface="+mn-cs"/>
              </a:rPr>
              <a:t>antiangiogenetici</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432FF"/>
                </a:solidFill>
                <a:effectLst/>
                <a:uLnTx/>
                <a:uFillTx/>
                <a:latin typeface="Calibri"/>
                <a:ea typeface="+mn-ea"/>
                <a:cs typeface="+mn-cs"/>
              </a:rPr>
              <a:t>Immunoterapia</a:t>
            </a:r>
          </a:p>
        </p:txBody>
      </p:sp>
      <p:sp>
        <p:nvSpPr>
          <p:cNvPr id="8" name="CasellaDiTesto 7"/>
          <p:cNvSpPr txBox="1"/>
          <p:nvPr/>
        </p:nvSpPr>
        <p:spPr>
          <a:xfrm>
            <a:off x="1440882" y="4531218"/>
            <a:ext cx="428527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0432FF"/>
                </a:solidFill>
                <a:effectLst/>
                <a:uLnTx/>
                <a:uFillTx/>
                <a:latin typeface="Calibri"/>
                <a:ea typeface="+mn-ea"/>
                <a:cs typeface="+mn-cs"/>
              </a:rPr>
              <a:t>Terapie a bersaglio molecolare</a:t>
            </a:r>
            <a:endParaRPr kumimoji="0" lang="it-IT" sz="2400" b="1" i="0" u="none" strike="noStrike" kern="1200" cap="none" spc="0" normalizeH="0" baseline="0" noProof="0" dirty="0">
              <a:ln>
                <a:noFill/>
              </a:ln>
              <a:solidFill>
                <a:srgbClr val="0432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Chemioterapia/</a:t>
            </a:r>
            <a:r>
              <a:rPr kumimoji="0" lang="it-IT" sz="2400" b="0" i="0" u="none" strike="noStrike" kern="1200" cap="none" spc="0" normalizeH="0" baseline="0" noProof="0" dirty="0" err="1">
                <a:ln>
                  <a:noFill/>
                </a:ln>
                <a:solidFill>
                  <a:prstClr val="black"/>
                </a:solidFill>
                <a:effectLst/>
                <a:uLnTx/>
                <a:uFillTx/>
                <a:latin typeface="Calibri"/>
                <a:ea typeface="+mn-ea"/>
                <a:cs typeface="+mn-cs"/>
              </a:rPr>
              <a:t>antiangiogenetici</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Chemioterapia</a:t>
            </a:r>
          </a:p>
        </p:txBody>
      </p:sp>
      <p:cxnSp>
        <p:nvCxnSpPr>
          <p:cNvPr id="9" name="Connettore diritto 8"/>
          <p:cNvCxnSpPr/>
          <p:nvPr/>
        </p:nvCxnSpPr>
        <p:spPr>
          <a:xfrm>
            <a:off x="1096575" y="102048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972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6">
            <a:extLst>
              <a:ext uri="{FF2B5EF4-FFF2-40B4-BE49-F238E27FC236}">
                <a16:creationId xmlns:a16="http://schemas.microsoft.com/office/drawing/2014/main" id="{FC414F4E-7864-B6FE-A74F-756BF3B1AC23}"/>
              </a:ext>
            </a:extLst>
          </p:cNvPr>
          <p:cNvSpPr txBox="1">
            <a:spLocks/>
          </p:cNvSpPr>
          <p:nvPr/>
        </p:nvSpPr>
        <p:spPr>
          <a:xfrm>
            <a:off x="647999" y="365125"/>
            <a:ext cx="10429575"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Il NSCLC è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una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malattia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caratterizzata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da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una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elevata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complessità</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sia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MOLECOLARE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che</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IMMUNOLOGICA</a:t>
            </a:r>
            <a:endPar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endParaRPr>
          </a:p>
        </p:txBody>
      </p:sp>
      <p:sp>
        <p:nvSpPr>
          <p:cNvPr id="35" name="Text Placeholder 2">
            <a:extLst>
              <a:ext uri="{FF2B5EF4-FFF2-40B4-BE49-F238E27FC236}">
                <a16:creationId xmlns:a16="http://schemas.microsoft.com/office/drawing/2014/main" id="{21059545-A2DF-FC1F-0648-26B115634175}"/>
              </a:ext>
            </a:extLst>
          </p:cNvPr>
          <p:cNvSpPr txBox="1">
            <a:spLocks/>
          </p:cNvSpPr>
          <p:nvPr/>
        </p:nvSpPr>
        <p:spPr>
          <a:xfrm>
            <a:off x="648000" y="6193564"/>
            <a:ext cx="10056512"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t>The content of this symposium may include scientific information about experimental or investigational compounds, indications and services that are not yet approved in the EU</a:t>
            </a:r>
            <a:br>
              <a:rPr kumimoji="0" lang="en-GB"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br>
            <a:r>
              <a:rPr kumimoji="0" lang="en-GB" sz="800" b="0" i="0" u="none" strike="noStrike" kern="1200" cap="none" spc="0" normalizeH="0" baseline="0" noProof="0" smtClean="0">
                <a:ln>
                  <a:noFill/>
                </a:ln>
                <a:solidFill>
                  <a:srgbClr val="44546A"/>
                </a:solidFill>
                <a:effectLst/>
                <a:uLnTx/>
                <a:uFillTx/>
                <a:latin typeface="Arial" panose="020B0604020202020204" pitchFamily="34" charset="0"/>
                <a:ea typeface="+mn-ea"/>
                <a:cs typeface="Arial" panose="020B0604020202020204" pitchFamily="34" charset="0"/>
              </a:rPr>
              <a:t>*PD-L1 high is TC/TPS ≥50%, PD-L1 low is TC/TPS 1–49%, PD-L1 negative is TC/TPS &lt;1%</a:t>
            </a:r>
            <a:br>
              <a:rPr kumimoji="0" lang="en-GB" sz="800" b="0" i="0" u="none" strike="noStrike" kern="1200" cap="none" spc="0" normalizeH="0" baseline="0" noProof="0" smtClean="0">
                <a:ln>
                  <a:noFill/>
                </a:ln>
                <a:solidFill>
                  <a:srgbClr val="44546A"/>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0" noProof="0" smtClean="0">
                <a:ln>
                  <a:noFill/>
                </a:ln>
                <a:solidFill>
                  <a:srgbClr val="44546A"/>
                </a:solidFill>
                <a:effectLst/>
                <a:uLnTx/>
                <a:uFillTx/>
                <a:latin typeface="Arial" panose="020B0604020202020204" pitchFamily="34" charset="0"/>
                <a:ea typeface="+mn-ea"/>
                <a:cs typeface="Arial" panose="020B0604020202020204" pitchFamily="34" charset="0"/>
              </a:rPr>
              <a:t>1. Pakkala &amp; Ramalingam. JCI Insight 2018; 2. Barlesi, et al. Lancet 2016; 3. Tian, et al. Lung Cancer 2017; 4. Qiu, et al. Sci Rep 2020; 5. Gainor &amp; Shaw. Oncologist 2013; 6. Bergethon, et al. J Clin Oncol 2012; </a:t>
            </a:r>
            <a:br>
              <a:rPr kumimoji="0" lang="en-GB" sz="800" b="0" i="0" u="none" strike="noStrike" kern="1200" cap="none" spc="0" normalizeH="0" baseline="0" noProof="0" smtClean="0">
                <a:ln>
                  <a:noFill/>
                </a:ln>
                <a:solidFill>
                  <a:srgbClr val="44546A"/>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0" noProof="0" smtClean="0">
                <a:ln>
                  <a:noFill/>
                </a:ln>
                <a:solidFill>
                  <a:srgbClr val="44546A"/>
                </a:solidFill>
                <a:effectLst/>
                <a:uLnTx/>
                <a:uFillTx/>
                <a:latin typeface="Arial" panose="020B0604020202020204" pitchFamily="34" charset="0"/>
                <a:ea typeface="+mn-ea"/>
                <a:cs typeface="Arial" panose="020B0604020202020204" pitchFamily="34" charset="0"/>
              </a:rPr>
              <a:t>7. Dugay, et al. Oncotarget 2017; 8. Wakelee, et al. ASCO 2021; 9. Carbone, et al. WCLC 2021; 10. Forde, et al. AACR 2021 (Abs CT003); 11. Kowanetz, et al. AACR 2018; 12. Gandhi, et al. N Engl J Med 2018; </a:t>
            </a:r>
            <a:br>
              <a:rPr kumimoji="0" lang="en-GB" sz="800" b="0" i="0" u="none" strike="noStrike" kern="1200" cap="none" spc="0" normalizeH="0" baseline="0" noProof="0" smtClean="0">
                <a:ln>
                  <a:noFill/>
                </a:ln>
                <a:solidFill>
                  <a:srgbClr val="44546A"/>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0" noProof="0" smtClean="0">
                <a:ln>
                  <a:noFill/>
                </a:ln>
                <a:solidFill>
                  <a:srgbClr val="44546A"/>
                </a:solidFill>
                <a:effectLst/>
                <a:uLnTx/>
                <a:uFillTx/>
                <a:latin typeface="Arial" panose="020B0604020202020204" pitchFamily="34" charset="0"/>
                <a:ea typeface="+mn-ea"/>
                <a:cs typeface="Arial" panose="020B0604020202020204" pitchFamily="34" charset="0"/>
              </a:rPr>
              <a:t>13. Paz-Ares, et al. N Engl J Med 2018; 14. Paz-Ares, et al. Lancet 2021</a:t>
            </a:r>
            <a:endParaRPr kumimoji="0" lang="en-US" sz="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36" name="Google Shape;832;p76">
            <a:extLst>
              <a:ext uri="{FF2B5EF4-FFF2-40B4-BE49-F238E27FC236}">
                <a16:creationId xmlns:a16="http://schemas.microsoft.com/office/drawing/2014/main" id="{E3E39FA2-30DD-4B8D-8D4D-CAAE0BAD3441}"/>
              </a:ext>
            </a:extLst>
          </p:cNvPr>
          <p:cNvSpPr txBox="1"/>
          <p:nvPr/>
        </p:nvSpPr>
        <p:spPr>
          <a:xfrm>
            <a:off x="1731778" y="5549540"/>
            <a:ext cx="4194600" cy="246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1200" cap="none" spc="0" normalizeH="0" baseline="0" noProof="0" dirty="0">
                <a:ln>
                  <a:noFill/>
                </a:ln>
                <a:solidFill>
                  <a:srgbClr val="44546A"/>
                </a:solidFill>
                <a:effectLst/>
                <a:uLnTx/>
                <a:uFillTx/>
                <a:latin typeface="Arial"/>
                <a:ea typeface="Arial"/>
                <a:cs typeface="Arial"/>
                <a:sym typeface="Arial"/>
              </a:rPr>
              <a:t>Figure adapted from Pakkala &amp; Ramalingam. JCI Insight 2018</a:t>
            </a:r>
            <a:endParaRPr kumimoji="0" sz="1400" b="0" i="0" u="none" strike="noStrike" kern="1200" cap="none" spc="0" normalizeH="0" baseline="0" noProof="0" dirty="0">
              <a:ln>
                <a:noFill/>
              </a:ln>
              <a:solidFill>
                <a:srgbClr val="44546A"/>
              </a:solidFill>
              <a:effectLst/>
              <a:uLnTx/>
              <a:uFillTx/>
              <a:latin typeface="Arial"/>
              <a:ea typeface="Arial"/>
              <a:cs typeface="Arial"/>
              <a:sym typeface="Arial"/>
            </a:endParaRPr>
          </a:p>
        </p:txBody>
      </p:sp>
      <p:sp>
        <p:nvSpPr>
          <p:cNvPr id="37" name="Google Shape;533;p61">
            <a:extLst>
              <a:ext uri="{FF2B5EF4-FFF2-40B4-BE49-F238E27FC236}">
                <a16:creationId xmlns:a16="http://schemas.microsoft.com/office/drawing/2014/main" id="{376FD7E4-773A-4500-8612-966F4CB7087D}"/>
              </a:ext>
            </a:extLst>
          </p:cNvPr>
          <p:cNvSpPr/>
          <p:nvPr/>
        </p:nvSpPr>
        <p:spPr>
          <a:xfrm>
            <a:off x="1731778" y="2105026"/>
            <a:ext cx="4194600" cy="3790950"/>
          </a:xfrm>
          <a:prstGeom prst="rect">
            <a:avLst/>
          </a:prstGeom>
          <a:no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sp>
        <p:nvSpPr>
          <p:cNvPr id="38" name="Google Shape;549;p61">
            <a:extLst>
              <a:ext uri="{FF2B5EF4-FFF2-40B4-BE49-F238E27FC236}">
                <a16:creationId xmlns:a16="http://schemas.microsoft.com/office/drawing/2014/main" id="{46BF32CB-C2E1-40F9-AE82-EA2A6E567DCD}"/>
              </a:ext>
            </a:extLst>
          </p:cNvPr>
          <p:cNvSpPr txBox="1"/>
          <p:nvPr/>
        </p:nvSpPr>
        <p:spPr>
          <a:xfrm>
            <a:off x="1731778" y="1550700"/>
            <a:ext cx="4194600" cy="621000"/>
          </a:xfrm>
          <a:prstGeom prst="round2SameRect">
            <a:avLst/>
          </a:prstGeom>
          <a:solidFill>
            <a:srgbClr val="006666"/>
          </a:solidFill>
          <a:ln w="28575" cap="flat" cmpd="sng">
            <a:solidFill>
              <a:srgbClr val="0432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anose="020B0604020202020204"/>
                <a:ea typeface="+mn-ea"/>
                <a:cs typeface="+mn-cs"/>
              </a:rPr>
              <a:t>Lung driver mutations</a:t>
            </a:r>
          </a:p>
        </p:txBody>
      </p:sp>
      <p:grpSp>
        <p:nvGrpSpPr>
          <p:cNvPr id="67" name="Gruppo 66"/>
          <p:cNvGrpSpPr/>
          <p:nvPr/>
        </p:nvGrpSpPr>
        <p:grpSpPr>
          <a:xfrm>
            <a:off x="6265622" y="1550700"/>
            <a:ext cx="4194601" cy="4373349"/>
            <a:chOff x="6265622" y="1550700"/>
            <a:chExt cx="4194601" cy="4373349"/>
          </a:xfrm>
        </p:grpSpPr>
        <p:graphicFrame>
          <p:nvGraphicFramePr>
            <p:cNvPr id="40" name="Chart 7">
              <a:extLst>
                <a:ext uri="{FF2B5EF4-FFF2-40B4-BE49-F238E27FC236}">
                  <a16:creationId xmlns:a16="http://schemas.microsoft.com/office/drawing/2014/main" id="{F95DB461-8775-4002-827F-731C8AAA887E}"/>
                </a:ext>
              </a:extLst>
            </p:cNvPr>
            <p:cNvGraphicFramePr/>
            <p:nvPr>
              <p:extLst/>
            </p:nvPr>
          </p:nvGraphicFramePr>
          <p:xfrm>
            <a:off x="6265622" y="2265100"/>
            <a:ext cx="4194601" cy="3658949"/>
          </p:xfrm>
          <a:graphic>
            <a:graphicData uri="http://schemas.openxmlformats.org/drawingml/2006/chart">
              <c:chart xmlns:c="http://schemas.openxmlformats.org/drawingml/2006/chart" xmlns:r="http://schemas.openxmlformats.org/officeDocument/2006/relationships" r:id="rId2"/>
            </a:graphicData>
          </a:graphic>
        </p:graphicFrame>
        <p:sp>
          <p:nvSpPr>
            <p:cNvPr id="41" name="Google Shape;533;p61">
              <a:extLst>
                <a:ext uri="{FF2B5EF4-FFF2-40B4-BE49-F238E27FC236}">
                  <a16:creationId xmlns:a16="http://schemas.microsoft.com/office/drawing/2014/main" id="{F0B6EE2E-DF6B-4B8D-87B7-6FADEF57DA93}"/>
                </a:ext>
              </a:extLst>
            </p:cNvPr>
            <p:cNvSpPr/>
            <p:nvPr/>
          </p:nvSpPr>
          <p:spPr>
            <a:xfrm>
              <a:off x="6265623" y="2105026"/>
              <a:ext cx="4194600" cy="3790950"/>
            </a:xfrm>
            <a:prstGeom prst="rect">
              <a:avLst/>
            </a:prstGeom>
            <a:no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sp>
          <p:nvSpPr>
            <p:cNvPr id="42" name="Google Shape;549;p61">
              <a:extLst>
                <a:ext uri="{FF2B5EF4-FFF2-40B4-BE49-F238E27FC236}">
                  <a16:creationId xmlns:a16="http://schemas.microsoft.com/office/drawing/2014/main" id="{0E6BF032-780A-4669-94AF-259C296C2617}"/>
                </a:ext>
              </a:extLst>
            </p:cNvPr>
            <p:cNvSpPr txBox="1"/>
            <p:nvPr/>
          </p:nvSpPr>
          <p:spPr>
            <a:xfrm>
              <a:off x="6265623" y="1550700"/>
              <a:ext cx="4194600" cy="621000"/>
            </a:xfrm>
            <a:prstGeom prst="round2SameRect">
              <a:avLst/>
            </a:prstGeom>
            <a:gradFill flip="none" rotWithShape="1">
              <a:gsLst>
                <a:gs pos="0">
                  <a:srgbClr val="006666">
                    <a:tint val="66000"/>
                    <a:satMod val="160000"/>
                  </a:srgbClr>
                </a:gs>
                <a:gs pos="50000">
                  <a:srgbClr val="006666">
                    <a:tint val="44500"/>
                    <a:satMod val="160000"/>
                  </a:srgbClr>
                </a:gs>
                <a:gs pos="100000">
                  <a:srgbClr val="006666">
                    <a:tint val="23500"/>
                    <a:satMod val="160000"/>
                  </a:srgbClr>
                </a:gs>
              </a:gsLst>
              <a:lin ang="8100000" scaled="1"/>
              <a:tileRect/>
            </a:gra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anose="020B0604020202020204"/>
                  <a:ea typeface="+mn-ea"/>
                  <a:cs typeface="+mn-cs"/>
                </a:rPr>
                <a:t>PD-L1 expression</a:t>
              </a:r>
              <a:r>
                <a:rPr kumimoji="0" lang="en-US" sz="1800" b="0" i="0" u="none" strike="noStrike" kern="0" cap="none" spc="0" normalizeH="0" baseline="30000" noProof="0" dirty="0" smtClean="0">
                  <a:ln>
                    <a:noFill/>
                  </a:ln>
                  <a:solidFill>
                    <a:srgbClr val="FFFFFF"/>
                  </a:solidFill>
                  <a:effectLst/>
                  <a:uLnTx/>
                  <a:uFillTx/>
                  <a:latin typeface="Arial" panose="020B0604020202020204"/>
                  <a:ea typeface="+mn-ea"/>
                  <a:cs typeface="+mn-cs"/>
                </a:rPr>
                <a:t>8–14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anose="020B0604020202020204"/>
                  <a:ea typeface="+mn-ea"/>
                  <a:cs typeface="+mn-cs"/>
                </a:rPr>
                <a:t>(Expression on TCs*)</a:t>
              </a:r>
            </a:p>
          </p:txBody>
        </p:sp>
        <p:sp>
          <p:nvSpPr>
            <p:cNvPr id="43" name="Google Shape;1294;p90">
              <a:extLst>
                <a:ext uri="{FF2B5EF4-FFF2-40B4-BE49-F238E27FC236}">
                  <a16:creationId xmlns:a16="http://schemas.microsoft.com/office/drawing/2014/main" id="{F1A43B9D-9E9D-40A1-9C09-C3600FC9EFCA}"/>
                </a:ext>
              </a:extLst>
            </p:cNvPr>
            <p:cNvSpPr txBox="1"/>
            <p:nvPr/>
          </p:nvSpPr>
          <p:spPr>
            <a:xfrm>
              <a:off x="6987983" y="2951567"/>
              <a:ext cx="1584900" cy="954067"/>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PD-L1 </a:t>
              </a:r>
              <a:br>
                <a:rPr kumimoji="0" lang="en-GB"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TC ≥50%</a:t>
              </a:r>
              <a:endParaRPr kumimoji="0"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28%</a:t>
              </a:r>
              <a:endParaRPr kumimoji="0" sz="1800" b="1" i="0"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4" name="Google Shape;1295;p90">
              <a:extLst>
                <a:ext uri="{FF2B5EF4-FFF2-40B4-BE49-F238E27FC236}">
                  <a16:creationId xmlns:a16="http://schemas.microsoft.com/office/drawing/2014/main" id="{63444F6A-A23B-4816-8A9D-0B371C696FDD}"/>
                </a:ext>
              </a:extLst>
            </p:cNvPr>
            <p:cNvSpPr txBox="1"/>
            <p:nvPr/>
          </p:nvSpPr>
          <p:spPr>
            <a:xfrm>
              <a:off x="7294158" y="4358725"/>
              <a:ext cx="1584900" cy="954067"/>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PD-L1 </a:t>
              </a:r>
              <a:br>
                <a:rPr kumimoji="0" lang="en-GB"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TC 1–49%</a:t>
              </a:r>
              <a:endParaRPr kumimoji="0"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31%</a:t>
              </a:r>
              <a:endParaRPr kumimoji="0" sz="1800" b="1" i="0"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5" name="Google Shape;1296;p90">
              <a:extLst>
                <a:ext uri="{FF2B5EF4-FFF2-40B4-BE49-F238E27FC236}">
                  <a16:creationId xmlns:a16="http://schemas.microsoft.com/office/drawing/2014/main" id="{0AE70A2F-90FA-41F6-ABB8-174AFAB526B6}"/>
                </a:ext>
              </a:extLst>
            </p:cNvPr>
            <p:cNvSpPr txBox="1"/>
            <p:nvPr/>
          </p:nvSpPr>
          <p:spPr>
            <a:xfrm>
              <a:off x="8443383" y="3253767"/>
              <a:ext cx="1584900" cy="954067"/>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PD-L1 </a:t>
              </a:r>
              <a:br>
                <a:rPr kumimoji="0" lang="en-GB"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TC &lt;1%</a:t>
              </a:r>
              <a:endParaRPr kumimoji="0" sz="1400" b="1" i="1"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41%</a:t>
              </a:r>
              <a:endParaRPr kumimoji="0" sz="1800" b="1" i="0"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grpSp>
      <p:graphicFrame>
        <p:nvGraphicFramePr>
          <p:cNvPr id="53" name="Google Shape;190;p2">
            <a:extLst>
              <a:ext uri="{FF2B5EF4-FFF2-40B4-BE49-F238E27FC236}">
                <a16:creationId xmlns:a16="http://schemas.microsoft.com/office/drawing/2014/main" id="{D01BD5FD-1875-424E-B3AE-53BF939B629F}"/>
              </a:ext>
            </a:extLst>
          </p:cNvPr>
          <p:cNvGraphicFramePr/>
          <p:nvPr>
            <p:extLst/>
          </p:nvPr>
        </p:nvGraphicFramePr>
        <p:xfrm>
          <a:off x="1055440" y="2184624"/>
          <a:ext cx="4964400" cy="3431976"/>
        </p:xfrm>
        <a:graphic>
          <a:graphicData uri="http://schemas.openxmlformats.org/drawingml/2006/chart">
            <c:chart xmlns:c="http://schemas.openxmlformats.org/drawingml/2006/chart" xmlns:r="http://schemas.openxmlformats.org/officeDocument/2006/relationships" r:id="rId3"/>
          </a:graphicData>
        </a:graphic>
      </p:graphicFrame>
      <p:sp>
        <p:nvSpPr>
          <p:cNvPr id="54" name="Google Shape;191;p2">
            <a:extLst>
              <a:ext uri="{FF2B5EF4-FFF2-40B4-BE49-F238E27FC236}">
                <a16:creationId xmlns:a16="http://schemas.microsoft.com/office/drawing/2014/main" id="{8EF3C5BA-E446-4CD2-A6C1-3C99A369D421}"/>
              </a:ext>
            </a:extLst>
          </p:cNvPr>
          <p:cNvSpPr/>
          <p:nvPr/>
        </p:nvSpPr>
        <p:spPr>
          <a:xfrm>
            <a:off x="3436516" y="4162496"/>
            <a:ext cx="1429738" cy="60016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No actionable driver alterations detected</a:t>
            </a:r>
            <a:b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36%</a:t>
            </a:r>
            <a:r>
              <a:rPr kumimoji="0" lang="en-GB" sz="11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55" name="Google Shape;192;p2">
            <a:extLst>
              <a:ext uri="{FF2B5EF4-FFF2-40B4-BE49-F238E27FC236}">
                <a16:creationId xmlns:a16="http://schemas.microsoft.com/office/drawing/2014/main" id="{DC76AE6A-E564-4AA1-852C-DC85D1F2DC65}"/>
              </a:ext>
            </a:extLst>
          </p:cNvPr>
          <p:cNvSpPr/>
          <p:nvPr/>
        </p:nvSpPr>
        <p:spPr>
          <a:xfrm>
            <a:off x="2313946" y="2766198"/>
            <a:ext cx="1278930"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t>EGFR</a:t>
            </a:r>
            <a:r>
              <a:rPr kumimoji="0" lang="en-GB"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t/>
            </a:r>
            <a:br>
              <a:rPr kumimoji="0" lang="en-GB"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t>~15%</a:t>
            </a:r>
            <a:r>
              <a:rPr kumimoji="0" lang="en-GB" sz="1100" b="0" i="0" u="none" strike="noStrike" kern="0" cap="none" spc="0" normalizeH="0" baseline="30000" noProof="0" dirty="0">
                <a:ln>
                  <a:noFill/>
                </a:ln>
                <a:solidFill>
                  <a:srgbClr val="000000">
                    <a:lumMod val="50000"/>
                    <a:lumOff val="50000"/>
                  </a:srgbClr>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endParaRPr>
          </a:p>
        </p:txBody>
      </p:sp>
      <p:sp>
        <p:nvSpPr>
          <p:cNvPr id="56" name="Google Shape;193;p2">
            <a:extLst>
              <a:ext uri="{FF2B5EF4-FFF2-40B4-BE49-F238E27FC236}">
                <a16:creationId xmlns:a16="http://schemas.microsoft.com/office/drawing/2014/main" id="{843FFD4F-AEB7-434C-86B6-B13F6ED67102}"/>
              </a:ext>
            </a:extLst>
          </p:cNvPr>
          <p:cNvSpPr/>
          <p:nvPr/>
        </p:nvSpPr>
        <p:spPr>
          <a:xfrm>
            <a:off x="1999836" y="3860640"/>
            <a:ext cx="1278930"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KRAS</a:t>
            </a:r>
            <a:br>
              <a:rPr kumimoji="0" lang="en-GB" sz="11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25%</a:t>
            </a:r>
            <a:r>
              <a:rPr kumimoji="0" lang="en-GB" sz="11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57" name="Google Shape;194;p2">
            <a:extLst>
              <a:ext uri="{FF2B5EF4-FFF2-40B4-BE49-F238E27FC236}">
                <a16:creationId xmlns:a16="http://schemas.microsoft.com/office/drawing/2014/main" id="{BAF294B7-A45D-4FE7-91D1-0E8A6E01409B}"/>
              </a:ext>
            </a:extLst>
          </p:cNvPr>
          <p:cNvSpPr/>
          <p:nvPr/>
        </p:nvSpPr>
        <p:spPr>
          <a:xfrm rot="17783177">
            <a:off x="3406317" y="2616236"/>
            <a:ext cx="1326220"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MET</a:t>
            </a:r>
            <a:r>
              <a:rPr kumimoji="0" lang="en-GB" sz="8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 3%</a:t>
            </a:r>
            <a:r>
              <a:rPr kumimoji="0" lang="en-GB" sz="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58" name="Google Shape;195;p2">
            <a:extLst>
              <a:ext uri="{FF2B5EF4-FFF2-40B4-BE49-F238E27FC236}">
                <a16:creationId xmlns:a16="http://schemas.microsoft.com/office/drawing/2014/main" id="{A91B9FBF-7D16-437B-BBBD-6ACACFA28E76}"/>
              </a:ext>
            </a:extLst>
          </p:cNvPr>
          <p:cNvSpPr/>
          <p:nvPr/>
        </p:nvSpPr>
        <p:spPr>
          <a:xfrm rot="19649949">
            <a:off x="3902285" y="3134280"/>
            <a:ext cx="1278930"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ROS1</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6,7</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59" name="Google Shape;196;p2">
            <a:extLst>
              <a:ext uri="{FF2B5EF4-FFF2-40B4-BE49-F238E27FC236}">
                <a16:creationId xmlns:a16="http://schemas.microsoft.com/office/drawing/2014/main" id="{4606FAA3-AF53-4798-ADEB-FD54D59A2C64}"/>
              </a:ext>
            </a:extLst>
          </p:cNvPr>
          <p:cNvSpPr/>
          <p:nvPr/>
        </p:nvSpPr>
        <p:spPr>
          <a:xfrm rot="18203478">
            <a:off x="3657413" y="2886658"/>
            <a:ext cx="970005" cy="21544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HER2 </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60" name="Google Shape;198;p2">
            <a:extLst>
              <a:ext uri="{FF2B5EF4-FFF2-40B4-BE49-F238E27FC236}">
                <a16:creationId xmlns:a16="http://schemas.microsoft.com/office/drawing/2014/main" id="{66D9E394-F6B8-4030-AC28-DEB2D9A83B23}"/>
              </a:ext>
            </a:extLst>
          </p:cNvPr>
          <p:cNvSpPr/>
          <p:nvPr/>
        </p:nvSpPr>
        <p:spPr>
          <a:xfrm rot="19141348">
            <a:off x="3837067" y="2969502"/>
            <a:ext cx="1278930"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n-GB" sz="8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RET </a:t>
            </a:r>
            <a:r>
              <a:rPr kumimoji="0" lang="en-GB" sz="8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1–2%</a:t>
            </a:r>
            <a:r>
              <a:rPr kumimoji="0" lang="en-GB" sz="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4,5</a:t>
            </a:r>
            <a:endParaRPr kumimoji="0" sz="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cxnSp>
        <p:nvCxnSpPr>
          <p:cNvPr id="61" name="Google Shape;199;p2">
            <a:extLst>
              <a:ext uri="{FF2B5EF4-FFF2-40B4-BE49-F238E27FC236}">
                <a16:creationId xmlns:a16="http://schemas.microsoft.com/office/drawing/2014/main" id="{A6015A7B-EB08-4052-860D-9DB13BA02C0F}"/>
              </a:ext>
            </a:extLst>
          </p:cNvPr>
          <p:cNvCxnSpPr/>
          <p:nvPr/>
        </p:nvCxnSpPr>
        <p:spPr>
          <a:xfrm>
            <a:off x="4968695" y="3268316"/>
            <a:ext cx="126469" cy="0"/>
          </a:xfrm>
          <a:prstGeom prst="straightConnector1">
            <a:avLst/>
          </a:prstGeom>
          <a:noFill/>
          <a:ln w="9525" cap="flat" cmpd="sng">
            <a:solidFill>
              <a:srgbClr val="000000"/>
            </a:solidFill>
            <a:prstDash val="solid"/>
            <a:round/>
            <a:headEnd type="none" w="sm" len="sm"/>
            <a:tailEnd type="none" w="sm" len="sm"/>
          </a:ln>
        </p:spPr>
      </p:cxnSp>
      <p:sp>
        <p:nvSpPr>
          <p:cNvPr id="62" name="Google Shape;200;p2">
            <a:extLst>
              <a:ext uri="{FF2B5EF4-FFF2-40B4-BE49-F238E27FC236}">
                <a16:creationId xmlns:a16="http://schemas.microsoft.com/office/drawing/2014/main" id="{4565F325-BADA-4E94-BCAA-6E3FC28BCB76}"/>
              </a:ext>
            </a:extLst>
          </p:cNvPr>
          <p:cNvSpPr/>
          <p:nvPr/>
        </p:nvSpPr>
        <p:spPr>
          <a:xfrm>
            <a:off x="5133074" y="3203270"/>
            <a:ext cx="725324" cy="123111"/>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NTRK</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≤1%</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8</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cxnSp>
        <p:nvCxnSpPr>
          <p:cNvPr id="63" name="Google Shape;201;p2">
            <a:extLst>
              <a:ext uri="{FF2B5EF4-FFF2-40B4-BE49-F238E27FC236}">
                <a16:creationId xmlns:a16="http://schemas.microsoft.com/office/drawing/2014/main" id="{31FC9B79-0BBB-4A54-8460-0304FE5B329D}"/>
              </a:ext>
            </a:extLst>
          </p:cNvPr>
          <p:cNvCxnSpPr/>
          <p:nvPr/>
        </p:nvCxnSpPr>
        <p:spPr>
          <a:xfrm>
            <a:off x="5010586" y="3373599"/>
            <a:ext cx="126469" cy="0"/>
          </a:xfrm>
          <a:prstGeom prst="straightConnector1">
            <a:avLst/>
          </a:prstGeom>
          <a:noFill/>
          <a:ln w="9525" cap="flat" cmpd="sng">
            <a:solidFill>
              <a:srgbClr val="000000"/>
            </a:solidFill>
            <a:prstDash val="solid"/>
            <a:round/>
            <a:headEnd type="none" w="sm" len="sm"/>
            <a:tailEnd type="none" w="sm" len="sm"/>
          </a:ln>
        </p:spPr>
      </p:cxnSp>
      <p:sp>
        <p:nvSpPr>
          <p:cNvPr id="64" name="Google Shape;202;p2">
            <a:extLst>
              <a:ext uri="{FF2B5EF4-FFF2-40B4-BE49-F238E27FC236}">
                <a16:creationId xmlns:a16="http://schemas.microsoft.com/office/drawing/2014/main" id="{B604FD24-8BBA-4BAC-AC20-A122792D0D5B}"/>
              </a:ext>
            </a:extLst>
          </p:cNvPr>
          <p:cNvSpPr/>
          <p:nvPr/>
        </p:nvSpPr>
        <p:spPr>
          <a:xfrm>
            <a:off x="5169742" y="3308926"/>
            <a:ext cx="562704" cy="123111"/>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MEK1</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&lt;1%</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50" name="Google Shape;203;p2">
            <a:extLst>
              <a:ext uri="{FF2B5EF4-FFF2-40B4-BE49-F238E27FC236}">
                <a16:creationId xmlns:a16="http://schemas.microsoft.com/office/drawing/2014/main" id="{ED999054-83EE-49EC-8495-832C8616206C}"/>
              </a:ext>
            </a:extLst>
          </p:cNvPr>
          <p:cNvSpPr/>
          <p:nvPr/>
        </p:nvSpPr>
        <p:spPr>
          <a:xfrm rot="16747381">
            <a:off x="3086450" y="2628719"/>
            <a:ext cx="1248927" cy="2616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t>ALK</a:t>
            </a:r>
            <a:r>
              <a:rPr kumimoji="0" lang="en-GB"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t> ~5%</a:t>
            </a:r>
            <a:r>
              <a:rPr kumimoji="0" lang="en-GB" sz="1100" b="0" i="0" u="none" strike="noStrike" kern="0" cap="none" spc="0" normalizeH="0" baseline="30000" noProof="0" dirty="0">
                <a:ln>
                  <a:noFill/>
                </a:ln>
                <a:solidFill>
                  <a:srgbClr val="000000">
                    <a:lumMod val="50000"/>
                    <a:lumOff val="50000"/>
                  </a:srgbClr>
                </a:solidFill>
                <a:effectLst/>
                <a:uLnTx/>
                <a:uFillTx/>
                <a:latin typeface="Arial" panose="020B0604020202020204"/>
                <a:ea typeface="Arial"/>
                <a:cs typeface="Arial"/>
                <a:sym typeface="Arial"/>
              </a:rPr>
              <a:t>2,3</a:t>
            </a:r>
            <a:endParaRPr kumimoji="0"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endParaRPr>
          </a:p>
        </p:txBody>
      </p:sp>
      <p:cxnSp>
        <p:nvCxnSpPr>
          <p:cNvPr id="51" name="Google Shape;204;p2">
            <a:extLst>
              <a:ext uri="{FF2B5EF4-FFF2-40B4-BE49-F238E27FC236}">
                <a16:creationId xmlns:a16="http://schemas.microsoft.com/office/drawing/2014/main" id="{2B220A7A-BDAF-4F1E-9FE4-B5AF90E0E3A6}"/>
              </a:ext>
            </a:extLst>
          </p:cNvPr>
          <p:cNvCxnSpPr/>
          <p:nvPr/>
        </p:nvCxnSpPr>
        <p:spPr>
          <a:xfrm>
            <a:off x="4930848" y="3154523"/>
            <a:ext cx="126469" cy="0"/>
          </a:xfrm>
          <a:prstGeom prst="straightConnector1">
            <a:avLst/>
          </a:prstGeom>
          <a:noFill/>
          <a:ln w="9525" cap="flat" cmpd="sng">
            <a:solidFill>
              <a:srgbClr val="000000"/>
            </a:solidFill>
            <a:prstDash val="solid"/>
            <a:round/>
            <a:headEnd type="none" w="sm" len="sm"/>
            <a:tailEnd type="none" w="sm" len="sm"/>
          </a:ln>
        </p:spPr>
      </p:cxnSp>
      <p:sp>
        <p:nvSpPr>
          <p:cNvPr id="52" name="Google Shape;205;p2">
            <a:extLst>
              <a:ext uri="{FF2B5EF4-FFF2-40B4-BE49-F238E27FC236}">
                <a16:creationId xmlns:a16="http://schemas.microsoft.com/office/drawing/2014/main" id="{BFE39183-34A6-4F3E-8E7F-0D74C0744098}"/>
              </a:ext>
            </a:extLst>
          </p:cNvPr>
          <p:cNvSpPr/>
          <p:nvPr/>
        </p:nvSpPr>
        <p:spPr>
          <a:xfrm>
            <a:off x="5083222" y="3089852"/>
            <a:ext cx="709140" cy="123111"/>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PIK3CA</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48" name="Google Shape;197;p2">
            <a:extLst>
              <a:ext uri="{FF2B5EF4-FFF2-40B4-BE49-F238E27FC236}">
                <a16:creationId xmlns:a16="http://schemas.microsoft.com/office/drawing/2014/main" id="{A9F9D80F-58E7-4105-B1FD-24C670AF06F6}"/>
              </a:ext>
            </a:extLst>
          </p:cNvPr>
          <p:cNvSpPr/>
          <p:nvPr/>
        </p:nvSpPr>
        <p:spPr>
          <a:xfrm rot="18746030">
            <a:off x="3782311" y="3027157"/>
            <a:ext cx="950085" cy="132077"/>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BRAF</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65" name="Rectangle: Rounded Corners 8">
            <a:extLst>
              <a:ext uri="{FF2B5EF4-FFF2-40B4-BE49-F238E27FC236}">
                <a16:creationId xmlns:a16="http://schemas.microsoft.com/office/drawing/2014/main" id="{7A277789-7960-4654-9443-6441C3700A81}"/>
              </a:ext>
            </a:extLst>
          </p:cNvPr>
          <p:cNvSpPr/>
          <p:nvPr/>
        </p:nvSpPr>
        <p:spPr>
          <a:xfrm>
            <a:off x="1671068" y="1485900"/>
            <a:ext cx="4352924" cy="4514850"/>
          </a:xfrm>
          <a:prstGeom prst="roundRect">
            <a:avLst>
              <a:gd name="adj" fmla="val 1934"/>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cxnSp>
        <p:nvCxnSpPr>
          <p:cNvPr id="66" name="Connettore diritto 65"/>
          <p:cNvCxnSpPr/>
          <p:nvPr/>
        </p:nvCxnSpPr>
        <p:spPr>
          <a:xfrm>
            <a:off x="1096575" y="1346163"/>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graphicFrame>
        <p:nvGraphicFramePr>
          <p:cNvPr id="32" name="Chart 7">
            <a:extLst>
              <a:ext uri="{FF2B5EF4-FFF2-40B4-BE49-F238E27FC236}">
                <a16:creationId xmlns:a16="http://schemas.microsoft.com/office/drawing/2014/main" id="{F95DB461-8775-4002-827F-731C8AAA887E}"/>
              </a:ext>
            </a:extLst>
          </p:cNvPr>
          <p:cNvGraphicFramePr/>
          <p:nvPr>
            <p:extLst>
              <p:ext uri="{D42A27DB-BD31-4B8C-83A1-F6EECF244321}">
                <p14:modId xmlns:p14="http://schemas.microsoft.com/office/powerpoint/2010/main" val="1512138809"/>
              </p:ext>
            </p:extLst>
          </p:nvPr>
        </p:nvGraphicFramePr>
        <p:xfrm>
          <a:off x="6279482" y="2278960"/>
          <a:ext cx="4194601" cy="3658949"/>
        </p:xfrm>
        <a:graphic>
          <a:graphicData uri="http://schemas.openxmlformats.org/drawingml/2006/chart">
            <c:chart xmlns:c="http://schemas.openxmlformats.org/drawingml/2006/chart" xmlns:r="http://schemas.openxmlformats.org/officeDocument/2006/relationships" r:id="rId4"/>
          </a:graphicData>
        </a:graphic>
      </p:graphicFrame>
      <p:sp>
        <p:nvSpPr>
          <p:cNvPr id="33" name="Google Shape;533;p61">
            <a:extLst>
              <a:ext uri="{FF2B5EF4-FFF2-40B4-BE49-F238E27FC236}">
                <a16:creationId xmlns:a16="http://schemas.microsoft.com/office/drawing/2014/main" id="{F0B6EE2E-DF6B-4B8D-87B7-6FADEF57DA93}"/>
              </a:ext>
            </a:extLst>
          </p:cNvPr>
          <p:cNvSpPr/>
          <p:nvPr/>
        </p:nvSpPr>
        <p:spPr>
          <a:xfrm>
            <a:off x="6279483" y="2118886"/>
            <a:ext cx="4194600" cy="3790950"/>
          </a:xfrm>
          <a:prstGeom prst="rect">
            <a:avLst/>
          </a:prstGeom>
          <a:no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sp>
        <p:nvSpPr>
          <p:cNvPr id="39" name="Google Shape;549;p61">
            <a:extLst>
              <a:ext uri="{FF2B5EF4-FFF2-40B4-BE49-F238E27FC236}">
                <a16:creationId xmlns:a16="http://schemas.microsoft.com/office/drawing/2014/main" id="{0E6BF032-780A-4669-94AF-259C296C2617}"/>
              </a:ext>
            </a:extLst>
          </p:cNvPr>
          <p:cNvSpPr txBox="1"/>
          <p:nvPr/>
        </p:nvSpPr>
        <p:spPr>
          <a:xfrm>
            <a:off x="6279483" y="1564560"/>
            <a:ext cx="4194600" cy="621000"/>
          </a:xfrm>
          <a:prstGeom prst="round2SameRect">
            <a:avLst/>
          </a:prstGeom>
          <a:solidFill>
            <a:srgbClr val="006666"/>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anose="020B0604020202020204"/>
                <a:ea typeface="+mn-ea"/>
                <a:cs typeface="+mn-cs"/>
              </a:rPr>
              <a:t>PD-L1 expression</a:t>
            </a:r>
            <a:r>
              <a:rPr kumimoji="0" lang="en-US" sz="1800" b="0" i="0" u="none" strike="noStrike" kern="0" cap="none" spc="0" normalizeH="0" baseline="30000" noProof="0" dirty="0" smtClean="0">
                <a:ln>
                  <a:noFill/>
                </a:ln>
                <a:solidFill>
                  <a:srgbClr val="FFFFFF"/>
                </a:solidFill>
                <a:effectLst/>
                <a:uLnTx/>
                <a:uFillTx/>
                <a:latin typeface="Arial" panose="020B0604020202020204"/>
                <a:ea typeface="+mn-ea"/>
                <a:cs typeface="+mn-cs"/>
              </a:rPr>
              <a:t>8–14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anose="020B0604020202020204"/>
                <a:ea typeface="+mn-ea"/>
                <a:cs typeface="+mn-cs"/>
              </a:rPr>
              <a:t>(Expression on TCs*)</a:t>
            </a:r>
          </a:p>
        </p:txBody>
      </p:sp>
      <p:sp>
        <p:nvSpPr>
          <p:cNvPr id="46" name="Google Shape;1294;p90">
            <a:extLst>
              <a:ext uri="{FF2B5EF4-FFF2-40B4-BE49-F238E27FC236}">
                <a16:creationId xmlns:a16="http://schemas.microsoft.com/office/drawing/2014/main" id="{F1A43B9D-9E9D-40A1-9C09-C3600FC9EFCA}"/>
              </a:ext>
            </a:extLst>
          </p:cNvPr>
          <p:cNvSpPr txBox="1"/>
          <p:nvPr/>
        </p:nvSpPr>
        <p:spPr>
          <a:xfrm>
            <a:off x="7001843" y="2965427"/>
            <a:ext cx="1584900" cy="954067"/>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PD-L1 </a:t>
            </a:r>
            <a:b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TC ≥50%</a:t>
            </a:r>
            <a:endParaRPr kumimoji="0"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28%</a:t>
            </a:r>
            <a:endParaRPr kumimoji="0"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7" name="Google Shape;1295;p90">
            <a:extLst>
              <a:ext uri="{FF2B5EF4-FFF2-40B4-BE49-F238E27FC236}">
                <a16:creationId xmlns:a16="http://schemas.microsoft.com/office/drawing/2014/main" id="{63444F6A-A23B-4816-8A9D-0B371C696FDD}"/>
              </a:ext>
            </a:extLst>
          </p:cNvPr>
          <p:cNvSpPr txBox="1"/>
          <p:nvPr/>
        </p:nvSpPr>
        <p:spPr>
          <a:xfrm>
            <a:off x="7308018" y="4372585"/>
            <a:ext cx="1584900" cy="954067"/>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PD-L1 </a:t>
            </a:r>
            <a:b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TC 1–49%</a:t>
            </a:r>
            <a:endParaRPr kumimoji="0"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31%</a:t>
            </a:r>
            <a:endParaRPr kumimoji="0"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9" name="Google Shape;1296;p90">
            <a:extLst>
              <a:ext uri="{FF2B5EF4-FFF2-40B4-BE49-F238E27FC236}">
                <a16:creationId xmlns:a16="http://schemas.microsoft.com/office/drawing/2014/main" id="{0AE70A2F-90FA-41F6-ABB8-174AFAB526B6}"/>
              </a:ext>
            </a:extLst>
          </p:cNvPr>
          <p:cNvSpPr txBox="1"/>
          <p:nvPr/>
        </p:nvSpPr>
        <p:spPr>
          <a:xfrm>
            <a:off x="8457243" y="3267627"/>
            <a:ext cx="1584900" cy="954067"/>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PD-L1 </a:t>
            </a:r>
            <a:b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TC &lt;1%</a:t>
            </a:r>
            <a:endParaRPr kumimoji="0"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41%</a:t>
            </a:r>
            <a:endParaRPr kumimoji="0"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4448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FC414F4E-7864-B6FE-A74F-756BF3B1AC23}"/>
              </a:ext>
            </a:extLst>
          </p:cNvPr>
          <p:cNvSpPr txBox="1">
            <a:spLocks/>
          </p:cNvSpPr>
          <p:nvPr/>
        </p:nvSpPr>
        <p:spPr>
          <a:xfrm>
            <a:off x="647999" y="365125"/>
            <a:ext cx="10086675"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lang="en-US" b="1" dirty="0" err="1" smtClean="0">
                <a:solidFill>
                  <a:srgbClr val="006666"/>
                </a:solidFill>
                <a:latin typeface="Calibri" panose="020F0502020204030204"/>
              </a:rPr>
              <a:t>Testare</a:t>
            </a:r>
            <a:r>
              <a:rPr lang="en-US" b="1" dirty="0" smtClean="0">
                <a:solidFill>
                  <a:srgbClr val="006666"/>
                </a:solidFill>
                <a:latin typeface="Calibri" panose="020F0502020204030204"/>
              </a:rPr>
              <a:t> </a:t>
            </a:r>
            <a:r>
              <a:rPr lang="en-US" b="1" dirty="0" err="1" smtClean="0">
                <a:solidFill>
                  <a:srgbClr val="006666"/>
                </a:solidFill>
                <a:latin typeface="Calibri" panose="020F0502020204030204"/>
              </a:rPr>
              <a:t>i</a:t>
            </a:r>
            <a:r>
              <a:rPr lang="en-US" b="1" dirty="0" smtClean="0">
                <a:solidFill>
                  <a:srgbClr val="006666"/>
                </a:solidFill>
                <a:latin typeface="Calibri" panose="020F0502020204030204"/>
              </a:rPr>
              <a:t> </a:t>
            </a:r>
            <a:r>
              <a:rPr lang="en-US" b="1" dirty="0" err="1" smtClean="0">
                <a:solidFill>
                  <a:srgbClr val="006666"/>
                </a:solidFill>
                <a:latin typeface="Calibri" panose="020F0502020204030204"/>
              </a:rPr>
              <a:t>pazienti</a:t>
            </a:r>
            <a:r>
              <a:rPr lang="en-US" b="1" dirty="0" smtClean="0">
                <a:solidFill>
                  <a:srgbClr val="006666"/>
                </a:solidFill>
                <a:latin typeface="Calibri" panose="020F0502020204030204"/>
              </a:rPr>
              <a:t> per </a:t>
            </a:r>
            <a:r>
              <a:rPr lang="en-US" b="1" dirty="0" err="1" smtClean="0">
                <a:solidFill>
                  <a:srgbClr val="006666"/>
                </a:solidFill>
                <a:latin typeface="Calibri" panose="020F0502020204030204"/>
              </a:rPr>
              <a:t>tutti</a:t>
            </a:r>
            <a:r>
              <a:rPr lang="en-US" b="1" dirty="0" smtClean="0">
                <a:solidFill>
                  <a:srgbClr val="006666"/>
                </a:solidFill>
                <a:latin typeface="Calibri" panose="020F0502020204030204"/>
              </a:rPr>
              <a:t> </a:t>
            </a:r>
            <a:r>
              <a:rPr lang="en-US" b="1" dirty="0" err="1" smtClean="0">
                <a:solidFill>
                  <a:srgbClr val="006666"/>
                </a:solidFill>
                <a:latin typeface="Calibri" panose="020F0502020204030204"/>
              </a:rPr>
              <a:t>questi</a:t>
            </a:r>
            <a:r>
              <a:rPr lang="en-US" b="1" dirty="0" smtClean="0">
                <a:solidFill>
                  <a:srgbClr val="006666"/>
                </a:solidFill>
                <a:latin typeface="Calibri" panose="020F0502020204030204"/>
              </a:rPr>
              <a:t> </a:t>
            </a:r>
            <a:r>
              <a:rPr lang="en-US" b="1" dirty="0" err="1" smtClean="0">
                <a:solidFill>
                  <a:srgbClr val="006666"/>
                </a:solidFill>
                <a:latin typeface="Calibri" panose="020F0502020204030204"/>
              </a:rPr>
              <a:t>biomarcatori</a:t>
            </a:r>
            <a:r>
              <a:rPr lang="en-US" b="1" dirty="0" smtClean="0">
                <a:solidFill>
                  <a:srgbClr val="006666"/>
                </a:solidFill>
                <a:latin typeface="Calibri" panose="020F0502020204030204"/>
              </a:rPr>
              <a:t> è </a:t>
            </a:r>
            <a:r>
              <a:rPr lang="en-US" b="1" dirty="0" err="1" smtClean="0">
                <a:solidFill>
                  <a:srgbClr val="006666"/>
                </a:solidFill>
                <a:latin typeface="Calibri" panose="020F0502020204030204"/>
              </a:rPr>
              <a:t>essenziale</a:t>
            </a:r>
            <a:r>
              <a:rPr lang="en-US" b="1" dirty="0" smtClean="0">
                <a:solidFill>
                  <a:srgbClr val="006666"/>
                </a:solidFill>
                <a:latin typeface="Calibri" panose="020F0502020204030204"/>
              </a:rPr>
              <a:t> per la </a:t>
            </a:r>
            <a:r>
              <a:rPr lang="en-US" b="1" dirty="0" err="1" smtClean="0">
                <a:solidFill>
                  <a:srgbClr val="006666"/>
                </a:solidFill>
                <a:latin typeface="Calibri" panose="020F0502020204030204"/>
              </a:rPr>
              <a:t>scelta</a:t>
            </a:r>
            <a:r>
              <a:rPr lang="en-US" b="1" dirty="0" smtClean="0">
                <a:solidFill>
                  <a:srgbClr val="006666"/>
                </a:solidFill>
                <a:latin typeface="Calibri" panose="020F0502020204030204"/>
              </a:rPr>
              <a:t> </a:t>
            </a:r>
            <a:r>
              <a:rPr lang="en-US" b="1" dirty="0" err="1" smtClean="0">
                <a:solidFill>
                  <a:srgbClr val="006666"/>
                </a:solidFill>
                <a:latin typeface="Calibri" panose="020F0502020204030204"/>
              </a:rPr>
              <a:t>della</a:t>
            </a:r>
            <a:r>
              <a:rPr lang="en-US" b="1" dirty="0" smtClean="0">
                <a:solidFill>
                  <a:srgbClr val="006666"/>
                </a:solidFill>
                <a:latin typeface="Calibri" panose="020F0502020204030204"/>
              </a:rPr>
              <a:t> </a:t>
            </a:r>
            <a:r>
              <a:rPr lang="en-US" b="1" dirty="0" err="1" smtClean="0">
                <a:solidFill>
                  <a:srgbClr val="006666"/>
                </a:solidFill>
                <a:latin typeface="Calibri" panose="020F0502020204030204"/>
              </a:rPr>
              <a:t>terapia</a:t>
            </a:r>
            <a:endPar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endParaRPr>
          </a:p>
        </p:txBody>
      </p:sp>
      <p:sp>
        <p:nvSpPr>
          <p:cNvPr id="3" name="Text Placeholder 2">
            <a:extLst>
              <a:ext uri="{FF2B5EF4-FFF2-40B4-BE49-F238E27FC236}">
                <a16:creationId xmlns:a16="http://schemas.microsoft.com/office/drawing/2014/main" id="{21059545-A2DF-FC1F-0648-26B115634175}"/>
              </a:ext>
            </a:extLst>
          </p:cNvPr>
          <p:cNvSpPr txBox="1">
            <a:spLocks/>
          </p:cNvSpPr>
          <p:nvPr/>
        </p:nvSpPr>
        <p:spPr>
          <a:xfrm>
            <a:off x="648000" y="6193564"/>
            <a:ext cx="8388000"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fr-FR"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t>1. Pakkala &amp; Ramalingam. JCI Insight 2018; 2. Barlesi, et al. Lancet 2016; 3. Tian, et al. Lung Cancer 2017; 4. Qiu, et al. Sci Rep 2020; 5. Gainor &amp; Shaw. Oncologist 2013; </a:t>
            </a:r>
            <a:br>
              <a:rPr kumimoji="0" lang="fr-FR"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br>
            <a:r>
              <a:rPr kumimoji="0" lang="fr-FR"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t>6. Bergethon, et al. J Clin Oncol 2012; 7. Dugay, et al. Oncotarget 2017; 8. Farago, et al. JCO Precis Oncol 2018</a:t>
            </a:r>
            <a:endParaRPr kumimoji="0" lang="fr-FR" sz="800" b="0" i="0" u="none" strike="noStrike" kern="1200" cap="none" spc="0" normalizeH="0" baseline="0" noProof="0" dirty="0">
              <a:ln>
                <a:noFill/>
              </a:ln>
              <a:solidFill>
                <a:srgbClr val="44546A"/>
              </a:solidFill>
              <a:effectLst/>
              <a:uLnTx/>
              <a:uFillTx/>
              <a:latin typeface="Arial" panose="020B0604020202020204"/>
              <a:ea typeface="+mn-ea"/>
              <a:cs typeface="Arial" panose="020B0604020202020204" pitchFamily="34" charset="0"/>
            </a:endParaRPr>
          </a:p>
        </p:txBody>
      </p:sp>
      <p:sp>
        <p:nvSpPr>
          <p:cNvPr id="4" name="Google Shape;533;p61">
            <a:extLst>
              <a:ext uri="{FF2B5EF4-FFF2-40B4-BE49-F238E27FC236}">
                <a16:creationId xmlns:a16="http://schemas.microsoft.com/office/drawing/2014/main" id="{376FD7E4-773A-4500-8612-966F4CB7087D}"/>
              </a:ext>
            </a:extLst>
          </p:cNvPr>
          <p:cNvSpPr/>
          <p:nvPr/>
        </p:nvSpPr>
        <p:spPr>
          <a:xfrm>
            <a:off x="1832463" y="2105026"/>
            <a:ext cx="4194600" cy="3790950"/>
          </a:xfrm>
          <a:prstGeom prst="rect">
            <a:avLst/>
          </a:prstGeom>
          <a:no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sp>
        <p:nvSpPr>
          <p:cNvPr id="5" name="Google Shape;549;p61">
            <a:extLst>
              <a:ext uri="{FF2B5EF4-FFF2-40B4-BE49-F238E27FC236}">
                <a16:creationId xmlns:a16="http://schemas.microsoft.com/office/drawing/2014/main" id="{46BF32CB-C2E1-40F9-AE82-EA2A6E567DCD}"/>
              </a:ext>
            </a:extLst>
          </p:cNvPr>
          <p:cNvSpPr txBox="1"/>
          <p:nvPr/>
        </p:nvSpPr>
        <p:spPr>
          <a:xfrm>
            <a:off x="1832463" y="1550700"/>
            <a:ext cx="4194600" cy="554325"/>
          </a:xfrm>
          <a:prstGeom prst="round2SameRect">
            <a:avLst/>
          </a:prstGeom>
          <a:solidFill>
            <a:srgbClr val="006666"/>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anose="020B0604020202020204"/>
                <a:ea typeface="+mn-ea"/>
                <a:cs typeface="+mn-cs"/>
              </a:rPr>
              <a:t>Oncogenic drivers in lung cancer</a:t>
            </a:r>
          </a:p>
        </p:txBody>
      </p:sp>
      <p:sp>
        <p:nvSpPr>
          <p:cNvPr id="6" name="Google Shape;832;p76">
            <a:extLst>
              <a:ext uri="{FF2B5EF4-FFF2-40B4-BE49-F238E27FC236}">
                <a16:creationId xmlns:a16="http://schemas.microsoft.com/office/drawing/2014/main" id="{E3E39FA2-30DD-4B8D-8D4D-CAAE0BAD3441}"/>
              </a:ext>
            </a:extLst>
          </p:cNvPr>
          <p:cNvSpPr txBox="1"/>
          <p:nvPr/>
        </p:nvSpPr>
        <p:spPr>
          <a:xfrm>
            <a:off x="1832463" y="5549540"/>
            <a:ext cx="4194600" cy="2463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1200" cap="none" spc="0" normalizeH="0" baseline="0" noProof="0" dirty="0">
                <a:ln>
                  <a:noFill/>
                </a:ln>
                <a:solidFill>
                  <a:srgbClr val="44546A"/>
                </a:solidFill>
                <a:effectLst/>
                <a:uLnTx/>
                <a:uFillTx/>
                <a:latin typeface="Arial"/>
                <a:ea typeface="Arial"/>
                <a:cs typeface="Arial"/>
                <a:sym typeface="Arial"/>
              </a:rPr>
              <a:t>Figure adapted from Pakkala &amp; Ramalingam. JCI Insight 2018</a:t>
            </a:r>
            <a:endParaRPr kumimoji="0" sz="1400" b="0" i="0" u="none" strike="noStrike" kern="1200" cap="none" spc="0" normalizeH="0" baseline="0" noProof="0" dirty="0">
              <a:ln>
                <a:noFill/>
              </a:ln>
              <a:solidFill>
                <a:srgbClr val="44546A"/>
              </a:solidFill>
              <a:effectLst/>
              <a:uLnTx/>
              <a:uFillTx/>
              <a:latin typeface="Arial"/>
              <a:ea typeface="Arial"/>
              <a:cs typeface="Arial"/>
              <a:sym typeface="Arial"/>
            </a:endParaRPr>
          </a:p>
        </p:txBody>
      </p:sp>
      <p:sp>
        <p:nvSpPr>
          <p:cNvPr id="7" name="Google Shape;549;p61">
            <a:extLst>
              <a:ext uri="{FF2B5EF4-FFF2-40B4-BE49-F238E27FC236}">
                <a16:creationId xmlns:a16="http://schemas.microsoft.com/office/drawing/2014/main" id="{E686C8F4-CFBC-4977-A757-2860B0FD6AFD}"/>
              </a:ext>
            </a:extLst>
          </p:cNvPr>
          <p:cNvSpPr txBox="1"/>
          <p:nvPr/>
        </p:nvSpPr>
        <p:spPr>
          <a:xfrm>
            <a:off x="7622917" y="2247901"/>
            <a:ext cx="2736620" cy="2754674"/>
          </a:xfrm>
          <a:prstGeom prst="roundRect">
            <a:avLst>
              <a:gd name="adj" fmla="val 10282"/>
            </a:avLst>
          </a:prstGeom>
          <a:solidFill>
            <a:srgbClr val="FFFFFF"/>
          </a:solidFill>
          <a:ln w="38100"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432FF"/>
                </a:solidFill>
                <a:effectLst/>
                <a:uLnTx/>
                <a:uFillTx/>
                <a:latin typeface="Arial" panose="020B0604020202020204"/>
                <a:ea typeface="+mn-ea"/>
                <a:cs typeface="+mn-cs"/>
              </a:rPr>
              <a:t>Early</a:t>
            </a:r>
            <a:r>
              <a:rPr kumimoji="0" lang="en-US" sz="1800" b="0" i="0" u="none" strike="noStrike" kern="0" cap="none" spc="0" normalizeH="0" baseline="0" noProof="0" dirty="0" smtClean="0">
                <a:ln>
                  <a:noFill/>
                </a:ln>
                <a:solidFill>
                  <a:srgbClr val="0432FF"/>
                </a:solidFill>
                <a:effectLst/>
                <a:uLnTx/>
                <a:uFillTx/>
                <a:latin typeface="Arial" panose="020B0604020202020204"/>
                <a:ea typeface="+mn-ea"/>
                <a:cs typeface="+mn-cs"/>
              </a:rPr>
              <a:t>, </a:t>
            </a:r>
            <a:r>
              <a:rPr kumimoji="0" lang="en-US" sz="1800" b="1" i="0" u="none" strike="noStrike" kern="0" cap="none" spc="0" normalizeH="0" baseline="0" noProof="0" dirty="0" smtClean="0">
                <a:ln>
                  <a:noFill/>
                </a:ln>
                <a:solidFill>
                  <a:srgbClr val="0432FF"/>
                </a:solidFill>
                <a:effectLst/>
                <a:uLnTx/>
                <a:uFillTx/>
                <a:latin typeface="Arial" panose="020B0604020202020204"/>
                <a:ea typeface="+mn-ea"/>
                <a:cs typeface="+mn-cs"/>
              </a:rPr>
              <a:t>efficient</a:t>
            </a:r>
            <a:r>
              <a:rPr kumimoji="0" lang="en-US" sz="1800" b="0" i="0" u="none" strike="noStrike" kern="0" cap="none" spc="0" normalizeH="0" baseline="0" noProof="0" dirty="0" smtClean="0">
                <a:ln>
                  <a:noFill/>
                </a:ln>
                <a:solidFill>
                  <a:srgbClr val="0432FF"/>
                </a:solidFill>
                <a:effectLst/>
                <a:uLnTx/>
                <a:uFillTx/>
                <a:latin typeface="Arial" panose="020B060402020202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and </a:t>
            </a:r>
            <a:r>
              <a:rPr kumimoji="0" lang="en-US" sz="1800" b="1" i="0" u="none" strike="noStrike" kern="0" cap="none" spc="0" normalizeH="0" baseline="0" noProof="0" dirty="0" smtClean="0">
                <a:ln>
                  <a:noFill/>
                </a:ln>
                <a:solidFill>
                  <a:srgbClr val="0432FF"/>
                </a:solidFill>
                <a:effectLst/>
                <a:uLnTx/>
                <a:uFillTx/>
                <a:latin typeface="Arial" panose="020B0604020202020204"/>
                <a:ea typeface="+mn-ea"/>
                <a:cs typeface="+mn-cs"/>
              </a:rPr>
              <a:t>comprehensive</a:t>
            </a:r>
            <a:r>
              <a:rPr kumimoji="0" lang="en-US" sz="1800" b="0" i="0" u="none" strike="noStrike" kern="0" cap="none" spc="0" normalizeH="0" baseline="0" noProof="0" dirty="0" smtClean="0">
                <a:ln>
                  <a:noFill/>
                </a:ln>
                <a:solidFill>
                  <a:srgbClr val="0432FF"/>
                </a:solidFill>
                <a:effectLst/>
                <a:uLnTx/>
                <a:uFillTx/>
                <a:latin typeface="Arial" panose="020B0604020202020204"/>
                <a:ea typeface="+mn-ea"/>
                <a:cs typeface="+mn-cs"/>
              </a:rPr>
              <a:t> </a:t>
            </a:r>
            <a:r>
              <a:rPr kumimoji="0" lang="en-US" sz="1800" b="0"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biomarker testing can identify key oncogenic drivers for patients with advanced NSCLC</a:t>
            </a:r>
          </a:p>
        </p:txBody>
      </p:sp>
      <p:cxnSp>
        <p:nvCxnSpPr>
          <p:cNvPr id="8" name="Straight Connector 30">
            <a:extLst>
              <a:ext uri="{FF2B5EF4-FFF2-40B4-BE49-F238E27FC236}">
                <a16:creationId xmlns:a16="http://schemas.microsoft.com/office/drawing/2014/main" id="{FC16DB5B-FC85-4A28-9053-A21C4FEF0579}"/>
              </a:ext>
            </a:extLst>
          </p:cNvPr>
          <p:cNvCxnSpPr>
            <a:cxnSpLocks/>
          </p:cNvCxnSpPr>
          <p:nvPr/>
        </p:nvCxnSpPr>
        <p:spPr>
          <a:xfrm flipH="1">
            <a:off x="6427113" y="3625238"/>
            <a:ext cx="1209675" cy="0"/>
          </a:xfrm>
          <a:prstGeom prst="line">
            <a:avLst/>
          </a:prstGeom>
          <a:solidFill>
            <a:srgbClr val="FFFFFF"/>
          </a:solidFill>
          <a:ln w="28575" cap="flat" cmpd="sng">
            <a:solidFill>
              <a:srgbClr val="FF0066"/>
            </a:solidFill>
            <a:prstDash val="solid"/>
            <a:round/>
            <a:headEnd type="none" w="sm" len="sm"/>
            <a:tailEnd type="stealth" w="lg" len="lg"/>
          </a:ln>
        </p:spPr>
      </p:cxnSp>
      <p:grpSp>
        <p:nvGrpSpPr>
          <p:cNvPr id="10" name="Google Shape;188;p2">
            <a:extLst>
              <a:ext uri="{FF2B5EF4-FFF2-40B4-BE49-F238E27FC236}">
                <a16:creationId xmlns:a16="http://schemas.microsoft.com/office/drawing/2014/main" id="{A9BACD65-D0FF-4B5B-B5B1-518BDEB4B396}"/>
              </a:ext>
            </a:extLst>
          </p:cNvPr>
          <p:cNvGrpSpPr/>
          <p:nvPr/>
        </p:nvGrpSpPr>
        <p:grpSpPr>
          <a:xfrm>
            <a:off x="1200538" y="1993787"/>
            <a:ext cx="4964401" cy="3555752"/>
            <a:chOff x="-521450" y="1156341"/>
            <a:chExt cx="6098520" cy="4212313"/>
          </a:xfrm>
        </p:grpSpPr>
        <p:grpSp>
          <p:nvGrpSpPr>
            <p:cNvPr id="12" name="Google Shape;189;p2">
              <a:extLst>
                <a:ext uri="{FF2B5EF4-FFF2-40B4-BE49-F238E27FC236}">
                  <a16:creationId xmlns:a16="http://schemas.microsoft.com/office/drawing/2014/main" id="{8EBECF5E-B080-40C5-BAC3-095A369B3E93}"/>
                </a:ext>
              </a:extLst>
            </p:cNvPr>
            <p:cNvGrpSpPr/>
            <p:nvPr/>
          </p:nvGrpSpPr>
          <p:grpSpPr>
            <a:xfrm>
              <a:off x="-521450" y="1156341"/>
              <a:ext cx="6098520" cy="4212313"/>
              <a:chOff x="-160933" y="1487720"/>
              <a:chExt cx="6433901" cy="4443961"/>
            </a:xfrm>
          </p:grpSpPr>
          <p:graphicFrame>
            <p:nvGraphicFramePr>
              <p:cNvPr id="16" name="Google Shape;190;p2">
                <a:extLst>
                  <a:ext uri="{FF2B5EF4-FFF2-40B4-BE49-F238E27FC236}">
                    <a16:creationId xmlns:a16="http://schemas.microsoft.com/office/drawing/2014/main" id="{784B46A1-DBEA-4B63-B37F-C3193E6C13EA}"/>
                  </a:ext>
                </a:extLst>
              </p:cNvPr>
              <p:cNvGraphicFramePr/>
              <p:nvPr>
                <p:extLst/>
              </p:nvPr>
            </p:nvGraphicFramePr>
            <p:xfrm>
              <a:off x="-160933" y="1642415"/>
              <a:ext cx="6433901" cy="4289266"/>
            </p:xfrm>
            <a:graphic>
              <a:graphicData uri="http://schemas.openxmlformats.org/drawingml/2006/chart">
                <c:chart xmlns:c="http://schemas.openxmlformats.org/drawingml/2006/chart" xmlns:r="http://schemas.openxmlformats.org/officeDocument/2006/relationships" r:id="rId3"/>
              </a:graphicData>
            </a:graphic>
          </p:graphicFrame>
          <p:sp>
            <p:nvSpPr>
              <p:cNvPr id="17" name="Google Shape;191;p2">
                <a:extLst>
                  <a:ext uri="{FF2B5EF4-FFF2-40B4-BE49-F238E27FC236}">
                    <a16:creationId xmlns:a16="http://schemas.microsoft.com/office/drawing/2014/main" id="{8D16B453-D5FF-4F67-A649-FB913E447923}"/>
                  </a:ext>
                </a:extLst>
              </p:cNvPr>
              <p:cNvSpPr/>
              <p:nvPr/>
            </p:nvSpPr>
            <p:spPr>
              <a:xfrm>
                <a:off x="2924959" y="4114349"/>
                <a:ext cx="1852951" cy="750082"/>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No actionable driver alterations detected</a:t>
                </a:r>
                <a:b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36%</a:t>
                </a:r>
                <a:r>
                  <a:rPr kumimoji="0" lang="en-GB" sz="11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8" name="Google Shape;192;p2">
                <a:extLst>
                  <a:ext uri="{FF2B5EF4-FFF2-40B4-BE49-F238E27FC236}">
                    <a16:creationId xmlns:a16="http://schemas.microsoft.com/office/drawing/2014/main" id="{03BDFAB4-1E29-42FA-9F32-2D010B9CF274}"/>
                  </a:ext>
                </a:extLst>
              </p:cNvPr>
              <p:cNvSpPr/>
              <p:nvPr/>
            </p:nvSpPr>
            <p:spPr>
              <a:xfrm>
                <a:off x="1470099" y="2369263"/>
                <a:ext cx="1657503" cy="5385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EGFR</a:t>
                </a: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
                </a:r>
                <a:b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~15%</a:t>
                </a:r>
                <a:r>
                  <a:rPr kumimoji="0" lang="en-GB" sz="11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9" name="Google Shape;193;p2">
                <a:extLst>
                  <a:ext uri="{FF2B5EF4-FFF2-40B4-BE49-F238E27FC236}">
                    <a16:creationId xmlns:a16="http://schemas.microsoft.com/office/drawing/2014/main" id="{BCEE9C98-25FF-49AC-AF14-F991AF9006F0}"/>
                  </a:ext>
                </a:extLst>
              </p:cNvPr>
              <p:cNvSpPr/>
              <p:nvPr/>
            </p:nvSpPr>
            <p:spPr>
              <a:xfrm>
                <a:off x="1063010" y="3737091"/>
                <a:ext cx="1657503" cy="5385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000000"/>
                    </a:solidFill>
                    <a:effectLst/>
                    <a:uLnTx/>
                    <a:uFillTx/>
                    <a:latin typeface="Arial" panose="020B0604020202020204"/>
                    <a:ea typeface="Arial"/>
                    <a:cs typeface="Arial"/>
                    <a:sym typeface="Arial"/>
                  </a:rPr>
                  <a:t>KRAS</a:t>
                </a:r>
                <a:br>
                  <a:rPr kumimoji="0" lang="en-GB" sz="1100" b="0" i="1" u="none" strike="noStrike" kern="0" cap="none" spc="0" normalizeH="0" baseline="0" noProof="0" dirty="0">
                    <a:ln>
                      <a:noFill/>
                    </a:ln>
                    <a:solidFill>
                      <a:srgbClr val="000000"/>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25%</a:t>
                </a:r>
                <a:r>
                  <a:rPr kumimoji="0" lang="en-GB" sz="1100" b="0" i="0" u="none" strike="noStrike" kern="0" cap="none" spc="0" normalizeH="0" baseline="30000" noProof="0" dirty="0">
                    <a:ln>
                      <a:noFill/>
                    </a:ln>
                    <a:solidFill>
                      <a:srgbClr val="000000"/>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20" name="Google Shape;194;p2">
                <a:extLst>
                  <a:ext uri="{FF2B5EF4-FFF2-40B4-BE49-F238E27FC236}">
                    <a16:creationId xmlns:a16="http://schemas.microsoft.com/office/drawing/2014/main" id="{F204E9FF-0956-4100-8F03-C1111DECF3C4}"/>
                  </a:ext>
                </a:extLst>
              </p:cNvPr>
              <p:cNvSpPr/>
              <p:nvPr/>
            </p:nvSpPr>
            <p:spPr>
              <a:xfrm rot="17783177">
                <a:off x="2916464" y="2176863"/>
                <a:ext cx="1657503" cy="27921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MET</a:t>
                </a:r>
                <a:r>
                  <a:rPr kumimoji="0" lang="en-GB" sz="8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 3%</a:t>
                </a:r>
                <a:r>
                  <a:rPr kumimoji="0" lang="en-GB" sz="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21" name="Google Shape;195;p2">
                <a:extLst>
                  <a:ext uri="{FF2B5EF4-FFF2-40B4-BE49-F238E27FC236}">
                    <a16:creationId xmlns:a16="http://schemas.microsoft.com/office/drawing/2014/main" id="{79636905-13B2-473C-8D2B-7E6D76C6A5BE}"/>
                  </a:ext>
                </a:extLst>
              </p:cNvPr>
              <p:cNvSpPr/>
              <p:nvPr/>
            </p:nvSpPr>
            <p:spPr>
              <a:xfrm rot="-1950051">
                <a:off x="3528599" y="2829290"/>
                <a:ext cx="1657503" cy="26926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000000"/>
                    </a:solidFill>
                    <a:effectLst/>
                    <a:uLnTx/>
                    <a:uFillTx/>
                    <a:latin typeface="Arial" panose="020B0604020202020204"/>
                    <a:ea typeface="Arial"/>
                    <a:cs typeface="Arial"/>
                    <a:sym typeface="Arial"/>
                  </a:rPr>
                  <a:t>ROS1</a:t>
                </a:r>
                <a:r>
                  <a:rPr kumimoji="0" lang="en-GB" sz="8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000000"/>
                    </a:solidFill>
                    <a:effectLst/>
                    <a:uLnTx/>
                    <a:uFillTx/>
                    <a:latin typeface="Arial" panose="020B0604020202020204"/>
                    <a:ea typeface="Arial"/>
                    <a:cs typeface="Arial"/>
                    <a:sym typeface="Arial"/>
                  </a:rPr>
                  <a:t>6,7</a:t>
                </a:r>
                <a:endParaRPr kumimoji="0" sz="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22" name="Google Shape;196;p2">
                <a:extLst>
                  <a:ext uri="{FF2B5EF4-FFF2-40B4-BE49-F238E27FC236}">
                    <a16:creationId xmlns:a16="http://schemas.microsoft.com/office/drawing/2014/main" id="{CEA77FBC-3686-46CC-BB59-8649A6E03C9E}"/>
                  </a:ext>
                </a:extLst>
              </p:cNvPr>
              <p:cNvSpPr/>
              <p:nvPr/>
            </p:nvSpPr>
            <p:spPr>
              <a:xfrm rot="18203478">
                <a:off x="3233656" y="2514835"/>
                <a:ext cx="1212307" cy="27921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000000"/>
                    </a:solidFill>
                    <a:effectLst/>
                    <a:uLnTx/>
                    <a:uFillTx/>
                    <a:latin typeface="Arial" panose="020B0604020202020204"/>
                    <a:ea typeface="Arial"/>
                    <a:cs typeface="Arial"/>
                    <a:sym typeface="Arial"/>
                  </a:rPr>
                  <a:t>HER2 </a:t>
                </a:r>
                <a:r>
                  <a:rPr kumimoji="0" lang="en-GB" sz="8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2%</a:t>
                </a:r>
                <a:r>
                  <a:rPr kumimoji="0" lang="en-GB" sz="800" b="0" i="0" u="none" strike="noStrike" kern="0" cap="none" spc="0" normalizeH="0" baseline="30000" noProof="0" dirty="0">
                    <a:ln>
                      <a:noFill/>
                    </a:ln>
                    <a:solidFill>
                      <a:srgbClr val="000000"/>
                    </a:solidFill>
                    <a:effectLst/>
                    <a:uLnTx/>
                    <a:uFillTx/>
                    <a:latin typeface="Arial" panose="020B0604020202020204"/>
                    <a:ea typeface="Arial"/>
                    <a:cs typeface="Arial"/>
                    <a:sym typeface="Arial"/>
                  </a:rPr>
                  <a:t>1</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23" name="Google Shape;198;p2">
                <a:extLst>
                  <a:ext uri="{FF2B5EF4-FFF2-40B4-BE49-F238E27FC236}">
                    <a16:creationId xmlns:a16="http://schemas.microsoft.com/office/drawing/2014/main" id="{6E13B34E-CA6B-435E-A874-8CCF399138DD}"/>
                  </a:ext>
                </a:extLst>
              </p:cNvPr>
              <p:cNvSpPr/>
              <p:nvPr/>
            </p:nvSpPr>
            <p:spPr>
              <a:xfrm rot="-2458652">
                <a:off x="3444076" y="2623351"/>
                <a:ext cx="1657503" cy="26926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n-GB" sz="8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RET </a:t>
                </a:r>
                <a:r>
                  <a:rPr kumimoji="0" lang="en-GB" sz="8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1–2%</a:t>
                </a:r>
                <a:r>
                  <a:rPr kumimoji="0" lang="en-GB" sz="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4,5</a:t>
                </a:r>
                <a:endParaRPr kumimoji="0" sz="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cxnSp>
            <p:nvCxnSpPr>
              <p:cNvPr id="24" name="Google Shape;199;p2">
                <a:extLst>
                  <a:ext uri="{FF2B5EF4-FFF2-40B4-BE49-F238E27FC236}">
                    <a16:creationId xmlns:a16="http://schemas.microsoft.com/office/drawing/2014/main" id="{038FF375-E26B-48AF-96DF-456F7E79F7A7}"/>
                  </a:ext>
                </a:extLst>
              </p:cNvPr>
              <p:cNvCxnSpPr/>
              <p:nvPr/>
            </p:nvCxnSpPr>
            <p:spPr>
              <a:xfrm>
                <a:off x="4910674" y="2996807"/>
                <a:ext cx="163905" cy="0"/>
              </a:xfrm>
              <a:prstGeom prst="straightConnector1">
                <a:avLst/>
              </a:prstGeom>
              <a:noFill/>
              <a:ln w="9525" cap="flat" cmpd="sng">
                <a:solidFill>
                  <a:srgbClr val="000000"/>
                </a:solidFill>
                <a:prstDash val="solid"/>
                <a:round/>
                <a:headEnd type="none" w="sm" len="sm"/>
                <a:tailEnd type="none" w="sm" len="sm"/>
              </a:ln>
            </p:spPr>
          </p:cxnSp>
          <p:sp>
            <p:nvSpPr>
              <p:cNvPr id="25" name="Google Shape;200;p2">
                <a:extLst>
                  <a:ext uri="{FF2B5EF4-FFF2-40B4-BE49-F238E27FC236}">
                    <a16:creationId xmlns:a16="http://schemas.microsoft.com/office/drawing/2014/main" id="{B2A9B4D6-B2FB-481C-BF41-3E7BEAEC2758}"/>
                  </a:ext>
                </a:extLst>
              </p:cNvPr>
              <p:cNvSpPr/>
              <p:nvPr/>
            </p:nvSpPr>
            <p:spPr>
              <a:xfrm>
                <a:off x="5123711" y="2915513"/>
                <a:ext cx="940025" cy="153864"/>
              </a:xfrm>
              <a:prstGeom prst="rect">
                <a:avLst/>
              </a:prstGeom>
              <a:noFill/>
              <a:ln>
                <a:noFill/>
              </a:ln>
            </p:spPr>
            <p:txBody>
              <a:bodyPr spcFirstLastPara="1" wrap="square" lIns="0" tIns="0" rIns="0" bIns="0" anchor="ctr"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NTRK</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≤1%</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8</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cxnSp>
            <p:nvCxnSpPr>
              <p:cNvPr id="26" name="Google Shape;201;p2">
                <a:extLst>
                  <a:ext uri="{FF2B5EF4-FFF2-40B4-BE49-F238E27FC236}">
                    <a16:creationId xmlns:a16="http://schemas.microsoft.com/office/drawing/2014/main" id="{A4CA5135-6B0E-4899-A4C1-95734935144C}"/>
                  </a:ext>
                </a:extLst>
              </p:cNvPr>
              <p:cNvCxnSpPr/>
              <p:nvPr/>
            </p:nvCxnSpPr>
            <p:spPr>
              <a:xfrm>
                <a:off x="4964965" y="3128389"/>
                <a:ext cx="163905" cy="0"/>
              </a:xfrm>
              <a:prstGeom prst="straightConnector1">
                <a:avLst/>
              </a:prstGeom>
              <a:noFill/>
              <a:ln w="9525" cap="flat" cmpd="sng">
                <a:solidFill>
                  <a:srgbClr val="000000"/>
                </a:solidFill>
                <a:prstDash val="solid"/>
                <a:round/>
                <a:headEnd type="none" w="sm" len="sm"/>
                <a:tailEnd type="none" w="sm" len="sm"/>
              </a:ln>
            </p:spPr>
          </p:cxnSp>
          <p:sp>
            <p:nvSpPr>
              <p:cNvPr id="27" name="Google Shape;202;p2">
                <a:extLst>
                  <a:ext uri="{FF2B5EF4-FFF2-40B4-BE49-F238E27FC236}">
                    <a16:creationId xmlns:a16="http://schemas.microsoft.com/office/drawing/2014/main" id="{5E616141-6F58-4945-A578-633AAD95F16F}"/>
                  </a:ext>
                </a:extLst>
              </p:cNvPr>
              <p:cNvSpPr/>
              <p:nvPr/>
            </p:nvSpPr>
            <p:spPr>
              <a:xfrm>
                <a:off x="5171233" y="3047562"/>
                <a:ext cx="729269" cy="153864"/>
              </a:xfrm>
              <a:prstGeom prst="rect">
                <a:avLst/>
              </a:prstGeom>
              <a:noFill/>
              <a:ln>
                <a:noFill/>
              </a:ln>
            </p:spPr>
            <p:txBody>
              <a:bodyPr spcFirstLastPara="1" wrap="square" lIns="0" tIns="0" rIns="0" bIns="0" anchor="ctr"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MEK1</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&lt;1%</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sp>
          <p:nvSpPr>
            <p:cNvPr id="13" name="Google Shape;203;p2">
              <a:extLst>
                <a:ext uri="{FF2B5EF4-FFF2-40B4-BE49-F238E27FC236}">
                  <a16:creationId xmlns:a16="http://schemas.microsoft.com/office/drawing/2014/main" id="{150D472E-1D20-4538-B127-AA7CC486ADBF}"/>
                </a:ext>
              </a:extLst>
            </p:cNvPr>
            <p:cNvSpPr/>
            <p:nvPr/>
          </p:nvSpPr>
          <p:spPr>
            <a:xfrm rot="-4852619">
              <a:off x="2000897" y="1823338"/>
              <a:ext cx="1479538" cy="3213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ALK</a:t>
              </a: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 ~5%</a:t>
              </a:r>
              <a:r>
                <a:rPr kumimoji="0" lang="en-GB" sz="11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2,3</a:t>
              </a:r>
              <a:endParaRPr kumimoji="0"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cxnSp>
          <p:nvCxnSpPr>
            <p:cNvPr id="14" name="Google Shape;204;p2">
              <a:extLst>
                <a:ext uri="{FF2B5EF4-FFF2-40B4-BE49-F238E27FC236}">
                  <a16:creationId xmlns:a16="http://schemas.microsoft.com/office/drawing/2014/main" id="{BEF3715A-E312-4BB6-9782-98DA713256C6}"/>
                </a:ext>
              </a:extLst>
            </p:cNvPr>
            <p:cNvCxnSpPr/>
            <p:nvPr/>
          </p:nvCxnSpPr>
          <p:spPr>
            <a:xfrm>
              <a:off x="4239295" y="2451961"/>
              <a:ext cx="155361" cy="0"/>
            </a:xfrm>
            <a:prstGeom prst="straightConnector1">
              <a:avLst/>
            </a:prstGeom>
            <a:noFill/>
            <a:ln w="9525" cap="flat" cmpd="sng">
              <a:solidFill>
                <a:srgbClr val="000000"/>
              </a:solidFill>
              <a:prstDash val="solid"/>
              <a:round/>
              <a:headEnd type="none" w="sm" len="sm"/>
              <a:tailEnd type="none" w="sm" len="sm"/>
            </a:ln>
          </p:spPr>
        </p:cxnSp>
        <p:sp>
          <p:nvSpPr>
            <p:cNvPr id="15" name="Google Shape;205;p2">
              <a:extLst>
                <a:ext uri="{FF2B5EF4-FFF2-40B4-BE49-F238E27FC236}">
                  <a16:creationId xmlns:a16="http://schemas.microsoft.com/office/drawing/2014/main" id="{ABA86B00-4ADD-40B2-9BF3-5A85AC2D9A21}"/>
                </a:ext>
              </a:extLst>
            </p:cNvPr>
            <p:cNvSpPr/>
            <p:nvPr/>
          </p:nvSpPr>
          <p:spPr>
            <a:xfrm>
              <a:off x="4426479" y="2375348"/>
              <a:ext cx="871143" cy="145843"/>
            </a:xfrm>
            <a:prstGeom prst="rect">
              <a:avLst/>
            </a:prstGeom>
            <a:noFill/>
            <a:ln>
              <a:noFill/>
            </a:ln>
          </p:spPr>
          <p:txBody>
            <a:bodyPr spcFirstLastPara="1" wrap="square" lIns="0" tIns="0" rIns="0" bIns="0" anchor="ctr"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PIK3CA</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sp>
        <p:nvSpPr>
          <p:cNvPr id="11" name="Google Shape;197;p2">
            <a:extLst>
              <a:ext uri="{FF2B5EF4-FFF2-40B4-BE49-F238E27FC236}">
                <a16:creationId xmlns:a16="http://schemas.microsoft.com/office/drawing/2014/main" id="{7CBCA3BE-4AF3-4E60-AE39-FA0657DE5915}"/>
              </a:ext>
            </a:extLst>
          </p:cNvPr>
          <p:cNvSpPr/>
          <p:nvPr/>
        </p:nvSpPr>
        <p:spPr>
          <a:xfrm rot="18746030">
            <a:off x="3927409" y="2960096"/>
            <a:ext cx="950085" cy="132077"/>
          </a:xfrm>
          <a:prstGeom prst="rect">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000000"/>
                </a:solidFill>
                <a:effectLst/>
                <a:uLnTx/>
                <a:uFillTx/>
                <a:latin typeface="Arial" panose="020B0604020202020204"/>
                <a:ea typeface="Arial"/>
                <a:cs typeface="Arial"/>
                <a:sym typeface="Arial"/>
              </a:rPr>
              <a:t>BRAF</a:t>
            </a:r>
            <a:r>
              <a:rPr kumimoji="0" lang="en-GB" sz="8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000000"/>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cxnSp>
        <p:nvCxnSpPr>
          <p:cNvPr id="28" name="Connettore diritto 27"/>
          <p:cNvCxnSpPr/>
          <p:nvPr/>
        </p:nvCxnSpPr>
        <p:spPr>
          <a:xfrm>
            <a:off x="1096575" y="1346163"/>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871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p:cNvPicPr>
            <a:picLocks noChangeAspect="1"/>
          </p:cNvPicPr>
          <p:nvPr/>
        </p:nvPicPr>
        <p:blipFill rotWithShape="1">
          <a:blip r:embed="rId3" cstate="print">
            <a:extLst>
              <a:ext uri="{28A0092B-C50C-407E-A947-70E740481C1C}">
                <a14:useLocalDpi xmlns:a14="http://schemas.microsoft.com/office/drawing/2010/main" val="0"/>
              </a:ext>
            </a:extLst>
          </a:blip>
          <a:srcRect l="26269" t="28795" r="25398" b="26755"/>
          <a:stretch/>
        </p:blipFill>
        <p:spPr>
          <a:xfrm>
            <a:off x="3124200" y="1524001"/>
            <a:ext cx="7060528" cy="3651997"/>
          </a:xfrm>
          <a:prstGeom prst="rect">
            <a:avLst/>
          </a:prstGeom>
        </p:spPr>
      </p:pic>
      <p:sp>
        <p:nvSpPr>
          <p:cNvPr id="5" name="object 8"/>
          <p:cNvSpPr txBox="1">
            <a:spLocks/>
          </p:cNvSpPr>
          <p:nvPr/>
        </p:nvSpPr>
        <p:spPr>
          <a:xfrm>
            <a:off x="1899811" y="692133"/>
            <a:ext cx="8868555" cy="566822"/>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it-IT" sz="3600" b="1" kern="0" dirty="0">
                <a:solidFill>
                  <a:srgbClr val="1F497D">
                    <a:lumMod val="75000"/>
                  </a:srgbClr>
                </a:solidFill>
                <a:latin typeface="Calibri"/>
              </a:rPr>
              <a:t>Dimensione del problema ONCOLOGIA</a:t>
            </a:r>
            <a:endParaRPr lang="it-IT" sz="3600" b="1" kern="0" dirty="0">
              <a:solidFill>
                <a:srgbClr val="1F497D">
                  <a:lumMod val="75000"/>
                </a:srgbClr>
              </a:solidFill>
              <a:latin typeface="Calibri"/>
              <a:cs typeface="Verdana"/>
            </a:endParaRPr>
          </a:p>
        </p:txBody>
      </p:sp>
      <p:pic>
        <p:nvPicPr>
          <p:cNvPr id="8" name="object 2"/>
          <p:cNvPicPr/>
          <p:nvPr/>
        </p:nvPicPr>
        <p:blipFill>
          <a:blip r:embed="rId4" cstate="print"/>
          <a:stretch>
            <a:fillRect/>
          </a:stretch>
        </p:blipFill>
        <p:spPr>
          <a:xfrm>
            <a:off x="1735371" y="1874318"/>
            <a:ext cx="2088231" cy="2964231"/>
          </a:xfrm>
          <a:prstGeom prst="rect">
            <a:avLst/>
          </a:prstGeom>
          <a:ln>
            <a:solidFill>
              <a:schemeClr val="tx1"/>
            </a:solidFill>
          </a:ln>
        </p:spPr>
      </p:pic>
      <p:sp>
        <p:nvSpPr>
          <p:cNvPr id="9" name="Rettangolo 8"/>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329842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61;p70">
            <a:extLst>
              <a:ext uri="{FF2B5EF4-FFF2-40B4-BE49-F238E27FC236}">
                <a16:creationId xmlns:a16="http://schemas.microsoft.com/office/drawing/2014/main" id="{DE582804-37C8-4956-8D16-22AE4A323DF7}"/>
              </a:ext>
            </a:extLst>
          </p:cNvPr>
          <p:cNvSpPr/>
          <p:nvPr/>
        </p:nvSpPr>
        <p:spPr>
          <a:xfrm>
            <a:off x="1756480" y="4390397"/>
            <a:ext cx="8659006" cy="1692000"/>
          </a:xfrm>
          <a:prstGeom prst="rect">
            <a:avLst/>
          </a:prstGeom>
          <a:solidFill>
            <a:srgbClr val="FFFFFF"/>
          </a:solidFill>
          <a:ln w="12700">
            <a:solidFill>
              <a:srgbClr val="00666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5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4" name="Rectangle: Top Corners Rounded 137">
            <a:extLst>
              <a:ext uri="{FF2B5EF4-FFF2-40B4-BE49-F238E27FC236}">
                <a16:creationId xmlns:a16="http://schemas.microsoft.com/office/drawing/2014/main" id="{38F81AEC-CFA4-452A-814F-51D8D05F4E11}"/>
              </a:ext>
            </a:extLst>
          </p:cNvPr>
          <p:cNvSpPr/>
          <p:nvPr/>
        </p:nvSpPr>
        <p:spPr>
          <a:xfrm rot="16200000">
            <a:off x="713646" y="4964935"/>
            <a:ext cx="1696586" cy="542925"/>
          </a:xfrm>
          <a:prstGeom prst="round2SameRect">
            <a:avLst/>
          </a:prstGeom>
          <a:solidFill>
            <a:srgbClr val="006666"/>
          </a:solidFill>
          <a:ln w="12700" cap="flat" cmpd="sng" algn="ctr">
            <a:solidFill>
              <a:srgbClr val="006666"/>
            </a:solid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latin typeface="Arial" panose="020B0604020202020204"/>
                <a:ea typeface="+mn-ea"/>
                <a:cs typeface="+mn-cs"/>
              </a:rPr>
              <a:t>Testing</a:t>
            </a:r>
          </a:p>
        </p:txBody>
      </p:sp>
      <p:sp>
        <p:nvSpPr>
          <p:cNvPr id="5" name="Google Shape;574;p70">
            <a:extLst>
              <a:ext uri="{FF2B5EF4-FFF2-40B4-BE49-F238E27FC236}">
                <a16:creationId xmlns:a16="http://schemas.microsoft.com/office/drawing/2014/main" id="{42137E3E-65D8-4D80-A932-8A9D1675E269}"/>
              </a:ext>
            </a:extLst>
          </p:cNvPr>
          <p:cNvSpPr txBox="1"/>
          <p:nvPr/>
        </p:nvSpPr>
        <p:spPr>
          <a:xfrm>
            <a:off x="4125937" y="5509459"/>
            <a:ext cx="1344096" cy="405683"/>
          </a:xfrm>
          <a:prstGeom prst="rect">
            <a:avLst/>
          </a:prstGeom>
          <a:noFill/>
          <a:ln>
            <a:noFill/>
          </a:ln>
        </p:spPr>
        <p:txBody>
          <a:bodyPr spcFirstLastPara="1" wrap="square" lIns="36000" tIns="18000" rIns="36000" bIns="180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dirty="0" smtClean="0">
                <a:ln>
                  <a:noFill/>
                </a:ln>
                <a:solidFill>
                  <a:srgbClr val="7D0096"/>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Pathologist</a:t>
            </a:r>
            <a:r>
              <a:rPr kumimoji="0" lang="en-GB" sz="1200" b="0" i="0" u="none" strike="noStrike" kern="0" cap="none" spc="0" normalizeH="0" baseline="0" noProof="0" dirty="0" smtClean="0">
                <a:ln>
                  <a:noFill/>
                </a:ln>
                <a:solidFill>
                  <a:srgbClr val="7D0096"/>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 diagnoses cancer</a:t>
            </a:r>
            <a:endParaRPr kumimoji="0" sz="1200" b="0" i="0" u="none" strike="noStrike" kern="0" cap="none" spc="0" normalizeH="0" baseline="0" noProof="0" dirty="0" smtClean="0">
              <a:ln>
                <a:noFill/>
              </a:ln>
              <a:solidFill>
                <a:srgbClr val="7D0096"/>
              </a:solidFill>
              <a:effectLst/>
              <a:uLnTx/>
              <a:uFillTx/>
              <a:latin typeface="Arial" panose="020B0604020202020204"/>
              <a:ea typeface="Arial"/>
              <a:cs typeface="Arial"/>
              <a:sym typeface="Arial"/>
            </a:endParaRPr>
          </a:p>
        </p:txBody>
      </p:sp>
      <p:grpSp>
        <p:nvGrpSpPr>
          <p:cNvPr id="6" name="Google Shape;596;p70">
            <a:extLst>
              <a:ext uri="{FF2B5EF4-FFF2-40B4-BE49-F238E27FC236}">
                <a16:creationId xmlns:a16="http://schemas.microsoft.com/office/drawing/2014/main" id="{2868EFAC-7E90-4D45-87EC-FB05DB41FCE8}"/>
              </a:ext>
            </a:extLst>
          </p:cNvPr>
          <p:cNvGrpSpPr/>
          <p:nvPr/>
        </p:nvGrpSpPr>
        <p:grpSpPr>
          <a:xfrm flipH="1">
            <a:off x="4635411" y="4800665"/>
            <a:ext cx="325148" cy="457195"/>
            <a:chOff x="3803651" y="409576"/>
            <a:chExt cx="363538" cy="511175"/>
          </a:xfrm>
          <a:solidFill>
            <a:srgbClr val="7D0096"/>
          </a:solidFill>
        </p:grpSpPr>
        <p:sp>
          <p:nvSpPr>
            <p:cNvPr id="19" name="Google Shape;597;p70">
              <a:extLst>
                <a:ext uri="{FF2B5EF4-FFF2-40B4-BE49-F238E27FC236}">
                  <a16:creationId xmlns:a16="http://schemas.microsoft.com/office/drawing/2014/main" id="{B703B7D2-B36F-4FFB-9E12-387E4528D41F}"/>
                </a:ext>
              </a:extLst>
            </p:cNvPr>
            <p:cNvSpPr/>
            <p:nvPr/>
          </p:nvSpPr>
          <p:spPr>
            <a:xfrm>
              <a:off x="3884613" y="431801"/>
              <a:ext cx="190500" cy="217488"/>
            </a:xfrm>
            <a:custGeom>
              <a:avLst/>
              <a:gdLst/>
              <a:ahLst/>
              <a:cxnLst/>
              <a:rect l="l" t="t" r="r" b="b"/>
              <a:pathLst>
                <a:path w="155" h="176" extrusionOk="0">
                  <a:moveTo>
                    <a:pt x="64" y="96"/>
                  </a:moveTo>
                  <a:cubicBezTo>
                    <a:pt x="64" y="102"/>
                    <a:pt x="62" y="107"/>
                    <a:pt x="59" y="112"/>
                  </a:cubicBezTo>
                  <a:cubicBezTo>
                    <a:pt x="106" y="172"/>
                    <a:pt x="106" y="172"/>
                    <a:pt x="106" y="172"/>
                  </a:cubicBezTo>
                  <a:cubicBezTo>
                    <a:pt x="108" y="175"/>
                    <a:pt x="113" y="176"/>
                    <a:pt x="115" y="173"/>
                  </a:cubicBezTo>
                  <a:cubicBezTo>
                    <a:pt x="152" y="144"/>
                    <a:pt x="152" y="144"/>
                    <a:pt x="152" y="144"/>
                  </a:cubicBezTo>
                  <a:cubicBezTo>
                    <a:pt x="155" y="142"/>
                    <a:pt x="155" y="138"/>
                    <a:pt x="153" y="136"/>
                  </a:cubicBezTo>
                  <a:cubicBezTo>
                    <a:pt x="47" y="0"/>
                    <a:pt x="47" y="0"/>
                    <a:pt x="47" y="0"/>
                  </a:cubicBezTo>
                  <a:cubicBezTo>
                    <a:pt x="0" y="37"/>
                    <a:pt x="0" y="37"/>
                    <a:pt x="0" y="37"/>
                  </a:cubicBezTo>
                  <a:cubicBezTo>
                    <a:pt x="26" y="71"/>
                    <a:pt x="26" y="71"/>
                    <a:pt x="26" y="71"/>
                  </a:cubicBezTo>
                  <a:cubicBezTo>
                    <a:pt x="29" y="70"/>
                    <a:pt x="33" y="69"/>
                    <a:pt x="36" y="69"/>
                  </a:cubicBezTo>
                  <a:cubicBezTo>
                    <a:pt x="51" y="69"/>
                    <a:pt x="64" y="82"/>
                    <a:pt x="64" y="96"/>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20" name="Google Shape;598;p70">
              <a:extLst>
                <a:ext uri="{FF2B5EF4-FFF2-40B4-BE49-F238E27FC236}">
                  <a16:creationId xmlns:a16="http://schemas.microsoft.com/office/drawing/2014/main" id="{7921E3CD-8100-440E-8EBE-BB85DD060D9F}"/>
                </a:ext>
              </a:extLst>
            </p:cNvPr>
            <p:cNvSpPr/>
            <p:nvPr/>
          </p:nvSpPr>
          <p:spPr>
            <a:xfrm>
              <a:off x="4029076" y="614363"/>
              <a:ext cx="55563" cy="50800"/>
            </a:xfrm>
            <a:custGeom>
              <a:avLst/>
              <a:gdLst/>
              <a:ahLst/>
              <a:cxnLst/>
              <a:rect l="l" t="t" r="r" b="b"/>
              <a:pathLst>
                <a:path w="46" h="41" extrusionOk="0">
                  <a:moveTo>
                    <a:pt x="5" y="37"/>
                  </a:moveTo>
                  <a:cubicBezTo>
                    <a:pt x="8" y="40"/>
                    <a:pt x="12" y="41"/>
                    <a:pt x="15" y="38"/>
                  </a:cubicBezTo>
                  <a:cubicBezTo>
                    <a:pt x="43" y="16"/>
                    <a:pt x="43" y="16"/>
                    <a:pt x="43" y="16"/>
                  </a:cubicBezTo>
                  <a:cubicBezTo>
                    <a:pt x="46" y="14"/>
                    <a:pt x="46" y="10"/>
                    <a:pt x="44" y="7"/>
                  </a:cubicBezTo>
                  <a:cubicBezTo>
                    <a:pt x="39" y="0"/>
                    <a:pt x="39" y="0"/>
                    <a:pt x="39" y="0"/>
                  </a:cubicBezTo>
                  <a:cubicBezTo>
                    <a:pt x="0" y="31"/>
                    <a:pt x="0" y="31"/>
                    <a:pt x="0" y="31"/>
                  </a:cubicBezTo>
                  <a:lnTo>
                    <a:pt x="5" y="37"/>
                  </a:ln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21" name="Google Shape;599;p70">
              <a:extLst>
                <a:ext uri="{FF2B5EF4-FFF2-40B4-BE49-F238E27FC236}">
                  <a16:creationId xmlns:a16="http://schemas.microsoft.com/office/drawing/2014/main" id="{A452DC6B-BA58-436B-8043-619997031E9D}"/>
                </a:ext>
              </a:extLst>
            </p:cNvPr>
            <p:cNvSpPr/>
            <p:nvPr/>
          </p:nvSpPr>
          <p:spPr>
            <a:xfrm>
              <a:off x="4054476" y="642938"/>
              <a:ext cx="34925" cy="31750"/>
            </a:xfrm>
            <a:custGeom>
              <a:avLst/>
              <a:gdLst/>
              <a:ahLst/>
              <a:cxnLst/>
              <a:rect l="l" t="t" r="r" b="b"/>
              <a:pathLst>
                <a:path w="28" h="26" extrusionOk="0">
                  <a:moveTo>
                    <a:pt x="0" y="17"/>
                  </a:moveTo>
                  <a:cubicBezTo>
                    <a:pt x="5" y="23"/>
                    <a:pt x="5" y="23"/>
                    <a:pt x="5" y="23"/>
                  </a:cubicBezTo>
                  <a:cubicBezTo>
                    <a:pt x="7" y="26"/>
                    <a:pt x="12" y="26"/>
                    <a:pt x="14" y="24"/>
                  </a:cubicBezTo>
                  <a:cubicBezTo>
                    <a:pt x="25" y="16"/>
                    <a:pt x="25" y="16"/>
                    <a:pt x="25" y="16"/>
                  </a:cubicBezTo>
                  <a:cubicBezTo>
                    <a:pt x="28" y="14"/>
                    <a:pt x="28" y="9"/>
                    <a:pt x="26" y="7"/>
                  </a:cubicBezTo>
                  <a:cubicBezTo>
                    <a:pt x="21" y="0"/>
                    <a:pt x="21" y="0"/>
                    <a:pt x="21" y="0"/>
                  </a:cubicBezTo>
                  <a:lnTo>
                    <a:pt x="0" y="17"/>
                  </a:ln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22" name="Google Shape;600;p70">
              <a:extLst>
                <a:ext uri="{FF2B5EF4-FFF2-40B4-BE49-F238E27FC236}">
                  <a16:creationId xmlns:a16="http://schemas.microsoft.com/office/drawing/2014/main" id="{55D0E094-E151-408C-8125-A623F7ADA8F9}"/>
                </a:ext>
              </a:extLst>
            </p:cNvPr>
            <p:cNvSpPr/>
            <p:nvPr/>
          </p:nvSpPr>
          <p:spPr>
            <a:xfrm>
              <a:off x="3871913" y="415926"/>
              <a:ext cx="66675" cy="57150"/>
            </a:xfrm>
            <a:custGeom>
              <a:avLst/>
              <a:gdLst/>
              <a:ahLst/>
              <a:cxnLst/>
              <a:rect l="l" t="t" r="r" b="b"/>
              <a:pathLst>
                <a:path w="54" h="46" extrusionOk="0">
                  <a:moveTo>
                    <a:pt x="7" y="46"/>
                  </a:moveTo>
                  <a:cubicBezTo>
                    <a:pt x="54" y="9"/>
                    <a:pt x="54" y="9"/>
                    <a:pt x="54" y="9"/>
                  </a:cubicBezTo>
                  <a:cubicBezTo>
                    <a:pt x="50" y="4"/>
                    <a:pt x="50" y="4"/>
                    <a:pt x="50" y="4"/>
                  </a:cubicBezTo>
                  <a:cubicBezTo>
                    <a:pt x="47" y="1"/>
                    <a:pt x="41" y="0"/>
                    <a:pt x="37" y="3"/>
                  </a:cubicBezTo>
                  <a:cubicBezTo>
                    <a:pt x="5" y="29"/>
                    <a:pt x="5" y="29"/>
                    <a:pt x="5" y="29"/>
                  </a:cubicBezTo>
                  <a:cubicBezTo>
                    <a:pt x="1" y="32"/>
                    <a:pt x="0" y="38"/>
                    <a:pt x="3" y="42"/>
                  </a:cubicBezTo>
                  <a:lnTo>
                    <a:pt x="7" y="46"/>
                  </a:ln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23" name="Google Shape;601;p70">
              <a:extLst>
                <a:ext uri="{FF2B5EF4-FFF2-40B4-BE49-F238E27FC236}">
                  <a16:creationId xmlns:a16="http://schemas.microsoft.com/office/drawing/2014/main" id="{059ADC7A-79FF-45B3-8E00-EDE21155D144}"/>
                </a:ext>
              </a:extLst>
            </p:cNvPr>
            <p:cNvSpPr/>
            <p:nvPr/>
          </p:nvSpPr>
          <p:spPr>
            <a:xfrm>
              <a:off x="3873501" y="409576"/>
              <a:ext cx="33338" cy="31750"/>
            </a:xfrm>
            <a:custGeom>
              <a:avLst/>
              <a:gdLst/>
              <a:ahLst/>
              <a:cxnLst/>
              <a:rect l="l" t="t" r="r" b="b"/>
              <a:pathLst>
                <a:path w="28" h="26" extrusionOk="0">
                  <a:moveTo>
                    <a:pt x="6" y="26"/>
                  </a:moveTo>
                  <a:cubicBezTo>
                    <a:pt x="28" y="8"/>
                    <a:pt x="28" y="8"/>
                    <a:pt x="28" y="8"/>
                  </a:cubicBezTo>
                  <a:cubicBezTo>
                    <a:pt x="26" y="6"/>
                    <a:pt x="26" y="6"/>
                    <a:pt x="26" y="6"/>
                  </a:cubicBezTo>
                  <a:cubicBezTo>
                    <a:pt x="22" y="1"/>
                    <a:pt x="15" y="0"/>
                    <a:pt x="10" y="4"/>
                  </a:cubicBezTo>
                  <a:cubicBezTo>
                    <a:pt x="5" y="7"/>
                    <a:pt x="5" y="7"/>
                    <a:pt x="5" y="7"/>
                  </a:cubicBezTo>
                  <a:cubicBezTo>
                    <a:pt x="0" y="11"/>
                    <a:pt x="0" y="18"/>
                    <a:pt x="3" y="23"/>
                  </a:cubicBezTo>
                  <a:lnTo>
                    <a:pt x="6" y="26"/>
                  </a:ln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24" name="Google Shape;602;p70">
              <a:extLst>
                <a:ext uri="{FF2B5EF4-FFF2-40B4-BE49-F238E27FC236}">
                  <a16:creationId xmlns:a16="http://schemas.microsoft.com/office/drawing/2014/main" id="{5BA41370-249B-4633-8ED3-2C88A6907287}"/>
                </a:ext>
              </a:extLst>
            </p:cNvPr>
            <p:cNvSpPr/>
            <p:nvPr/>
          </p:nvSpPr>
          <p:spPr>
            <a:xfrm>
              <a:off x="3840163" y="817563"/>
              <a:ext cx="152400" cy="53975"/>
            </a:xfrm>
            <a:custGeom>
              <a:avLst/>
              <a:gdLst/>
              <a:ahLst/>
              <a:cxnLst/>
              <a:rect l="l" t="t" r="r" b="b"/>
              <a:pathLst>
                <a:path w="124" h="44" extrusionOk="0">
                  <a:moveTo>
                    <a:pt x="102" y="2"/>
                  </a:moveTo>
                  <a:cubicBezTo>
                    <a:pt x="102" y="2"/>
                    <a:pt x="102" y="2"/>
                    <a:pt x="102" y="2"/>
                  </a:cubicBezTo>
                  <a:cubicBezTo>
                    <a:pt x="100" y="1"/>
                    <a:pt x="99" y="1"/>
                    <a:pt x="97" y="0"/>
                  </a:cubicBezTo>
                  <a:cubicBezTo>
                    <a:pt x="97" y="0"/>
                    <a:pt x="97" y="0"/>
                    <a:pt x="96" y="0"/>
                  </a:cubicBezTo>
                  <a:cubicBezTo>
                    <a:pt x="95" y="0"/>
                    <a:pt x="93" y="0"/>
                    <a:pt x="92" y="0"/>
                  </a:cubicBezTo>
                  <a:cubicBezTo>
                    <a:pt x="44" y="0"/>
                    <a:pt x="44" y="0"/>
                    <a:pt x="44" y="0"/>
                  </a:cubicBezTo>
                  <a:cubicBezTo>
                    <a:pt x="33" y="0"/>
                    <a:pt x="33" y="0"/>
                    <a:pt x="33" y="0"/>
                  </a:cubicBezTo>
                  <a:cubicBezTo>
                    <a:pt x="21" y="0"/>
                    <a:pt x="11" y="7"/>
                    <a:pt x="8" y="18"/>
                  </a:cubicBezTo>
                  <a:cubicBezTo>
                    <a:pt x="0" y="44"/>
                    <a:pt x="0" y="44"/>
                    <a:pt x="0" y="44"/>
                  </a:cubicBezTo>
                  <a:cubicBezTo>
                    <a:pt x="124" y="44"/>
                    <a:pt x="124" y="44"/>
                    <a:pt x="124" y="44"/>
                  </a:cubicBezTo>
                  <a:cubicBezTo>
                    <a:pt x="116" y="18"/>
                    <a:pt x="116" y="18"/>
                    <a:pt x="116" y="18"/>
                  </a:cubicBezTo>
                  <a:cubicBezTo>
                    <a:pt x="114" y="11"/>
                    <a:pt x="109" y="5"/>
                    <a:pt x="102" y="2"/>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25" name="Google Shape;603;p70">
              <a:extLst>
                <a:ext uri="{FF2B5EF4-FFF2-40B4-BE49-F238E27FC236}">
                  <a16:creationId xmlns:a16="http://schemas.microsoft.com/office/drawing/2014/main" id="{FAF34185-C55C-4063-88D4-24491A4CC1F4}"/>
                </a:ext>
              </a:extLst>
            </p:cNvPr>
            <p:cNvSpPr/>
            <p:nvPr/>
          </p:nvSpPr>
          <p:spPr>
            <a:xfrm>
              <a:off x="3959226" y="817563"/>
              <a:ext cx="6350" cy="3175"/>
            </a:xfrm>
            <a:custGeom>
              <a:avLst/>
              <a:gdLst/>
              <a:ahLst/>
              <a:cxnLst/>
              <a:rect l="l" t="t" r="r" b="b"/>
              <a:pathLst>
                <a:path w="5" h="2" extrusionOk="0">
                  <a:moveTo>
                    <a:pt x="0" y="0"/>
                  </a:moveTo>
                  <a:cubicBezTo>
                    <a:pt x="2" y="1"/>
                    <a:pt x="3" y="1"/>
                    <a:pt x="4" y="2"/>
                  </a:cubicBezTo>
                  <a:cubicBezTo>
                    <a:pt x="5" y="2"/>
                    <a:pt x="5" y="2"/>
                    <a:pt x="5" y="2"/>
                  </a:cubicBezTo>
                  <a:cubicBezTo>
                    <a:pt x="4" y="1"/>
                    <a:pt x="2" y="1"/>
                    <a:pt x="1" y="0"/>
                  </a:cubicBezTo>
                  <a:cubicBezTo>
                    <a:pt x="1" y="0"/>
                    <a:pt x="1" y="0"/>
                    <a:pt x="0" y="0"/>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26" name="Google Shape;604;p70">
              <a:extLst>
                <a:ext uri="{FF2B5EF4-FFF2-40B4-BE49-F238E27FC236}">
                  <a16:creationId xmlns:a16="http://schemas.microsoft.com/office/drawing/2014/main" id="{3C5D3E76-F0CC-491F-A395-9D0BD8A62A37}"/>
                </a:ext>
              </a:extLst>
            </p:cNvPr>
            <p:cNvSpPr/>
            <p:nvPr/>
          </p:nvSpPr>
          <p:spPr>
            <a:xfrm>
              <a:off x="3952876" y="817563"/>
              <a:ext cx="4763" cy="0"/>
            </a:xfrm>
            <a:custGeom>
              <a:avLst/>
              <a:gdLst/>
              <a:ahLst/>
              <a:cxnLst/>
              <a:rect l="l" t="t" r="r" b="b"/>
              <a:pathLst>
                <a:path w="4" h="120000" extrusionOk="0">
                  <a:moveTo>
                    <a:pt x="0" y="0"/>
                  </a:moveTo>
                  <a:cubicBezTo>
                    <a:pt x="1" y="0"/>
                    <a:pt x="3" y="0"/>
                    <a:pt x="4" y="0"/>
                  </a:cubicBezTo>
                  <a:cubicBezTo>
                    <a:pt x="3" y="0"/>
                    <a:pt x="1" y="0"/>
                    <a:pt x="0" y="0"/>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27" name="Google Shape;605;p70">
              <a:extLst>
                <a:ext uri="{FF2B5EF4-FFF2-40B4-BE49-F238E27FC236}">
                  <a16:creationId xmlns:a16="http://schemas.microsoft.com/office/drawing/2014/main" id="{7359159D-3907-4CCC-906C-64910D1AF626}"/>
                </a:ext>
              </a:extLst>
            </p:cNvPr>
            <p:cNvSpPr/>
            <p:nvPr/>
          </p:nvSpPr>
          <p:spPr>
            <a:xfrm>
              <a:off x="3806826" y="519113"/>
              <a:ext cx="360363" cy="290513"/>
            </a:xfrm>
            <a:custGeom>
              <a:avLst/>
              <a:gdLst/>
              <a:ahLst/>
              <a:cxnLst/>
              <a:rect l="l" t="t" r="r" b="b"/>
              <a:pathLst>
                <a:path w="292" h="235" extrusionOk="0">
                  <a:moveTo>
                    <a:pt x="275" y="129"/>
                  </a:moveTo>
                  <a:cubicBezTo>
                    <a:pt x="133" y="211"/>
                    <a:pt x="133" y="211"/>
                    <a:pt x="133" y="211"/>
                  </a:cubicBezTo>
                  <a:cubicBezTo>
                    <a:pt x="116" y="221"/>
                    <a:pt x="95" y="222"/>
                    <a:pt x="77" y="214"/>
                  </a:cubicBezTo>
                  <a:cubicBezTo>
                    <a:pt x="68" y="210"/>
                    <a:pt x="68" y="210"/>
                    <a:pt x="68" y="210"/>
                  </a:cubicBezTo>
                  <a:cubicBezTo>
                    <a:pt x="47" y="201"/>
                    <a:pt x="35" y="188"/>
                    <a:pt x="33" y="172"/>
                  </a:cubicBezTo>
                  <a:cubicBezTo>
                    <a:pt x="27" y="133"/>
                    <a:pt x="68" y="78"/>
                    <a:pt x="98" y="45"/>
                  </a:cubicBezTo>
                  <a:cubicBezTo>
                    <a:pt x="98" y="45"/>
                    <a:pt x="99" y="45"/>
                    <a:pt x="99" y="45"/>
                  </a:cubicBezTo>
                  <a:cubicBezTo>
                    <a:pt x="107" y="45"/>
                    <a:pt x="115" y="41"/>
                    <a:pt x="119" y="34"/>
                  </a:cubicBezTo>
                  <a:cubicBezTo>
                    <a:pt x="121" y="31"/>
                    <a:pt x="122" y="27"/>
                    <a:pt x="122" y="23"/>
                  </a:cubicBezTo>
                  <a:cubicBezTo>
                    <a:pt x="122" y="17"/>
                    <a:pt x="119" y="12"/>
                    <a:pt x="114" y="8"/>
                  </a:cubicBezTo>
                  <a:cubicBezTo>
                    <a:pt x="106" y="0"/>
                    <a:pt x="99" y="0"/>
                    <a:pt x="93" y="2"/>
                  </a:cubicBezTo>
                  <a:cubicBezTo>
                    <a:pt x="84" y="5"/>
                    <a:pt x="77" y="13"/>
                    <a:pt x="77" y="23"/>
                  </a:cubicBezTo>
                  <a:cubicBezTo>
                    <a:pt x="77" y="25"/>
                    <a:pt x="78" y="28"/>
                    <a:pt x="78" y="30"/>
                  </a:cubicBezTo>
                  <a:cubicBezTo>
                    <a:pt x="49" y="63"/>
                    <a:pt x="0" y="125"/>
                    <a:pt x="9" y="176"/>
                  </a:cubicBezTo>
                  <a:cubicBezTo>
                    <a:pt x="13" y="201"/>
                    <a:pt x="30" y="220"/>
                    <a:pt x="58" y="232"/>
                  </a:cubicBezTo>
                  <a:cubicBezTo>
                    <a:pt x="60" y="233"/>
                    <a:pt x="60" y="233"/>
                    <a:pt x="60" y="233"/>
                  </a:cubicBezTo>
                  <a:cubicBezTo>
                    <a:pt x="60" y="233"/>
                    <a:pt x="60" y="233"/>
                    <a:pt x="60" y="233"/>
                  </a:cubicBezTo>
                  <a:cubicBezTo>
                    <a:pt x="119" y="233"/>
                    <a:pt x="119" y="233"/>
                    <a:pt x="119" y="233"/>
                  </a:cubicBezTo>
                  <a:cubicBezTo>
                    <a:pt x="123" y="233"/>
                    <a:pt x="127" y="234"/>
                    <a:pt x="131" y="235"/>
                  </a:cubicBezTo>
                  <a:cubicBezTo>
                    <a:pt x="285" y="146"/>
                    <a:pt x="285" y="146"/>
                    <a:pt x="285" y="146"/>
                  </a:cubicBezTo>
                  <a:cubicBezTo>
                    <a:pt x="290" y="143"/>
                    <a:pt x="292" y="137"/>
                    <a:pt x="289" y="133"/>
                  </a:cubicBezTo>
                  <a:cubicBezTo>
                    <a:pt x="289" y="133"/>
                    <a:pt x="289" y="133"/>
                    <a:pt x="289" y="133"/>
                  </a:cubicBezTo>
                  <a:cubicBezTo>
                    <a:pt x="286" y="128"/>
                    <a:pt x="279" y="126"/>
                    <a:pt x="275" y="129"/>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28" name="Google Shape;606;p70">
              <a:extLst>
                <a:ext uri="{FF2B5EF4-FFF2-40B4-BE49-F238E27FC236}">
                  <a16:creationId xmlns:a16="http://schemas.microsoft.com/office/drawing/2014/main" id="{070D28F6-91B6-4686-8B56-ADDA70E70F38}"/>
                </a:ext>
              </a:extLst>
            </p:cNvPr>
            <p:cNvSpPr/>
            <p:nvPr/>
          </p:nvSpPr>
          <p:spPr>
            <a:xfrm>
              <a:off x="3840163" y="815976"/>
              <a:ext cx="152400" cy="55563"/>
            </a:xfrm>
            <a:custGeom>
              <a:avLst/>
              <a:gdLst/>
              <a:ahLst/>
              <a:cxnLst/>
              <a:rect l="l" t="t" r="r" b="b"/>
              <a:pathLst>
                <a:path w="124" h="45" extrusionOk="0">
                  <a:moveTo>
                    <a:pt x="98" y="1"/>
                  </a:moveTo>
                  <a:cubicBezTo>
                    <a:pt x="96" y="1"/>
                    <a:pt x="94" y="0"/>
                    <a:pt x="92" y="0"/>
                  </a:cubicBezTo>
                  <a:cubicBezTo>
                    <a:pt x="44" y="0"/>
                    <a:pt x="44" y="0"/>
                    <a:pt x="44" y="0"/>
                  </a:cubicBezTo>
                  <a:cubicBezTo>
                    <a:pt x="33" y="0"/>
                    <a:pt x="33" y="0"/>
                    <a:pt x="33" y="0"/>
                  </a:cubicBezTo>
                  <a:cubicBezTo>
                    <a:pt x="21" y="0"/>
                    <a:pt x="11" y="8"/>
                    <a:pt x="8" y="19"/>
                  </a:cubicBezTo>
                  <a:cubicBezTo>
                    <a:pt x="0" y="45"/>
                    <a:pt x="0" y="45"/>
                    <a:pt x="0" y="45"/>
                  </a:cubicBezTo>
                  <a:cubicBezTo>
                    <a:pt x="124" y="45"/>
                    <a:pt x="124" y="45"/>
                    <a:pt x="124" y="45"/>
                  </a:cubicBezTo>
                  <a:cubicBezTo>
                    <a:pt x="116" y="19"/>
                    <a:pt x="116" y="19"/>
                    <a:pt x="116" y="19"/>
                  </a:cubicBezTo>
                  <a:cubicBezTo>
                    <a:pt x="114" y="10"/>
                    <a:pt x="106" y="3"/>
                    <a:pt x="98" y="1"/>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29" name="Google Shape;607;p70">
              <a:extLst>
                <a:ext uri="{FF2B5EF4-FFF2-40B4-BE49-F238E27FC236}">
                  <a16:creationId xmlns:a16="http://schemas.microsoft.com/office/drawing/2014/main" id="{AAE34F61-BAB0-4286-AD3C-AD5DCBB895C0}"/>
                </a:ext>
              </a:extLst>
            </p:cNvPr>
            <p:cNvSpPr/>
            <p:nvPr/>
          </p:nvSpPr>
          <p:spPr>
            <a:xfrm>
              <a:off x="3803651" y="877888"/>
              <a:ext cx="292100" cy="42863"/>
            </a:xfrm>
            <a:custGeom>
              <a:avLst/>
              <a:gdLst/>
              <a:ahLst/>
              <a:cxnLst/>
              <a:rect l="l" t="t" r="r" b="b"/>
              <a:pathLst>
                <a:path w="237" h="35" extrusionOk="0">
                  <a:moveTo>
                    <a:pt x="237" y="35"/>
                  </a:moveTo>
                  <a:cubicBezTo>
                    <a:pt x="0" y="35"/>
                    <a:pt x="0" y="35"/>
                    <a:pt x="0" y="35"/>
                  </a:cubicBezTo>
                  <a:cubicBezTo>
                    <a:pt x="21" y="7"/>
                    <a:pt x="21" y="7"/>
                    <a:pt x="21" y="7"/>
                  </a:cubicBezTo>
                  <a:cubicBezTo>
                    <a:pt x="24" y="3"/>
                    <a:pt x="29" y="0"/>
                    <a:pt x="33" y="0"/>
                  </a:cubicBezTo>
                  <a:cubicBezTo>
                    <a:pt x="204" y="0"/>
                    <a:pt x="204" y="0"/>
                    <a:pt x="204" y="0"/>
                  </a:cubicBezTo>
                  <a:cubicBezTo>
                    <a:pt x="209" y="0"/>
                    <a:pt x="213" y="3"/>
                    <a:pt x="216" y="7"/>
                  </a:cubicBezTo>
                  <a:lnTo>
                    <a:pt x="237" y="35"/>
                  </a:ln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30" name="Google Shape;608;p70">
              <a:extLst>
                <a:ext uri="{FF2B5EF4-FFF2-40B4-BE49-F238E27FC236}">
                  <a16:creationId xmlns:a16="http://schemas.microsoft.com/office/drawing/2014/main" id="{1AC562DB-0C11-4AC2-BF8D-DFE804F11F01}"/>
                </a:ext>
              </a:extLst>
            </p:cNvPr>
            <p:cNvSpPr/>
            <p:nvPr/>
          </p:nvSpPr>
          <p:spPr>
            <a:xfrm>
              <a:off x="3995738" y="774701"/>
              <a:ext cx="60325" cy="44450"/>
            </a:xfrm>
            <a:custGeom>
              <a:avLst/>
              <a:gdLst/>
              <a:ahLst/>
              <a:cxnLst/>
              <a:rect l="l" t="t" r="r" b="b"/>
              <a:pathLst>
                <a:path w="48" h="36" extrusionOk="0">
                  <a:moveTo>
                    <a:pt x="48" y="11"/>
                  </a:moveTo>
                  <a:cubicBezTo>
                    <a:pt x="6" y="36"/>
                    <a:pt x="6" y="36"/>
                    <a:pt x="6" y="36"/>
                  </a:cubicBezTo>
                  <a:cubicBezTo>
                    <a:pt x="2" y="31"/>
                    <a:pt x="2" y="31"/>
                    <a:pt x="2" y="31"/>
                  </a:cubicBezTo>
                  <a:cubicBezTo>
                    <a:pt x="0" y="27"/>
                    <a:pt x="1" y="21"/>
                    <a:pt x="5" y="19"/>
                  </a:cubicBezTo>
                  <a:cubicBezTo>
                    <a:pt x="34" y="2"/>
                    <a:pt x="34" y="2"/>
                    <a:pt x="34" y="2"/>
                  </a:cubicBezTo>
                  <a:cubicBezTo>
                    <a:pt x="38" y="0"/>
                    <a:pt x="42" y="1"/>
                    <a:pt x="44" y="5"/>
                  </a:cubicBezTo>
                  <a:lnTo>
                    <a:pt x="48" y="11"/>
                  </a:ln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31" name="Google Shape;609;p70">
              <a:extLst>
                <a:ext uri="{FF2B5EF4-FFF2-40B4-BE49-F238E27FC236}">
                  <a16:creationId xmlns:a16="http://schemas.microsoft.com/office/drawing/2014/main" id="{B7BEA72E-EEC9-4B39-9716-55192C4DE355}"/>
                </a:ext>
              </a:extLst>
            </p:cNvPr>
            <p:cNvSpPr/>
            <p:nvPr/>
          </p:nvSpPr>
          <p:spPr>
            <a:xfrm>
              <a:off x="4006851" y="784226"/>
              <a:ext cx="74613" cy="53975"/>
            </a:xfrm>
            <a:custGeom>
              <a:avLst/>
              <a:gdLst/>
              <a:ahLst/>
              <a:cxnLst/>
              <a:rect l="l" t="t" r="r" b="b"/>
              <a:pathLst>
                <a:path w="61" h="44" extrusionOk="0">
                  <a:moveTo>
                    <a:pt x="56" y="17"/>
                  </a:moveTo>
                  <a:cubicBezTo>
                    <a:pt x="12" y="43"/>
                    <a:pt x="12" y="43"/>
                    <a:pt x="12" y="43"/>
                  </a:cubicBezTo>
                  <a:cubicBezTo>
                    <a:pt x="10" y="44"/>
                    <a:pt x="6" y="43"/>
                    <a:pt x="5" y="41"/>
                  </a:cubicBezTo>
                  <a:cubicBezTo>
                    <a:pt x="0" y="32"/>
                    <a:pt x="0" y="32"/>
                    <a:pt x="0" y="32"/>
                  </a:cubicBezTo>
                  <a:cubicBezTo>
                    <a:pt x="55" y="0"/>
                    <a:pt x="55" y="0"/>
                    <a:pt x="55" y="0"/>
                  </a:cubicBezTo>
                  <a:cubicBezTo>
                    <a:pt x="59" y="5"/>
                    <a:pt x="59" y="5"/>
                    <a:pt x="59" y="5"/>
                  </a:cubicBezTo>
                  <a:cubicBezTo>
                    <a:pt x="61" y="10"/>
                    <a:pt x="60" y="15"/>
                    <a:pt x="56" y="17"/>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grpSp>
      <p:sp>
        <p:nvSpPr>
          <p:cNvPr id="7" name="Google Shape;575;p70">
            <a:extLst>
              <a:ext uri="{FF2B5EF4-FFF2-40B4-BE49-F238E27FC236}">
                <a16:creationId xmlns:a16="http://schemas.microsoft.com/office/drawing/2014/main" id="{9FE11A0D-16FA-4D2C-B293-C514EA141DB2}"/>
              </a:ext>
            </a:extLst>
          </p:cNvPr>
          <p:cNvSpPr txBox="1"/>
          <p:nvPr/>
        </p:nvSpPr>
        <p:spPr>
          <a:xfrm>
            <a:off x="8492338" y="5324793"/>
            <a:ext cx="1674300" cy="590349"/>
          </a:xfrm>
          <a:prstGeom prst="rect">
            <a:avLst/>
          </a:prstGeom>
          <a:solidFill>
            <a:srgbClr val="BC36F0">
              <a:lumMod val="20000"/>
              <a:lumOff val="80000"/>
            </a:srgbClr>
          </a:solidFill>
          <a:ln>
            <a:noFill/>
          </a:ln>
        </p:spPr>
        <p:txBody>
          <a:bodyPr spcFirstLastPara="1" wrap="square" lIns="36000" tIns="18000" rIns="36000" bIns="180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0"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Biomarker </a:t>
            </a: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test results </a:t>
            </a:r>
            <a:b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200" b="0"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may influence </a:t>
            </a:r>
            <a:br>
              <a:rPr kumimoji="0" lang="en-GB" sz="1200" b="0"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200" b="0"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treatment decisions</a:t>
            </a:r>
            <a:endParaRPr kumimoji="0" sz="1400" b="0"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endParaRPr>
          </a:p>
        </p:txBody>
      </p:sp>
      <p:sp>
        <p:nvSpPr>
          <p:cNvPr id="8" name="Google Shape;610;p70">
            <a:extLst>
              <a:ext uri="{FF2B5EF4-FFF2-40B4-BE49-F238E27FC236}">
                <a16:creationId xmlns:a16="http://schemas.microsoft.com/office/drawing/2014/main" id="{DF5E1FC4-BA82-4263-9DED-2C2DD5D29571}"/>
              </a:ext>
            </a:extLst>
          </p:cNvPr>
          <p:cNvSpPr/>
          <p:nvPr/>
        </p:nvSpPr>
        <p:spPr>
          <a:xfrm rot="10800000" flipH="1">
            <a:off x="9101793" y="4864694"/>
            <a:ext cx="274321" cy="354666"/>
          </a:xfrm>
          <a:custGeom>
            <a:avLst/>
            <a:gdLst/>
            <a:ahLst/>
            <a:cxnLst/>
            <a:rect l="l" t="t" r="r" b="b"/>
            <a:pathLst>
              <a:path w="1434" h="1854" extrusionOk="0">
                <a:moveTo>
                  <a:pt x="638" y="1854"/>
                </a:moveTo>
                <a:lnTo>
                  <a:pt x="1310" y="1854"/>
                </a:lnTo>
                <a:lnTo>
                  <a:pt x="1310" y="1854"/>
                </a:lnTo>
                <a:lnTo>
                  <a:pt x="1324" y="1852"/>
                </a:lnTo>
                <a:lnTo>
                  <a:pt x="1336" y="1850"/>
                </a:lnTo>
                <a:lnTo>
                  <a:pt x="1348" y="1848"/>
                </a:lnTo>
                <a:lnTo>
                  <a:pt x="1358" y="1844"/>
                </a:lnTo>
                <a:lnTo>
                  <a:pt x="1380" y="1832"/>
                </a:lnTo>
                <a:lnTo>
                  <a:pt x="1398" y="1816"/>
                </a:lnTo>
                <a:lnTo>
                  <a:pt x="1412" y="1798"/>
                </a:lnTo>
                <a:lnTo>
                  <a:pt x="1424" y="1778"/>
                </a:lnTo>
                <a:lnTo>
                  <a:pt x="1428" y="1766"/>
                </a:lnTo>
                <a:lnTo>
                  <a:pt x="1432" y="1754"/>
                </a:lnTo>
                <a:lnTo>
                  <a:pt x="1434" y="1742"/>
                </a:lnTo>
                <a:lnTo>
                  <a:pt x="1434" y="1730"/>
                </a:lnTo>
                <a:lnTo>
                  <a:pt x="1434" y="124"/>
                </a:lnTo>
                <a:lnTo>
                  <a:pt x="1434" y="124"/>
                </a:lnTo>
                <a:lnTo>
                  <a:pt x="1434" y="110"/>
                </a:lnTo>
                <a:lnTo>
                  <a:pt x="1432" y="98"/>
                </a:lnTo>
                <a:lnTo>
                  <a:pt x="1428" y="86"/>
                </a:lnTo>
                <a:lnTo>
                  <a:pt x="1424" y="76"/>
                </a:lnTo>
                <a:lnTo>
                  <a:pt x="1412" y="54"/>
                </a:lnTo>
                <a:lnTo>
                  <a:pt x="1398" y="36"/>
                </a:lnTo>
                <a:lnTo>
                  <a:pt x="1380" y="20"/>
                </a:lnTo>
                <a:lnTo>
                  <a:pt x="1358" y="10"/>
                </a:lnTo>
                <a:lnTo>
                  <a:pt x="1348" y="6"/>
                </a:lnTo>
                <a:lnTo>
                  <a:pt x="1336" y="2"/>
                </a:lnTo>
                <a:lnTo>
                  <a:pt x="1324" y="0"/>
                </a:lnTo>
                <a:lnTo>
                  <a:pt x="1310" y="0"/>
                </a:lnTo>
                <a:lnTo>
                  <a:pt x="124" y="0"/>
                </a:lnTo>
                <a:lnTo>
                  <a:pt x="124" y="0"/>
                </a:lnTo>
                <a:lnTo>
                  <a:pt x="110" y="0"/>
                </a:lnTo>
                <a:lnTo>
                  <a:pt x="98" y="2"/>
                </a:lnTo>
                <a:lnTo>
                  <a:pt x="86" y="6"/>
                </a:lnTo>
                <a:lnTo>
                  <a:pt x="76" y="10"/>
                </a:lnTo>
                <a:lnTo>
                  <a:pt x="54" y="20"/>
                </a:lnTo>
                <a:lnTo>
                  <a:pt x="36" y="36"/>
                </a:lnTo>
                <a:lnTo>
                  <a:pt x="22" y="54"/>
                </a:lnTo>
                <a:lnTo>
                  <a:pt x="10" y="76"/>
                </a:lnTo>
                <a:lnTo>
                  <a:pt x="6" y="86"/>
                </a:lnTo>
                <a:lnTo>
                  <a:pt x="2" y="98"/>
                </a:lnTo>
                <a:lnTo>
                  <a:pt x="0" y="110"/>
                </a:lnTo>
                <a:lnTo>
                  <a:pt x="0" y="124"/>
                </a:lnTo>
                <a:lnTo>
                  <a:pt x="0" y="1132"/>
                </a:lnTo>
                <a:lnTo>
                  <a:pt x="0" y="1132"/>
                </a:lnTo>
                <a:lnTo>
                  <a:pt x="2" y="1154"/>
                </a:lnTo>
                <a:lnTo>
                  <a:pt x="8" y="1176"/>
                </a:lnTo>
                <a:lnTo>
                  <a:pt x="18" y="1196"/>
                </a:lnTo>
                <a:lnTo>
                  <a:pt x="30" y="1214"/>
                </a:lnTo>
                <a:lnTo>
                  <a:pt x="544" y="1810"/>
                </a:lnTo>
                <a:lnTo>
                  <a:pt x="544" y="1810"/>
                </a:lnTo>
                <a:lnTo>
                  <a:pt x="552" y="1820"/>
                </a:lnTo>
                <a:lnTo>
                  <a:pt x="564" y="1828"/>
                </a:lnTo>
                <a:lnTo>
                  <a:pt x="574" y="1836"/>
                </a:lnTo>
                <a:lnTo>
                  <a:pt x="586" y="1842"/>
                </a:lnTo>
                <a:lnTo>
                  <a:pt x="598" y="1846"/>
                </a:lnTo>
                <a:lnTo>
                  <a:pt x="610" y="1850"/>
                </a:lnTo>
                <a:lnTo>
                  <a:pt x="624" y="1852"/>
                </a:lnTo>
                <a:lnTo>
                  <a:pt x="638" y="1854"/>
                </a:lnTo>
                <a:lnTo>
                  <a:pt x="638" y="1854"/>
                </a:lnTo>
                <a:close/>
                <a:moveTo>
                  <a:pt x="252" y="128"/>
                </a:moveTo>
                <a:lnTo>
                  <a:pt x="1182" y="128"/>
                </a:lnTo>
                <a:lnTo>
                  <a:pt x="1182" y="128"/>
                </a:lnTo>
                <a:lnTo>
                  <a:pt x="1194" y="130"/>
                </a:lnTo>
                <a:lnTo>
                  <a:pt x="1206" y="132"/>
                </a:lnTo>
                <a:lnTo>
                  <a:pt x="1218" y="134"/>
                </a:lnTo>
                <a:lnTo>
                  <a:pt x="1230" y="138"/>
                </a:lnTo>
                <a:lnTo>
                  <a:pt x="1250" y="150"/>
                </a:lnTo>
                <a:lnTo>
                  <a:pt x="1268" y="164"/>
                </a:lnTo>
                <a:lnTo>
                  <a:pt x="1284" y="184"/>
                </a:lnTo>
                <a:lnTo>
                  <a:pt x="1296" y="204"/>
                </a:lnTo>
                <a:lnTo>
                  <a:pt x="1300" y="216"/>
                </a:lnTo>
                <a:lnTo>
                  <a:pt x="1302" y="228"/>
                </a:lnTo>
                <a:lnTo>
                  <a:pt x="1304" y="240"/>
                </a:lnTo>
                <a:lnTo>
                  <a:pt x="1304" y="252"/>
                </a:lnTo>
                <a:lnTo>
                  <a:pt x="1304" y="1600"/>
                </a:lnTo>
                <a:lnTo>
                  <a:pt x="1304" y="1600"/>
                </a:lnTo>
                <a:lnTo>
                  <a:pt x="1304" y="1614"/>
                </a:lnTo>
                <a:lnTo>
                  <a:pt x="1302" y="1626"/>
                </a:lnTo>
                <a:lnTo>
                  <a:pt x="1300" y="1638"/>
                </a:lnTo>
                <a:lnTo>
                  <a:pt x="1296" y="1648"/>
                </a:lnTo>
                <a:lnTo>
                  <a:pt x="1284" y="1670"/>
                </a:lnTo>
                <a:lnTo>
                  <a:pt x="1268" y="1688"/>
                </a:lnTo>
                <a:lnTo>
                  <a:pt x="1250" y="1702"/>
                </a:lnTo>
                <a:lnTo>
                  <a:pt x="1230" y="1714"/>
                </a:lnTo>
                <a:lnTo>
                  <a:pt x="1218" y="1718"/>
                </a:lnTo>
                <a:lnTo>
                  <a:pt x="1206" y="1722"/>
                </a:lnTo>
                <a:lnTo>
                  <a:pt x="1194" y="1724"/>
                </a:lnTo>
                <a:lnTo>
                  <a:pt x="1182" y="1724"/>
                </a:lnTo>
                <a:lnTo>
                  <a:pt x="764" y="1724"/>
                </a:lnTo>
                <a:lnTo>
                  <a:pt x="764" y="1724"/>
                </a:lnTo>
                <a:lnTo>
                  <a:pt x="750" y="1724"/>
                </a:lnTo>
                <a:lnTo>
                  <a:pt x="738" y="1722"/>
                </a:lnTo>
                <a:lnTo>
                  <a:pt x="726" y="1718"/>
                </a:lnTo>
                <a:lnTo>
                  <a:pt x="716" y="1714"/>
                </a:lnTo>
                <a:lnTo>
                  <a:pt x="694" y="1702"/>
                </a:lnTo>
                <a:lnTo>
                  <a:pt x="676" y="1688"/>
                </a:lnTo>
                <a:lnTo>
                  <a:pt x="660" y="1670"/>
                </a:lnTo>
                <a:lnTo>
                  <a:pt x="650" y="1648"/>
                </a:lnTo>
                <a:lnTo>
                  <a:pt x="646" y="1638"/>
                </a:lnTo>
                <a:lnTo>
                  <a:pt x="642" y="1626"/>
                </a:lnTo>
                <a:lnTo>
                  <a:pt x="640" y="1614"/>
                </a:lnTo>
                <a:lnTo>
                  <a:pt x="640" y="1600"/>
                </a:lnTo>
                <a:lnTo>
                  <a:pt x="640" y="1254"/>
                </a:lnTo>
                <a:lnTo>
                  <a:pt x="640" y="1254"/>
                </a:lnTo>
                <a:lnTo>
                  <a:pt x="640" y="1242"/>
                </a:lnTo>
                <a:lnTo>
                  <a:pt x="638" y="1230"/>
                </a:lnTo>
                <a:lnTo>
                  <a:pt x="634" y="1218"/>
                </a:lnTo>
                <a:lnTo>
                  <a:pt x="630" y="1206"/>
                </a:lnTo>
                <a:lnTo>
                  <a:pt x="618" y="1184"/>
                </a:lnTo>
                <a:lnTo>
                  <a:pt x="604" y="1166"/>
                </a:lnTo>
                <a:lnTo>
                  <a:pt x="586" y="1152"/>
                </a:lnTo>
                <a:lnTo>
                  <a:pt x="564" y="1140"/>
                </a:lnTo>
                <a:lnTo>
                  <a:pt x="552" y="1136"/>
                </a:lnTo>
                <a:lnTo>
                  <a:pt x="540" y="1132"/>
                </a:lnTo>
                <a:lnTo>
                  <a:pt x="528" y="1132"/>
                </a:lnTo>
                <a:lnTo>
                  <a:pt x="516" y="1130"/>
                </a:lnTo>
                <a:lnTo>
                  <a:pt x="252" y="1130"/>
                </a:lnTo>
                <a:lnTo>
                  <a:pt x="252" y="1130"/>
                </a:lnTo>
                <a:lnTo>
                  <a:pt x="240" y="1130"/>
                </a:lnTo>
                <a:lnTo>
                  <a:pt x="228" y="1128"/>
                </a:lnTo>
                <a:lnTo>
                  <a:pt x="216" y="1124"/>
                </a:lnTo>
                <a:lnTo>
                  <a:pt x="204" y="1120"/>
                </a:lnTo>
                <a:lnTo>
                  <a:pt x="184" y="1110"/>
                </a:lnTo>
                <a:lnTo>
                  <a:pt x="166" y="1094"/>
                </a:lnTo>
                <a:lnTo>
                  <a:pt x="150" y="1076"/>
                </a:lnTo>
                <a:lnTo>
                  <a:pt x="138" y="1054"/>
                </a:lnTo>
                <a:lnTo>
                  <a:pt x="134" y="1044"/>
                </a:lnTo>
                <a:lnTo>
                  <a:pt x="132" y="1032"/>
                </a:lnTo>
                <a:lnTo>
                  <a:pt x="130" y="1020"/>
                </a:lnTo>
                <a:lnTo>
                  <a:pt x="130" y="1006"/>
                </a:lnTo>
                <a:lnTo>
                  <a:pt x="130" y="252"/>
                </a:lnTo>
                <a:lnTo>
                  <a:pt x="130" y="252"/>
                </a:lnTo>
                <a:lnTo>
                  <a:pt x="130" y="240"/>
                </a:lnTo>
                <a:lnTo>
                  <a:pt x="132" y="228"/>
                </a:lnTo>
                <a:lnTo>
                  <a:pt x="134" y="216"/>
                </a:lnTo>
                <a:lnTo>
                  <a:pt x="138" y="204"/>
                </a:lnTo>
                <a:lnTo>
                  <a:pt x="150" y="184"/>
                </a:lnTo>
                <a:lnTo>
                  <a:pt x="166" y="164"/>
                </a:lnTo>
                <a:lnTo>
                  <a:pt x="184" y="150"/>
                </a:lnTo>
                <a:lnTo>
                  <a:pt x="204" y="138"/>
                </a:lnTo>
                <a:lnTo>
                  <a:pt x="216" y="134"/>
                </a:lnTo>
                <a:lnTo>
                  <a:pt x="228" y="132"/>
                </a:lnTo>
                <a:lnTo>
                  <a:pt x="240" y="130"/>
                </a:lnTo>
                <a:lnTo>
                  <a:pt x="252" y="128"/>
                </a:lnTo>
                <a:lnTo>
                  <a:pt x="252" y="128"/>
                </a:lnTo>
                <a:close/>
              </a:path>
            </a:pathLst>
          </a:custGeom>
          <a:solidFill>
            <a:srgbClr val="7D009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1"/>
              <a:buFont typeface="Arial"/>
              <a:buNone/>
              <a:tabLst/>
              <a:defRPr/>
            </a:pPr>
            <a:endParaRPr kumimoji="0" sz="9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9" name="Google Shape;573;p70">
            <a:extLst>
              <a:ext uri="{FF2B5EF4-FFF2-40B4-BE49-F238E27FC236}">
                <a16:creationId xmlns:a16="http://schemas.microsoft.com/office/drawing/2014/main" id="{E3963311-AB03-4869-B4C1-E556B847D229}"/>
              </a:ext>
            </a:extLst>
          </p:cNvPr>
          <p:cNvSpPr txBox="1"/>
          <p:nvPr/>
        </p:nvSpPr>
        <p:spPr>
          <a:xfrm>
            <a:off x="2355049" y="5509459"/>
            <a:ext cx="1458600" cy="405683"/>
          </a:xfrm>
          <a:prstGeom prst="rect">
            <a:avLst/>
          </a:prstGeom>
          <a:noFill/>
          <a:ln>
            <a:noFill/>
          </a:ln>
        </p:spPr>
        <p:txBody>
          <a:bodyPr spcFirstLastPara="1" wrap="square" lIns="36000" tIns="18000" rIns="36000" bIns="1800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dirty="0" smtClean="0">
                <a:ln>
                  <a:noFill/>
                </a:ln>
                <a:solidFill>
                  <a:srgbClr val="7D0096"/>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Biopsy</a:t>
            </a:r>
            <a:r>
              <a:rPr kumimoji="0" lang="en-GB" sz="1200" b="0" i="0" u="none" strike="noStrike" kern="0" cap="none" spc="0" normalizeH="0" baseline="0" noProof="0" dirty="0" smtClean="0">
                <a:ln>
                  <a:noFill/>
                </a:ln>
                <a:solidFill>
                  <a:srgbClr val="7D0096"/>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/cytology sample obtained</a:t>
            </a:r>
            <a:endParaRPr kumimoji="0" sz="1200" b="1" i="0" u="none" strike="noStrike" kern="0" cap="none" spc="0" normalizeH="0" baseline="0" noProof="0" dirty="0" smtClean="0">
              <a:ln>
                <a:noFill/>
              </a:ln>
              <a:solidFill>
                <a:srgbClr val="7D0096"/>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10" name="Google Shape;612;p70">
            <a:extLst>
              <a:ext uri="{FF2B5EF4-FFF2-40B4-BE49-F238E27FC236}">
                <a16:creationId xmlns:a16="http://schemas.microsoft.com/office/drawing/2014/main" id="{97EBD297-2D7E-4F7C-81A4-18ED68683D9E}"/>
              </a:ext>
            </a:extLst>
          </p:cNvPr>
          <p:cNvSpPr/>
          <p:nvPr/>
        </p:nvSpPr>
        <p:spPr>
          <a:xfrm>
            <a:off x="3100956" y="4931589"/>
            <a:ext cx="302847" cy="318606"/>
          </a:xfrm>
          <a:custGeom>
            <a:avLst/>
            <a:gdLst/>
            <a:ahLst/>
            <a:cxnLst/>
            <a:rect l="l" t="t" r="r" b="b"/>
            <a:pathLst>
              <a:path w="302847" h="318606" extrusionOk="0">
                <a:moveTo>
                  <a:pt x="154931" y="31082"/>
                </a:moveTo>
                <a:cubicBezTo>
                  <a:pt x="172394" y="29891"/>
                  <a:pt x="188665" y="-2255"/>
                  <a:pt x="202556" y="126"/>
                </a:cubicBezTo>
                <a:cubicBezTo>
                  <a:pt x="216447" y="2507"/>
                  <a:pt x="223591" y="33861"/>
                  <a:pt x="238275" y="45370"/>
                </a:cubicBezTo>
                <a:cubicBezTo>
                  <a:pt x="252959" y="56879"/>
                  <a:pt x="279947" y="59657"/>
                  <a:pt x="290663" y="69182"/>
                </a:cubicBezTo>
                <a:cubicBezTo>
                  <a:pt x="301379" y="78707"/>
                  <a:pt x="303760" y="87439"/>
                  <a:pt x="302569" y="102520"/>
                </a:cubicBezTo>
                <a:cubicBezTo>
                  <a:pt x="301378" y="117601"/>
                  <a:pt x="283519" y="142604"/>
                  <a:pt x="283519" y="159670"/>
                </a:cubicBezTo>
                <a:cubicBezTo>
                  <a:pt x="283519" y="176736"/>
                  <a:pt x="302172" y="191023"/>
                  <a:pt x="302569" y="204914"/>
                </a:cubicBezTo>
                <a:cubicBezTo>
                  <a:pt x="302966" y="218805"/>
                  <a:pt x="295028" y="235076"/>
                  <a:pt x="285900" y="243014"/>
                </a:cubicBezTo>
                <a:cubicBezTo>
                  <a:pt x="276772" y="250952"/>
                  <a:pt x="264866" y="240633"/>
                  <a:pt x="247800" y="252539"/>
                </a:cubicBezTo>
                <a:cubicBezTo>
                  <a:pt x="230734" y="264445"/>
                  <a:pt x="204937" y="304926"/>
                  <a:pt x="183506" y="314451"/>
                </a:cubicBezTo>
                <a:cubicBezTo>
                  <a:pt x="162075" y="323976"/>
                  <a:pt x="133103" y="314848"/>
                  <a:pt x="119213" y="309689"/>
                </a:cubicBezTo>
                <a:cubicBezTo>
                  <a:pt x="105323" y="304530"/>
                  <a:pt x="112069" y="287861"/>
                  <a:pt x="100163" y="283495"/>
                </a:cubicBezTo>
                <a:cubicBezTo>
                  <a:pt x="88257" y="279129"/>
                  <a:pt x="63253" y="290242"/>
                  <a:pt x="47775" y="283495"/>
                </a:cubicBezTo>
                <a:cubicBezTo>
                  <a:pt x="32297" y="276748"/>
                  <a:pt x="14835" y="256905"/>
                  <a:pt x="7294" y="243014"/>
                </a:cubicBezTo>
                <a:cubicBezTo>
                  <a:pt x="-247" y="229123"/>
                  <a:pt x="943" y="214042"/>
                  <a:pt x="2531" y="200151"/>
                </a:cubicBezTo>
                <a:cubicBezTo>
                  <a:pt x="4119" y="186260"/>
                  <a:pt x="17216" y="172370"/>
                  <a:pt x="16819" y="159670"/>
                </a:cubicBezTo>
                <a:cubicBezTo>
                  <a:pt x="16422" y="146970"/>
                  <a:pt x="-1834" y="139429"/>
                  <a:pt x="150" y="123951"/>
                </a:cubicBezTo>
                <a:cubicBezTo>
                  <a:pt x="2134" y="108473"/>
                  <a:pt x="18406" y="79104"/>
                  <a:pt x="28725" y="66801"/>
                </a:cubicBezTo>
                <a:cubicBezTo>
                  <a:pt x="39044" y="54498"/>
                  <a:pt x="53332" y="59657"/>
                  <a:pt x="62063" y="50132"/>
                </a:cubicBezTo>
                <a:cubicBezTo>
                  <a:pt x="70794" y="40607"/>
                  <a:pt x="88256" y="15604"/>
                  <a:pt x="97781" y="7270"/>
                </a:cubicBezTo>
                <a:cubicBezTo>
                  <a:pt x="107306" y="-1064"/>
                  <a:pt x="137469" y="32273"/>
                  <a:pt x="154931" y="31082"/>
                </a:cubicBezTo>
                <a:close/>
              </a:path>
            </a:pathLst>
          </a:custGeom>
          <a:solidFill>
            <a:srgbClr val="7D009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grpSp>
        <p:nvGrpSpPr>
          <p:cNvPr id="11" name="Group 168">
            <a:extLst>
              <a:ext uri="{FF2B5EF4-FFF2-40B4-BE49-F238E27FC236}">
                <a16:creationId xmlns:a16="http://schemas.microsoft.com/office/drawing/2014/main" id="{DFFAEB65-3E7A-4F7A-9782-C3B02B12A083}"/>
              </a:ext>
            </a:extLst>
          </p:cNvPr>
          <p:cNvGrpSpPr/>
          <p:nvPr/>
        </p:nvGrpSpPr>
        <p:grpSpPr>
          <a:xfrm>
            <a:off x="6951921" y="4546088"/>
            <a:ext cx="485872" cy="688017"/>
            <a:chOff x="6492968" y="4386334"/>
            <a:chExt cx="485872" cy="688017"/>
          </a:xfrm>
          <a:solidFill>
            <a:srgbClr val="7D0096"/>
          </a:solidFill>
        </p:grpSpPr>
        <p:sp>
          <p:nvSpPr>
            <p:cNvPr id="16" name="Google Shape;611;p70">
              <a:extLst>
                <a:ext uri="{FF2B5EF4-FFF2-40B4-BE49-F238E27FC236}">
                  <a16:creationId xmlns:a16="http://schemas.microsoft.com/office/drawing/2014/main" id="{B4EC8F6E-2008-4FAA-A32C-A3E7E10C1ED6}"/>
                </a:ext>
              </a:extLst>
            </p:cNvPr>
            <p:cNvSpPr/>
            <p:nvPr/>
          </p:nvSpPr>
          <p:spPr>
            <a:xfrm>
              <a:off x="6675993" y="4386334"/>
              <a:ext cx="302847" cy="318606"/>
            </a:xfrm>
            <a:custGeom>
              <a:avLst/>
              <a:gdLst/>
              <a:ahLst/>
              <a:cxnLst/>
              <a:rect l="l" t="t" r="r" b="b"/>
              <a:pathLst>
                <a:path w="302847" h="318606" extrusionOk="0">
                  <a:moveTo>
                    <a:pt x="154931" y="31082"/>
                  </a:moveTo>
                  <a:cubicBezTo>
                    <a:pt x="172394" y="29891"/>
                    <a:pt x="188665" y="-2255"/>
                    <a:pt x="202556" y="126"/>
                  </a:cubicBezTo>
                  <a:cubicBezTo>
                    <a:pt x="216447" y="2507"/>
                    <a:pt x="223591" y="33861"/>
                    <a:pt x="238275" y="45370"/>
                  </a:cubicBezTo>
                  <a:cubicBezTo>
                    <a:pt x="252959" y="56879"/>
                    <a:pt x="279947" y="59657"/>
                    <a:pt x="290663" y="69182"/>
                  </a:cubicBezTo>
                  <a:cubicBezTo>
                    <a:pt x="301379" y="78707"/>
                    <a:pt x="303760" y="87439"/>
                    <a:pt x="302569" y="102520"/>
                  </a:cubicBezTo>
                  <a:cubicBezTo>
                    <a:pt x="301378" y="117601"/>
                    <a:pt x="283519" y="142604"/>
                    <a:pt x="283519" y="159670"/>
                  </a:cubicBezTo>
                  <a:cubicBezTo>
                    <a:pt x="283519" y="176736"/>
                    <a:pt x="302172" y="191023"/>
                    <a:pt x="302569" y="204914"/>
                  </a:cubicBezTo>
                  <a:cubicBezTo>
                    <a:pt x="302966" y="218805"/>
                    <a:pt x="295028" y="235076"/>
                    <a:pt x="285900" y="243014"/>
                  </a:cubicBezTo>
                  <a:cubicBezTo>
                    <a:pt x="276772" y="250952"/>
                    <a:pt x="264866" y="240633"/>
                    <a:pt x="247800" y="252539"/>
                  </a:cubicBezTo>
                  <a:cubicBezTo>
                    <a:pt x="230734" y="264445"/>
                    <a:pt x="204937" y="304926"/>
                    <a:pt x="183506" y="314451"/>
                  </a:cubicBezTo>
                  <a:cubicBezTo>
                    <a:pt x="162075" y="323976"/>
                    <a:pt x="133103" y="314848"/>
                    <a:pt x="119213" y="309689"/>
                  </a:cubicBezTo>
                  <a:cubicBezTo>
                    <a:pt x="105323" y="304530"/>
                    <a:pt x="112069" y="287861"/>
                    <a:pt x="100163" y="283495"/>
                  </a:cubicBezTo>
                  <a:cubicBezTo>
                    <a:pt x="88257" y="279129"/>
                    <a:pt x="63253" y="290242"/>
                    <a:pt x="47775" y="283495"/>
                  </a:cubicBezTo>
                  <a:cubicBezTo>
                    <a:pt x="32297" y="276748"/>
                    <a:pt x="14835" y="256905"/>
                    <a:pt x="7294" y="243014"/>
                  </a:cubicBezTo>
                  <a:cubicBezTo>
                    <a:pt x="-247" y="229123"/>
                    <a:pt x="943" y="214042"/>
                    <a:pt x="2531" y="200151"/>
                  </a:cubicBezTo>
                  <a:cubicBezTo>
                    <a:pt x="4119" y="186260"/>
                    <a:pt x="17216" y="172370"/>
                    <a:pt x="16819" y="159670"/>
                  </a:cubicBezTo>
                  <a:cubicBezTo>
                    <a:pt x="16422" y="146970"/>
                    <a:pt x="-1834" y="139429"/>
                    <a:pt x="150" y="123951"/>
                  </a:cubicBezTo>
                  <a:cubicBezTo>
                    <a:pt x="2134" y="108473"/>
                    <a:pt x="18406" y="79104"/>
                    <a:pt x="28725" y="66801"/>
                  </a:cubicBezTo>
                  <a:cubicBezTo>
                    <a:pt x="39044" y="54498"/>
                    <a:pt x="53332" y="59657"/>
                    <a:pt x="62063" y="50132"/>
                  </a:cubicBezTo>
                  <a:cubicBezTo>
                    <a:pt x="70794" y="40607"/>
                    <a:pt x="88256" y="15604"/>
                    <a:pt x="97781" y="7270"/>
                  </a:cubicBezTo>
                  <a:cubicBezTo>
                    <a:pt x="107306" y="-1064"/>
                    <a:pt x="137469" y="32273"/>
                    <a:pt x="154931" y="31082"/>
                  </a:cubicBezTo>
                  <a:close/>
                </a:path>
              </a:pathLst>
            </a:custGeom>
            <a:solidFill>
              <a:srgbClr val="FFFFFF"/>
            </a:solidFill>
            <a:ln w="19050" cap="flat" cmpd="sng">
              <a:solidFill>
                <a:srgbClr val="7D009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17" name="Google Shape;624;p70">
              <a:extLst>
                <a:ext uri="{FF2B5EF4-FFF2-40B4-BE49-F238E27FC236}">
                  <a16:creationId xmlns:a16="http://schemas.microsoft.com/office/drawing/2014/main" id="{57179A3C-9A86-4EB5-8568-F02360C50158}"/>
                </a:ext>
              </a:extLst>
            </p:cNvPr>
            <p:cNvSpPr/>
            <p:nvPr/>
          </p:nvSpPr>
          <p:spPr>
            <a:xfrm>
              <a:off x="6492968" y="4682585"/>
              <a:ext cx="137974" cy="391766"/>
            </a:xfrm>
            <a:custGeom>
              <a:avLst/>
              <a:gdLst/>
              <a:ahLst/>
              <a:cxnLst/>
              <a:rect l="l" t="t" r="r" b="b"/>
              <a:pathLst>
                <a:path w="133" h="378" extrusionOk="0">
                  <a:moveTo>
                    <a:pt x="117" y="193"/>
                  </a:moveTo>
                  <a:cubicBezTo>
                    <a:pt x="117" y="235"/>
                    <a:pt x="118" y="277"/>
                    <a:pt x="117" y="319"/>
                  </a:cubicBezTo>
                  <a:cubicBezTo>
                    <a:pt x="117" y="355"/>
                    <a:pt x="98" y="377"/>
                    <a:pt x="67" y="378"/>
                  </a:cubicBezTo>
                  <a:cubicBezTo>
                    <a:pt x="35" y="378"/>
                    <a:pt x="15" y="356"/>
                    <a:pt x="15" y="318"/>
                  </a:cubicBezTo>
                  <a:cubicBezTo>
                    <a:pt x="15" y="233"/>
                    <a:pt x="15" y="149"/>
                    <a:pt x="15" y="64"/>
                  </a:cubicBezTo>
                  <a:cubicBezTo>
                    <a:pt x="15" y="55"/>
                    <a:pt x="12" y="45"/>
                    <a:pt x="8" y="37"/>
                  </a:cubicBezTo>
                  <a:cubicBezTo>
                    <a:pt x="0" y="20"/>
                    <a:pt x="7" y="2"/>
                    <a:pt x="26" y="1"/>
                  </a:cubicBezTo>
                  <a:cubicBezTo>
                    <a:pt x="53" y="0"/>
                    <a:pt x="80" y="0"/>
                    <a:pt x="108" y="1"/>
                  </a:cubicBezTo>
                  <a:cubicBezTo>
                    <a:pt x="126" y="3"/>
                    <a:pt x="133" y="21"/>
                    <a:pt x="124" y="37"/>
                  </a:cubicBezTo>
                  <a:cubicBezTo>
                    <a:pt x="121" y="45"/>
                    <a:pt x="118" y="53"/>
                    <a:pt x="118" y="61"/>
                  </a:cubicBezTo>
                  <a:cubicBezTo>
                    <a:pt x="117" y="105"/>
                    <a:pt x="117" y="149"/>
                    <a:pt x="117" y="193"/>
                  </a:cubicBezTo>
                  <a:close/>
                  <a:moveTo>
                    <a:pt x="104" y="179"/>
                  </a:moveTo>
                  <a:cubicBezTo>
                    <a:pt x="104" y="136"/>
                    <a:pt x="103" y="94"/>
                    <a:pt x="104" y="51"/>
                  </a:cubicBezTo>
                  <a:cubicBezTo>
                    <a:pt x="104" y="45"/>
                    <a:pt x="104" y="37"/>
                    <a:pt x="108" y="33"/>
                  </a:cubicBezTo>
                  <a:cubicBezTo>
                    <a:pt x="120" y="18"/>
                    <a:pt x="109" y="15"/>
                    <a:pt x="98" y="15"/>
                  </a:cubicBezTo>
                  <a:cubicBezTo>
                    <a:pt x="79" y="14"/>
                    <a:pt x="59" y="14"/>
                    <a:pt x="39" y="15"/>
                  </a:cubicBezTo>
                  <a:cubicBezTo>
                    <a:pt x="26" y="15"/>
                    <a:pt x="8" y="15"/>
                    <a:pt x="27" y="35"/>
                  </a:cubicBezTo>
                  <a:cubicBezTo>
                    <a:pt x="30" y="38"/>
                    <a:pt x="29" y="45"/>
                    <a:pt x="29" y="51"/>
                  </a:cubicBezTo>
                  <a:cubicBezTo>
                    <a:pt x="29" y="83"/>
                    <a:pt x="29" y="116"/>
                    <a:pt x="29" y="148"/>
                  </a:cubicBezTo>
                  <a:cubicBezTo>
                    <a:pt x="29" y="159"/>
                    <a:pt x="29" y="169"/>
                    <a:pt x="29" y="179"/>
                  </a:cubicBezTo>
                  <a:cubicBezTo>
                    <a:pt x="55" y="179"/>
                    <a:pt x="78" y="179"/>
                    <a:pt x="104" y="179"/>
                  </a:cubicBezTo>
                  <a:close/>
                </a:path>
              </a:pathLst>
            </a:custGeom>
            <a:grpFill/>
            <a:ln w="9525" cap="flat" cmpd="sng">
              <a:solidFill>
                <a:srgbClr val="7D0096"/>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18" name="Google Shape;627;p70">
              <a:extLst>
                <a:ext uri="{FF2B5EF4-FFF2-40B4-BE49-F238E27FC236}">
                  <a16:creationId xmlns:a16="http://schemas.microsoft.com/office/drawing/2014/main" id="{A2EB4C0F-E58C-442B-A1EE-DD24C85AEAB1}"/>
                </a:ext>
              </a:extLst>
            </p:cNvPr>
            <p:cNvSpPr/>
            <p:nvPr/>
          </p:nvSpPr>
          <p:spPr>
            <a:xfrm>
              <a:off x="6501529" y="4697189"/>
              <a:ext cx="115818" cy="170705"/>
            </a:xfrm>
            <a:custGeom>
              <a:avLst/>
              <a:gdLst/>
              <a:ahLst/>
              <a:cxnLst/>
              <a:rect l="l" t="t" r="r" b="b"/>
              <a:pathLst>
                <a:path w="112" h="165" extrusionOk="0">
                  <a:moveTo>
                    <a:pt x="96" y="165"/>
                  </a:moveTo>
                  <a:cubicBezTo>
                    <a:pt x="70" y="165"/>
                    <a:pt x="47" y="165"/>
                    <a:pt x="21" y="165"/>
                  </a:cubicBezTo>
                  <a:cubicBezTo>
                    <a:pt x="21" y="155"/>
                    <a:pt x="21" y="145"/>
                    <a:pt x="21" y="134"/>
                  </a:cubicBezTo>
                  <a:cubicBezTo>
                    <a:pt x="21" y="102"/>
                    <a:pt x="21" y="69"/>
                    <a:pt x="21" y="37"/>
                  </a:cubicBezTo>
                  <a:cubicBezTo>
                    <a:pt x="21" y="31"/>
                    <a:pt x="22" y="24"/>
                    <a:pt x="19" y="21"/>
                  </a:cubicBezTo>
                  <a:cubicBezTo>
                    <a:pt x="0" y="1"/>
                    <a:pt x="18" y="1"/>
                    <a:pt x="31" y="1"/>
                  </a:cubicBezTo>
                  <a:cubicBezTo>
                    <a:pt x="51" y="0"/>
                    <a:pt x="71" y="0"/>
                    <a:pt x="90" y="1"/>
                  </a:cubicBezTo>
                  <a:cubicBezTo>
                    <a:pt x="101" y="1"/>
                    <a:pt x="112" y="4"/>
                    <a:pt x="100" y="19"/>
                  </a:cubicBezTo>
                  <a:cubicBezTo>
                    <a:pt x="96" y="23"/>
                    <a:pt x="96" y="31"/>
                    <a:pt x="96" y="37"/>
                  </a:cubicBezTo>
                  <a:cubicBezTo>
                    <a:pt x="95" y="80"/>
                    <a:pt x="96" y="122"/>
                    <a:pt x="96" y="16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grpSp>
      <p:sp>
        <p:nvSpPr>
          <p:cNvPr id="12" name="Google Shape;636;p70">
            <a:extLst>
              <a:ext uri="{FF2B5EF4-FFF2-40B4-BE49-F238E27FC236}">
                <a16:creationId xmlns:a16="http://schemas.microsoft.com/office/drawing/2014/main" id="{6E952201-1971-4F61-89F5-F650A897409D}"/>
              </a:ext>
            </a:extLst>
          </p:cNvPr>
          <p:cNvSpPr txBox="1"/>
          <p:nvPr/>
        </p:nvSpPr>
        <p:spPr>
          <a:xfrm>
            <a:off x="6515651" y="5509459"/>
            <a:ext cx="1365634" cy="405683"/>
          </a:xfrm>
          <a:prstGeom prst="rect">
            <a:avLst/>
          </a:prstGeom>
          <a:noFill/>
          <a:ln>
            <a:noFill/>
          </a:ln>
        </p:spPr>
        <p:txBody>
          <a:bodyPr spcFirstLastPara="1" wrap="square" lIns="36000" tIns="18000" rIns="36000" bIns="180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0" i="0" u="none" strike="noStrike" kern="0" cap="none" spc="0" normalizeH="0" baseline="0" noProof="0" dirty="0" smtClean="0">
                <a:ln>
                  <a:noFill/>
                </a:ln>
                <a:solidFill>
                  <a:srgbClr val="7D0096"/>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Further predictive </a:t>
            </a:r>
            <a:br>
              <a:rPr kumimoji="0" lang="en-GB" sz="1200" b="0" i="0" u="none" strike="noStrike" kern="0" cap="none" spc="0" normalizeH="0" baseline="0" noProof="0" dirty="0" smtClean="0">
                <a:ln>
                  <a:noFill/>
                </a:ln>
                <a:solidFill>
                  <a:srgbClr val="7D0096"/>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200" b="1" i="0" u="none" strike="noStrike" kern="0" cap="none" spc="0" normalizeH="0" baseline="0" noProof="0" dirty="0" smtClean="0">
                <a:ln>
                  <a:noFill/>
                </a:ln>
                <a:solidFill>
                  <a:srgbClr val="7D0096"/>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biomarker testing</a:t>
            </a:r>
            <a:endParaRPr kumimoji="0" sz="1200" b="0" i="0" u="none" strike="noStrike" kern="0" cap="none" spc="0" normalizeH="0" baseline="0" noProof="0" dirty="0" smtClean="0">
              <a:ln>
                <a:noFill/>
              </a:ln>
              <a:solidFill>
                <a:srgbClr val="7D0096"/>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cxnSp>
        <p:nvCxnSpPr>
          <p:cNvPr id="13" name="Straight Arrow Connector 194">
            <a:extLst>
              <a:ext uri="{FF2B5EF4-FFF2-40B4-BE49-F238E27FC236}">
                <a16:creationId xmlns:a16="http://schemas.microsoft.com/office/drawing/2014/main" id="{6F042AE7-BFD0-4F2B-9C9D-1C284D8322FE}"/>
              </a:ext>
            </a:extLst>
          </p:cNvPr>
          <p:cNvCxnSpPr>
            <a:cxnSpLocks/>
          </p:cNvCxnSpPr>
          <p:nvPr/>
        </p:nvCxnSpPr>
        <p:spPr>
          <a:xfrm>
            <a:off x="3523590" y="5135752"/>
            <a:ext cx="1057463" cy="0"/>
          </a:xfrm>
          <a:prstGeom prst="straightConnector1">
            <a:avLst/>
          </a:prstGeom>
          <a:noFill/>
          <a:ln w="19050" cap="flat" cmpd="sng" algn="ctr">
            <a:solidFill>
              <a:srgbClr val="44546A">
                <a:lumMod val="75000"/>
              </a:srgbClr>
            </a:solidFill>
            <a:prstDash val="solid"/>
            <a:miter lim="800000"/>
            <a:tailEnd type="triangle"/>
          </a:ln>
          <a:effectLst/>
        </p:spPr>
      </p:cxnSp>
      <p:cxnSp>
        <p:nvCxnSpPr>
          <p:cNvPr id="14" name="Straight Arrow Connector 197">
            <a:extLst>
              <a:ext uri="{FF2B5EF4-FFF2-40B4-BE49-F238E27FC236}">
                <a16:creationId xmlns:a16="http://schemas.microsoft.com/office/drawing/2014/main" id="{A24DB5F5-49B2-4979-8094-19D47E88C665}"/>
              </a:ext>
            </a:extLst>
          </p:cNvPr>
          <p:cNvCxnSpPr>
            <a:cxnSpLocks/>
          </p:cNvCxnSpPr>
          <p:nvPr/>
        </p:nvCxnSpPr>
        <p:spPr>
          <a:xfrm>
            <a:off x="7214876" y="5135752"/>
            <a:ext cx="1793322" cy="0"/>
          </a:xfrm>
          <a:prstGeom prst="straightConnector1">
            <a:avLst/>
          </a:prstGeom>
          <a:noFill/>
          <a:ln w="19050" cap="flat" cmpd="sng" algn="ctr">
            <a:solidFill>
              <a:srgbClr val="44546A">
                <a:lumMod val="75000"/>
              </a:srgbClr>
            </a:solidFill>
            <a:prstDash val="solid"/>
            <a:miter lim="800000"/>
            <a:tailEnd type="triangle"/>
          </a:ln>
          <a:effectLst/>
        </p:spPr>
      </p:cxnSp>
      <p:sp>
        <p:nvSpPr>
          <p:cNvPr id="15" name="Google Shape;624;p70">
            <a:extLst>
              <a:ext uri="{FF2B5EF4-FFF2-40B4-BE49-F238E27FC236}">
                <a16:creationId xmlns:a16="http://schemas.microsoft.com/office/drawing/2014/main" id="{C5048D57-F2D9-4141-923F-8AC271DDB202}"/>
              </a:ext>
            </a:extLst>
          </p:cNvPr>
          <p:cNvSpPr/>
          <p:nvPr/>
        </p:nvSpPr>
        <p:spPr>
          <a:xfrm>
            <a:off x="2874718" y="4847102"/>
            <a:ext cx="137974" cy="391766"/>
          </a:xfrm>
          <a:custGeom>
            <a:avLst/>
            <a:gdLst/>
            <a:ahLst/>
            <a:cxnLst/>
            <a:rect l="l" t="t" r="r" b="b"/>
            <a:pathLst>
              <a:path w="133" h="378" extrusionOk="0">
                <a:moveTo>
                  <a:pt x="117" y="193"/>
                </a:moveTo>
                <a:cubicBezTo>
                  <a:pt x="117" y="235"/>
                  <a:pt x="118" y="277"/>
                  <a:pt x="117" y="319"/>
                </a:cubicBezTo>
                <a:cubicBezTo>
                  <a:pt x="117" y="355"/>
                  <a:pt x="98" y="377"/>
                  <a:pt x="67" y="378"/>
                </a:cubicBezTo>
                <a:cubicBezTo>
                  <a:pt x="35" y="378"/>
                  <a:pt x="15" y="356"/>
                  <a:pt x="15" y="318"/>
                </a:cubicBezTo>
                <a:cubicBezTo>
                  <a:pt x="15" y="233"/>
                  <a:pt x="15" y="149"/>
                  <a:pt x="15" y="64"/>
                </a:cubicBezTo>
                <a:cubicBezTo>
                  <a:pt x="15" y="55"/>
                  <a:pt x="12" y="45"/>
                  <a:pt x="8" y="37"/>
                </a:cubicBezTo>
                <a:cubicBezTo>
                  <a:pt x="0" y="20"/>
                  <a:pt x="7" y="2"/>
                  <a:pt x="26" y="1"/>
                </a:cubicBezTo>
                <a:cubicBezTo>
                  <a:pt x="53" y="0"/>
                  <a:pt x="80" y="0"/>
                  <a:pt x="108" y="1"/>
                </a:cubicBezTo>
                <a:cubicBezTo>
                  <a:pt x="126" y="3"/>
                  <a:pt x="133" y="21"/>
                  <a:pt x="124" y="37"/>
                </a:cubicBezTo>
                <a:cubicBezTo>
                  <a:pt x="121" y="45"/>
                  <a:pt x="118" y="53"/>
                  <a:pt x="118" y="61"/>
                </a:cubicBezTo>
                <a:cubicBezTo>
                  <a:pt x="117" y="105"/>
                  <a:pt x="117" y="149"/>
                  <a:pt x="117" y="193"/>
                </a:cubicBezTo>
                <a:close/>
                <a:moveTo>
                  <a:pt x="104" y="179"/>
                </a:moveTo>
                <a:cubicBezTo>
                  <a:pt x="104" y="136"/>
                  <a:pt x="103" y="94"/>
                  <a:pt x="104" y="51"/>
                </a:cubicBezTo>
                <a:cubicBezTo>
                  <a:pt x="104" y="45"/>
                  <a:pt x="104" y="37"/>
                  <a:pt x="108" y="33"/>
                </a:cubicBezTo>
                <a:cubicBezTo>
                  <a:pt x="120" y="18"/>
                  <a:pt x="109" y="15"/>
                  <a:pt x="98" y="15"/>
                </a:cubicBezTo>
                <a:cubicBezTo>
                  <a:pt x="79" y="14"/>
                  <a:pt x="59" y="14"/>
                  <a:pt x="39" y="15"/>
                </a:cubicBezTo>
                <a:cubicBezTo>
                  <a:pt x="26" y="15"/>
                  <a:pt x="8" y="15"/>
                  <a:pt x="27" y="35"/>
                </a:cubicBezTo>
                <a:cubicBezTo>
                  <a:pt x="30" y="38"/>
                  <a:pt x="29" y="45"/>
                  <a:pt x="29" y="51"/>
                </a:cubicBezTo>
                <a:cubicBezTo>
                  <a:pt x="29" y="83"/>
                  <a:pt x="29" y="116"/>
                  <a:pt x="29" y="148"/>
                </a:cubicBezTo>
                <a:cubicBezTo>
                  <a:pt x="29" y="159"/>
                  <a:pt x="29" y="169"/>
                  <a:pt x="29" y="179"/>
                </a:cubicBezTo>
                <a:cubicBezTo>
                  <a:pt x="55" y="179"/>
                  <a:pt x="78" y="179"/>
                  <a:pt x="104" y="179"/>
                </a:cubicBezTo>
                <a:close/>
              </a:path>
            </a:pathLst>
          </a:custGeom>
          <a:solidFill>
            <a:srgbClr val="7D0096"/>
          </a:solidFill>
          <a:ln w="9525" cap="flat" cmpd="sng">
            <a:solidFill>
              <a:srgbClr val="7D0096"/>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grpSp>
        <p:nvGrpSpPr>
          <p:cNvPr id="33" name="Google Shape;640;p70">
            <a:extLst>
              <a:ext uri="{FF2B5EF4-FFF2-40B4-BE49-F238E27FC236}">
                <a16:creationId xmlns:a16="http://schemas.microsoft.com/office/drawing/2014/main" id="{064624CF-E105-4CD0-A7D0-9F7FA1E1AB5F}"/>
              </a:ext>
            </a:extLst>
          </p:cNvPr>
          <p:cNvGrpSpPr/>
          <p:nvPr/>
        </p:nvGrpSpPr>
        <p:grpSpPr>
          <a:xfrm>
            <a:off x="2887031" y="2884070"/>
            <a:ext cx="331759" cy="404368"/>
            <a:chOff x="-7635151" y="2943705"/>
            <a:chExt cx="691886" cy="788089"/>
          </a:xfrm>
          <a:solidFill>
            <a:srgbClr val="0B41CD">
              <a:lumMod val="60000"/>
              <a:lumOff val="40000"/>
            </a:srgbClr>
          </a:solidFill>
        </p:grpSpPr>
        <p:sp>
          <p:nvSpPr>
            <p:cNvPr id="36" name="Google Shape;641;p70">
              <a:extLst>
                <a:ext uri="{FF2B5EF4-FFF2-40B4-BE49-F238E27FC236}">
                  <a16:creationId xmlns:a16="http://schemas.microsoft.com/office/drawing/2014/main" id="{7D3172E5-5C40-4182-9D9D-20752087FF39}"/>
                </a:ext>
              </a:extLst>
            </p:cNvPr>
            <p:cNvSpPr/>
            <p:nvPr/>
          </p:nvSpPr>
          <p:spPr>
            <a:xfrm>
              <a:off x="-7500905" y="3122014"/>
              <a:ext cx="447675" cy="495300"/>
            </a:xfrm>
            <a:custGeom>
              <a:avLst/>
              <a:gdLst/>
              <a:ahLst/>
              <a:cxnLst/>
              <a:rect l="l" t="t" r="r" b="b"/>
              <a:pathLst>
                <a:path w="447675" h="495300" extrusionOk="0">
                  <a:moveTo>
                    <a:pt x="324098" y="496253"/>
                  </a:moveTo>
                  <a:cubicBezTo>
                    <a:pt x="319335" y="496253"/>
                    <a:pt x="314573" y="494348"/>
                    <a:pt x="310763" y="490538"/>
                  </a:cubicBezTo>
                  <a:lnTo>
                    <a:pt x="4058" y="126683"/>
                  </a:lnTo>
                  <a:cubicBezTo>
                    <a:pt x="1200" y="122873"/>
                    <a:pt x="-705" y="118110"/>
                    <a:pt x="248" y="113348"/>
                  </a:cubicBezTo>
                  <a:lnTo>
                    <a:pt x="15488" y="14288"/>
                  </a:lnTo>
                  <a:cubicBezTo>
                    <a:pt x="16440" y="5715"/>
                    <a:pt x="24060" y="0"/>
                    <a:pt x="32633" y="0"/>
                  </a:cubicBezTo>
                  <a:lnTo>
                    <a:pt x="132645" y="1905"/>
                  </a:lnTo>
                  <a:cubicBezTo>
                    <a:pt x="137408" y="1905"/>
                    <a:pt x="142170" y="3810"/>
                    <a:pt x="145028" y="7620"/>
                  </a:cubicBezTo>
                  <a:lnTo>
                    <a:pt x="451733" y="371475"/>
                  </a:lnTo>
                  <a:cubicBezTo>
                    <a:pt x="454590" y="375285"/>
                    <a:pt x="456495" y="379095"/>
                    <a:pt x="455543" y="383858"/>
                  </a:cubicBezTo>
                  <a:cubicBezTo>
                    <a:pt x="455543" y="388620"/>
                    <a:pt x="452685" y="392430"/>
                    <a:pt x="449828" y="395288"/>
                  </a:cubicBezTo>
                  <a:lnTo>
                    <a:pt x="335528" y="492443"/>
                  </a:lnTo>
                  <a:cubicBezTo>
                    <a:pt x="331718" y="494348"/>
                    <a:pt x="327908" y="496253"/>
                    <a:pt x="324098" y="496253"/>
                  </a:cubicBezTo>
                  <a:close/>
                  <a:moveTo>
                    <a:pt x="20250" y="114300"/>
                  </a:moveTo>
                  <a:lnTo>
                    <a:pt x="324098" y="474345"/>
                  </a:lnTo>
                  <a:lnTo>
                    <a:pt x="433635" y="381953"/>
                  </a:lnTo>
                  <a:lnTo>
                    <a:pt x="129788" y="21908"/>
                  </a:lnTo>
                  <a:lnTo>
                    <a:pt x="34538" y="20003"/>
                  </a:lnTo>
                  <a:lnTo>
                    <a:pt x="20250" y="114300"/>
                  </a:ln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37" name="Google Shape;642;p70">
              <a:extLst>
                <a:ext uri="{FF2B5EF4-FFF2-40B4-BE49-F238E27FC236}">
                  <a16:creationId xmlns:a16="http://schemas.microsoft.com/office/drawing/2014/main" id="{9E39EC99-87E6-4951-A25C-1F5970DD4DE3}"/>
                </a:ext>
              </a:extLst>
            </p:cNvPr>
            <p:cNvSpPr/>
            <p:nvPr/>
          </p:nvSpPr>
          <p:spPr>
            <a:xfrm>
              <a:off x="-7635151" y="2943705"/>
              <a:ext cx="142875" cy="161925"/>
            </a:xfrm>
            <a:custGeom>
              <a:avLst/>
              <a:gdLst/>
              <a:ahLst/>
              <a:cxnLst/>
              <a:rect l="l" t="t" r="r" b="b"/>
              <a:pathLst>
                <a:path w="142875" h="161925" extrusionOk="0">
                  <a:moveTo>
                    <a:pt x="131637" y="166879"/>
                  </a:moveTo>
                  <a:cubicBezTo>
                    <a:pt x="127827" y="166879"/>
                    <a:pt x="124017" y="164974"/>
                    <a:pt x="122112" y="162117"/>
                  </a:cubicBezTo>
                  <a:lnTo>
                    <a:pt x="3049" y="21147"/>
                  </a:lnTo>
                  <a:cubicBezTo>
                    <a:pt x="-1713" y="15432"/>
                    <a:pt x="-761" y="7812"/>
                    <a:pt x="4954" y="3049"/>
                  </a:cubicBezTo>
                  <a:cubicBezTo>
                    <a:pt x="10669" y="-1713"/>
                    <a:pt x="18289" y="-761"/>
                    <a:pt x="23052" y="4954"/>
                  </a:cubicBezTo>
                  <a:lnTo>
                    <a:pt x="142114" y="145924"/>
                  </a:lnTo>
                  <a:cubicBezTo>
                    <a:pt x="146877" y="151639"/>
                    <a:pt x="145924" y="159259"/>
                    <a:pt x="140209" y="164022"/>
                  </a:cubicBezTo>
                  <a:cubicBezTo>
                    <a:pt x="137352" y="165927"/>
                    <a:pt x="134494" y="166879"/>
                    <a:pt x="131637" y="166879"/>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38" name="Google Shape;643;p70">
              <a:extLst>
                <a:ext uri="{FF2B5EF4-FFF2-40B4-BE49-F238E27FC236}">
                  <a16:creationId xmlns:a16="http://schemas.microsoft.com/office/drawing/2014/main" id="{2C3D93D4-960D-437C-BEC8-D26CD606E7E7}"/>
                </a:ext>
              </a:extLst>
            </p:cNvPr>
            <p:cNvSpPr/>
            <p:nvPr/>
          </p:nvSpPr>
          <p:spPr>
            <a:xfrm>
              <a:off x="-7215282" y="3469302"/>
              <a:ext cx="200025" cy="171450"/>
            </a:xfrm>
            <a:custGeom>
              <a:avLst/>
              <a:gdLst/>
              <a:ahLst/>
              <a:cxnLst/>
              <a:rect l="l" t="t" r="r" b="b"/>
              <a:pathLst>
                <a:path w="200025" h="171450" extrusionOk="0">
                  <a:moveTo>
                    <a:pt x="198495" y="27998"/>
                  </a:moveTo>
                  <a:lnTo>
                    <a:pt x="24188" y="174683"/>
                  </a:lnTo>
                  <a:cubicBezTo>
                    <a:pt x="22283" y="176587"/>
                    <a:pt x="18473" y="176587"/>
                    <a:pt x="16568" y="173730"/>
                  </a:cubicBezTo>
                  <a:lnTo>
                    <a:pt x="1328" y="155633"/>
                  </a:lnTo>
                  <a:cubicBezTo>
                    <a:pt x="-577" y="153728"/>
                    <a:pt x="-577" y="149918"/>
                    <a:pt x="2280" y="148012"/>
                  </a:cubicBezTo>
                  <a:lnTo>
                    <a:pt x="176588" y="1328"/>
                  </a:lnTo>
                  <a:cubicBezTo>
                    <a:pt x="178493" y="-577"/>
                    <a:pt x="182303" y="-577"/>
                    <a:pt x="184208" y="2280"/>
                  </a:cubicBezTo>
                  <a:lnTo>
                    <a:pt x="199448" y="20378"/>
                  </a:lnTo>
                  <a:cubicBezTo>
                    <a:pt x="200400" y="23235"/>
                    <a:pt x="200400" y="26093"/>
                    <a:pt x="198495" y="27998"/>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39" name="Google Shape;644;p70">
              <a:extLst>
                <a:ext uri="{FF2B5EF4-FFF2-40B4-BE49-F238E27FC236}">
                  <a16:creationId xmlns:a16="http://schemas.microsoft.com/office/drawing/2014/main" id="{730C8D2B-F90C-40B8-9F43-C88B344823CB}"/>
                </a:ext>
              </a:extLst>
            </p:cNvPr>
            <p:cNvSpPr/>
            <p:nvPr/>
          </p:nvSpPr>
          <p:spPr>
            <a:xfrm>
              <a:off x="-7124240" y="3560344"/>
              <a:ext cx="180975" cy="171450"/>
            </a:xfrm>
            <a:custGeom>
              <a:avLst/>
              <a:gdLst/>
              <a:ahLst/>
              <a:cxnLst/>
              <a:rect l="l" t="t" r="r" b="b"/>
              <a:pathLst>
                <a:path w="180975" h="171450" extrusionOk="0">
                  <a:moveTo>
                    <a:pt x="116025" y="43635"/>
                  </a:moveTo>
                  <a:lnTo>
                    <a:pt x="81735" y="2678"/>
                  </a:lnTo>
                  <a:cubicBezTo>
                    <a:pt x="78878" y="-180"/>
                    <a:pt x="74115" y="-1132"/>
                    <a:pt x="71258" y="1725"/>
                  </a:cubicBezTo>
                  <a:lnTo>
                    <a:pt x="2678" y="59828"/>
                  </a:lnTo>
                  <a:cubicBezTo>
                    <a:pt x="-180" y="62685"/>
                    <a:pt x="-1132" y="67448"/>
                    <a:pt x="1725" y="70305"/>
                  </a:cubicBezTo>
                  <a:lnTo>
                    <a:pt x="36015" y="111263"/>
                  </a:lnTo>
                  <a:cubicBezTo>
                    <a:pt x="38873" y="114120"/>
                    <a:pt x="37920" y="118883"/>
                    <a:pt x="35063" y="121740"/>
                  </a:cubicBezTo>
                  <a:lnTo>
                    <a:pt x="9345" y="143648"/>
                  </a:lnTo>
                  <a:cubicBezTo>
                    <a:pt x="6488" y="146505"/>
                    <a:pt x="5535" y="151268"/>
                    <a:pt x="8393" y="154125"/>
                  </a:cubicBezTo>
                  <a:lnTo>
                    <a:pt x="28395" y="177938"/>
                  </a:lnTo>
                  <a:cubicBezTo>
                    <a:pt x="31253" y="180795"/>
                    <a:pt x="36015" y="181748"/>
                    <a:pt x="38873" y="178890"/>
                  </a:cubicBezTo>
                  <a:lnTo>
                    <a:pt x="181748" y="57923"/>
                  </a:lnTo>
                  <a:cubicBezTo>
                    <a:pt x="184605" y="55065"/>
                    <a:pt x="185558" y="50303"/>
                    <a:pt x="182700" y="47445"/>
                  </a:cubicBezTo>
                  <a:lnTo>
                    <a:pt x="162698" y="23633"/>
                  </a:lnTo>
                  <a:cubicBezTo>
                    <a:pt x="159840" y="20775"/>
                    <a:pt x="155078" y="19823"/>
                    <a:pt x="152220" y="22680"/>
                  </a:cubicBezTo>
                  <a:lnTo>
                    <a:pt x="126503" y="44588"/>
                  </a:lnTo>
                  <a:cubicBezTo>
                    <a:pt x="123645" y="46493"/>
                    <a:pt x="118883" y="46493"/>
                    <a:pt x="116025" y="43635"/>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0" name="Google Shape;645;p70">
              <a:extLst>
                <a:ext uri="{FF2B5EF4-FFF2-40B4-BE49-F238E27FC236}">
                  <a16:creationId xmlns:a16="http://schemas.microsoft.com/office/drawing/2014/main" id="{B55248C9-1DC0-4C13-BA45-71EB110915B7}"/>
                </a:ext>
              </a:extLst>
            </p:cNvPr>
            <p:cNvSpPr/>
            <p:nvPr/>
          </p:nvSpPr>
          <p:spPr>
            <a:xfrm>
              <a:off x="-7451647" y="3244367"/>
              <a:ext cx="57150" cy="47625"/>
            </a:xfrm>
            <a:custGeom>
              <a:avLst/>
              <a:gdLst/>
              <a:ahLst/>
              <a:cxnLst/>
              <a:rect l="l" t="t" r="r" b="b"/>
              <a:pathLst>
                <a:path w="57150" h="47625" extrusionOk="0">
                  <a:moveTo>
                    <a:pt x="10045" y="55765"/>
                  </a:moveTo>
                  <a:cubicBezTo>
                    <a:pt x="7188" y="55765"/>
                    <a:pt x="4330" y="54813"/>
                    <a:pt x="2425" y="51955"/>
                  </a:cubicBezTo>
                  <a:cubicBezTo>
                    <a:pt x="-1385" y="47193"/>
                    <a:pt x="-432" y="41478"/>
                    <a:pt x="3378" y="37668"/>
                  </a:cubicBezTo>
                  <a:lnTo>
                    <a:pt x="45288" y="2425"/>
                  </a:lnTo>
                  <a:cubicBezTo>
                    <a:pt x="50050" y="-1385"/>
                    <a:pt x="55765" y="-432"/>
                    <a:pt x="59575" y="3378"/>
                  </a:cubicBezTo>
                  <a:cubicBezTo>
                    <a:pt x="63385" y="8140"/>
                    <a:pt x="62433" y="13855"/>
                    <a:pt x="58623" y="17665"/>
                  </a:cubicBezTo>
                  <a:lnTo>
                    <a:pt x="16713" y="52908"/>
                  </a:lnTo>
                  <a:cubicBezTo>
                    <a:pt x="13855" y="54813"/>
                    <a:pt x="11950" y="55765"/>
                    <a:pt x="10045" y="55765"/>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1" name="Google Shape;646;p70">
              <a:extLst>
                <a:ext uri="{FF2B5EF4-FFF2-40B4-BE49-F238E27FC236}">
                  <a16:creationId xmlns:a16="http://schemas.microsoft.com/office/drawing/2014/main" id="{9E2DC6B9-C7A0-4D39-B90C-EB45647A8C22}"/>
                </a:ext>
              </a:extLst>
            </p:cNvPr>
            <p:cNvSpPr/>
            <p:nvPr/>
          </p:nvSpPr>
          <p:spPr>
            <a:xfrm>
              <a:off x="-7419262" y="3283419"/>
              <a:ext cx="57150" cy="47625"/>
            </a:xfrm>
            <a:custGeom>
              <a:avLst/>
              <a:gdLst/>
              <a:ahLst/>
              <a:cxnLst/>
              <a:rect l="l" t="t" r="r" b="b"/>
              <a:pathLst>
                <a:path w="57150" h="47625" extrusionOk="0">
                  <a:moveTo>
                    <a:pt x="10045" y="55765"/>
                  </a:moveTo>
                  <a:cubicBezTo>
                    <a:pt x="7188" y="55765"/>
                    <a:pt x="4330" y="54813"/>
                    <a:pt x="2425" y="51955"/>
                  </a:cubicBezTo>
                  <a:cubicBezTo>
                    <a:pt x="-1385" y="47193"/>
                    <a:pt x="-432" y="41478"/>
                    <a:pt x="3378" y="37668"/>
                  </a:cubicBezTo>
                  <a:lnTo>
                    <a:pt x="45288" y="2425"/>
                  </a:lnTo>
                  <a:cubicBezTo>
                    <a:pt x="50050" y="-1385"/>
                    <a:pt x="55765" y="-432"/>
                    <a:pt x="59575" y="3378"/>
                  </a:cubicBezTo>
                  <a:cubicBezTo>
                    <a:pt x="63385" y="8140"/>
                    <a:pt x="62433" y="13855"/>
                    <a:pt x="58623" y="17665"/>
                  </a:cubicBezTo>
                  <a:lnTo>
                    <a:pt x="16713" y="52908"/>
                  </a:lnTo>
                  <a:cubicBezTo>
                    <a:pt x="14808" y="54813"/>
                    <a:pt x="12903" y="55765"/>
                    <a:pt x="10045" y="55765"/>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2" name="Google Shape;647;p70">
              <a:extLst>
                <a:ext uri="{FF2B5EF4-FFF2-40B4-BE49-F238E27FC236}">
                  <a16:creationId xmlns:a16="http://schemas.microsoft.com/office/drawing/2014/main" id="{194E6036-4842-4046-B623-AD2889746C8D}"/>
                </a:ext>
              </a:extLst>
            </p:cNvPr>
            <p:cNvSpPr/>
            <p:nvPr/>
          </p:nvSpPr>
          <p:spPr>
            <a:xfrm>
              <a:off x="-7385925" y="3322472"/>
              <a:ext cx="57150" cy="47625"/>
            </a:xfrm>
            <a:custGeom>
              <a:avLst/>
              <a:gdLst/>
              <a:ahLst/>
              <a:cxnLst/>
              <a:rect l="l" t="t" r="r" b="b"/>
              <a:pathLst>
                <a:path w="57150" h="47625" extrusionOk="0">
                  <a:moveTo>
                    <a:pt x="10045" y="55766"/>
                  </a:moveTo>
                  <a:cubicBezTo>
                    <a:pt x="7188" y="55766"/>
                    <a:pt x="4330" y="54813"/>
                    <a:pt x="2425" y="51955"/>
                  </a:cubicBezTo>
                  <a:cubicBezTo>
                    <a:pt x="-1385" y="47193"/>
                    <a:pt x="-432" y="41478"/>
                    <a:pt x="3378" y="37668"/>
                  </a:cubicBezTo>
                  <a:lnTo>
                    <a:pt x="45288" y="2425"/>
                  </a:lnTo>
                  <a:cubicBezTo>
                    <a:pt x="50050" y="-1384"/>
                    <a:pt x="55765" y="-432"/>
                    <a:pt x="59575" y="3378"/>
                  </a:cubicBezTo>
                  <a:cubicBezTo>
                    <a:pt x="63385" y="8141"/>
                    <a:pt x="62433" y="13855"/>
                    <a:pt x="58623" y="17666"/>
                  </a:cubicBezTo>
                  <a:lnTo>
                    <a:pt x="16713" y="52908"/>
                  </a:lnTo>
                  <a:cubicBezTo>
                    <a:pt x="14808" y="54813"/>
                    <a:pt x="11950" y="55766"/>
                    <a:pt x="10045" y="55766"/>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3" name="Google Shape;648;p70">
              <a:extLst>
                <a:ext uri="{FF2B5EF4-FFF2-40B4-BE49-F238E27FC236}">
                  <a16:creationId xmlns:a16="http://schemas.microsoft.com/office/drawing/2014/main" id="{9A78F669-6683-4276-A33F-A67C0803B973}"/>
                </a:ext>
              </a:extLst>
            </p:cNvPr>
            <p:cNvSpPr/>
            <p:nvPr/>
          </p:nvSpPr>
          <p:spPr>
            <a:xfrm>
              <a:off x="-7352587" y="3361524"/>
              <a:ext cx="57150" cy="47625"/>
            </a:xfrm>
            <a:custGeom>
              <a:avLst/>
              <a:gdLst/>
              <a:ahLst/>
              <a:cxnLst/>
              <a:rect l="l" t="t" r="r" b="b"/>
              <a:pathLst>
                <a:path w="57150" h="47625" extrusionOk="0">
                  <a:moveTo>
                    <a:pt x="10045" y="55765"/>
                  </a:moveTo>
                  <a:cubicBezTo>
                    <a:pt x="7188" y="55765"/>
                    <a:pt x="4330" y="54813"/>
                    <a:pt x="2425" y="51955"/>
                  </a:cubicBezTo>
                  <a:cubicBezTo>
                    <a:pt x="-1385" y="47193"/>
                    <a:pt x="-432" y="41478"/>
                    <a:pt x="3378" y="37668"/>
                  </a:cubicBezTo>
                  <a:lnTo>
                    <a:pt x="45288" y="2426"/>
                  </a:lnTo>
                  <a:cubicBezTo>
                    <a:pt x="50050" y="-1385"/>
                    <a:pt x="55765" y="-432"/>
                    <a:pt x="59575" y="3378"/>
                  </a:cubicBezTo>
                  <a:cubicBezTo>
                    <a:pt x="63385" y="8140"/>
                    <a:pt x="62433" y="13855"/>
                    <a:pt x="58623" y="17665"/>
                  </a:cubicBezTo>
                  <a:lnTo>
                    <a:pt x="16713" y="52908"/>
                  </a:lnTo>
                  <a:cubicBezTo>
                    <a:pt x="13855" y="54813"/>
                    <a:pt x="11950" y="55765"/>
                    <a:pt x="10045" y="55765"/>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4" name="Google Shape;649;p70">
              <a:extLst>
                <a:ext uri="{FF2B5EF4-FFF2-40B4-BE49-F238E27FC236}">
                  <a16:creationId xmlns:a16="http://schemas.microsoft.com/office/drawing/2014/main" id="{5BE77B4A-BA23-4501-8AA8-17D943CCDC12}"/>
                </a:ext>
              </a:extLst>
            </p:cNvPr>
            <p:cNvSpPr/>
            <p:nvPr/>
          </p:nvSpPr>
          <p:spPr>
            <a:xfrm>
              <a:off x="-7286865" y="3439629"/>
              <a:ext cx="57150" cy="47625"/>
            </a:xfrm>
            <a:custGeom>
              <a:avLst/>
              <a:gdLst/>
              <a:ahLst/>
              <a:cxnLst/>
              <a:rect l="l" t="t" r="r" b="b"/>
              <a:pathLst>
                <a:path w="57150" h="47625" extrusionOk="0">
                  <a:moveTo>
                    <a:pt x="10045" y="55765"/>
                  </a:moveTo>
                  <a:cubicBezTo>
                    <a:pt x="7188" y="55765"/>
                    <a:pt x="4330" y="54813"/>
                    <a:pt x="2425" y="51955"/>
                  </a:cubicBezTo>
                  <a:cubicBezTo>
                    <a:pt x="-1385" y="47193"/>
                    <a:pt x="-432" y="41478"/>
                    <a:pt x="3378" y="37668"/>
                  </a:cubicBezTo>
                  <a:lnTo>
                    <a:pt x="45288" y="2425"/>
                  </a:lnTo>
                  <a:cubicBezTo>
                    <a:pt x="50050" y="-1385"/>
                    <a:pt x="55765" y="-432"/>
                    <a:pt x="59575" y="3378"/>
                  </a:cubicBezTo>
                  <a:cubicBezTo>
                    <a:pt x="63385" y="8140"/>
                    <a:pt x="62433" y="13855"/>
                    <a:pt x="58623" y="17665"/>
                  </a:cubicBezTo>
                  <a:lnTo>
                    <a:pt x="16713" y="52908"/>
                  </a:lnTo>
                  <a:cubicBezTo>
                    <a:pt x="14808" y="55765"/>
                    <a:pt x="11950" y="55765"/>
                    <a:pt x="10045" y="55765"/>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5" name="Google Shape;650;p70">
              <a:extLst>
                <a:ext uri="{FF2B5EF4-FFF2-40B4-BE49-F238E27FC236}">
                  <a16:creationId xmlns:a16="http://schemas.microsoft.com/office/drawing/2014/main" id="{6DEC339D-A4A1-4D01-8296-F031F1027A83}"/>
                </a:ext>
              </a:extLst>
            </p:cNvPr>
            <p:cNvSpPr/>
            <p:nvPr/>
          </p:nvSpPr>
          <p:spPr>
            <a:xfrm>
              <a:off x="-7253527" y="3478682"/>
              <a:ext cx="57150" cy="47625"/>
            </a:xfrm>
            <a:custGeom>
              <a:avLst/>
              <a:gdLst/>
              <a:ahLst/>
              <a:cxnLst/>
              <a:rect l="l" t="t" r="r" b="b"/>
              <a:pathLst>
                <a:path w="57150" h="47625" extrusionOk="0">
                  <a:moveTo>
                    <a:pt x="10045" y="55765"/>
                  </a:moveTo>
                  <a:cubicBezTo>
                    <a:pt x="7188" y="55765"/>
                    <a:pt x="4330" y="54813"/>
                    <a:pt x="2425" y="51955"/>
                  </a:cubicBezTo>
                  <a:cubicBezTo>
                    <a:pt x="-1385" y="47193"/>
                    <a:pt x="-432" y="41478"/>
                    <a:pt x="3378" y="37668"/>
                  </a:cubicBezTo>
                  <a:lnTo>
                    <a:pt x="45288" y="2425"/>
                  </a:lnTo>
                  <a:cubicBezTo>
                    <a:pt x="50050" y="-1385"/>
                    <a:pt x="55765" y="-432"/>
                    <a:pt x="59575" y="3378"/>
                  </a:cubicBezTo>
                  <a:cubicBezTo>
                    <a:pt x="63385" y="8140"/>
                    <a:pt x="62433" y="13855"/>
                    <a:pt x="58623" y="17665"/>
                  </a:cubicBezTo>
                  <a:lnTo>
                    <a:pt x="16713" y="52908"/>
                  </a:lnTo>
                  <a:cubicBezTo>
                    <a:pt x="14808" y="55765"/>
                    <a:pt x="11950" y="55765"/>
                    <a:pt x="10045" y="55765"/>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6" name="Google Shape;651;p70">
              <a:extLst>
                <a:ext uri="{FF2B5EF4-FFF2-40B4-BE49-F238E27FC236}">
                  <a16:creationId xmlns:a16="http://schemas.microsoft.com/office/drawing/2014/main" id="{2CED2639-FC23-4031-B580-A8FF7C51540D}"/>
                </a:ext>
              </a:extLst>
            </p:cNvPr>
            <p:cNvSpPr/>
            <p:nvPr/>
          </p:nvSpPr>
          <p:spPr>
            <a:xfrm>
              <a:off x="-7349209" y="3407764"/>
              <a:ext cx="285750" cy="190500"/>
            </a:xfrm>
            <a:custGeom>
              <a:avLst/>
              <a:gdLst/>
              <a:ahLst/>
              <a:cxnLst/>
              <a:rect l="l" t="t" r="r" b="b"/>
              <a:pathLst>
                <a:path w="285750" h="190500" extrusionOk="0">
                  <a:moveTo>
                    <a:pt x="214313" y="0"/>
                  </a:moveTo>
                  <a:lnTo>
                    <a:pt x="0" y="0"/>
                  </a:lnTo>
                  <a:lnTo>
                    <a:pt x="166688" y="197168"/>
                  </a:lnTo>
                  <a:cubicBezTo>
                    <a:pt x="169545" y="200025"/>
                    <a:pt x="173355" y="200025"/>
                    <a:pt x="176213" y="198120"/>
                  </a:cubicBezTo>
                  <a:lnTo>
                    <a:pt x="290513" y="100965"/>
                  </a:lnTo>
                  <a:cubicBezTo>
                    <a:pt x="293370" y="98108"/>
                    <a:pt x="293370" y="94298"/>
                    <a:pt x="291465" y="91440"/>
                  </a:cubicBezTo>
                  <a:lnTo>
                    <a:pt x="214313" y="0"/>
                  </a:ln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grpSp>
      <p:sp>
        <p:nvSpPr>
          <p:cNvPr id="34" name="Rectangle 102">
            <a:extLst>
              <a:ext uri="{FF2B5EF4-FFF2-40B4-BE49-F238E27FC236}">
                <a16:creationId xmlns:a16="http://schemas.microsoft.com/office/drawing/2014/main" id="{74761F88-ED1D-49AF-BF73-85AC56656ABA}"/>
              </a:ext>
            </a:extLst>
          </p:cNvPr>
          <p:cNvSpPr/>
          <p:nvPr/>
        </p:nvSpPr>
        <p:spPr>
          <a:xfrm>
            <a:off x="2326272" y="3429000"/>
            <a:ext cx="1440000" cy="704850"/>
          </a:xfrm>
          <a:prstGeom prst="rect">
            <a:avLst/>
          </a:prstGeom>
          <a:solidFill>
            <a:srgbClr val="0432FF"/>
          </a:solidFill>
          <a:ln w="12700" cap="flat" cmpd="sng" algn="ctr">
            <a:solidFill>
              <a:srgbClr val="0B41CD">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Sample </a:t>
            </a: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is taken</a:t>
            </a:r>
            <a:endParaRPr kumimoji="0" lang="en-US" sz="12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35" name="Rectangle: Top Corners Rounded 103">
            <a:extLst>
              <a:ext uri="{FF2B5EF4-FFF2-40B4-BE49-F238E27FC236}">
                <a16:creationId xmlns:a16="http://schemas.microsoft.com/office/drawing/2014/main" id="{780F1422-ACFA-4F80-91F6-71B4DB088605}"/>
              </a:ext>
            </a:extLst>
          </p:cNvPr>
          <p:cNvSpPr/>
          <p:nvPr/>
        </p:nvSpPr>
        <p:spPr>
          <a:xfrm>
            <a:off x="2326272" y="2733829"/>
            <a:ext cx="1440000" cy="704850"/>
          </a:xfrm>
          <a:prstGeom prst="round2SameRect">
            <a:avLst/>
          </a:prstGeom>
          <a:noFill/>
          <a:ln w="12700" cap="flat" cmpd="sng" algn="ctr">
            <a:solidFill>
              <a:srgbClr val="0432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47" name="Text Placeholder 8">
            <a:extLst>
              <a:ext uri="{FF2B5EF4-FFF2-40B4-BE49-F238E27FC236}">
                <a16:creationId xmlns:a16="http://schemas.microsoft.com/office/drawing/2014/main" id="{9E0F1C7D-1A3F-4BB6-0945-1BD32C5EF6A6}"/>
              </a:ext>
            </a:extLst>
          </p:cNvPr>
          <p:cNvSpPr txBox="1">
            <a:spLocks/>
          </p:cNvSpPr>
          <p:nvPr/>
        </p:nvSpPr>
        <p:spPr>
          <a:xfrm>
            <a:off x="648000" y="936000"/>
            <a:ext cx="9721296" cy="4873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b="0" i="0"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0"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0"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200" b="0" i="0" u="none" strike="noStrike" kern="1200" cap="none" spc="0" normalizeH="0" baseline="0" noProof="0" smtClean="0">
                <a:ln>
                  <a:noFill/>
                </a:ln>
                <a:solidFill>
                  <a:srgbClr val="BC36F0"/>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dirty="0">
              <a:ln>
                <a:noFill/>
              </a:ln>
              <a:solidFill>
                <a:srgbClr val="BC36F0"/>
              </a:solidFill>
              <a:effectLst/>
              <a:uLnTx/>
              <a:uFillTx/>
              <a:latin typeface="Arial" panose="020B0604020202020204" pitchFamily="34" charset="0"/>
              <a:ea typeface="+mn-ea"/>
              <a:cs typeface="Arial" panose="020B0604020202020204" pitchFamily="34" charset="0"/>
            </a:endParaRPr>
          </a:p>
        </p:txBody>
      </p:sp>
      <p:sp>
        <p:nvSpPr>
          <p:cNvPr id="48" name="Title 6">
            <a:extLst>
              <a:ext uri="{FF2B5EF4-FFF2-40B4-BE49-F238E27FC236}">
                <a16:creationId xmlns:a16="http://schemas.microsoft.com/office/drawing/2014/main" id="{FC414F4E-7864-B6FE-A74F-756BF3B1AC23}"/>
              </a:ext>
            </a:extLst>
          </p:cNvPr>
          <p:cNvSpPr txBox="1">
            <a:spLocks/>
          </p:cNvSpPr>
          <p:nvPr/>
        </p:nvSpPr>
        <p:spPr>
          <a:xfrm>
            <a:off x="757646" y="516316"/>
            <a:ext cx="10811528"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smtClean="0">
                <a:solidFill>
                  <a:srgbClr val="006666"/>
                </a:solidFill>
                <a:latin typeface="Calibri" panose="020F0502020204030204"/>
              </a:rPr>
              <a:t>Il test </a:t>
            </a:r>
            <a:r>
              <a:rPr lang="en-US" b="1" dirty="0" err="1" smtClean="0">
                <a:solidFill>
                  <a:srgbClr val="006666"/>
                </a:solidFill>
                <a:latin typeface="Calibri" panose="020F0502020204030204"/>
              </a:rPr>
              <a:t>dei</a:t>
            </a:r>
            <a:r>
              <a:rPr lang="en-US" b="1" dirty="0" smtClean="0">
                <a:solidFill>
                  <a:srgbClr val="006666"/>
                </a:solidFill>
                <a:latin typeface="Calibri" panose="020F0502020204030204"/>
              </a:rPr>
              <a:t> </a:t>
            </a:r>
            <a:r>
              <a:rPr lang="en-US" b="1" dirty="0" err="1" smtClean="0">
                <a:solidFill>
                  <a:srgbClr val="006666"/>
                </a:solidFill>
                <a:latin typeface="Calibri" panose="020F0502020204030204"/>
              </a:rPr>
              <a:t>biomarcatori</a:t>
            </a:r>
            <a:r>
              <a:rPr lang="en-US" b="1" dirty="0" smtClean="0">
                <a:solidFill>
                  <a:srgbClr val="006666"/>
                </a:solidFill>
                <a:latin typeface="Calibri" panose="020F0502020204030204"/>
              </a:rPr>
              <a:t> è un </a:t>
            </a:r>
            <a:r>
              <a:rPr lang="en-US" b="1" dirty="0" err="1" smtClean="0">
                <a:solidFill>
                  <a:srgbClr val="006666"/>
                </a:solidFill>
                <a:latin typeface="Calibri" panose="020F0502020204030204"/>
              </a:rPr>
              <a:t>anello</a:t>
            </a:r>
            <a:r>
              <a:rPr lang="en-US" b="1" dirty="0" smtClean="0">
                <a:solidFill>
                  <a:srgbClr val="006666"/>
                </a:solidFill>
                <a:latin typeface="Calibri" panose="020F0502020204030204"/>
              </a:rPr>
              <a:t> “</a:t>
            </a:r>
            <a:r>
              <a:rPr lang="en-US" b="1" dirty="0" err="1" smtClean="0">
                <a:solidFill>
                  <a:srgbClr val="006666"/>
                </a:solidFill>
                <a:latin typeface="Calibri" panose="020F0502020204030204"/>
              </a:rPr>
              <a:t>critico</a:t>
            </a:r>
            <a:r>
              <a:rPr lang="en-US" b="1" dirty="0" smtClean="0">
                <a:solidFill>
                  <a:srgbClr val="006666"/>
                </a:solidFill>
                <a:latin typeface="Calibri" panose="020F0502020204030204"/>
              </a:rPr>
              <a:t>“ del </a:t>
            </a:r>
            <a:r>
              <a:rPr lang="en-US" b="1" dirty="0" err="1" smtClean="0">
                <a:solidFill>
                  <a:srgbClr val="006666"/>
                </a:solidFill>
                <a:latin typeface="Calibri" panose="020F0502020204030204"/>
              </a:rPr>
              <a:t>percorso</a:t>
            </a:r>
            <a:r>
              <a:rPr lang="en-US" b="1" dirty="0" smtClean="0">
                <a:solidFill>
                  <a:srgbClr val="006666"/>
                </a:solidFill>
                <a:latin typeface="Calibri" panose="020F0502020204030204"/>
              </a:rPr>
              <a:t> del </a:t>
            </a:r>
            <a:r>
              <a:rPr lang="en-US" b="1" dirty="0" err="1" smtClean="0">
                <a:solidFill>
                  <a:srgbClr val="006666"/>
                </a:solidFill>
                <a:latin typeface="Calibri" panose="020F0502020204030204"/>
              </a:rPr>
              <a:t>paziente</a:t>
            </a:r>
            <a:endPar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endParaRPr>
          </a:p>
        </p:txBody>
      </p:sp>
      <p:sp>
        <p:nvSpPr>
          <p:cNvPr id="49" name="Text Placeholder 2">
            <a:extLst>
              <a:ext uri="{FF2B5EF4-FFF2-40B4-BE49-F238E27FC236}">
                <a16:creationId xmlns:a16="http://schemas.microsoft.com/office/drawing/2014/main" id="{21059545-A2DF-FC1F-0648-26B115634175}"/>
              </a:ext>
            </a:extLst>
          </p:cNvPr>
          <p:cNvSpPr txBox="1">
            <a:spLocks/>
          </p:cNvSpPr>
          <p:nvPr/>
        </p:nvSpPr>
        <p:spPr>
          <a:xfrm>
            <a:off x="648000" y="6193564"/>
            <a:ext cx="8388000"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t/>
            </a:r>
            <a:br>
              <a:rPr kumimoji="0" lang="en-US"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br>
            <a:r>
              <a:rPr kumimoji="0" lang="en-US"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t>Popat, et al. Oncologist 2021; Courtesy of Professor Frédérique Penault-Llorca</a:t>
            </a:r>
            <a:endParaRPr kumimoji="0" lang="en-US" sz="800" b="0" i="0" u="none" strike="noStrike" kern="1200" cap="none" spc="0" normalizeH="0" baseline="0" noProof="0" dirty="0">
              <a:ln>
                <a:noFill/>
              </a:ln>
              <a:solidFill>
                <a:srgbClr val="44546A"/>
              </a:solidFill>
              <a:effectLst/>
              <a:uLnTx/>
              <a:uFillTx/>
              <a:latin typeface="Arial" panose="020B0604020202020204"/>
              <a:ea typeface="+mn-ea"/>
              <a:cs typeface="Arial" panose="020B0604020202020204" pitchFamily="34" charset="0"/>
            </a:endParaRPr>
          </a:p>
        </p:txBody>
      </p:sp>
      <p:sp>
        <p:nvSpPr>
          <p:cNvPr id="50" name="Google Shape;635;p70">
            <a:extLst>
              <a:ext uri="{FF2B5EF4-FFF2-40B4-BE49-F238E27FC236}">
                <a16:creationId xmlns:a16="http://schemas.microsoft.com/office/drawing/2014/main" id="{948592C5-5B06-4587-91C0-1D82BBAE4279}"/>
              </a:ext>
            </a:extLst>
          </p:cNvPr>
          <p:cNvSpPr/>
          <p:nvPr/>
        </p:nvSpPr>
        <p:spPr>
          <a:xfrm>
            <a:off x="647999" y="1551738"/>
            <a:ext cx="10877251" cy="404400"/>
          </a:xfrm>
          <a:prstGeom prst="roundRect">
            <a:avLst>
              <a:gd name="adj" fmla="val 16667"/>
            </a:avLst>
          </a:prstGeom>
          <a:solidFill>
            <a:srgbClr val="006666"/>
          </a:solidFill>
          <a:ln>
            <a:solidFill>
              <a:srgbClr val="006666"/>
            </a:solidFill>
          </a:ln>
        </p:spPr>
        <p:txBody>
          <a:bodyPr spcFirstLastPara="1" wrap="square" lIns="91425" tIns="72000" rIns="91425" bIns="72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1" i="0" u="none" strike="noStrike" kern="0" cap="none" spc="0" normalizeH="0" baseline="0" noProof="0" dirty="0" smtClean="0">
                <a:ln>
                  <a:noFill/>
                </a:ln>
                <a:solidFill>
                  <a:prstClr val="white"/>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Need for rapid turnaround time on biomarker testing</a:t>
            </a:r>
            <a:endParaRPr kumimoji="0" sz="1600" b="1" i="0" u="none" strike="noStrike" kern="0" cap="none" spc="0" normalizeH="0" baseline="0" noProof="0" dirty="0" smtClean="0">
              <a:ln>
                <a:noFill/>
              </a:ln>
              <a:solidFill>
                <a:prstClr val="white"/>
              </a:solidFill>
              <a:effectLst/>
              <a:uLnTx/>
              <a:uFillTx/>
              <a:latin typeface="Arial" panose="020B0604020202020204"/>
              <a:ea typeface="+mn-ea"/>
              <a:cs typeface="+mn-cs"/>
            </a:endParaRPr>
          </a:p>
        </p:txBody>
      </p:sp>
      <p:grpSp>
        <p:nvGrpSpPr>
          <p:cNvPr id="51" name="Group 5">
            <a:extLst>
              <a:ext uri="{FF2B5EF4-FFF2-40B4-BE49-F238E27FC236}">
                <a16:creationId xmlns:a16="http://schemas.microsoft.com/office/drawing/2014/main" id="{49292483-878E-4EA6-8B1C-8401207BF748}"/>
              </a:ext>
            </a:extLst>
          </p:cNvPr>
          <p:cNvGrpSpPr/>
          <p:nvPr/>
        </p:nvGrpSpPr>
        <p:grpSpPr>
          <a:xfrm>
            <a:off x="647700" y="2007663"/>
            <a:ext cx="10877549" cy="573612"/>
            <a:chOff x="647700" y="2007663"/>
            <a:chExt cx="10960177" cy="658500"/>
          </a:xfrm>
          <a:solidFill>
            <a:srgbClr val="FFFFFF">
              <a:lumMod val="85000"/>
            </a:srgbClr>
          </a:solidFill>
        </p:grpSpPr>
        <p:sp>
          <p:nvSpPr>
            <p:cNvPr id="52" name="Google Shape;562;p70">
              <a:extLst>
                <a:ext uri="{FF2B5EF4-FFF2-40B4-BE49-F238E27FC236}">
                  <a16:creationId xmlns:a16="http://schemas.microsoft.com/office/drawing/2014/main" id="{84CA0249-DEAD-4320-98B9-F3798841501F}"/>
                </a:ext>
              </a:extLst>
            </p:cNvPr>
            <p:cNvSpPr/>
            <p:nvPr/>
          </p:nvSpPr>
          <p:spPr>
            <a:xfrm>
              <a:off x="647700" y="2007663"/>
              <a:ext cx="2284740" cy="658500"/>
            </a:xfrm>
            <a:prstGeom prst="homePlate">
              <a:avLst>
                <a:gd name="adj" fmla="val 50000"/>
              </a:avLst>
            </a:prstGeom>
            <a:grpFill/>
            <a:ln w="38100">
              <a:solidFill>
                <a:srgbClr val="FFFFFF"/>
              </a:solidFill>
            </a:ln>
          </p:spPr>
          <p:txBody>
            <a:bodyPr spcFirstLastPara="1" wrap="none" lIns="91425" tIns="45700" rIns="91425" bIns="45700" anchor="ctr" anchorCtr="0">
              <a:noAutofit/>
            </a:bodyPr>
            <a:lstStyle/>
            <a:p>
              <a:pPr marL="0" marR="0" lvl="0" indent="0" algn="l" defTabSz="914400" rtl="0" eaLnBrk="1" fontAlgn="auto" latinLnBrk="0" hangingPunct="1">
                <a:lnSpc>
                  <a:spcPct val="121428"/>
                </a:lnSpc>
                <a:spcBef>
                  <a:spcPts val="0"/>
                </a:spcBef>
                <a:spcAft>
                  <a:spcPts val="0"/>
                </a:spcAft>
                <a:buClr>
                  <a:srgbClr val="000000"/>
                </a:buClr>
                <a:buSzPts val="1400"/>
                <a:buFont typeface="Arial"/>
                <a:buNone/>
                <a:tabLst/>
                <a:defRPr/>
              </a:pP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Referral</a:t>
              </a:r>
              <a:endParaRPr kumimoji="0" sz="14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endParaRPr>
            </a:p>
          </p:txBody>
        </p:sp>
        <p:sp>
          <p:nvSpPr>
            <p:cNvPr id="53" name="Google Shape;563;p70">
              <a:extLst>
                <a:ext uri="{FF2B5EF4-FFF2-40B4-BE49-F238E27FC236}">
                  <a16:creationId xmlns:a16="http://schemas.microsoft.com/office/drawing/2014/main" id="{419AE54D-2B3A-477C-9573-53FAB5906A0B}"/>
                </a:ext>
              </a:extLst>
            </p:cNvPr>
            <p:cNvSpPr/>
            <p:nvPr/>
          </p:nvSpPr>
          <p:spPr>
            <a:xfrm>
              <a:off x="2093194" y="2007663"/>
              <a:ext cx="2444759" cy="658500"/>
            </a:xfrm>
            <a:prstGeom prst="chevron">
              <a:avLst>
                <a:gd name="adj" fmla="val 50000"/>
              </a:avLst>
            </a:prstGeom>
            <a:grpFill/>
            <a:ln w="38100">
              <a:solidFill>
                <a:srgbClr val="FFFFFF"/>
              </a:solidFill>
            </a:ln>
          </p:spPr>
          <p:txBody>
            <a:bodyPr spcFirstLastPara="1" wrap="none" lIns="91425" tIns="45700" rIns="91425" bIns="45700" anchor="ctr" anchorCtr="0">
              <a:noAutofit/>
            </a:bodyPr>
            <a:lstStyle/>
            <a:p>
              <a:pPr marL="0" marR="0" lvl="0" indent="0" algn="l" defTabSz="914400" rtl="0" eaLnBrk="1" fontAlgn="auto" latinLnBrk="0" hangingPunct="1">
                <a:lnSpc>
                  <a:spcPct val="121428"/>
                </a:lnSpc>
                <a:spcBef>
                  <a:spcPts val="0"/>
                </a:spcBef>
                <a:spcAft>
                  <a:spcPts val="0"/>
                </a:spcAft>
                <a:buClr>
                  <a:srgbClr val="000000"/>
                </a:buClr>
                <a:buSzPts val="1400"/>
                <a:buFont typeface="Arial"/>
                <a:buNone/>
                <a:tabLst/>
                <a:defRPr/>
              </a:pP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Biopsy/cytology </a:t>
              </a:r>
              <a:endParaRPr kumimoji="0" sz="14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endParaRPr>
            </a:p>
          </p:txBody>
        </p:sp>
        <p:sp>
          <p:nvSpPr>
            <p:cNvPr id="54" name="Google Shape;564;p70">
              <a:extLst>
                <a:ext uri="{FF2B5EF4-FFF2-40B4-BE49-F238E27FC236}">
                  <a16:creationId xmlns:a16="http://schemas.microsoft.com/office/drawing/2014/main" id="{B2526330-527E-4AE9-9F91-F0EC7261BD75}"/>
                </a:ext>
              </a:extLst>
            </p:cNvPr>
            <p:cNvSpPr/>
            <p:nvPr/>
          </p:nvSpPr>
          <p:spPr>
            <a:xfrm>
              <a:off x="3716953" y="2007673"/>
              <a:ext cx="2499492" cy="658368"/>
            </a:xfrm>
            <a:prstGeom prst="chevron">
              <a:avLst>
                <a:gd name="adj" fmla="val 50000"/>
              </a:avLst>
            </a:prstGeom>
            <a:grpFill/>
            <a:ln w="38100">
              <a:solidFill>
                <a:srgbClr val="FFFFFF"/>
              </a:solidFill>
            </a:ln>
          </p:spPr>
          <p:txBody>
            <a:bodyPr spcFirstLastPara="1" wrap="none" lIns="91425" tIns="45700" rIns="91425" bIns="45700" anchor="ctr" anchorCtr="0">
              <a:noAutofit/>
            </a:bodyPr>
            <a:lstStyle/>
            <a:p>
              <a:pPr marL="0" marR="0" lvl="0" indent="0" algn="l" defTabSz="914400" rtl="0" eaLnBrk="1" fontAlgn="auto" latinLnBrk="0" hangingPunct="1">
                <a:lnSpc>
                  <a:spcPct val="121428"/>
                </a:lnSpc>
                <a:spcBef>
                  <a:spcPts val="0"/>
                </a:spcBef>
                <a:spcAft>
                  <a:spcPts val="0"/>
                </a:spcAft>
                <a:buClr>
                  <a:srgbClr val="000000"/>
                </a:buClr>
                <a:buSzPts val="1400"/>
                <a:buFont typeface="Arial"/>
                <a:buNone/>
                <a:tabLst/>
                <a:defRPr/>
              </a:pP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Diagnosis</a:t>
              </a:r>
              <a:endParaRPr kumimoji="0" sz="14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endParaRPr>
            </a:p>
          </p:txBody>
        </p:sp>
        <p:sp>
          <p:nvSpPr>
            <p:cNvPr id="55" name="Google Shape;565;p70">
              <a:extLst>
                <a:ext uri="{FF2B5EF4-FFF2-40B4-BE49-F238E27FC236}">
                  <a16:creationId xmlns:a16="http://schemas.microsoft.com/office/drawing/2014/main" id="{8A2BF3B6-6269-4DE7-8FAA-CFD63C3B0F89}"/>
                </a:ext>
              </a:extLst>
            </p:cNvPr>
            <p:cNvSpPr/>
            <p:nvPr/>
          </p:nvSpPr>
          <p:spPr>
            <a:xfrm>
              <a:off x="5422811" y="2007673"/>
              <a:ext cx="3575917" cy="658368"/>
            </a:xfrm>
            <a:prstGeom prst="chevron">
              <a:avLst>
                <a:gd name="adj" fmla="val 50000"/>
              </a:avLst>
            </a:prstGeom>
            <a:grpFill/>
            <a:ln w="38100">
              <a:solidFill>
                <a:srgbClr val="FFFFFF"/>
              </a:solidFill>
            </a:ln>
          </p:spPr>
          <p:txBody>
            <a:bodyPr spcFirstLastPara="1" wrap="non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Oncologist consultation and </a:t>
              </a:r>
              <a:b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biomarker testing </a:t>
              </a:r>
              <a:endParaRPr kumimoji="0" sz="14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endParaRPr>
            </a:p>
          </p:txBody>
        </p:sp>
        <p:sp>
          <p:nvSpPr>
            <p:cNvPr id="56" name="Google Shape;566;p70">
              <a:extLst>
                <a:ext uri="{FF2B5EF4-FFF2-40B4-BE49-F238E27FC236}">
                  <a16:creationId xmlns:a16="http://schemas.microsoft.com/office/drawing/2014/main" id="{8728002B-9989-4049-AF29-FBD74CCBF8A6}"/>
                </a:ext>
              </a:extLst>
            </p:cNvPr>
            <p:cNvSpPr/>
            <p:nvPr/>
          </p:nvSpPr>
          <p:spPr>
            <a:xfrm>
              <a:off x="8369294" y="2007673"/>
              <a:ext cx="3238583" cy="658368"/>
            </a:xfrm>
            <a:prstGeom prst="chevron">
              <a:avLst>
                <a:gd name="adj" fmla="val 50000"/>
              </a:avLst>
            </a:prstGeom>
            <a:grpFill/>
            <a:ln w="38100">
              <a:solidFill>
                <a:srgbClr val="FFFFFF"/>
              </a:solidFill>
            </a:ln>
          </p:spPr>
          <p:txBody>
            <a:bodyPr spcFirstLastPara="1" wrap="none" lIns="91425" tIns="45700" rIns="91425" bIns="45700" anchor="ctr" anchorCtr="0">
              <a:noAutofit/>
            </a:bodyPr>
            <a:lstStyle/>
            <a:p>
              <a:pPr marL="0" marR="0" lvl="0" indent="0" algn="l" defTabSz="914400" rtl="0" eaLnBrk="1" fontAlgn="auto" latinLnBrk="0" hangingPunct="1">
                <a:lnSpc>
                  <a:spcPct val="121428"/>
                </a:lnSpc>
                <a:spcBef>
                  <a:spcPts val="0"/>
                </a:spcBef>
                <a:spcAft>
                  <a:spcPts val="0"/>
                </a:spcAft>
                <a:buClr>
                  <a:srgbClr val="000000"/>
                </a:buClr>
                <a:buSzPts val="1400"/>
                <a:buFont typeface="Arial"/>
                <a:buNone/>
                <a:tabLst/>
                <a:defRPr/>
              </a:pP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Treatment</a:t>
              </a:r>
              <a:endParaRPr kumimoji="0" sz="14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endParaRPr>
            </a:p>
          </p:txBody>
        </p:sp>
      </p:grpSp>
      <p:sp>
        <p:nvSpPr>
          <p:cNvPr id="58" name="Rectangle 126">
            <a:extLst>
              <a:ext uri="{FF2B5EF4-FFF2-40B4-BE49-F238E27FC236}">
                <a16:creationId xmlns:a16="http://schemas.microsoft.com/office/drawing/2014/main" id="{4C8B3AB6-B915-4561-81C1-823C4C11DC23}"/>
              </a:ext>
            </a:extLst>
          </p:cNvPr>
          <p:cNvSpPr/>
          <p:nvPr/>
        </p:nvSpPr>
        <p:spPr>
          <a:xfrm>
            <a:off x="8406679" y="3429000"/>
            <a:ext cx="1440000" cy="704850"/>
          </a:xfrm>
          <a:prstGeom prst="rect">
            <a:avLst/>
          </a:prstGeom>
          <a:solidFill>
            <a:srgbClr val="0432FF"/>
          </a:solidFill>
          <a:ln w="12700" cap="flat" cmpd="sng" algn="ctr">
            <a:solidFill>
              <a:srgbClr val="0B41CD">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 </a:t>
            </a:r>
            <a:r>
              <a:rPr kumimoji="0" lang="en-GB"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MDT </a:t>
            </a:r>
            <a:r>
              <a:rPr kumimoji="0" lang="en-GB"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defines treatment strategy</a:t>
            </a:r>
            <a:endParaRPr kumimoji="0" lang="en-US" sz="12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59" name="Rectangle: Top Corners Rounded 127">
            <a:extLst>
              <a:ext uri="{FF2B5EF4-FFF2-40B4-BE49-F238E27FC236}">
                <a16:creationId xmlns:a16="http://schemas.microsoft.com/office/drawing/2014/main" id="{3295C859-928C-4255-BB14-BF6FD1D9CF16}"/>
              </a:ext>
            </a:extLst>
          </p:cNvPr>
          <p:cNvSpPr/>
          <p:nvPr/>
        </p:nvSpPr>
        <p:spPr>
          <a:xfrm>
            <a:off x="8406679" y="2733829"/>
            <a:ext cx="1440000" cy="704850"/>
          </a:xfrm>
          <a:prstGeom prst="round2SameRect">
            <a:avLst/>
          </a:prstGeom>
          <a:noFill/>
          <a:ln w="12700" cap="flat" cmpd="sng" algn="ctr">
            <a:solidFill>
              <a:srgbClr val="0432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60" name="Google Shape;591;p70">
            <a:extLst>
              <a:ext uri="{FF2B5EF4-FFF2-40B4-BE49-F238E27FC236}">
                <a16:creationId xmlns:a16="http://schemas.microsoft.com/office/drawing/2014/main" id="{70A0B48A-8A06-4997-9923-8F346CA67ED8}"/>
              </a:ext>
            </a:extLst>
          </p:cNvPr>
          <p:cNvSpPr/>
          <p:nvPr/>
        </p:nvSpPr>
        <p:spPr>
          <a:xfrm rot="15969006">
            <a:off x="8943799" y="2932294"/>
            <a:ext cx="365760" cy="307921"/>
          </a:xfrm>
          <a:custGeom>
            <a:avLst/>
            <a:gdLst/>
            <a:ahLst/>
            <a:cxnLst/>
            <a:rect l="l" t="t" r="r" b="b"/>
            <a:pathLst>
              <a:path w="172" h="144" extrusionOk="0">
                <a:moveTo>
                  <a:pt x="37" y="3"/>
                </a:moveTo>
                <a:cubicBezTo>
                  <a:pt x="25" y="6"/>
                  <a:pt x="14" y="14"/>
                  <a:pt x="8" y="24"/>
                </a:cubicBezTo>
                <a:cubicBezTo>
                  <a:pt x="3" y="33"/>
                  <a:pt x="0" y="42"/>
                  <a:pt x="1" y="52"/>
                </a:cubicBezTo>
                <a:cubicBezTo>
                  <a:pt x="2" y="67"/>
                  <a:pt x="10" y="82"/>
                  <a:pt x="24" y="90"/>
                </a:cubicBezTo>
                <a:cubicBezTo>
                  <a:pt x="98" y="136"/>
                  <a:pt x="98" y="136"/>
                  <a:pt x="98" y="136"/>
                </a:cubicBezTo>
                <a:cubicBezTo>
                  <a:pt x="109" y="142"/>
                  <a:pt x="122" y="144"/>
                  <a:pt x="135" y="141"/>
                </a:cubicBezTo>
                <a:cubicBezTo>
                  <a:pt x="147" y="138"/>
                  <a:pt x="158" y="131"/>
                  <a:pt x="164" y="120"/>
                </a:cubicBezTo>
                <a:cubicBezTo>
                  <a:pt x="169" y="111"/>
                  <a:pt x="172" y="102"/>
                  <a:pt x="171" y="93"/>
                </a:cubicBezTo>
                <a:cubicBezTo>
                  <a:pt x="170" y="77"/>
                  <a:pt x="162" y="62"/>
                  <a:pt x="148" y="54"/>
                </a:cubicBezTo>
                <a:cubicBezTo>
                  <a:pt x="73" y="8"/>
                  <a:pt x="73" y="8"/>
                  <a:pt x="73" y="8"/>
                </a:cubicBezTo>
                <a:cubicBezTo>
                  <a:pt x="62" y="2"/>
                  <a:pt x="50" y="0"/>
                  <a:pt x="37" y="3"/>
                </a:cubicBezTo>
                <a:moveTo>
                  <a:pt x="140" y="68"/>
                </a:moveTo>
                <a:cubicBezTo>
                  <a:pt x="149" y="73"/>
                  <a:pt x="155" y="83"/>
                  <a:pt x="155" y="93"/>
                </a:cubicBezTo>
                <a:cubicBezTo>
                  <a:pt x="155" y="100"/>
                  <a:pt x="154" y="106"/>
                  <a:pt x="151" y="111"/>
                </a:cubicBezTo>
                <a:cubicBezTo>
                  <a:pt x="146" y="119"/>
                  <a:pt x="139" y="124"/>
                  <a:pt x="131" y="126"/>
                </a:cubicBezTo>
                <a:cubicBezTo>
                  <a:pt x="123" y="128"/>
                  <a:pt x="114" y="126"/>
                  <a:pt x="107" y="122"/>
                </a:cubicBezTo>
                <a:cubicBezTo>
                  <a:pt x="77" y="104"/>
                  <a:pt x="77" y="104"/>
                  <a:pt x="77" y="104"/>
                </a:cubicBezTo>
                <a:cubicBezTo>
                  <a:pt x="73" y="101"/>
                  <a:pt x="71" y="95"/>
                  <a:pt x="74" y="91"/>
                </a:cubicBezTo>
                <a:cubicBezTo>
                  <a:pt x="97" y="53"/>
                  <a:pt x="97" y="53"/>
                  <a:pt x="97" y="53"/>
                </a:cubicBezTo>
                <a:cubicBezTo>
                  <a:pt x="98" y="50"/>
                  <a:pt x="100" y="49"/>
                  <a:pt x="103" y="48"/>
                </a:cubicBezTo>
                <a:cubicBezTo>
                  <a:pt x="105" y="48"/>
                  <a:pt x="108" y="48"/>
                  <a:pt x="110" y="49"/>
                </a:cubicBezTo>
                <a:lnTo>
                  <a:pt x="140" y="68"/>
                </a:lnTo>
                <a:close/>
              </a:path>
            </a:pathLst>
          </a:custGeom>
          <a:solidFill>
            <a:srgbClr val="0B41CD">
              <a:lumMod val="60000"/>
              <a:lumOff val="400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000" b="0" i="0" u="none" strike="noStrike" kern="0" cap="none" spc="0" normalizeH="0" baseline="0" noProof="0" dirty="0" smtClean="0">
              <a:ln>
                <a:noFill/>
              </a:ln>
              <a:solidFill>
                <a:srgbClr val="6D6D6D"/>
              </a:solidFill>
              <a:effectLst/>
              <a:uLnTx/>
              <a:uFillTx/>
              <a:latin typeface="Arial" panose="020B0604020202020204"/>
              <a:ea typeface="Arial"/>
              <a:cs typeface="Arial"/>
              <a:sym typeface="Arial"/>
            </a:endParaRPr>
          </a:p>
        </p:txBody>
      </p:sp>
      <p:sp>
        <p:nvSpPr>
          <p:cNvPr id="62" name="Rectangle 98">
            <a:extLst>
              <a:ext uri="{FF2B5EF4-FFF2-40B4-BE49-F238E27FC236}">
                <a16:creationId xmlns:a16="http://schemas.microsoft.com/office/drawing/2014/main" id="{EEFDA27B-F968-4BC6-B18A-AF743D6274F7}"/>
              </a:ext>
            </a:extLst>
          </p:cNvPr>
          <p:cNvSpPr/>
          <p:nvPr/>
        </p:nvSpPr>
        <p:spPr>
          <a:xfrm>
            <a:off x="647700" y="3429000"/>
            <a:ext cx="1440000" cy="704850"/>
          </a:xfrm>
          <a:prstGeom prst="rect">
            <a:avLst/>
          </a:prstGeom>
          <a:solidFill>
            <a:srgbClr val="0432FF"/>
          </a:solidFill>
          <a:ln w="12700" cap="flat" cmpd="sng" algn="ctr">
            <a:solidFill>
              <a:srgbClr val="0B41CD">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Patient</a:t>
            </a: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 first presents to </a:t>
            </a:r>
            <a:r>
              <a:rPr kumimoji="0" lang="en-US"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GP </a:t>
            </a: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with symptoms</a:t>
            </a:r>
            <a:endParaRPr kumimoji="0" lang="en-US" sz="12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63" name="Rectangle: Top Corners Rounded 99">
            <a:extLst>
              <a:ext uri="{FF2B5EF4-FFF2-40B4-BE49-F238E27FC236}">
                <a16:creationId xmlns:a16="http://schemas.microsoft.com/office/drawing/2014/main" id="{AF5B46C3-951D-4425-BCA8-A3D7689DC838}"/>
              </a:ext>
            </a:extLst>
          </p:cNvPr>
          <p:cNvSpPr/>
          <p:nvPr/>
        </p:nvSpPr>
        <p:spPr>
          <a:xfrm>
            <a:off x="647700" y="2733829"/>
            <a:ext cx="1440000" cy="704850"/>
          </a:xfrm>
          <a:prstGeom prst="round2SameRect">
            <a:avLst/>
          </a:prstGeom>
          <a:noFill/>
          <a:ln w="12700" cap="flat" cmpd="sng" algn="ctr">
            <a:solidFill>
              <a:srgbClr val="0432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64" name="Google Shape;587;p70">
            <a:extLst>
              <a:ext uri="{FF2B5EF4-FFF2-40B4-BE49-F238E27FC236}">
                <a16:creationId xmlns:a16="http://schemas.microsoft.com/office/drawing/2014/main" id="{1A7427A2-32C4-4BAA-BF7F-0926019300EC}"/>
              </a:ext>
            </a:extLst>
          </p:cNvPr>
          <p:cNvSpPr/>
          <p:nvPr/>
        </p:nvSpPr>
        <p:spPr>
          <a:xfrm>
            <a:off x="1436380" y="2940004"/>
            <a:ext cx="320100" cy="292500"/>
          </a:xfrm>
          <a:prstGeom prst="plus">
            <a:avLst>
              <a:gd name="adj" fmla="val 34375"/>
            </a:avLst>
          </a:prstGeom>
          <a:solidFill>
            <a:srgbClr val="0B41CD">
              <a:lumMod val="60000"/>
              <a:lumOff val="4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grpSp>
        <p:nvGrpSpPr>
          <p:cNvPr id="65" name="Google Shape;592;p70">
            <a:extLst>
              <a:ext uri="{FF2B5EF4-FFF2-40B4-BE49-F238E27FC236}">
                <a16:creationId xmlns:a16="http://schemas.microsoft.com/office/drawing/2014/main" id="{69DA8E9D-8D0E-47C4-B464-87EFC5EB6875}"/>
              </a:ext>
            </a:extLst>
          </p:cNvPr>
          <p:cNvGrpSpPr/>
          <p:nvPr/>
        </p:nvGrpSpPr>
        <p:grpSpPr>
          <a:xfrm>
            <a:off x="977204" y="2906661"/>
            <a:ext cx="308597" cy="359186"/>
            <a:chOff x="994719" y="3468770"/>
            <a:chExt cx="308597" cy="359186"/>
          </a:xfrm>
          <a:solidFill>
            <a:srgbClr val="0B41CD">
              <a:lumMod val="60000"/>
              <a:lumOff val="40000"/>
            </a:srgbClr>
          </a:solidFill>
        </p:grpSpPr>
        <p:sp>
          <p:nvSpPr>
            <p:cNvPr id="66" name="Google Shape;593;p70">
              <a:extLst>
                <a:ext uri="{FF2B5EF4-FFF2-40B4-BE49-F238E27FC236}">
                  <a16:creationId xmlns:a16="http://schemas.microsoft.com/office/drawing/2014/main" id="{D6E33A7D-2F97-470A-BB2D-A1FB0FF35B68}"/>
                </a:ext>
              </a:extLst>
            </p:cNvPr>
            <p:cNvSpPr/>
            <p:nvPr/>
          </p:nvSpPr>
          <p:spPr>
            <a:xfrm>
              <a:off x="1060483" y="3468770"/>
              <a:ext cx="177065" cy="182122"/>
            </a:xfrm>
            <a:custGeom>
              <a:avLst/>
              <a:gdLst/>
              <a:ahLst/>
              <a:cxnLst/>
              <a:rect l="l" t="t" r="r" b="b"/>
              <a:pathLst>
                <a:path w="37" h="38" extrusionOk="0">
                  <a:moveTo>
                    <a:pt x="10" y="35"/>
                  </a:moveTo>
                  <a:cubicBezTo>
                    <a:pt x="7" y="33"/>
                    <a:pt x="4" y="31"/>
                    <a:pt x="3" y="28"/>
                  </a:cubicBezTo>
                  <a:cubicBezTo>
                    <a:pt x="1" y="25"/>
                    <a:pt x="0" y="22"/>
                    <a:pt x="0" y="19"/>
                  </a:cubicBezTo>
                  <a:cubicBezTo>
                    <a:pt x="0" y="16"/>
                    <a:pt x="1" y="12"/>
                    <a:pt x="3" y="10"/>
                  </a:cubicBezTo>
                  <a:cubicBezTo>
                    <a:pt x="4" y="7"/>
                    <a:pt x="7" y="5"/>
                    <a:pt x="10" y="3"/>
                  </a:cubicBezTo>
                  <a:cubicBezTo>
                    <a:pt x="12" y="1"/>
                    <a:pt x="16" y="0"/>
                    <a:pt x="19" y="0"/>
                  </a:cubicBezTo>
                  <a:cubicBezTo>
                    <a:pt x="22" y="0"/>
                    <a:pt x="25" y="1"/>
                    <a:pt x="28" y="3"/>
                  </a:cubicBezTo>
                  <a:cubicBezTo>
                    <a:pt x="31" y="5"/>
                    <a:pt x="33" y="7"/>
                    <a:pt x="35" y="10"/>
                  </a:cubicBezTo>
                  <a:cubicBezTo>
                    <a:pt x="37" y="12"/>
                    <a:pt x="37" y="16"/>
                    <a:pt x="37" y="19"/>
                  </a:cubicBezTo>
                  <a:cubicBezTo>
                    <a:pt x="37" y="22"/>
                    <a:pt x="37" y="25"/>
                    <a:pt x="35" y="28"/>
                  </a:cubicBezTo>
                  <a:cubicBezTo>
                    <a:pt x="33" y="31"/>
                    <a:pt x="31" y="33"/>
                    <a:pt x="28" y="35"/>
                  </a:cubicBezTo>
                  <a:cubicBezTo>
                    <a:pt x="25" y="37"/>
                    <a:pt x="22" y="38"/>
                    <a:pt x="19" y="38"/>
                  </a:cubicBezTo>
                  <a:cubicBezTo>
                    <a:pt x="16" y="38"/>
                    <a:pt x="12" y="37"/>
                    <a:pt x="10" y="35"/>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67" name="Google Shape;594;p70">
              <a:extLst>
                <a:ext uri="{FF2B5EF4-FFF2-40B4-BE49-F238E27FC236}">
                  <a16:creationId xmlns:a16="http://schemas.microsoft.com/office/drawing/2014/main" id="{6F236C02-35C8-4DCA-9A6A-45F03D2A0E65}"/>
                </a:ext>
              </a:extLst>
            </p:cNvPr>
            <p:cNvSpPr/>
            <p:nvPr/>
          </p:nvSpPr>
          <p:spPr>
            <a:xfrm>
              <a:off x="994719" y="3671127"/>
              <a:ext cx="308597" cy="156829"/>
            </a:xfrm>
            <a:custGeom>
              <a:avLst/>
              <a:gdLst/>
              <a:ahLst/>
              <a:cxnLst/>
              <a:rect l="l" t="t" r="r" b="b"/>
              <a:pathLst>
                <a:path w="64" h="33" extrusionOk="0">
                  <a:moveTo>
                    <a:pt x="55" y="3"/>
                  </a:moveTo>
                  <a:cubicBezTo>
                    <a:pt x="58" y="4"/>
                    <a:pt x="60" y="7"/>
                    <a:pt x="62" y="10"/>
                  </a:cubicBezTo>
                  <a:cubicBezTo>
                    <a:pt x="63" y="13"/>
                    <a:pt x="64" y="16"/>
                    <a:pt x="64" y="20"/>
                  </a:cubicBezTo>
                  <a:cubicBezTo>
                    <a:pt x="64" y="26"/>
                    <a:pt x="64" y="26"/>
                    <a:pt x="64" y="26"/>
                  </a:cubicBezTo>
                  <a:cubicBezTo>
                    <a:pt x="64" y="28"/>
                    <a:pt x="64" y="29"/>
                    <a:pt x="62" y="31"/>
                  </a:cubicBezTo>
                  <a:cubicBezTo>
                    <a:pt x="61" y="32"/>
                    <a:pt x="59" y="33"/>
                    <a:pt x="57" y="33"/>
                  </a:cubicBezTo>
                  <a:cubicBezTo>
                    <a:pt x="6" y="33"/>
                    <a:pt x="6" y="33"/>
                    <a:pt x="6" y="33"/>
                  </a:cubicBezTo>
                  <a:cubicBezTo>
                    <a:pt x="5" y="33"/>
                    <a:pt x="3" y="32"/>
                    <a:pt x="2" y="31"/>
                  </a:cubicBezTo>
                  <a:cubicBezTo>
                    <a:pt x="0" y="29"/>
                    <a:pt x="0" y="28"/>
                    <a:pt x="0" y="26"/>
                  </a:cubicBezTo>
                  <a:cubicBezTo>
                    <a:pt x="0" y="20"/>
                    <a:pt x="0" y="20"/>
                    <a:pt x="0" y="20"/>
                  </a:cubicBezTo>
                  <a:cubicBezTo>
                    <a:pt x="0" y="16"/>
                    <a:pt x="0" y="13"/>
                    <a:pt x="2" y="10"/>
                  </a:cubicBezTo>
                  <a:cubicBezTo>
                    <a:pt x="4" y="7"/>
                    <a:pt x="6" y="4"/>
                    <a:pt x="9" y="3"/>
                  </a:cubicBezTo>
                  <a:cubicBezTo>
                    <a:pt x="12" y="1"/>
                    <a:pt x="15" y="0"/>
                    <a:pt x="19" y="0"/>
                  </a:cubicBezTo>
                  <a:cubicBezTo>
                    <a:pt x="21" y="0"/>
                    <a:pt x="21" y="0"/>
                    <a:pt x="21" y="0"/>
                  </a:cubicBezTo>
                  <a:cubicBezTo>
                    <a:pt x="25" y="2"/>
                    <a:pt x="28" y="2"/>
                    <a:pt x="32" y="2"/>
                  </a:cubicBezTo>
                  <a:cubicBezTo>
                    <a:pt x="36" y="2"/>
                    <a:pt x="39" y="2"/>
                    <a:pt x="42" y="0"/>
                  </a:cubicBezTo>
                  <a:cubicBezTo>
                    <a:pt x="45" y="0"/>
                    <a:pt x="45" y="0"/>
                    <a:pt x="45" y="0"/>
                  </a:cubicBezTo>
                  <a:cubicBezTo>
                    <a:pt x="48" y="0"/>
                    <a:pt x="52" y="1"/>
                    <a:pt x="55" y="3"/>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68" name="Google Shape;595;p70">
              <a:extLst>
                <a:ext uri="{FF2B5EF4-FFF2-40B4-BE49-F238E27FC236}">
                  <a16:creationId xmlns:a16="http://schemas.microsoft.com/office/drawing/2014/main" id="{C7096390-73A2-4707-A7DC-46C2D6279AC5}"/>
                </a:ext>
              </a:extLst>
            </p:cNvPr>
            <p:cNvSpPr/>
            <p:nvPr/>
          </p:nvSpPr>
          <p:spPr>
            <a:xfrm>
              <a:off x="1142352" y="3712945"/>
              <a:ext cx="91440" cy="78619"/>
            </a:xfrm>
            <a:custGeom>
              <a:avLst/>
              <a:gdLst/>
              <a:ahLst/>
              <a:cxnLst/>
              <a:rect l="l" t="t" r="r" b="b"/>
              <a:pathLst>
                <a:path w="600" h="515" extrusionOk="0">
                  <a:moveTo>
                    <a:pt x="600" y="174"/>
                  </a:moveTo>
                  <a:cubicBezTo>
                    <a:pt x="598" y="82"/>
                    <a:pt x="524" y="0"/>
                    <a:pt x="432" y="0"/>
                  </a:cubicBezTo>
                  <a:cubicBezTo>
                    <a:pt x="378" y="0"/>
                    <a:pt x="331" y="28"/>
                    <a:pt x="300" y="69"/>
                  </a:cubicBezTo>
                  <a:cubicBezTo>
                    <a:pt x="269" y="28"/>
                    <a:pt x="222" y="0"/>
                    <a:pt x="169" y="0"/>
                  </a:cubicBezTo>
                  <a:cubicBezTo>
                    <a:pt x="77" y="0"/>
                    <a:pt x="2" y="82"/>
                    <a:pt x="1" y="174"/>
                  </a:cubicBezTo>
                  <a:lnTo>
                    <a:pt x="0" y="174"/>
                  </a:lnTo>
                  <a:cubicBezTo>
                    <a:pt x="0" y="175"/>
                    <a:pt x="0" y="175"/>
                    <a:pt x="0" y="176"/>
                  </a:cubicBezTo>
                  <a:cubicBezTo>
                    <a:pt x="0" y="176"/>
                    <a:pt x="0" y="177"/>
                    <a:pt x="0" y="177"/>
                  </a:cubicBezTo>
                  <a:cubicBezTo>
                    <a:pt x="0" y="180"/>
                    <a:pt x="1" y="182"/>
                    <a:pt x="1" y="184"/>
                  </a:cubicBezTo>
                  <a:cubicBezTo>
                    <a:pt x="9" y="419"/>
                    <a:pt x="298" y="515"/>
                    <a:pt x="298" y="515"/>
                  </a:cubicBezTo>
                  <a:cubicBezTo>
                    <a:pt x="298" y="515"/>
                    <a:pt x="591" y="419"/>
                    <a:pt x="600" y="185"/>
                  </a:cubicBezTo>
                  <a:cubicBezTo>
                    <a:pt x="600" y="182"/>
                    <a:pt x="600" y="180"/>
                    <a:pt x="600" y="177"/>
                  </a:cubicBezTo>
                  <a:cubicBezTo>
                    <a:pt x="600" y="177"/>
                    <a:pt x="600" y="176"/>
                    <a:pt x="600" y="176"/>
                  </a:cubicBezTo>
                  <a:cubicBezTo>
                    <a:pt x="600" y="175"/>
                    <a:pt x="600" y="175"/>
                    <a:pt x="600" y="174"/>
                  </a:cubicBezTo>
                  <a:lnTo>
                    <a:pt x="600" y="174"/>
                  </a:lnTo>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grpSp>
      <p:sp>
        <p:nvSpPr>
          <p:cNvPr id="70" name="Rectangle 129">
            <a:extLst>
              <a:ext uri="{FF2B5EF4-FFF2-40B4-BE49-F238E27FC236}">
                <a16:creationId xmlns:a16="http://schemas.microsoft.com/office/drawing/2014/main" id="{9F221B6A-B09C-4FC0-AA5F-63D8775F4A3A}"/>
              </a:ext>
            </a:extLst>
          </p:cNvPr>
          <p:cNvSpPr/>
          <p:nvPr/>
        </p:nvSpPr>
        <p:spPr>
          <a:xfrm>
            <a:off x="10085250" y="3429000"/>
            <a:ext cx="1440000" cy="704850"/>
          </a:xfrm>
          <a:prstGeom prst="rect">
            <a:avLst/>
          </a:prstGeom>
          <a:solidFill>
            <a:srgbClr val="0432FF"/>
          </a:solidFill>
          <a:ln w="12700" cap="flat" cmpd="sng" algn="ctr">
            <a:solidFill>
              <a:srgbClr val="0B41CD">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Patient </a:t>
            </a:r>
            <a:r>
              <a:rPr kumimoji="0" lang="en-GB"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begins treatment</a:t>
            </a:r>
            <a:endParaRPr kumimoji="0" lang="en-US" sz="12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71" name="Rectangle: Top Corners Rounded 130">
            <a:extLst>
              <a:ext uri="{FF2B5EF4-FFF2-40B4-BE49-F238E27FC236}">
                <a16:creationId xmlns:a16="http://schemas.microsoft.com/office/drawing/2014/main" id="{EAFF1D9F-3847-4335-8682-DC4929D46572}"/>
              </a:ext>
            </a:extLst>
          </p:cNvPr>
          <p:cNvSpPr/>
          <p:nvPr/>
        </p:nvSpPr>
        <p:spPr>
          <a:xfrm>
            <a:off x="10085250" y="2733829"/>
            <a:ext cx="1440000" cy="704850"/>
          </a:xfrm>
          <a:prstGeom prst="round2SameRect">
            <a:avLst/>
          </a:prstGeom>
          <a:noFill/>
          <a:ln w="12700" cap="flat" cmpd="sng" algn="ctr">
            <a:solidFill>
              <a:srgbClr val="0432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grpSp>
        <p:nvGrpSpPr>
          <p:cNvPr id="72" name="Google Shape;613;p70">
            <a:extLst>
              <a:ext uri="{FF2B5EF4-FFF2-40B4-BE49-F238E27FC236}">
                <a16:creationId xmlns:a16="http://schemas.microsoft.com/office/drawing/2014/main" id="{8F97B0D4-E6B6-4458-83C1-7ECECBF6E39C}"/>
              </a:ext>
            </a:extLst>
          </p:cNvPr>
          <p:cNvGrpSpPr/>
          <p:nvPr/>
        </p:nvGrpSpPr>
        <p:grpSpPr>
          <a:xfrm>
            <a:off x="10650952" y="2906661"/>
            <a:ext cx="308597" cy="359186"/>
            <a:chOff x="1726887" y="4711874"/>
            <a:chExt cx="308597" cy="359186"/>
          </a:xfrm>
          <a:solidFill>
            <a:srgbClr val="0B41CD">
              <a:lumMod val="60000"/>
              <a:lumOff val="40000"/>
            </a:srgbClr>
          </a:solidFill>
        </p:grpSpPr>
        <p:sp>
          <p:nvSpPr>
            <p:cNvPr id="73" name="Google Shape;614;p70">
              <a:extLst>
                <a:ext uri="{FF2B5EF4-FFF2-40B4-BE49-F238E27FC236}">
                  <a16:creationId xmlns:a16="http://schemas.microsoft.com/office/drawing/2014/main" id="{11A72915-4E54-4098-A0D8-BAB325C05C5A}"/>
                </a:ext>
              </a:extLst>
            </p:cNvPr>
            <p:cNvSpPr/>
            <p:nvPr/>
          </p:nvSpPr>
          <p:spPr>
            <a:xfrm>
              <a:off x="1792651" y="4711874"/>
              <a:ext cx="177065" cy="182122"/>
            </a:xfrm>
            <a:custGeom>
              <a:avLst/>
              <a:gdLst/>
              <a:ahLst/>
              <a:cxnLst/>
              <a:rect l="l" t="t" r="r" b="b"/>
              <a:pathLst>
                <a:path w="37" h="38" extrusionOk="0">
                  <a:moveTo>
                    <a:pt x="10" y="35"/>
                  </a:moveTo>
                  <a:cubicBezTo>
                    <a:pt x="7" y="33"/>
                    <a:pt x="4" y="31"/>
                    <a:pt x="3" y="28"/>
                  </a:cubicBezTo>
                  <a:cubicBezTo>
                    <a:pt x="1" y="25"/>
                    <a:pt x="0" y="22"/>
                    <a:pt x="0" y="19"/>
                  </a:cubicBezTo>
                  <a:cubicBezTo>
                    <a:pt x="0" y="16"/>
                    <a:pt x="1" y="12"/>
                    <a:pt x="3" y="10"/>
                  </a:cubicBezTo>
                  <a:cubicBezTo>
                    <a:pt x="4" y="7"/>
                    <a:pt x="7" y="5"/>
                    <a:pt x="10" y="3"/>
                  </a:cubicBezTo>
                  <a:cubicBezTo>
                    <a:pt x="12" y="1"/>
                    <a:pt x="16" y="0"/>
                    <a:pt x="19" y="0"/>
                  </a:cubicBezTo>
                  <a:cubicBezTo>
                    <a:pt x="22" y="0"/>
                    <a:pt x="25" y="1"/>
                    <a:pt x="28" y="3"/>
                  </a:cubicBezTo>
                  <a:cubicBezTo>
                    <a:pt x="31" y="5"/>
                    <a:pt x="33" y="7"/>
                    <a:pt x="35" y="10"/>
                  </a:cubicBezTo>
                  <a:cubicBezTo>
                    <a:pt x="37" y="12"/>
                    <a:pt x="37" y="16"/>
                    <a:pt x="37" y="19"/>
                  </a:cubicBezTo>
                  <a:cubicBezTo>
                    <a:pt x="37" y="22"/>
                    <a:pt x="37" y="25"/>
                    <a:pt x="35" y="28"/>
                  </a:cubicBezTo>
                  <a:cubicBezTo>
                    <a:pt x="33" y="31"/>
                    <a:pt x="31" y="33"/>
                    <a:pt x="28" y="35"/>
                  </a:cubicBezTo>
                  <a:cubicBezTo>
                    <a:pt x="25" y="37"/>
                    <a:pt x="22" y="38"/>
                    <a:pt x="19" y="38"/>
                  </a:cubicBezTo>
                  <a:cubicBezTo>
                    <a:pt x="16" y="38"/>
                    <a:pt x="12" y="37"/>
                    <a:pt x="10" y="35"/>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74" name="Google Shape;615;p70">
              <a:extLst>
                <a:ext uri="{FF2B5EF4-FFF2-40B4-BE49-F238E27FC236}">
                  <a16:creationId xmlns:a16="http://schemas.microsoft.com/office/drawing/2014/main" id="{DE25F31A-F6E7-4444-AD86-91BA7F7C86C5}"/>
                </a:ext>
              </a:extLst>
            </p:cNvPr>
            <p:cNvSpPr/>
            <p:nvPr/>
          </p:nvSpPr>
          <p:spPr>
            <a:xfrm>
              <a:off x="1726887" y="4914231"/>
              <a:ext cx="308597" cy="156829"/>
            </a:xfrm>
            <a:custGeom>
              <a:avLst/>
              <a:gdLst/>
              <a:ahLst/>
              <a:cxnLst/>
              <a:rect l="l" t="t" r="r" b="b"/>
              <a:pathLst>
                <a:path w="64" h="33" extrusionOk="0">
                  <a:moveTo>
                    <a:pt x="55" y="3"/>
                  </a:moveTo>
                  <a:cubicBezTo>
                    <a:pt x="58" y="4"/>
                    <a:pt x="60" y="7"/>
                    <a:pt x="62" y="10"/>
                  </a:cubicBezTo>
                  <a:cubicBezTo>
                    <a:pt x="63" y="13"/>
                    <a:pt x="64" y="16"/>
                    <a:pt x="64" y="20"/>
                  </a:cubicBezTo>
                  <a:cubicBezTo>
                    <a:pt x="64" y="26"/>
                    <a:pt x="64" y="26"/>
                    <a:pt x="64" y="26"/>
                  </a:cubicBezTo>
                  <a:cubicBezTo>
                    <a:pt x="64" y="28"/>
                    <a:pt x="64" y="29"/>
                    <a:pt x="62" y="31"/>
                  </a:cubicBezTo>
                  <a:cubicBezTo>
                    <a:pt x="61" y="32"/>
                    <a:pt x="59" y="33"/>
                    <a:pt x="57" y="33"/>
                  </a:cubicBezTo>
                  <a:cubicBezTo>
                    <a:pt x="6" y="33"/>
                    <a:pt x="6" y="33"/>
                    <a:pt x="6" y="33"/>
                  </a:cubicBezTo>
                  <a:cubicBezTo>
                    <a:pt x="5" y="33"/>
                    <a:pt x="3" y="32"/>
                    <a:pt x="2" y="31"/>
                  </a:cubicBezTo>
                  <a:cubicBezTo>
                    <a:pt x="0" y="29"/>
                    <a:pt x="0" y="28"/>
                    <a:pt x="0" y="26"/>
                  </a:cubicBezTo>
                  <a:cubicBezTo>
                    <a:pt x="0" y="20"/>
                    <a:pt x="0" y="20"/>
                    <a:pt x="0" y="20"/>
                  </a:cubicBezTo>
                  <a:cubicBezTo>
                    <a:pt x="0" y="16"/>
                    <a:pt x="0" y="13"/>
                    <a:pt x="2" y="10"/>
                  </a:cubicBezTo>
                  <a:cubicBezTo>
                    <a:pt x="4" y="7"/>
                    <a:pt x="6" y="4"/>
                    <a:pt x="9" y="3"/>
                  </a:cubicBezTo>
                  <a:cubicBezTo>
                    <a:pt x="12" y="1"/>
                    <a:pt x="15" y="0"/>
                    <a:pt x="19" y="0"/>
                  </a:cubicBezTo>
                  <a:cubicBezTo>
                    <a:pt x="21" y="0"/>
                    <a:pt x="21" y="0"/>
                    <a:pt x="21" y="0"/>
                  </a:cubicBezTo>
                  <a:cubicBezTo>
                    <a:pt x="25" y="2"/>
                    <a:pt x="28" y="2"/>
                    <a:pt x="32" y="2"/>
                  </a:cubicBezTo>
                  <a:cubicBezTo>
                    <a:pt x="36" y="2"/>
                    <a:pt x="39" y="2"/>
                    <a:pt x="42" y="0"/>
                  </a:cubicBezTo>
                  <a:cubicBezTo>
                    <a:pt x="45" y="0"/>
                    <a:pt x="45" y="0"/>
                    <a:pt x="45" y="0"/>
                  </a:cubicBezTo>
                  <a:cubicBezTo>
                    <a:pt x="48" y="0"/>
                    <a:pt x="52" y="1"/>
                    <a:pt x="55" y="3"/>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75" name="Google Shape;616;p70">
              <a:extLst>
                <a:ext uri="{FF2B5EF4-FFF2-40B4-BE49-F238E27FC236}">
                  <a16:creationId xmlns:a16="http://schemas.microsoft.com/office/drawing/2014/main" id="{9EF48F56-C447-4609-95AC-BDF019501013}"/>
                </a:ext>
              </a:extLst>
            </p:cNvPr>
            <p:cNvSpPr/>
            <p:nvPr/>
          </p:nvSpPr>
          <p:spPr>
            <a:xfrm>
              <a:off x="1874520" y="4956049"/>
              <a:ext cx="91440" cy="78619"/>
            </a:xfrm>
            <a:custGeom>
              <a:avLst/>
              <a:gdLst/>
              <a:ahLst/>
              <a:cxnLst/>
              <a:rect l="l" t="t" r="r" b="b"/>
              <a:pathLst>
                <a:path w="600" h="515" extrusionOk="0">
                  <a:moveTo>
                    <a:pt x="600" y="174"/>
                  </a:moveTo>
                  <a:cubicBezTo>
                    <a:pt x="598" y="82"/>
                    <a:pt x="524" y="0"/>
                    <a:pt x="432" y="0"/>
                  </a:cubicBezTo>
                  <a:cubicBezTo>
                    <a:pt x="378" y="0"/>
                    <a:pt x="331" y="28"/>
                    <a:pt x="300" y="69"/>
                  </a:cubicBezTo>
                  <a:cubicBezTo>
                    <a:pt x="269" y="28"/>
                    <a:pt x="222" y="0"/>
                    <a:pt x="169" y="0"/>
                  </a:cubicBezTo>
                  <a:cubicBezTo>
                    <a:pt x="77" y="0"/>
                    <a:pt x="2" y="82"/>
                    <a:pt x="1" y="174"/>
                  </a:cubicBezTo>
                  <a:lnTo>
                    <a:pt x="0" y="174"/>
                  </a:lnTo>
                  <a:cubicBezTo>
                    <a:pt x="0" y="175"/>
                    <a:pt x="0" y="175"/>
                    <a:pt x="0" y="176"/>
                  </a:cubicBezTo>
                  <a:cubicBezTo>
                    <a:pt x="0" y="176"/>
                    <a:pt x="0" y="177"/>
                    <a:pt x="0" y="177"/>
                  </a:cubicBezTo>
                  <a:cubicBezTo>
                    <a:pt x="0" y="180"/>
                    <a:pt x="1" y="182"/>
                    <a:pt x="1" y="184"/>
                  </a:cubicBezTo>
                  <a:cubicBezTo>
                    <a:pt x="9" y="419"/>
                    <a:pt x="298" y="515"/>
                    <a:pt x="298" y="515"/>
                  </a:cubicBezTo>
                  <a:cubicBezTo>
                    <a:pt x="298" y="515"/>
                    <a:pt x="591" y="419"/>
                    <a:pt x="600" y="185"/>
                  </a:cubicBezTo>
                  <a:cubicBezTo>
                    <a:pt x="600" y="182"/>
                    <a:pt x="600" y="180"/>
                    <a:pt x="600" y="177"/>
                  </a:cubicBezTo>
                  <a:cubicBezTo>
                    <a:pt x="600" y="177"/>
                    <a:pt x="600" y="176"/>
                    <a:pt x="600" y="176"/>
                  </a:cubicBezTo>
                  <a:cubicBezTo>
                    <a:pt x="600" y="175"/>
                    <a:pt x="600" y="175"/>
                    <a:pt x="600" y="174"/>
                  </a:cubicBezTo>
                  <a:lnTo>
                    <a:pt x="600" y="174"/>
                  </a:lnTo>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grpSp>
      <p:sp>
        <p:nvSpPr>
          <p:cNvPr id="77" name="Rectangle 123">
            <a:extLst>
              <a:ext uri="{FF2B5EF4-FFF2-40B4-BE49-F238E27FC236}">
                <a16:creationId xmlns:a16="http://schemas.microsoft.com/office/drawing/2014/main" id="{208CB381-265D-477A-A4C2-077061272191}"/>
              </a:ext>
            </a:extLst>
          </p:cNvPr>
          <p:cNvSpPr/>
          <p:nvPr/>
        </p:nvSpPr>
        <p:spPr>
          <a:xfrm>
            <a:off x="5683416" y="3429000"/>
            <a:ext cx="2484691" cy="704850"/>
          </a:xfrm>
          <a:prstGeom prst="rect">
            <a:avLst/>
          </a:prstGeom>
          <a:solidFill>
            <a:srgbClr val="0432FF"/>
          </a:solidFill>
          <a:ln w="12700" cap="flat" cmpd="sng" algn="ctr">
            <a:solidFill>
              <a:srgbClr val="0B41CD">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First appointment with </a:t>
            </a:r>
            <a:b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br>
            <a:r>
              <a:rPr kumimoji="0" lang="en-US"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oncologist</a:t>
            </a: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 and </a:t>
            </a:r>
            <a:r>
              <a:rPr kumimoji="0" lang="en-US"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additional </a:t>
            </a:r>
            <a:br>
              <a:rPr kumimoji="0" lang="en-US"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br>
            <a:r>
              <a:rPr kumimoji="0" lang="en-US"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biomarker testing may occur</a:t>
            </a:r>
            <a:endParaRPr kumimoji="0" lang="en-US" sz="12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78" name="Rectangle: Top Corners Rounded 124">
            <a:extLst>
              <a:ext uri="{FF2B5EF4-FFF2-40B4-BE49-F238E27FC236}">
                <a16:creationId xmlns:a16="http://schemas.microsoft.com/office/drawing/2014/main" id="{8EBACD10-5709-45E4-BFE2-BD48AF047AA1}"/>
              </a:ext>
            </a:extLst>
          </p:cNvPr>
          <p:cNvSpPr/>
          <p:nvPr/>
        </p:nvSpPr>
        <p:spPr>
          <a:xfrm>
            <a:off x="5683416" y="2733829"/>
            <a:ext cx="2484691" cy="704850"/>
          </a:xfrm>
          <a:prstGeom prst="round2SameRect">
            <a:avLst/>
          </a:prstGeom>
          <a:noFill/>
          <a:ln w="12700" cap="flat" cmpd="sng" algn="ctr">
            <a:solidFill>
              <a:srgbClr val="0432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grpSp>
        <p:nvGrpSpPr>
          <p:cNvPr id="79" name="Google Shape;617;p70">
            <a:extLst>
              <a:ext uri="{FF2B5EF4-FFF2-40B4-BE49-F238E27FC236}">
                <a16:creationId xmlns:a16="http://schemas.microsoft.com/office/drawing/2014/main" id="{191CD467-4610-434E-B042-961596B56048}"/>
              </a:ext>
            </a:extLst>
          </p:cNvPr>
          <p:cNvGrpSpPr/>
          <p:nvPr/>
        </p:nvGrpSpPr>
        <p:grpSpPr>
          <a:xfrm>
            <a:off x="6788601" y="2849645"/>
            <a:ext cx="274320" cy="473218"/>
            <a:chOff x="6464028" y="3351577"/>
            <a:chExt cx="365760" cy="630958"/>
          </a:xfrm>
        </p:grpSpPr>
        <p:sp>
          <p:nvSpPr>
            <p:cNvPr id="80" name="Google Shape;618;p70">
              <a:extLst>
                <a:ext uri="{FF2B5EF4-FFF2-40B4-BE49-F238E27FC236}">
                  <a16:creationId xmlns:a16="http://schemas.microsoft.com/office/drawing/2014/main" id="{F44520EF-B8CD-40AF-994C-424EB12C5CE1}"/>
                </a:ext>
              </a:extLst>
            </p:cNvPr>
            <p:cNvSpPr/>
            <p:nvPr/>
          </p:nvSpPr>
          <p:spPr>
            <a:xfrm>
              <a:off x="6464028" y="3351577"/>
              <a:ext cx="365760" cy="630958"/>
            </a:xfrm>
            <a:custGeom>
              <a:avLst/>
              <a:gdLst/>
              <a:ahLst/>
              <a:cxnLst/>
              <a:rect l="l" t="t" r="r" b="b"/>
              <a:pathLst>
                <a:path w="399" h="689" extrusionOk="0">
                  <a:moveTo>
                    <a:pt x="199" y="497"/>
                  </a:moveTo>
                  <a:cubicBezTo>
                    <a:pt x="161" y="556"/>
                    <a:pt x="124" y="612"/>
                    <a:pt x="87" y="669"/>
                  </a:cubicBezTo>
                  <a:cubicBezTo>
                    <a:pt x="85" y="672"/>
                    <a:pt x="83" y="675"/>
                    <a:pt x="81" y="678"/>
                  </a:cubicBezTo>
                  <a:cubicBezTo>
                    <a:pt x="72" y="689"/>
                    <a:pt x="65" y="689"/>
                    <a:pt x="59" y="675"/>
                  </a:cubicBezTo>
                  <a:cubicBezTo>
                    <a:pt x="45" y="645"/>
                    <a:pt x="35" y="613"/>
                    <a:pt x="18" y="584"/>
                  </a:cubicBezTo>
                  <a:cubicBezTo>
                    <a:pt x="0" y="551"/>
                    <a:pt x="2" y="526"/>
                    <a:pt x="27" y="496"/>
                  </a:cubicBezTo>
                  <a:cubicBezTo>
                    <a:pt x="60" y="458"/>
                    <a:pt x="87" y="414"/>
                    <a:pt x="117" y="372"/>
                  </a:cubicBezTo>
                  <a:cubicBezTo>
                    <a:pt x="104" y="352"/>
                    <a:pt x="91" y="331"/>
                    <a:pt x="77" y="311"/>
                  </a:cubicBezTo>
                  <a:cubicBezTo>
                    <a:pt x="24" y="230"/>
                    <a:pt x="33" y="142"/>
                    <a:pt x="103" y="74"/>
                  </a:cubicBezTo>
                  <a:cubicBezTo>
                    <a:pt x="107" y="70"/>
                    <a:pt x="110" y="65"/>
                    <a:pt x="114" y="60"/>
                  </a:cubicBezTo>
                  <a:cubicBezTo>
                    <a:pt x="151" y="0"/>
                    <a:pt x="247" y="0"/>
                    <a:pt x="284" y="60"/>
                  </a:cubicBezTo>
                  <a:cubicBezTo>
                    <a:pt x="288" y="66"/>
                    <a:pt x="293" y="72"/>
                    <a:pt x="299" y="77"/>
                  </a:cubicBezTo>
                  <a:cubicBezTo>
                    <a:pt x="353" y="131"/>
                    <a:pt x="377" y="220"/>
                    <a:pt x="329" y="298"/>
                  </a:cubicBezTo>
                  <a:cubicBezTo>
                    <a:pt x="313" y="323"/>
                    <a:pt x="297" y="347"/>
                    <a:pt x="280" y="372"/>
                  </a:cubicBezTo>
                  <a:cubicBezTo>
                    <a:pt x="311" y="415"/>
                    <a:pt x="340" y="459"/>
                    <a:pt x="373" y="500"/>
                  </a:cubicBezTo>
                  <a:cubicBezTo>
                    <a:pt x="394" y="526"/>
                    <a:pt x="399" y="548"/>
                    <a:pt x="382" y="579"/>
                  </a:cubicBezTo>
                  <a:cubicBezTo>
                    <a:pt x="365" y="608"/>
                    <a:pt x="355" y="640"/>
                    <a:pt x="341" y="671"/>
                  </a:cubicBezTo>
                  <a:cubicBezTo>
                    <a:pt x="338" y="677"/>
                    <a:pt x="333" y="684"/>
                    <a:pt x="329" y="685"/>
                  </a:cubicBezTo>
                  <a:cubicBezTo>
                    <a:pt x="325" y="685"/>
                    <a:pt x="318" y="679"/>
                    <a:pt x="315" y="674"/>
                  </a:cubicBezTo>
                  <a:cubicBezTo>
                    <a:pt x="279" y="620"/>
                    <a:pt x="244" y="566"/>
                    <a:pt x="209" y="512"/>
                  </a:cubicBezTo>
                  <a:cubicBezTo>
                    <a:pt x="206" y="508"/>
                    <a:pt x="203" y="504"/>
                    <a:pt x="199" y="497"/>
                  </a:cubicBezTo>
                  <a:close/>
                  <a:moveTo>
                    <a:pt x="297" y="106"/>
                  </a:moveTo>
                  <a:cubicBezTo>
                    <a:pt x="295" y="151"/>
                    <a:pt x="275" y="187"/>
                    <a:pt x="251" y="220"/>
                  </a:cubicBezTo>
                  <a:cubicBezTo>
                    <a:pt x="181" y="318"/>
                    <a:pt x="111" y="417"/>
                    <a:pt x="40" y="514"/>
                  </a:cubicBezTo>
                  <a:cubicBezTo>
                    <a:pt x="25" y="533"/>
                    <a:pt x="23" y="548"/>
                    <a:pt x="34" y="570"/>
                  </a:cubicBezTo>
                  <a:cubicBezTo>
                    <a:pt x="48" y="596"/>
                    <a:pt x="59" y="625"/>
                    <a:pt x="71" y="654"/>
                  </a:cubicBezTo>
                  <a:cubicBezTo>
                    <a:pt x="74" y="651"/>
                    <a:pt x="75" y="650"/>
                    <a:pt x="76" y="649"/>
                  </a:cubicBezTo>
                  <a:cubicBezTo>
                    <a:pt x="154" y="529"/>
                    <a:pt x="232" y="410"/>
                    <a:pt x="310" y="290"/>
                  </a:cubicBezTo>
                  <a:cubicBezTo>
                    <a:pt x="332" y="256"/>
                    <a:pt x="340" y="219"/>
                    <a:pt x="332" y="180"/>
                  </a:cubicBezTo>
                  <a:cubicBezTo>
                    <a:pt x="327" y="153"/>
                    <a:pt x="317" y="129"/>
                    <a:pt x="297" y="106"/>
                  </a:cubicBezTo>
                  <a:close/>
                  <a:moveTo>
                    <a:pt x="269" y="390"/>
                  </a:moveTo>
                  <a:cubicBezTo>
                    <a:pt x="250" y="419"/>
                    <a:pt x="232" y="445"/>
                    <a:pt x="216" y="472"/>
                  </a:cubicBezTo>
                  <a:cubicBezTo>
                    <a:pt x="213" y="476"/>
                    <a:pt x="215" y="484"/>
                    <a:pt x="217" y="488"/>
                  </a:cubicBezTo>
                  <a:cubicBezTo>
                    <a:pt x="236" y="518"/>
                    <a:pt x="256" y="548"/>
                    <a:pt x="276" y="578"/>
                  </a:cubicBezTo>
                  <a:cubicBezTo>
                    <a:pt x="292" y="603"/>
                    <a:pt x="308" y="628"/>
                    <a:pt x="326" y="655"/>
                  </a:cubicBezTo>
                  <a:cubicBezTo>
                    <a:pt x="343" y="617"/>
                    <a:pt x="358" y="581"/>
                    <a:pt x="374" y="545"/>
                  </a:cubicBezTo>
                  <a:cubicBezTo>
                    <a:pt x="375" y="542"/>
                    <a:pt x="374" y="537"/>
                    <a:pt x="372" y="534"/>
                  </a:cubicBezTo>
                  <a:cubicBezTo>
                    <a:pt x="338" y="487"/>
                    <a:pt x="304" y="439"/>
                    <a:pt x="269" y="390"/>
                  </a:cubicBezTo>
                  <a:close/>
                  <a:moveTo>
                    <a:pt x="130" y="355"/>
                  </a:moveTo>
                  <a:cubicBezTo>
                    <a:pt x="147" y="331"/>
                    <a:pt x="162" y="309"/>
                    <a:pt x="178" y="288"/>
                  </a:cubicBezTo>
                  <a:cubicBezTo>
                    <a:pt x="185" y="279"/>
                    <a:pt x="185" y="273"/>
                    <a:pt x="179" y="264"/>
                  </a:cubicBezTo>
                  <a:cubicBezTo>
                    <a:pt x="144" y="216"/>
                    <a:pt x="104" y="171"/>
                    <a:pt x="101" y="104"/>
                  </a:cubicBezTo>
                  <a:cubicBezTo>
                    <a:pt x="70" y="149"/>
                    <a:pt x="55" y="192"/>
                    <a:pt x="67" y="243"/>
                  </a:cubicBezTo>
                  <a:cubicBezTo>
                    <a:pt x="78" y="285"/>
                    <a:pt x="107" y="316"/>
                    <a:pt x="130" y="355"/>
                  </a:cubicBezTo>
                  <a:close/>
                  <a:moveTo>
                    <a:pt x="202" y="260"/>
                  </a:moveTo>
                  <a:cubicBezTo>
                    <a:pt x="224" y="223"/>
                    <a:pt x="245" y="188"/>
                    <a:pt x="266" y="153"/>
                  </a:cubicBezTo>
                  <a:cubicBezTo>
                    <a:pt x="272" y="143"/>
                    <a:pt x="268" y="137"/>
                    <a:pt x="260" y="131"/>
                  </a:cubicBezTo>
                  <a:cubicBezTo>
                    <a:pt x="220" y="99"/>
                    <a:pt x="166" y="102"/>
                    <a:pt x="127" y="139"/>
                  </a:cubicBezTo>
                  <a:cubicBezTo>
                    <a:pt x="134" y="170"/>
                    <a:pt x="160" y="208"/>
                    <a:pt x="202" y="260"/>
                  </a:cubicBezTo>
                  <a:close/>
                  <a:moveTo>
                    <a:pt x="122" y="116"/>
                  </a:moveTo>
                  <a:cubicBezTo>
                    <a:pt x="174" y="82"/>
                    <a:pt x="224" y="77"/>
                    <a:pt x="276" y="117"/>
                  </a:cubicBezTo>
                  <a:cubicBezTo>
                    <a:pt x="278" y="89"/>
                    <a:pt x="272" y="67"/>
                    <a:pt x="251" y="52"/>
                  </a:cubicBezTo>
                  <a:cubicBezTo>
                    <a:pt x="221" y="31"/>
                    <a:pt x="189" y="29"/>
                    <a:pt x="157" y="46"/>
                  </a:cubicBezTo>
                  <a:cubicBezTo>
                    <a:pt x="131" y="60"/>
                    <a:pt x="119" y="83"/>
                    <a:pt x="122" y="116"/>
                  </a:cubicBezTo>
                  <a:close/>
                </a:path>
              </a:pathLst>
            </a:custGeom>
            <a:solidFill>
              <a:srgbClr val="BC36F0"/>
            </a:solidFill>
            <a:ln w="9525" cap="flat" cmpd="sng">
              <a:solidFill>
                <a:srgbClr val="0B41CD">
                  <a:lumMod val="60000"/>
                  <a:lumOff val="40000"/>
                </a:srgbClr>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81" name="Google Shape;619;p70">
              <a:extLst>
                <a:ext uri="{FF2B5EF4-FFF2-40B4-BE49-F238E27FC236}">
                  <a16:creationId xmlns:a16="http://schemas.microsoft.com/office/drawing/2014/main" id="{EEEDEC33-F992-4905-97B0-BFBFED617915}"/>
                </a:ext>
              </a:extLst>
            </p:cNvPr>
            <p:cNvSpPr/>
            <p:nvPr/>
          </p:nvSpPr>
          <p:spPr>
            <a:xfrm>
              <a:off x="6484941" y="3448579"/>
              <a:ext cx="291006" cy="501919"/>
            </a:xfrm>
            <a:custGeom>
              <a:avLst/>
              <a:gdLst/>
              <a:ahLst/>
              <a:cxnLst/>
              <a:rect l="l" t="t" r="r" b="b"/>
              <a:pathLst>
                <a:path w="317" h="548" extrusionOk="0">
                  <a:moveTo>
                    <a:pt x="274" y="0"/>
                  </a:moveTo>
                  <a:cubicBezTo>
                    <a:pt x="294" y="23"/>
                    <a:pt x="304" y="47"/>
                    <a:pt x="309" y="74"/>
                  </a:cubicBezTo>
                  <a:cubicBezTo>
                    <a:pt x="317" y="113"/>
                    <a:pt x="309" y="150"/>
                    <a:pt x="287" y="184"/>
                  </a:cubicBezTo>
                  <a:cubicBezTo>
                    <a:pt x="209" y="304"/>
                    <a:pt x="131" y="423"/>
                    <a:pt x="53" y="543"/>
                  </a:cubicBezTo>
                  <a:cubicBezTo>
                    <a:pt x="52" y="544"/>
                    <a:pt x="51" y="545"/>
                    <a:pt x="48" y="548"/>
                  </a:cubicBezTo>
                  <a:cubicBezTo>
                    <a:pt x="36" y="519"/>
                    <a:pt x="25" y="490"/>
                    <a:pt x="11" y="464"/>
                  </a:cubicBezTo>
                  <a:cubicBezTo>
                    <a:pt x="0" y="442"/>
                    <a:pt x="2" y="427"/>
                    <a:pt x="17" y="408"/>
                  </a:cubicBezTo>
                  <a:cubicBezTo>
                    <a:pt x="88" y="311"/>
                    <a:pt x="158" y="212"/>
                    <a:pt x="228" y="114"/>
                  </a:cubicBezTo>
                  <a:cubicBezTo>
                    <a:pt x="252" y="81"/>
                    <a:pt x="272" y="45"/>
                    <a:pt x="274" y="0"/>
                  </a:cubicBezTo>
                  <a:close/>
                </a:path>
              </a:pathLst>
            </a:custGeom>
            <a:solidFill>
              <a:srgbClr val="FFFFFF"/>
            </a:solidFill>
            <a:ln w="9525" cap="flat" cmpd="sng">
              <a:solidFill>
                <a:srgbClr val="0B41CD">
                  <a:lumMod val="60000"/>
                  <a:lumOff val="40000"/>
                </a:srgbClr>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82" name="Google Shape;620;p70">
              <a:extLst>
                <a:ext uri="{FF2B5EF4-FFF2-40B4-BE49-F238E27FC236}">
                  <a16:creationId xmlns:a16="http://schemas.microsoft.com/office/drawing/2014/main" id="{47846F03-C9D1-440D-9736-77C0C35988B9}"/>
                </a:ext>
              </a:extLst>
            </p:cNvPr>
            <p:cNvSpPr/>
            <p:nvPr/>
          </p:nvSpPr>
          <p:spPr>
            <a:xfrm>
              <a:off x="6659367" y="3708882"/>
              <a:ext cx="148618" cy="242505"/>
            </a:xfrm>
            <a:custGeom>
              <a:avLst/>
              <a:gdLst/>
              <a:ahLst/>
              <a:cxnLst/>
              <a:rect l="l" t="t" r="r" b="b"/>
              <a:pathLst>
                <a:path w="162" h="265" extrusionOk="0">
                  <a:moveTo>
                    <a:pt x="56" y="0"/>
                  </a:moveTo>
                  <a:cubicBezTo>
                    <a:pt x="91" y="49"/>
                    <a:pt x="125" y="97"/>
                    <a:pt x="159" y="144"/>
                  </a:cubicBezTo>
                  <a:cubicBezTo>
                    <a:pt x="161" y="147"/>
                    <a:pt x="162" y="152"/>
                    <a:pt x="161" y="155"/>
                  </a:cubicBezTo>
                  <a:cubicBezTo>
                    <a:pt x="145" y="191"/>
                    <a:pt x="130" y="227"/>
                    <a:pt x="113" y="265"/>
                  </a:cubicBezTo>
                  <a:cubicBezTo>
                    <a:pt x="95" y="238"/>
                    <a:pt x="79" y="213"/>
                    <a:pt x="63" y="188"/>
                  </a:cubicBezTo>
                  <a:cubicBezTo>
                    <a:pt x="43" y="158"/>
                    <a:pt x="23" y="128"/>
                    <a:pt x="4" y="98"/>
                  </a:cubicBezTo>
                  <a:cubicBezTo>
                    <a:pt x="2" y="94"/>
                    <a:pt x="0" y="86"/>
                    <a:pt x="3" y="82"/>
                  </a:cubicBezTo>
                  <a:cubicBezTo>
                    <a:pt x="19" y="55"/>
                    <a:pt x="37" y="29"/>
                    <a:pt x="56" y="0"/>
                  </a:cubicBezTo>
                  <a:close/>
                </a:path>
              </a:pathLst>
            </a:custGeom>
            <a:solidFill>
              <a:srgbClr val="FFFFFF"/>
            </a:solidFill>
            <a:ln w="9525" cap="flat" cmpd="sng">
              <a:solidFill>
                <a:srgbClr val="0B41CD">
                  <a:lumMod val="60000"/>
                  <a:lumOff val="40000"/>
                </a:srgbClr>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83" name="Google Shape;621;p70">
              <a:extLst>
                <a:ext uri="{FF2B5EF4-FFF2-40B4-BE49-F238E27FC236}">
                  <a16:creationId xmlns:a16="http://schemas.microsoft.com/office/drawing/2014/main" id="{9CD02A11-EE30-4ACC-B5F4-DCA96A0D4933}"/>
                </a:ext>
              </a:extLst>
            </p:cNvPr>
            <p:cNvSpPr/>
            <p:nvPr/>
          </p:nvSpPr>
          <p:spPr>
            <a:xfrm>
              <a:off x="6514309" y="3446799"/>
              <a:ext cx="119250" cy="230046"/>
            </a:xfrm>
            <a:custGeom>
              <a:avLst/>
              <a:gdLst/>
              <a:ahLst/>
              <a:cxnLst/>
              <a:rect l="l" t="t" r="r" b="b"/>
              <a:pathLst>
                <a:path w="130" h="251" extrusionOk="0">
                  <a:moveTo>
                    <a:pt x="75" y="251"/>
                  </a:moveTo>
                  <a:cubicBezTo>
                    <a:pt x="52" y="212"/>
                    <a:pt x="23" y="181"/>
                    <a:pt x="12" y="139"/>
                  </a:cubicBezTo>
                  <a:cubicBezTo>
                    <a:pt x="0" y="88"/>
                    <a:pt x="15" y="45"/>
                    <a:pt x="46" y="0"/>
                  </a:cubicBezTo>
                  <a:cubicBezTo>
                    <a:pt x="49" y="67"/>
                    <a:pt x="89" y="112"/>
                    <a:pt x="124" y="160"/>
                  </a:cubicBezTo>
                  <a:cubicBezTo>
                    <a:pt x="130" y="169"/>
                    <a:pt x="130" y="175"/>
                    <a:pt x="123" y="184"/>
                  </a:cubicBezTo>
                  <a:cubicBezTo>
                    <a:pt x="107" y="205"/>
                    <a:pt x="92" y="227"/>
                    <a:pt x="75" y="251"/>
                  </a:cubicBezTo>
                  <a:close/>
                </a:path>
              </a:pathLst>
            </a:custGeom>
            <a:solidFill>
              <a:srgbClr val="FFFFFF"/>
            </a:solidFill>
            <a:ln w="9525" cap="flat" cmpd="sng">
              <a:solidFill>
                <a:srgbClr val="0B41CD">
                  <a:lumMod val="60000"/>
                  <a:lumOff val="40000"/>
                </a:srgbClr>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84" name="Google Shape;622;p70">
              <a:extLst>
                <a:ext uri="{FF2B5EF4-FFF2-40B4-BE49-F238E27FC236}">
                  <a16:creationId xmlns:a16="http://schemas.microsoft.com/office/drawing/2014/main" id="{40D123AF-5F0F-4159-BD68-A1F37B0D374C}"/>
                </a:ext>
              </a:extLst>
            </p:cNvPr>
            <p:cNvSpPr/>
            <p:nvPr/>
          </p:nvSpPr>
          <p:spPr>
            <a:xfrm>
              <a:off x="6580608" y="3442350"/>
              <a:ext cx="132599" cy="147283"/>
            </a:xfrm>
            <a:custGeom>
              <a:avLst/>
              <a:gdLst/>
              <a:ahLst/>
              <a:cxnLst/>
              <a:rect l="l" t="t" r="r" b="b"/>
              <a:pathLst>
                <a:path w="145" h="161" extrusionOk="0">
                  <a:moveTo>
                    <a:pt x="75" y="161"/>
                  </a:moveTo>
                  <a:cubicBezTo>
                    <a:pt x="33" y="109"/>
                    <a:pt x="7" y="71"/>
                    <a:pt x="0" y="40"/>
                  </a:cubicBezTo>
                  <a:cubicBezTo>
                    <a:pt x="39" y="3"/>
                    <a:pt x="93" y="0"/>
                    <a:pt x="133" y="32"/>
                  </a:cubicBezTo>
                  <a:cubicBezTo>
                    <a:pt x="141" y="38"/>
                    <a:pt x="145" y="44"/>
                    <a:pt x="139" y="54"/>
                  </a:cubicBezTo>
                  <a:cubicBezTo>
                    <a:pt x="118" y="89"/>
                    <a:pt x="97" y="124"/>
                    <a:pt x="75" y="161"/>
                  </a:cubicBezTo>
                  <a:close/>
                </a:path>
              </a:pathLst>
            </a:custGeom>
            <a:solidFill>
              <a:srgbClr val="FFFFFF"/>
            </a:solidFill>
            <a:ln w="9525" cap="flat" cmpd="sng">
              <a:solidFill>
                <a:srgbClr val="0B41CD">
                  <a:lumMod val="60000"/>
                  <a:lumOff val="40000"/>
                </a:srgbClr>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85" name="Google Shape;623;p70">
              <a:extLst>
                <a:ext uri="{FF2B5EF4-FFF2-40B4-BE49-F238E27FC236}">
                  <a16:creationId xmlns:a16="http://schemas.microsoft.com/office/drawing/2014/main" id="{808F9194-4824-4B87-842B-DD83E16349DD}"/>
                </a:ext>
              </a:extLst>
            </p:cNvPr>
            <p:cNvSpPr/>
            <p:nvPr/>
          </p:nvSpPr>
          <p:spPr>
            <a:xfrm>
              <a:off x="6573044" y="3377830"/>
              <a:ext cx="145948" cy="80983"/>
            </a:xfrm>
            <a:custGeom>
              <a:avLst/>
              <a:gdLst/>
              <a:ahLst/>
              <a:cxnLst/>
              <a:rect l="l" t="t" r="r" b="b"/>
              <a:pathLst>
                <a:path w="159" h="88" extrusionOk="0">
                  <a:moveTo>
                    <a:pt x="3" y="87"/>
                  </a:moveTo>
                  <a:cubicBezTo>
                    <a:pt x="0" y="54"/>
                    <a:pt x="12" y="31"/>
                    <a:pt x="38" y="17"/>
                  </a:cubicBezTo>
                  <a:cubicBezTo>
                    <a:pt x="70" y="0"/>
                    <a:pt x="102" y="2"/>
                    <a:pt x="132" y="23"/>
                  </a:cubicBezTo>
                  <a:cubicBezTo>
                    <a:pt x="153" y="38"/>
                    <a:pt x="159" y="60"/>
                    <a:pt x="157" y="88"/>
                  </a:cubicBezTo>
                  <a:cubicBezTo>
                    <a:pt x="105" y="48"/>
                    <a:pt x="55" y="53"/>
                    <a:pt x="3" y="87"/>
                  </a:cubicBezTo>
                  <a:close/>
                </a:path>
              </a:pathLst>
            </a:custGeom>
            <a:solidFill>
              <a:srgbClr val="FFFFFF"/>
            </a:solidFill>
            <a:ln w="9525" cap="flat" cmpd="sng">
              <a:solidFill>
                <a:srgbClr val="0B41CD">
                  <a:lumMod val="60000"/>
                  <a:lumOff val="40000"/>
                </a:srgbClr>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grpSp>
      <p:cxnSp>
        <p:nvCxnSpPr>
          <p:cNvPr id="86" name="Straight Arrow Connector 177">
            <a:extLst>
              <a:ext uri="{FF2B5EF4-FFF2-40B4-BE49-F238E27FC236}">
                <a16:creationId xmlns:a16="http://schemas.microsoft.com/office/drawing/2014/main" id="{5274658A-A262-4B14-8F7D-789DFC808A74}"/>
              </a:ext>
            </a:extLst>
          </p:cNvPr>
          <p:cNvCxnSpPr>
            <a:stCxn id="62" idx="3"/>
            <a:endCxn id="34" idx="1"/>
          </p:cNvCxnSpPr>
          <p:nvPr/>
        </p:nvCxnSpPr>
        <p:spPr>
          <a:xfrm>
            <a:off x="2087700" y="3781425"/>
            <a:ext cx="238572" cy="0"/>
          </a:xfrm>
          <a:prstGeom prst="straightConnector1">
            <a:avLst/>
          </a:prstGeom>
          <a:noFill/>
          <a:ln w="19050" cap="flat" cmpd="sng" algn="ctr">
            <a:solidFill>
              <a:srgbClr val="0B41CD">
                <a:lumMod val="60000"/>
                <a:lumOff val="40000"/>
              </a:srgbClr>
            </a:solidFill>
            <a:prstDash val="solid"/>
            <a:miter lim="800000"/>
            <a:tailEnd type="triangle"/>
          </a:ln>
          <a:effectLst/>
        </p:spPr>
      </p:cxnSp>
      <p:cxnSp>
        <p:nvCxnSpPr>
          <p:cNvPr id="87" name="Straight Arrow Connector 178">
            <a:extLst>
              <a:ext uri="{FF2B5EF4-FFF2-40B4-BE49-F238E27FC236}">
                <a16:creationId xmlns:a16="http://schemas.microsoft.com/office/drawing/2014/main" id="{ADD0C87D-A3FF-4426-B76E-C4E31B7DC828}"/>
              </a:ext>
            </a:extLst>
          </p:cNvPr>
          <p:cNvCxnSpPr>
            <a:cxnSpLocks/>
            <a:stCxn id="34" idx="3"/>
            <a:endCxn id="96" idx="1"/>
          </p:cNvCxnSpPr>
          <p:nvPr/>
        </p:nvCxnSpPr>
        <p:spPr>
          <a:xfrm>
            <a:off x="3766272" y="3781425"/>
            <a:ext cx="238572" cy="0"/>
          </a:xfrm>
          <a:prstGeom prst="straightConnector1">
            <a:avLst/>
          </a:prstGeom>
          <a:noFill/>
          <a:ln w="19050" cap="flat" cmpd="sng" algn="ctr">
            <a:solidFill>
              <a:srgbClr val="0B41CD">
                <a:lumMod val="60000"/>
                <a:lumOff val="40000"/>
              </a:srgbClr>
            </a:solidFill>
            <a:prstDash val="solid"/>
            <a:miter lim="800000"/>
            <a:tailEnd type="triangle"/>
          </a:ln>
          <a:effectLst/>
        </p:spPr>
      </p:cxnSp>
      <p:cxnSp>
        <p:nvCxnSpPr>
          <p:cNvPr id="88" name="Straight Arrow Connector 181">
            <a:extLst>
              <a:ext uri="{FF2B5EF4-FFF2-40B4-BE49-F238E27FC236}">
                <a16:creationId xmlns:a16="http://schemas.microsoft.com/office/drawing/2014/main" id="{C49B4AEA-0CFA-4C66-9415-E033A6C344F5}"/>
              </a:ext>
            </a:extLst>
          </p:cNvPr>
          <p:cNvCxnSpPr>
            <a:cxnSpLocks/>
            <a:stCxn id="96" idx="3"/>
            <a:endCxn id="77" idx="1"/>
          </p:cNvCxnSpPr>
          <p:nvPr/>
        </p:nvCxnSpPr>
        <p:spPr>
          <a:xfrm>
            <a:off x="5444844" y="3781425"/>
            <a:ext cx="238572" cy="0"/>
          </a:xfrm>
          <a:prstGeom prst="straightConnector1">
            <a:avLst/>
          </a:prstGeom>
          <a:noFill/>
          <a:ln w="19050" cap="flat" cmpd="sng" algn="ctr">
            <a:solidFill>
              <a:srgbClr val="0B41CD">
                <a:lumMod val="60000"/>
                <a:lumOff val="40000"/>
              </a:srgbClr>
            </a:solidFill>
            <a:prstDash val="solid"/>
            <a:miter lim="800000"/>
            <a:tailEnd type="triangle"/>
          </a:ln>
          <a:effectLst/>
        </p:spPr>
      </p:cxnSp>
      <p:cxnSp>
        <p:nvCxnSpPr>
          <p:cNvPr id="89" name="Straight Arrow Connector 184">
            <a:extLst>
              <a:ext uri="{FF2B5EF4-FFF2-40B4-BE49-F238E27FC236}">
                <a16:creationId xmlns:a16="http://schemas.microsoft.com/office/drawing/2014/main" id="{7BCB87BB-E0BF-4291-824D-C388F8F2AC7D}"/>
              </a:ext>
            </a:extLst>
          </p:cNvPr>
          <p:cNvCxnSpPr>
            <a:cxnSpLocks/>
            <a:stCxn id="77" idx="3"/>
            <a:endCxn id="58" idx="1"/>
          </p:cNvCxnSpPr>
          <p:nvPr/>
        </p:nvCxnSpPr>
        <p:spPr>
          <a:xfrm>
            <a:off x="8168107" y="3781425"/>
            <a:ext cx="238572" cy="0"/>
          </a:xfrm>
          <a:prstGeom prst="straightConnector1">
            <a:avLst/>
          </a:prstGeom>
          <a:noFill/>
          <a:ln w="19050" cap="flat" cmpd="sng" algn="ctr">
            <a:solidFill>
              <a:srgbClr val="0B41CD">
                <a:lumMod val="60000"/>
                <a:lumOff val="40000"/>
              </a:srgbClr>
            </a:solidFill>
            <a:prstDash val="solid"/>
            <a:miter lim="800000"/>
            <a:tailEnd type="triangle"/>
          </a:ln>
          <a:effectLst/>
        </p:spPr>
      </p:cxnSp>
      <p:cxnSp>
        <p:nvCxnSpPr>
          <p:cNvPr id="90" name="Straight Arrow Connector 187">
            <a:extLst>
              <a:ext uri="{FF2B5EF4-FFF2-40B4-BE49-F238E27FC236}">
                <a16:creationId xmlns:a16="http://schemas.microsoft.com/office/drawing/2014/main" id="{537626DC-4C39-42C9-86D2-D503706DA576}"/>
              </a:ext>
            </a:extLst>
          </p:cNvPr>
          <p:cNvCxnSpPr>
            <a:cxnSpLocks/>
            <a:stCxn id="58" idx="3"/>
            <a:endCxn id="70" idx="1"/>
          </p:cNvCxnSpPr>
          <p:nvPr/>
        </p:nvCxnSpPr>
        <p:spPr>
          <a:xfrm>
            <a:off x="9846679" y="3781425"/>
            <a:ext cx="238571" cy="0"/>
          </a:xfrm>
          <a:prstGeom prst="straightConnector1">
            <a:avLst/>
          </a:prstGeom>
          <a:noFill/>
          <a:ln w="19050" cap="flat" cmpd="sng" algn="ctr">
            <a:solidFill>
              <a:srgbClr val="0B41CD">
                <a:lumMod val="60000"/>
                <a:lumOff val="40000"/>
              </a:srgbClr>
            </a:solidFill>
            <a:prstDash val="solid"/>
            <a:miter lim="800000"/>
            <a:tailEnd type="triangle"/>
          </a:ln>
          <a:effectLst/>
        </p:spPr>
      </p:cxnSp>
      <p:cxnSp>
        <p:nvCxnSpPr>
          <p:cNvPr id="91" name="Straight Arrow Connector 190">
            <a:extLst>
              <a:ext uri="{FF2B5EF4-FFF2-40B4-BE49-F238E27FC236}">
                <a16:creationId xmlns:a16="http://schemas.microsoft.com/office/drawing/2014/main" id="{5BFF1227-5857-40E5-81C1-40910B27C7DC}"/>
              </a:ext>
            </a:extLst>
          </p:cNvPr>
          <p:cNvCxnSpPr>
            <a:cxnSpLocks/>
          </p:cNvCxnSpPr>
          <p:nvPr/>
        </p:nvCxnSpPr>
        <p:spPr>
          <a:xfrm flipV="1">
            <a:off x="9244775" y="4121700"/>
            <a:ext cx="0" cy="684008"/>
          </a:xfrm>
          <a:prstGeom prst="straightConnector1">
            <a:avLst/>
          </a:prstGeom>
          <a:noFill/>
          <a:ln w="19050" cap="flat" cmpd="sng" algn="ctr">
            <a:solidFill>
              <a:srgbClr val="44546A">
                <a:lumMod val="75000"/>
              </a:srgbClr>
            </a:solidFill>
            <a:prstDash val="solid"/>
            <a:miter lim="800000"/>
            <a:tailEnd type="triangle"/>
          </a:ln>
          <a:effectLst/>
        </p:spPr>
      </p:cxnSp>
      <p:cxnSp>
        <p:nvCxnSpPr>
          <p:cNvPr id="92" name="Straight Arrow Connector 193">
            <a:extLst>
              <a:ext uri="{FF2B5EF4-FFF2-40B4-BE49-F238E27FC236}">
                <a16:creationId xmlns:a16="http://schemas.microsoft.com/office/drawing/2014/main" id="{D6DAFB61-A8D7-44AE-B3A8-B69D7CC94A31}"/>
              </a:ext>
            </a:extLst>
          </p:cNvPr>
          <p:cNvCxnSpPr>
            <a:cxnSpLocks/>
          </p:cNvCxnSpPr>
          <p:nvPr/>
        </p:nvCxnSpPr>
        <p:spPr>
          <a:xfrm>
            <a:off x="3063518" y="4121700"/>
            <a:ext cx="0" cy="702115"/>
          </a:xfrm>
          <a:prstGeom prst="straightConnector1">
            <a:avLst/>
          </a:prstGeom>
          <a:noFill/>
          <a:ln w="19050" cap="flat" cmpd="sng" algn="ctr">
            <a:solidFill>
              <a:srgbClr val="44546A">
                <a:lumMod val="75000"/>
              </a:srgbClr>
            </a:solidFill>
            <a:prstDash val="solid"/>
            <a:miter lim="800000"/>
            <a:tailEnd type="triangle"/>
          </a:ln>
          <a:effectLst/>
        </p:spPr>
      </p:cxnSp>
      <p:sp>
        <p:nvSpPr>
          <p:cNvPr id="93" name="Freeform: Shape 198">
            <a:extLst>
              <a:ext uri="{FF2B5EF4-FFF2-40B4-BE49-F238E27FC236}">
                <a16:creationId xmlns:a16="http://schemas.microsoft.com/office/drawing/2014/main" id="{FDB8A900-A52C-4F85-B858-F2DCBF2AC6A3}"/>
              </a:ext>
            </a:extLst>
          </p:cNvPr>
          <p:cNvSpPr/>
          <p:nvPr/>
        </p:nvSpPr>
        <p:spPr>
          <a:xfrm>
            <a:off x="5060887" y="4110273"/>
            <a:ext cx="1320863" cy="1025479"/>
          </a:xfrm>
          <a:custGeom>
            <a:avLst/>
            <a:gdLst>
              <a:gd name="connsiteX0" fmla="*/ 0 w 704850"/>
              <a:gd name="connsiteY0" fmla="*/ 819150 h 819150"/>
              <a:gd name="connsiteX1" fmla="*/ 704850 w 704850"/>
              <a:gd name="connsiteY1" fmla="*/ 819150 h 819150"/>
              <a:gd name="connsiteX2" fmla="*/ 704850 w 704850"/>
              <a:gd name="connsiteY2" fmla="*/ 0 h 819150"/>
            </a:gdLst>
            <a:ahLst/>
            <a:cxnLst>
              <a:cxn ang="0">
                <a:pos x="connsiteX0" y="connsiteY0"/>
              </a:cxn>
              <a:cxn ang="0">
                <a:pos x="connsiteX1" y="connsiteY1"/>
              </a:cxn>
              <a:cxn ang="0">
                <a:pos x="connsiteX2" y="connsiteY2"/>
              </a:cxn>
            </a:cxnLst>
            <a:rect l="l" t="t" r="r" b="b"/>
            <a:pathLst>
              <a:path w="704850" h="819150">
                <a:moveTo>
                  <a:pt x="0" y="819150"/>
                </a:moveTo>
                <a:lnTo>
                  <a:pt x="704850" y="819150"/>
                </a:lnTo>
                <a:lnTo>
                  <a:pt x="704850" y="0"/>
                </a:lnTo>
              </a:path>
            </a:pathLst>
          </a:custGeom>
          <a:noFill/>
          <a:ln w="19050" cap="flat" cmpd="sng" algn="ctr">
            <a:solidFill>
              <a:srgbClr val="44546A">
                <a:lumMod val="75000"/>
              </a:srgbClr>
            </a:solidFill>
            <a:prstDash val="solid"/>
            <a:miter lim="800000"/>
            <a:tailEnd type="triangle"/>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cxnSp>
        <p:nvCxnSpPr>
          <p:cNvPr id="94" name="Straight Arrow Connector 199">
            <a:extLst>
              <a:ext uri="{FF2B5EF4-FFF2-40B4-BE49-F238E27FC236}">
                <a16:creationId xmlns:a16="http://schemas.microsoft.com/office/drawing/2014/main" id="{AD484D61-4983-4ADC-8316-6841BDB95D62}"/>
              </a:ext>
            </a:extLst>
          </p:cNvPr>
          <p:cNvCxnSpPr>
            <a:cxnSpLocks/>
          </p:cNvCxnSpPr>
          <p:nvPr/>
        </p:nvCxnSpPr>
        <p:spPr>
          <a:xfrm>
            <a:off x="7017311" y="4140403"/>
            <a:ext cx="0" cy="684008"/>
          </a:xfrm>
          <a:prstGeom prst="straightConnector1">
            <a:avLst/>
          </a:prstGeom>
          <a:noFill/>
          <a:ln w="19050" cap="rnd" cmpd="sng" algn="ctr">
            <a:solidFill>
              <a:srgbClr val="44546A">
                <a:lumMod val="75000"/>
              </a:srgbClr>
            </a:solidFill>
            <a:prstDash val="sysDot"/>
            <a:miter lim="800000"/>
            <a:tailEnd type="triangle"/>
          </a:ln>
          <a:effectLst/>
        </p:spPr>
      </p:cxnSp>
      <p:sp>
        <p:nvSpPr>
          <p:cNvPr id="96" name="Rectangle 108">
            <a:extLst>
              <a:ext uri="{FF2B5EF4-FFF2-40B4-BE49-F238E27FC236}">
                <a16:creationId xmlns:a16="http://schemas.microsoft.com/office/drawing/2014/main" id="{02EC08D9-2759-4A17-A88A-07512F91D1AC}"/>
              </a:ext>
            </a:extLst>
          </p:cNvPr>
          <p:cNvSpPr/>
          <p:nvPr/>
        </p:nvSpPr>
        <p:spPr>
          <a:xfrm>
            <a:off x="4004844" y="3429000"/>
            <a:ext cx="1440000" cy="704850"/>
          </a:xfrm>
          <a:prstGeom prst="rect">
            <a:avLst/>
          </a:prstGeom>
          <a:solidFill>
            <a:srgbClr val="0432FF"/>
          </a:solidFill>
          <a:ln w="12700" cap="flat" cmpd="sng" algn="ctr">
            <a:solidFill>
              <a:srgbClr val="0B41CD">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Patient </a:t>
            </a:r>
            <a:r>
              <a:rPr kumimoji="0" lang="en-US"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waits</a:t>
            </a: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 </a:t>
            </a:r>
            <a:b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b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for test results</a:t>
            </a:r>
            <a:endParaRPr kumimoji="0" lang="en-US" sz="12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97" name="Rectangle: Top Corners Rounded 109">
            <a:extLst>
              <a:ext uri="{FF2B5EF4-FFF2-40B4-BE49-F238E27FC236}">
                <a16:creationId xmlns:a16="http://schemas.microsoft.com/office/drawing/2014/main" id="{37695D58-36B5-4322-A1CB-EFF2BBEDD557}"/>
              </a:ext>
            </a:extLst>
          </p:cNvPr>
          <p:cNvSpPr/>
          <p:nvPr/>
        </p:nvSpPr>
        <p:spPr>
          <a:xfrm>
            <a:off x="4004844" y="2733829"/>
            <a:ext cx="1440000" cy="704850"/>
          </a:xfrm>
          <a:prstGeom prst="round2SameRect">
            <a:avLst/>
          </a:prstGeom>
          <a:noFill/>
          <a:ln w="12700" cap="flat" cmpd="sng" algn="ctr">
            <a:solidFill>
              <a:srgbClr val="0432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grpSp>
        <p:nvGrpSpPr>
          <p:cNvPr id="98" name="Group 134">
            <a:extLst>
              <a:ext uri="{FF2B5EF4-FFF2-40B4-BE49-F238E27FC236}">
                <a16:creationId xmlns:a16="http://schemas.microsoft.com/office/drawing/2014/main" id="{A5DFA5F6-0163-4357-9C85-DD3A4EF9CB84}"/>
              </a:ext>
            </a:extLst>
          </p:cNvPr>
          <p:cNvGrpSpPr/>
          <p:nvPr/>
        </p:nvGrpSpPr>
        <p:grpSpPr>
          <a:xfrm>
            <a:off x="4542341" y="2903374"/>
            <a:ext cx="365007" cy="365760"/>
            <a:chOff x="4690006" y="2876057"/>
            <a:chExt cx="365007" cy="365760"/>
          </a:xfrm>
          <a:solidFill>
            <a:srgbClr val="0B41CD">
              <a:lumMod val="60000"/>
              <a:lumOff val="40000"/>
            </a:srgbClr>
          </a:solidFill>
        </p:grpSpPr>
        <p:sp>
          <p:nvSpPr>
            <p:cNvPr id="99" name="Google Shape;589;p70">
              <a:extLst>
                <a:ext uri="{FF2B5EF4-FFF2-40B4-BE49-F238E27FC236}">
                  <a16:creationId xmlns:a16="http://schemas.microsoft.com/office/drawing/2014/main" id="{B8B7FA39-3197-44B6-BB6F-E92AF8A0E26C}"/>
                </a:ext>
              </a:extLst>
            </p:cNvPr>
            <p:cNvSpPr/>
            <p:nvPr/>
          </p:nvSpPr>
          <p:spPr>
            <a:xfrm>
              <a:off x="4690006" y="2876057"/>
              <a:ext cx="365007" cy="365760"/>
            </a:xfrm>
            <a:custGeom>
              <a:avLst/>
              <a:gdLst/>
              <a:ahLst/>
              <a:cxnLst/>
              <a:rect l="l" t="t" r="r" b="b"/>
              <a:pathLst>
                <a:path w="733" h="733" extrusionOk="0">
                  <a:moveTo>
                    <a:pt x="366" y="666"/>
                  </a:moveTo>
                  <a:cubicBezTo>
                    <a:pt x="201" y="666"/>
                    <a:pt x="66" y="532"/>
                    <a:pt x="66" y="366"/>
                  </a:cubicBezTo>
                  <a:cubicBezTo>
                    <a:pt x="66" y="201"/>
                    <a:pt x="201" y="66"/>
                    <a:pt x="366" y="66"/>
                  </a:cubicBezTo>
                  <a:cubicBezTo>
                    <a:pt x="532" y="66"/>
                    <a:pt x="666" y="201"/>
                    <a:pt x="666" y="366"/>
                  </a:cubicBezTo>
                  <a:cubicBezTo>
                    <a:pt x="666" y="532"/>
                    <a:pt x="532" y="666"/>
                    <a:pt x="366" y="666"/>
                  </a:cubicBezTo>
                  <a:close/>
                  <a:moveTo>
                    <a:pt x="366" y="0"/>
                  </a:moveTo>
                  <a:cubicBezTo>
                    <a:pt x="164" y="0"/>
                    <a:pt x="0" y="164"/>
                    <a:pt x="0" y="366"/>
                  </a:cubicBezTo>
                  <a:cubicBezTo>
                    <a:pt x="0" y="569"/>
                    <a:pt x="164" y="733"/>
                    <a:pt x="366" y="733"/>
                  </a:cubicBezTo>
                  <a:cubicBezTo>
                    <a:pt x="569" y="733"/>
                    <a:pt x="733" y="569"/>
                    <a:pt x="733" y="366"/>
                  </a:cubicBezTo>
                  <a:cubicBezTo>
                    <a:pt x="733" y="164"/>
                    <a:pt x="569" y="0"/>
                    <a:pt x="366" y="0"/>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100" name="Google Shape;590;p70">
              <a:extLst>
                <a:ext uri="{FF2B5EF4-FFF2-40B4-BE49-F238E27FC236}">
                  <a16:creationId xmlns:a16="http://schemas.microsoft.com/office/drawing/2014/main" id="{A75BDB74-9366-4805-B6B9-C56F6927FA63}"/>
                </a:ext>
              </a:extLst>
            </p:cNvPr>
            <p:cNvSpPr/>
            <p:nvPr/>
          </p:nvSpPr>
          <p:spPr>
            <a:xfrm>
              <a:off x="4852650" y="2975901"/>
              <a:ext cx="101098" cy="166072"/>
            </a:xfrm>
            <a:custGeom>
              <a:avLst/>
              <a:gdLst/>
              <a:ahLst/>
              <a:cxnLst/>
              <a:rect l="l" t="t" r="r" b="b"/>
              <a:pathLst>
                <a:path w="203" h="333" extrusionOk="0">
                  <a:moveTo>
                    <a:pt x="67" y="153"/>
                  </a:moveTo>
                  <a:lnTo>
                    <a:pt x="67" y="33"/>
                  </a:lnTo>
                  <a:cubicBezTo>
                    <a:pt x="67" y="15"/>
                    <a:pt x="52" y="0"/>
                    <a:pt x="33" y="0"/>
                  </a:cubicBezTo>
                  <a:cubicBezTo>
                    <a:pt x="15" y="0"/>
                    <a:pt x="0" y="15"/>
                    <a:pt x="0" y="33"/>
                  </a:cubicBezTo>
                  <a:lnTo>
                    <a:pt x="0" y="180"/>
                  </a:lnTo>
                  <a:lnTo>
                    <a:pt x="143" y="323"/>
                  </a:lnTo>
                  <a:cubicBezTo>
                    <a:pt x="150" y="330"/>
                    <a:pt x="158" y="333"/>
                    <a:pt x="167" y="333"/>
                  </a:cubicBezTo>
                  <a:cubicBezTo>
                    <a:pt x="175" y="333"/>
                    <a:pt x="184" y="330"/>
                    <a:pt x="190" y="323"/>
                  </a:cubicBezTo>
                  <a:cubicBezTo>
                    <a:pt x="203" y="310"/>
                    <a:pt x="203" y="289"/>
                    <a:pt x="190" y="276"/>
                  </a:cubicBezTo>
                  <a:lnTo>
                    <a:pt x="67" y="153"/>
                  </a:ln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2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grpSp>
      <p:cxnSp>
        <p:nvCxnSpPr>
          <p:cNvPr id="101" name="Connettore diritto 100"/>
          <p:cNvCxnSpPr/>
          <p:nvPr/>
        </p:nvCxnSpPr>
        <p:spPr>
          <a:xfrm>
            <a:off x="757646" y="12060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103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3" name="Google Shape;190;p2">
            <a:extLst>
              <a:ext uri="{FF2B5EF4-FFF2-40B4-BE49-F238E27FC236}">
                <a16:creationId xmlns:a16="http://schemas.microsoft.com/office/drawing/2014/main" id="{0A4AC613-D428-4215-95B0-FB6898BE1F77}"/>
              </a:ext>
            </a:extLst>
          </p:cNvPr>
          <p:cNvGraphicFramePr/>
          <p:nvPr>
            <p:extLst/>
          </p:nvPr>
        </p:nvGraphicFramePr>
        <p:xfrm>
          <a:off x="-20528" y="1821940"/>
          <a:ext cx="4964400" cy="3431976"/>
        </p:xfrm>
        <a:graphic>
          <a:graphicData uri="http://schemas.openxmlformats.org/drawingml/2006/chart">
            <c:chart xmlns:c="http://schemas.openxmlformats.org/drawingml/2006/chart" xmlns:r="http://schemas.openxmlformats.org/officeDocument/2006/relationships" r:id="rId2"/>
          </a:graphicData>
        </a:graphic>
      </p:graphicFrame>
      <p:sp>
        <p:nvSpPr>
          <p:cNvPr id="104" name="Title 6">
            <a:extLst>
              <a:ext uri="{FF2B5EF4-FFF2-40B4-BE49-F238E27FC236}">
                <a16:creationId xmlns:a16="http://schemas.microsoft.com/office/drawing/2014/main" id="{FC414F4E-7864-B6FE-A74F-756BF3B1AC23}"/>
              </a:ext>
            </a:extLst>
          </p:cNvPr>
          <p:cNvSpPr txBox="1">
            <a:spLocks/>
          </p:cNvSpPr>
          <p:nvPr/>
        </p:nvSpPr>
        <p:spPr>
          <a:xfrm>
            <a:off x="849451" y="239991"/>
            <a:ext cx="10791525"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Lo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sviluppo</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di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molteplici</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terapie</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bersaglio</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molecolare</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ha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rivoluzionato</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il</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trattamento</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del NSCLC</a:t>
            </a:r>
            <a:endPar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endParaRPr>
          </a:p>
        </p:txBody>
      </p:sp>
      <p:sp>
        <p:nvSpPr>
          <p:cNvPr id="105" name="Text Placeholder 2">
            <a:extLst>
              <a:ext uri="{FF2B5EF4-FFF2-40B4-BE49-F238E27FC236}">
                <a16:creationId xmlns:a16="http://schemas.microsoft.com/office/drawing/2014/main" id="{21059545-A2DF-FC1F-0648-26B115634175}"/>
              </a:ext>
            </a:extLst>
          </p:cNvPr>
          <p:cNvSpPr txBox="1">
            <a:spLocks/>
          </p:cNvSpPr>
          <p:nvPr/>
        </p:nvSpPr>
        <p:spPr>
          <a:xfrm>
            <a:off x="648000" y="6193564"/>
            <a:ext cx="9840488"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1.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Pakkala</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&amp;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Ramalingam</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JCI Insight 2018; 2.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Barlesi</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Lancet 2016; 3. Tian, et al. Lung Cancer 2017; 4.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Qiu</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Sci</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Rep 2020; 5.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Gainor</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&amp; Shaw. Oncologist 2013; 6.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Bergethon</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J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Clin</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Oncol</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2012; 7.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Dugay</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Oncotarget</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2017; 8.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Farago</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JCO Precis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Oncol</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2018</a:t>
            </a:r>
            <a:endParaRPr kumimoji="0" lang="en-US" sz="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06" name="Text Placeholder 9">
            <a:extLst>
              <a:ext uri="{FF2B5EF4-FFF2-40B4-BE49-F238E27FC236}">
                <a16:creationId xmlns:a16="http://schemas.microsoft.com/office/drawing/2014/main" id="{5AE1E209-553F-4E7D-8487-3CC85A087FCF}"/>
              </a:ext>
            </a:extLst>
          </p:cNvPr>
          <p:cNvSpPr txBox="1">
            <a:spLocks/>
          </p:cNvSpPr>
          <p:nvPr/>
        </p:nvSpPr>
        <p:spPr>
          <a:xfrm>
            <a:off x="648000" y="936000"/>
            <a:ext cx="9721296" cy="4873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b="0" i="0"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0"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0"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IN" sz="2200" b="0" i="0" u="none" strike="noStrike" kern="1200" cap="none" spc="0" normalizeH="0" baseline="0" noProof="0" smtClean="0">
                <a:ln>
                  <a:noFill/>
                </a:ln>
                <a:solidFill>
                  <a:srgbClr val="BC36F0"/>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dirty="0">
              <a:ln>
                <a:noFill/>
              </a:ln>
              <a:solidFill>
                <a:srgbClr val="BC36F0"/>
              </a:solidFill>
              <a:effectLst/>
              <a:uLnTx/>
              <a:uFillTx/>
              <a:latin typeface="Arial" panose="020B0604020202020204" pitchFamily="34" charset="0"/>
              <a:ea typeface="+mn-ea"/>
              <a:cs typeface="Arial" panose="020B0604020202020204" pitchFamily="34" charset="0"/>
            </a:endParaRPr>
          </a:p>
        </p:txBody>
      </p:sp>
      <p:sp>
        <p:nvSpPr>
          <p:cNvPr id="108" name="Google Shape;820;p79">
            <a:extLst>
              <a:ext uri="{FF2B5EF4-FFF2-40B4-BE49-F238E27FC236}">
                <a16:creationId xmlns:a16="http://schemas.microsoft.com/office/drawing/2014/main" id="{D4C08207-4BA1-4DC4-9273-263E4BC7993D}"/>
              </a:ext>
            </a:extLst>
          </p:cNvPr>
          <p:cNvSpPr/>
          <p:nvPr/>
        </p:nvSpPr>
        <p:spPr>
          <a:xfrm>
            <a:off x="4562662" y="4555009"/>
            <a:ext cx="2065835" cy="578882"/>
          </a:xfrm>
          <a:prstGeom prst="roundRect">
            <a:avLst>
              <a:gd name="adj" fmla="val 16667"/>
            </a:avLst>
          </a:prstGeom>
          <a:solidFill>
            <a:srgbClr val="FF0066"/>
          </a:solidFill>
          <a:ln>
            <a:solidFill>
              <a:srgbClr val="FF0066"/>
            </a:solid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GB" sz="1400" b="1" i="0" u="none" strike="noStrike" kern="0" cap="none" spc="0" normalizeH="0" baseline="0" noProof="0" dirty="0">
                <a:ln>
                  <a:noFill/>
                </a:ln>
                <a:solidFill>
                  <a:srgbClr val="FFFFFF"/>
                </a:solidFill>
                <a:effectLst/>
                <a:uLnTx/>
                <a:uFillTx/>
                <a:latin typeface="Arial" panose="020B0604020202020204"/>
                <a:ea typeface="Arial"/>
                <a:cs typeface="Arial"/>
                <a:sym typeface="Arial"/>
              </a:rPr>
              <a:t>Targeting actionable driver alterations</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09" name="Google Shape;821;p79">
            <a:extLst>
              <a:ext uri="{FF2B5EF4-FFF2-40B4-BE49-F238E27FC236}">
                <a16:creationId xmlns:a16="http://schemas.microsoft.com/office/drawing/2014/main" id="{7B8B3C32-E86E-4EAF-AF63-8CD1E87C5A18}"/>
              </a:ext>
            </a:extLst>
          </p:cNvPr>
          <p:cNvSpPr/>
          <p:nvPr/>
        </p:nvSpPr>
        <p:spPr>
          <a:xfrm rot="5400000">
            <a:off x="4873721" y="3000250"/>
            <a:ext cx="1443007" cy="1214622"/>
          </a:xfrm>
          <a:prstGeom prst="hexagon">
            <a:avLst>
              <a:gd name="adj" fmla="val 25000"/>
              <a:gd name="vf" fmla="val 115470"/>
            </a:avLst>
          </a:prstGeom>
          <a:solidFill>
            <a:srgbClr val="FF0066"/>
          </a:solidFill>
          <a:ln>
            <a:solidFill>
              <a:srgbClr val="FF0066"/>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10" name="Google Shape;822;p79">
            <a:extLst>
              <a:ext uri="{FF2B5EF4-FFF2-40B4-BE49-F238E27FC236}">
                <a16:creationId xmlns:a16="http://schemas.microsoft.com/office/drawing/2014/main" id="{23221B26-E2AB-42CB-BA74-62EB586619E4}"/>
              </a:ext>
            </a:extLst>
          </p:cNvPr>
          <p:cNvSpPr/>
          <p:nvPr/>
        </p:nvSpPr>
        <p:spPr>
          <a:xfrm rot="5400000">
            <a:off x="4619303" y="3487956"/>
            <a:ext cx="287283" cy="232437"/>
          </a:xfrm>
          <a:prstGeom prst="triangle">
            <a:avLst>
              <a:gd name="adj" fmla="val 50000"/>
            </a:avLst>
          </a:prstGeom>
          <a:solidFill>
            <a:srgbClr val="FF0066"/>
          </a:solidFill>
          <a:ln>
            <a:solidFill>
              <a:srgbClr val="FF0066"/>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grpSp>
        <p:nvGrpSpPr>
          <p:cNvPr id="111" name="Google Shape;823;p79">
            <a:extLst>
              <a:ext uri="{FF2B5EF4-FFF2-40B4-BE49-F238E27FC236}">
                <a16:creationId xmlns:a16="http://schemas.microsoft.com/office/drawing/2014/main" id="{3A8C911C-4A10-44A4-B15E-DEBB9792D752}"/>
              </a:ext>
            </a:extLst>
          </p:cNvPr>
          <p:cNvGrpSpPr/>
          <p:nvPr/>
        </p:nvGrpSpPr>
        <p:grpSpPr>
          <a:xfrm>
            <a:off x="5032916" y="2856712"/>
            <a:ext cx="965698" cy="1313627"/>
            <a:chOff x="9231533" y="3122203"/>
            <a:chExt cx="1903048" cy="1988315"/>
          </a:xfrm>
        </p:grpSpPr>
        <p:grpSp>
          <p:nvGrpSpPr>
            <p:cNvPr id="112" name="Google Shape;824;p79">
              <a:extLst>
                <a:ext uri="{FF2B5EF4-FFF2-40B4-BE49-F238E27FC236}">
                  <a16:creationId xmlns:a16="http://schemas.microsoft.com/office/drawing/2014/main" id="{E9C48CCE-45A1-4A5A-8873-8C03585DDB55}"/>
                </a:ext>
              </a:extLst>
            </p:cNvPr>
            <p:cNvGrpSpPr/>
            <p:nvPr/>
          </p:nvGrpSpPr>
          <p:grpSpPr>
            <a:xfrm rot="7443674">
              <a:off x="9402992" y="3495161"/>
              <a:ext cx="1560131" cy="1242399"/>
              <a:chOff x="3710558" y="1222114"/>
              <a:chExt cx="1557216" cy="1228062"/>
            </a:xfrm>
          </p:grpSpPr>
          <p:sp>
            <p:nvSpPr>
              <p:cNvPr id="116" name="Google Shape;825;p79">
                <a:extLst>
                  <a:ext uri="{FF2B5EF4-FFF2-40B4-BE49-F238E27FC236}">
                    <a16:creationId xmlns:a16="http://schemas.microsoft.com/office/drawing/2014/main" id="{B538DADC-345F-493B-B0A0-84508CE9F308}"/>
                  </a:ext>
                </a:extLst>
              </p:cNvPr>
              <p:cNvSpPr/>
              <p:nvPr/>
            </p:nvSpPr>
            <p:spPr>
              <a:xfrm>
                <a:off x="5162550" y="1567779"/>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17" name="Google Shape;826;p79">
                <a:extLst>
                  <a:ext uri="{FF2B5EF4-FFF2-40B4-BE49-F238E27FC236}">
                    <a16:creationId xmlns:a16="http://schemas.microsoft.com/office/drawing/2014/main" id="{7E6D9F50-F79B-4141-841F-5EE95AB2075C}"/>
                  </a:ext>
                </a:extLst>
              </p:cNvPr>
              <p:cNvSpPr/>
              <p:nvPr/>
            </p:nvSpPr>
            <p:spPr>
              <a:xfrm>
                <a:off x="5162550" y="1884485"/>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18" name="Google Shape;827;p79">
                <a:extLst>
                  <a:ext uri="{FF2B5EF4-FFF2-40B4-BE49-F238E27FC236}">
                    <a16:creationId xmlns:a16="http://schemas.microsoft.com/office/drawing/2014/main" id="{1BC2FBD4-7AC2-4B9E-B04F-94B2BD0B5DC8}"/>
                  </a:ext>
                </a:extLst>
              </p:cNvPr>
              <p:cNvSpPr/>
              <p:nvPr/>
            </p:nvSpPr>
            <p:spPr>
              <a:xfrm>
                <a:off x="5069681" y="1583056"/>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19" name="Google Shape;828;p79">
                <a:extLst>
                  <a:ext uri="{FF2B5EF4-FFF2-40B4-BE49-F238E27FC236}">
                    <a16:creationId xmlns:a16="http://schemas.microsoft.com/office/drawing/2014/main" id="{F615EC7A-F61F-41B5-A696-0C508FDAF459}"/>
                  </a:ext>
                </a:extLst>
              </p:cNvPr>
              <p:cNvSpPr/>
              <p:nvPr/>
            </p:nvSpPr>
            <p:spPr>
              <a:xfrm>
                <a:off x="5069681" y="1875095"/>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0" name="Google Shape;829;p79">
                <a:extLst>
                  <a:ext uri="{FF2B5EF4-FFF2-40B4-BE49-F238E27FC236}">
                    <a16:creationId xmlns:a16="http://schemas.microsoft.com/office/drawing/2014/main" id="{891EE4D5-DF6A-487A-A95C-ABB3FC36B81F}"/>
                  </a:ext>
                </a:extLst>
              </p:cNvPr>
              <p:cNvSpPr/>
              <p:nvPr/>
            </p:nvSpPr>
            <p:spPr>
              <a:xfrm>
                <a:off x="4952999" y="1613583"/>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1" name="Google Shape;830;p79">
                <a:extLst>
                  <a:ext uri="{FF2B5EF4-FFF2-40B4-BE49-F238E27FC236}">
                    <a16:creationId xmlns:a16="http://schemas.microsoft.com/office/drawing/2014/main" id="{6A6CB8C4-9020-4F35-92FE-F6166D9FDDD2}"/>
                  </a:ext>
                </a:extLst>
              </p:cNvPr>
              <p:cNvSpPr/>
              <p:nvPr/>
            </p:nvSpPr>
            <p:spPr>
              <a:xfrm>
                <a:off x="4952999" y="1867509"/>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2" name="Google Shape;831;p79">
                <a:extLst>
                  <a:ext uri="{FF2B5EF4-FFF2-40B4-BE49-F238E27FC236}">
                    <a16:creationId xmlns:a16="http://schemas.microsoft.com/office/drawing/2014/main" id="{8A17A8C4-62F7-433C-944C-89DA98564145}"/>
                  </a:ext>
                </a:extLst>
              </p:cNvPr>
              <p:cNvSpPr/>
              <p:nvPr/>
            </p:nvSpPr>
            <p:spPr>
              <a:xfrm>
                <a:off x="4617243" y="1630252"/>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3" name="Google Shape;832;p79">
                <a:extLst>
                  <a:ext uri="{FF2B5EF4-FFF2-40B4-BE49-F238E27FC236}">
                    <a16:creationId xmlns:a16="http://schemas.microsoft.com/office/drawing/2014/main" id="{D28B20FB-3E30-4FB3-A067-B526B5CD1E20}"/>
                  </a:ext>
                </a:extLst>
              </p:cNvPr>
              <p:cNvSpPr/>
              <p:nvPr/>
            </p:nvSpPr>
            <p:spPr>
              <a:xfrm>
                <a:off x="4481511" y="1581441"/>
                <a:ext cx="18000" cy="216000"/>
              </a:xfrm>
              <a:prstGeom prst="rect">
                <a:avLst/>
              </a:prstGeom>
              <a:solidFill>
                <a:srgbClr val="E40046"/>
              </a:solidFill>
              <a:ln w="9525" cap="flat" cmpd="sng">
                <a:solidFill>
                  <a:srgbClr val="E400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4" name="Google Shape;833;p79">
                <a:extLst>
                  <a:ext uri="{FF2B5EF4-FFF2-40B4-BE49-F238E27FC236}">
                    <a16:creationId xmlns:a16="http://schemas.microsoft.com/office/drawing/2014/main" id="{9541FA27-D246-4924-8D23-6B269B3611BC}"/>
                  </a:ext>
                </a:extLst>
              </p:cNvPr>
              <p:cNvSpPr/>
              <p:nvPr/>
            </p:nvSpPr>
            <p:spPr>
              <a:xfrm>
                <a:off x="4337077" y="1630252"/>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5" name="Google Shape;834;p79">
                <a:extLst>
                  <a:ext uri="{FF2B5EF4-FFF2-40B4-BE49-F238E27FC236}">
                    <a16:creationId xmlns:a16="http://schemas.microsoft.com/office/drawing/2014/main" id="{85C461C8-E39F-40B1-B3C7-42E3E26FEF71}"/>
                  </a:ext>
                </a:extLst>
              </p:cNvPr>
              <p:cNvSpPr/>
              <p:nvPr/>
            </p:nvSpPr>
            <p:spPr>
              <a:xfrm>
                <a:off x="4481511" y="1871954"/>
                <a:ext cx="18000" cy="216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6" name="Google Shape;835;p79">
                <a:extLst>
                  <a:ext uri="{FF2B5EF4-FFF2-40B4-BE49-F238E27FC236}">
                    <a16:creationId xmlns:a16="http://schemas.microsoft.com/office/drawing/2014/main" id="{293E063C-BFCE-4DCA-B2DE-A0B5CC0C8FB5}"/>
                  </a:ext>
                </a:extLst>
              </p:cNvPr>
              <p:cNvSpPr/>
              <p:nvPr/>
            </p:nvSpPr>
            <p:spPr>
              <a:xfrm>
                <a:off x="4617243" y="1870759"/>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7" name="Google Shape;836;p79">
                <a:extLst>
                  <a:ext uri="{FF2B5EF4-FFF2-40B4-BE49-F238E27FC236}">
                    <a16:creationId xmlns:a16="http://schemas.microsoft.com/office/drawing/2014/main" id="{99B39C60-2D90-43DF-9CBF-30534AA601AC}"/>
                  </a:ext>
                </a:extLst>
              </p:cNvPr>
              <p:cNvSpPr/>
              <p:nvPr/>
            </p:nvSpPr>
            <p:spPr>
              <a:xfrm>
                <a:off x="4337077" y="1873139"/>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8" name="Google Shape;837;p79">
                <a:extLst>
                  <a:ext uri="{FF2B5EF4-FFF2-40B4-BE49-F238E27FC236}">
                    <a16:creationId xmlns:a16="http://schemas.microsoft.com/office/drawing/2014/main" id="{3B7062FD-5A74-477E-BEC6-5D8833148CB1}"/>
                  </a:ext>
                </a:extLst>
              </p:cNvPr>
              <p:cNvSpPr/>
              <p:nvPr/>
            </p:nvSpPr>
            <p:spPr>
              <a:xfrm>
                <a:off x="3987033" y="1630252"/>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9" name="Google Shape;838;p79">
                <a:extLst>
                  <a:ext uri="{FF2B5EF4-FFF2-40B4-BE49-F238E27FC236}">
                    <a16:creationId xmlns:a16="http://schemas.microsoft.com/office/drawing/2014/main" id="{BFC7A31E-3337-4BA2-8756-338878968DC8}"/>
                  </a:ext>
                </a:extLst>
              </p:cNvPr>
              <p:cNvSpPr/>
              <p:nvPr/>
            </p:nvSpPr>
            <p:spPr>
              <a:xfrm>
                <a:off x="3864767" y="1581441"/>
                <a:ext cx="18000" cy="216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30" name="Google Shape;839;p79">
                <a:extLst>
                  <a:ext uri="{FF2B5EF4-FFF2-40B4-BE49-F238E27FC236}">
                    <a16:creationId xmlns:a16="http://schemas.microsoft.com/office/drawing/2014/main" id="{EFD76EFC-8F77-4139-8177-84049D189404}"/>
                  </a:ext>
                </a:extLst>
              </p:cNvPr>
              <p:cNvSpPr/>
              <p:nvPr/>
            </p:nvSpPr>
            <p:spPr>
              <a:xfrm>
                <a:off x="3757611" y="1620728"/>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31" name="Google Shape;840;p79">
                <a:extLst>
                  <a:ext uri="{FF2B5EF4-FFF2-40B4-BE49-F238E27FC236}">
                    <a16:creationId xmlns:a16="http://schemas.microsoft.com/office/drawing/2014/main" id="{81F536E2-D642-4F1D-A11C-18EFED64EE1E}"/>
                  </a:ext>
                </a:extLst>
              </p:cNvPr>
              <p:cNvSpPr/>
              <p:nvPr/>
            </p:nvSpPr>
            <p:spPr>
              <a:xfrm>
                <a:off x="3873767" y="1871954"/>
                <a:ext cx="18000" cy="216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32" name="Google Shape;841;p79">
                <a:extLst>
                  <a:ext uri="{FF2B5EF4-FFF2-40B4-BE49-F238E27FC236}">
                    <a16:creationId xmlns:a16="http://schemas.microsoft.com/office/drawing/2014/main" id="{A779FF4A-B47E-446A-AFAF-A668CB74A51D}"/>
                  </a:ext>
                </a:extLst>
              </p:cNvPr>
              <p:cNvSpPr/>
              <p:nvPr/>
            </p:nvSpPr>
            <p:spPr>
              <a:xfrm>
                <a:off x="3983830" y="1870759"/>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33" name="Google Shape;842;p79">
                <a:extLst>
                  <a:ext uri="{FF2B5EF4-FFF2-40B4-BE49-F238E27FC236}">
                    <a16:creationId xmlns:a16="http://schemas.microsoft.com/office/drawing/2014/main" id="{AE9B74F9-9910-41E6-A9A5-AAA8555E3A21}"/>
                  </a:ext>
                </a:extLst>
              </p:cNvPr>
              <p:cNvSpPr/>
              <p:nvPr/>
            </p:nvSpPr>
            <p:spPr>
              <a:xfrm>
                <a:off x="3755071" y="1907954"/>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34" name="Google Shape;843;p79">
                <a:extLst>
                  <a:ext uri="{FF2B5EF4-FFF2-40B4-BE49-F238E27FC236}">
                    <a16:creationId xmlns:a16="http://schemas.microsoft.com/office/drawing/2014/main" id="{F0A77CBD-4870-4462-A0C7-64B8D72E1D16}"/>
                  </a:ext>
                </a:extLst>
              </p:cNvPr>
              <p:cNvSpPr/>
              <p:nvPr/>
            </p:nvSpPr>
            <p:spPr>
              <a:xfrm rot="2598565">
                <a:off x="3759280" y="1494463"/>
                <a:ext cx="1009650" cy="542925"/>
              </a:xfrm>
              <a:custGeom>
                <a:avLst/>
                <a:gdLst/>
                <a:ahLst/>
                <a:cxnLst/>
                <a:rect l="l" t="t" r="r" b="b"/>
                <a:pathLst>
                  <a:path w="149" h="80" extrusionOk="0">
                    <a:moveTo>
                      <a:pt x="138" y="0"/>
                    </a:moveTo>
                    <a:cubicBezTo>
                      <a:pt x="138" y="1"/>
                      <a:pt x="139" y="1"/>
                      <a:pt x="140" y="1"/>
                    </a:cubicBezTo>
                    <a:cubicBezTo>
                      <a:pt x="142" y="2"/>
                      <a:pt x="144" y="2"/>
                      <a:pt x="146" y="3"/>
                    </a:cubicBezTo>
                    <a:cubicBezTo>
                      <a:pt x="146" y="3"/>
                      <a:pt x="147" y="4"/>
                      <a:pt x="147" y="4"/>
                    </a:cubicBezTo>
                    <a:cubicBezTo>
                      <a:pt x="147" y="8"/>
                      <a:pt x="148" y="11"/>
                      <a:pt x="148" y="14"/>
                    </a:cubicBezTo>
                    <a:cubicBezTo>
                      <a:pt x="149" y="19"/>
                      <a:pt x="149" y="24"/>
                      <a:pt x="148" y="30"/>
                    </a:cubicBezTo>
                    <a:cubicBezTo>
                      <a:pt x="145" y="47"/>
                      <a:pt x="136" y="59"/>
                      <a:pt x="120" y="65"/>
                    </a:cubicBezTo>
                    <a:cubicBezTo>
                      <a:pt x="112" y="68"/>
                      <a:pt x="104" y="69"/>
                      <a:pt x="96" y="68"/>
                    </a:cubicBezTo>
                    <a:cubicBezTo>
                      <a:pt x="87" y="67"/>
                      <a:pt x="78" y="64"/>
                      <a:pt x="69" y="61"/>
                    </a:cubicBezTo>
                    <a:cubicBezTo>
                      <a:pt x="59" y="57"/>
                      <a:pt x="48" y="55"/>
                      <a:pt x="37" y="56"/>
                    </a:cubicBezTo>
                    <a:cubicBezTo>
                      <a:pt x="28" y="57"/>
                      <a:pt x="19" y="61"/>
                      <a:pt x="12" y="69"/>
                    </a:cubicBezTo>
                    <a:cubicBezTo>
                      <a:pt x="10" y="72"/>
                      <a:pt x="9" y="75"/>
                      <a:pt x="7" y="77"/>
                    </a:cubicBezTo>
                    <a:cubicBezTo>
                      <a:pt x="7" y="79"/>
                      <a:pt x="5" y="80"/>
                      <a:pt x="4" y="80"/>
                    </a:cubicBezTo>
                    <a:cubicBezTo>
                      <a:pt x="2" y="80"/>
                      <a:pt x="1" y="79"/>
                      <a:pt x="0" y="77"/>
                    </a:cubicBezTo>
                    <a:cubicBezTo>
                      <a:pt x="0" y="76"/>
                      <a:pt x="0" y="75"/>
                      <a:pt x="0" y="74"/>
                    </a:cubicBezTo>
                    <a:cubicBezTo>
                      <a:pt x="5" y="62"/>
                      <a:pt x="14" y="54"/>
                      <a:pt x="26" y="50"/>
                    </a:cubicBezTo>
                    <a:cubicBezTo>
                      <a:pt x="35" y="48"/>
                      <a:pt x="43" y="47"/>
                      <a:pt x="52" y="48"/>
                    </a:cubicBezTo>
                    <a:cubicBezTo>
                      <a:pt x="61" y="49"/>
                      <a:pt x="69" y="52"/>
                      <a:pt x="78" y="55"/>
                    </a:cubicBezTo>
                    <a:cubicBezTo>
                      <a:pt x="86" y="59"/>
                      <a:pt x="94" y="61"/>
                      <a:pt x="103" y="61"/>
                    </a:cubicBezTo>
                    <a:cubicBezTo>
                      <a:pt x="117" y="60"/>
                      <a:pt x="128" y="54"/>
                      <a:pt x="136" y="42"/>
                    </a:cubicBezTo>
                    <a:cubicBezTo>
                      <a:pt x="139" y="36"/>
                      <a:pt x="140" y="29"/>
                      <a:pt x="141" y="23"/>
                    </a:cubicBezTo>
                    <a:cubicBezTo>
                      <a:pt x="141" y="15"/>
                      <a:pt x="140" y="8"/>
                      <a:pt x="138" y="1"/>
                    </a:cubicBezTo>
                    <a:cubicBezTo>
                      <a:pt x="138" y="1"/>
                      <a:pt x="138" y="1"/>
                      <a:pt x="138" y="1"/>
                    </a:cubicBezTo>
                    <a:cubicBezTo>
                      <a:pt x="138" y="1"/>
                      <a:pt x="138" y="0"/>
                      <a:pt x="13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5" name="Google Shape;844;p79">
                <a:extLst>
                  <a:ext uri="{FF2B5EF4-FFF2-40B4-BE49-F238E27FC236}">
                    <a16:creationId xmlns:a16="http://schemas.microsoft.com/office/drawing/2014/main" id="{171BF8E9-B15C-4A6D-9A74-9F983999BA1A}"/>
                  </a:ext>
                </a:extLst>
              </p:cNvPr>
              <p:cNvSpPr/>
              <p:nvPr/>
            </p:nvSpPr>
            <p:spPr>
              <a:xfrm rot="2598565">
                <a:off x="4206094" y="1638210"/>
                <a:ext cx="1016000" cy="536575"/>
              </a:xfrm>
              <a:custGeom>
                <a:avLst/>
                <a:gdLst/>
                <a:ahLst/>
                <a:cxnLst/>
                <a:rect l="l" t="t" r="r" b="b"/>
                <a:pathLst>
                  <a:path w="150" h="79" extrusionOk="0">
                    <a:moveTo>
                      <a:pt x="11" y="79"/>
                    </a:moveTo>
                    <a:cubicBezTo>
                      <a:pt x="9" y="78"/>
                      <a:pt x="7" y="77"/>
                      <a:pt x="4" y="77"/>
                    </a:cubicBezTo>
                    <a:cubicBezTo>
                      <a:pt x="2" y="76"/>
                      <a:pt x="2" y="75"/>
                      <a:pt x="2" y="73"/>
                    </a:cubicBezTo>
                    <a:cubicBezTo>
                      <a:pt x="0" y="66"/>
                      <a:pt x="0" y="60"/>
                      <a:pt x="0" y="53"/>
                    </a:cubicBezTo>
                    <a:cubicBezTo>
                      <a:pt x="2" y="36"/>
                      <a:pt x="12" y="21"/>
                      <a:pt x="29" y="15"/>
                    </a:cubicBezTo>
                    <a:cubicBezTo>
                      <a:pt x="38" y="12"/>
                      <a:pt x="46" y="11"/>
                      <a:pt x="55" y="12"/>
                    </a:cubicBezTo>
                    <a:cubicBezTo>
                      <a:pt x="64" y="13"/>
                      <a:pt x="73" y="16"/>
                      <a:pt x="82" y="19"/>
                    </a:cubicBezTo>
                    <a:cubicBezTo>
                      <a:pt x="90" y="23"/>
                      <a:pt x="98" y="25"/>
                      <a:pt x="106" y="24"/>
                    </a:cubicBezTo>
                    <a:cubicBezTo>
                      <a:pt x="121" y="24"/>
                      <a:pt x="132" y="17"/>
                      <a:pt x="140" y="5"/>
                    </a:cubicBezTo>
                    <a:cubicBezTo>
                      <a:pt x="141" y="4"/>
                      <a:pt x="141" y="4"/>
                      <a:pt x="142" y="3"/>
                    </a:cubicBezTo>
                    <a:cubicBezTo>
                      <a:pt x="143" y="1"/>
                      <a:pt x="145" y="0"/>
                      <a:pt x="147" y="1"/>
                    </a:cubicBezTo>
                    <a:cubicBezTo>
                      <a:pt x="149" y="2"/>
                      <a:pt x="150" y="5"/>
                      <a:pt x="149" y="7"/>
                    </a:cubicBezTo>
                    <a:cubicBezTo>
                      <a:pt x="143" y="17"/>
                      <a:pt x="135" y="25"/>
                      <a:pt x="124" y="29"/>
                    </a:cubicBezTo>
                    <a:cubicBezTo>
                      <a:pt x="116" y="32"/>
                      <a:pt x="108" y="33"/>
                      <a:pt x="99" y="32"/>
                    </a:cubicBezTo>
                    <a:cubicBezTo>
                      <a:pt x="90" y="31"/>
                      <a:pt x="82" y="28"/>
                      <a:pt x="73" y="25"/>
                    </a:cubicBezTo>
                    <a:cubicBezTo>
                      <a:pt x="63" y="21"/>
                      <a:pt x="53" y="19"/>
                      <a:pt x="42" y="20"/>
                    </a:cubicBezTo>
                    <a:cubicBezTo>
                      <a:pt x="28" y="22"/>
                      <a:pt x="17" y="28"/>
                      <a:pt x="11" y="41"/>
                    </a:cubicBezTo>
                    <a:cubicBezTo>
                      <a:pt x="9" y="48"/>
                      <a:pt x="8" y="54"/>
                      <a:pt x="8" y="61"/>
                    </a:cubicBezTo>
                    <a:cubicBezTo>
                      <a:pt x="8" y="67"/>
                      <a:pt x="9" y="73"/>
                      <a:pt x="11" y="78"/>
                    </a:cubicBezTo>
                    <a:cubicBezTo>
                      <a:pt x="11" y="78"/>
                      <a:pt x="11" y="79"/>
                      <a:pt x="11" y="7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6" name="Google Shape;845;p79">
                <a:extLst>
                  <a:ext uri="{FF2B5EF4-FFF2-40B4-BE49-F238E27FC236}">
                    <a16:creationId xmlns:a16="http://schemas.microsoft.com/office/drawing/2014/main" id="{582267F8-4B77-4704-A582-4C2F71D10461}"/>
                  </a:ext>
                </a:extLst>
              </p:cNvPr>
              <p:cNvSpPr/>
              <p:nvPr/>
            </p:nvSpPr>
            <p:spPr>
              <a:xfrm rot="2598565">
                <a:off x="3839558" y="1797856"/>
                <a:ext cx="223838" cy="439738"/>
              </a:xfrm>
              <a:custGeom>
                <a:avLst/>
                <a:gdLst/>
                <a:ahLst/>
                <a:cxnLst/>
                <a:rect l="l" t="t" r="r" b="b"/>
                <a:pathLst>
                  <a:path w="33" h="65" extrusionOk="0">
                    <a:moveTo>
                      <a:pt x="22" y="0"/>
                    </a:moveTo>
                    <a:cubicBezTo>
                      <a:pt x="25" y="1"/>
                      <a:pt x="27" y="2"/>
                      <a:pt x="30" y="3"/>
                    </a:cubicBezTo>
                    <a:cubicBezTo>
                      <a:pt x="30" y="3"/>
                      <a:pt x="31" y="4"/>
                      <a:pt x="31" y="4"/>
                    </a:cubicBezTo>
                    <a:cubicBezTo>
                      <a:pt x="32" y="11"/>
                      <a:pt x="33" y="17"/>
                      <a:pt x="33" y="23"/>
                    </a:cubicBezTo>
                    <a:cubicBezTo>
                      <a:pt x="32" y="31"/>
                      <a:pt x="30" y="40"/>
                      <a:pt x="26" y="47"/>
                    </a:cubicBezTo>
                    <a:cubicBezTo>
                      <a:pt x="21" y="55"/>
                      <a:pt x="15" y="60"/>
                      <a:pt x="7" y="64"/>
                    </a:cubicBezTo>
                    <a:cubicBezTo>
                      <a:pt x="4" y="65"/>
                      <a:pt x="2" y="64"/>
                      <a:pt x="1" y="62"/>
                    </a:cubicBezTo>
                    <a:cubicBezTo>
                      <a:pt x="0" y="60"/>
                      <a:pt x="1" y="58"/>
                      <a:pt x="4" y="57"/>
                    </a:cubicBezTo>
                    <a:cubicBezTo>
                      <a:pt x="14" y="52"/>
                      <a:pt x="21" y="43"/>
                      <a:pt x="23" y="32"/>
                    </a:cubicBezTo>
                    <a:cubicBezTo>
                      <a:pt x="25" y="24"/>
                      <a:pt x="25" y="16"/>
                      <a:pt x="23" y="8"/>
                    </a:cubicBezTo>
                    <a:cubicBezTo>
                      <a:pt x="23" y="5"/>
                      <a:pt x="22" y="3"/>
                      <a:pt x="22"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7" name="Google Shape;846;p79">
                <a:extLst>
                  <a:ext uri="{FF2B5EF4-FFF2-40B4-BE49-F238E27FC236}">
                    <a16:creationId xmlns:a16="http://schemas.microsoft.com/office/drawing/2014/main" id="{4EF029A2-EA25-40C0-BB3D-88663FA33152}"/>
                  </a:ext>
                </a:extLst>
              </p:cNvPr>
              <p:cNvSpPr/>
              <p:nvPr/>
            </p:nvSpPr>
            <p:spPr>
              <a:xfrm rot="2598565">
                <a:off x="4911659" y="1432344"/>
                <a:ext cx="217488" cy="434975"/>
              </a:xfrm>
              <a:custGeom>
                <a:avLst/>
                <a:gdLst/>
                <a:ahLst/>
                <a:cxnLst/>
                <a:rect l="l" t="t" r="r" b="b"/>
                <a:pathLst>
                  <a:path w="32" h="64" extrusionOk="0">
                    <a:moveTo>
                      <a:pt x="11" y="64"/>
                    </a:moveTo>
                    <a:cubicBezTo>
                      <a:pt x="9" y="63"/>
                      <a:pt x="7" y="63"/>
                      <a:pt x="6" y="62"/>
                    </a:cubicBezTo>
                    <a:cubicBezTo>
                      <a:pt x="5" y="62"/>
                      <a:pt x="5" y="62"/>
                      <a:pt x="5" y="62"/>
                    </a:cubicBezTo>
                    <a:cubicBezTo>
                      <a:pt x="3" y="62"/>
                      <a:pt x="2" y="60"/>
                      <a:pt x="2" y="58"/>
                    </a:cubicBezTo>
                    <a:cubicBezTo>
                      <a:pt x="1" y="53"/>
                      <a:pt x="0" y="48"/>
                      <a:pt x="0" y="43"/>
                    </a:cubicBezTo>
                    <a:cubicBezTo>
                      <a:pt x="0" y="31"/>
                      <a:pt x="3" y="21"/>
                      <a:pt x="10" y="13"/>
                    </a:cubicBezTo>
                    <a:cubicBezTo>
                      <a:pt x="15" y="8"/>
                      <a:pt x="20" y="4"/>
                      <a:pt x="26" y="1"/>
                    </a:cubicBezTo>
                    <a:cubicBezTo>
                      <a:pt x="28" y="0"/>
                      <a:pt x="30" y="0"/>
                      <a:pt x="31" y="2"/>
                    </a:cubicBezTo>
                    <a:cubicBezTo>
                      <a:pt x="32" y="4"/>
                      <a:pt x="31" y="7"/>
                      <a:pt x="29" y="8"/>
                    </a:cubicBezTo>
                    <a:cubicBezTo>
                      <a:pt x="25" y="10"/>
                      <a:pt x="21" y="13"/>
                      <a:pt x="18" y="17"/>
                    </a:cubicBezTo>
                    <a:cubicBezTo>
                      <a:pt x="13" y="22"/>
                      <a:pt x="10" y="29"/>
                      <a:pt x="9" y="36"/>
                    </a:cubicBezTo>
                    <a:cubicBezTo>
                      <a:pt x="7" y="43"/>
                      <a:pt x="8" y="49"/>
                      <a:pt x="9" y="56"/>
                    </a:cubicBezTo>
                    <a:cubicBezTo>
                      <a:pt x="10" y="58"/>
                      <a:pt x="11" y="60"/>
                      <a:pt x="11" y="63"/>
                    </a:cubicBezTo>
                    <a:cubicBezTo>
                      <a:pt x="11" y="63"/>
                      <a:pt x="11" y="63"/>
                      <a:pt x="11" y="6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grpSp>
          <p:nvGrpSpPr>
            <p:cNvPr id="113" name="Google Shape;847;p79">
              <a:extLst>
                <a:ext uri="{FF2B5EF4-FFF2-40B4-BE49-F238E27FC236}">
                  <a16:creationId xmlns:a16="http://schemas.microsoft.com/office/drawing/2014/main" id="{38B3C96C-4ACB-488A-9AF9-C056C722A164}"/>
                </a:ext>
              </a:extLst>
            </p:cNvPr>
            <p:cNvGrpSpPr/>
            <p:nvPr/>
          </p:nvGrpSpPr>
          <p:grpSpPr>
            <a:xfrm>
              <a:off x="10020909" y="3908346"/>
              <a:ext cx="1018811" cy="885494"/>
              <a:chOff x="1206500" y="1177925"/>
              <a:chExt cx="369888" cy="376238"/>
            </a:xfrm>
          </p:grpSpPr>
          <p:sp>
            <p:nvSpPr>
              <p:cNvPr id="114" name="Google Shape;848;p79">
                <a:extLst>
                  <a:ext uri="{FF2B5EF4-FFF2-40B4-BE49-F238E27FC236}">
                    <a16:creationId xmlns:a16="http://schemas.microsoft.com/office/drawing/2014/main" id="{C1FF6631-2933-49D3-9408-629D46087E07}"/>
                  </a:ext>
                </a:extLst>
              </p:cNvPr>
              <p:cNvSpPr/>
              <p:nvPr/>
            </p:nvSpPr>
            <p:spPr>
              <a:xfrm>
                <a:off x="1206500" y="1177925"/>
                <a:ext cx="280988" cy="282575"/>
              </a:xfrm>
              <a:custGeom>
                <a:avLst/>
                <a:gdLst/>
                <a:ahLst/>
                <a:cxnLst/>
                <a:rect l="l" t="t" r="r" b="b"/>
                <a:pathLst>
                  <a:path w="178" h="179" extrusionOk="0">
                    <a:moveTo>
                      <a:pt x="147" y="32"/>
                    </a:moveTo>
                    <a:cubicBezTo>
                      <a:pt x="115" y="0"/>
                      <a:pt x="63" y="0"/>
                      <a:pt x="31" y="32"/>
                    </a:cubicBezTo>
                    <a:cubicBezTo>
                      <a:pt x="0" y="64"/>
                      <a:pt x="0" y="115"/>
                      <a:pt x="31" y="147"/>
                    </a:cubicBezTo>
                    <a:cubicBezTo>
                      <a:pt x="63" y="179"/>
                      <a:pt x="115" y="179"/>
                      <a:pt x="147" y="147"/>
                    </a:cubicBezTo>
                    <a:cubicBezTo>
                      <a:pt x="178" y="115"/>
                      <a:pt x="178" y="64"/>
                      <a:pt x="147" y="32"/>
                    </a:cubicBezTo>
                    <a:close/>
                    <a:moveTo>
                      <a:pt x="44" y="134"/>
                    </a:moveTo>
                    <a:cubicBezTo>
                      <a:pt x="19" y="109"/>
                      <a:pt x="19" y="69"/>
                      <a:pt x="44" y="45"/>
                    </a:cubicBezTo>
                    <a:cubicBezTo>
                      <a:pt x="69" y="20"/>
                      <a:pt x="109" y="20"/>
                      <a:pt x="134" y="45"/>
                    </a:cubicBezTo>
                    <a:cubicBezTo>
                      <a:pt x="159" y="69"/>
                      <a:pt x="159" y="109"/>
                      <a:pt x="134" y="134"/>
                    </a:cubicBezTo>
                    <a:cubicBezTo>
                      <a:pt x="109" y="159"/>
                      <a:pt x="69" y="159"/>
                      <a:pt x="44" y="1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15" name="Google Shape;849;p79">
                <a:extLst>
                  <a:ext uri="{FF2B5EF4-FFF2-40B4-BE49-F238E27FC236}">
                    <a16:creationId xmlns:a16="http://schemas.microsoft.com/office/drawing/2014/main" id="{2E7F178E-E0FE-4A47-9FBD-A1A0773CEF19}"/>
                  </a:ext>
                </a:extLst>
              </p:cNvPr>
              <p:cNvSpPr/>
              <p:nvPr/>
            </p:nvSpPr>
            <p:spPr>
              <a:xfrm>
                <a:off x="1423988" y="1401763"/>
                <a:ext cx="152400" cy="152400"/>
              </a:xfrm>
              <a:custGeom>
                <a:avLst/>
                <a:gdLst/>
                <a:ahLst/>
                <a:cxnLst/>
                <a:rect l="l" t="t" r="r" b="b"/>
                <a:pathLst>
                  <a:path w="97" h="97" extrusionOk="0">
                    <a:moveTo>
                      <a:pt x="92" y="73"/>
                    </a:moveTo>
                    <a:cubicBezTo>
                      <a:pt x="37" y="18"/>
                      <a:pt x="37" y="18"/>
                      <a:pt x="37" y="18"/>
                    </a:cubicBezTo>
                    <a:cubicBezTo>
                      <a:pt x="33" y="14"/>
                      <a:pt x="28" y="13"/>
                      <a:pt x="24" y="14"/>
                    </a:cubicBezTo>
                    <a:cubicBezTo>
                      <a:pt x="24" y="14"/>
                      <a:pt x="24" y="14"/>
                      <a:pt x="24" y="14"/>
                    </a:cubicBezTo>
                    <a:cubicBezTo>
                      <a:pt x="9" y="0"/>
                      <a:pt x="9" y="0"/>
                      <a:pt x="9" y="0"/>
                    </a:cubicBezTo>
                    <a:cubicBezTo>
                      <a:pt x="8" y="2"/>
                      <a:pt x="6" y="3"/>
                      <a:pt x="5" y="5"/>
                    </a:cubicBezTo>
                    <a:cubicBezTo>
                      <a:pt x="3" y="7"/>
                      <a:pt x="1" y="8"/>
                      <a:pt x="0" y="10"/>
                    </a:cubicBezTo>
                    <a:cubicBezTo>
                      <a:pt x="14" y="24"/>
                      <a:pt x="14" y="24"/>
                      <a:pt x="14" y="24"/>
                    </a:cubicBezTo>
                    <a:cubicBezTo>
                      <a:pt x="14" y="24"/>
                      <a:pt x="14" y="24"/>
                      <a:pt x="14" y="24"/>
                    </a:cubicBezTo>
                    <a:cubicBezTo>
                      <a:pt x="13" y="28"/>
                      <a:pt x="14" y="33"/>
                      <a:pt x="17" y="37"/>
                    </a:cubicBezTo>
                    <a:cubicBezTo>
                      <a:pt x="72" y="92"/>
                      <a:pt x="72" y="92"/>
                      <a:pt x="72" y="92"/>
                    </a:cubicBezTo>
                    <a:cubicBezTo>
                      <a:pt x="78" y="97"/>
                      <a:pt x="86" y="97"/>
                      <a:pt x="92" y="92"/>
                    </a:cubicBezTo>
                    <a:cubicBezTo>
                      <a:pt x="92" y="92"/>
                      <a:pt x="92" y="92"/>
                      <a:pt x="92" y="92"/>
                    </a:cubicBezTo>
                    <a:cubicBezTo>
                      <a:pt x="97" y="87"/>
                      <a:pt x="97" y="78"/>
                      <a:pt x="92" y="73"/>
                    </a:cubicBezTo>
                    <a:close/>
                    <a:moveTo>
                      <a:pt x="16" y="20"/>
                    </a:moveTo>
                    <a:cubicBezTo>
                      <a:pt x="16" y="19"/>
                      <a:pt x="17" y="18"/>
                      <a:pt x="17" y="18"/>
                    </a:cubicBezTo>
                    <a:cubicBezTo>
                      <a:pt x="18" y="17"/>
                      <a:pt x="19" y="17"/>
                      <a:pt x="19" y="16"/>
                    </a:cubicBezTo>
                    <a:cubicBezTo>
                      <a:pt x="19" y="17"/>
                      <a:pt x="18" y="17"/>
                      <a:pt x="17" y="18"/>
                    </a:cubicBezTo>
                    <a:cubicBezTo>
                      <a:pt x="17" y="18"/>
                      <a:pt x="16" y="19"/>
                      <a:pt x="16" y="20"/>
                    </a:cubicBezTo>
                    <a:close/>
                    <a:moveTo>
                      <a:pt x="15" y="21"/>
                    </a:moveTo>
                    <a:cubicBezTo>
                      <a:pt x="15" y="21"/>
                      <a:pt x="15" y="21"/>
                      <a:pt x="15" y="20"/>
                    </a:cubicBezTo>
                    <a:cubicBezTo>
                      <a:pt x="15" y="21"/>
                      <a:pt x="15" y="21"/>
                      <a:pt x="15" y="21"/>
                    </a:cubicBezTo>
                    <a:close/>
                    <a:moveTo>
                      <a:pt x="21" y="15"/>
                    </a:moveTo>
                    <a:cubicBezTo>
                      <a:pt x="21" y="15"/>
                      <a:pt x="20" y="16"/>
                      <a:pt x="20" y="16"/>
                    </a:cubicBezTo>
                    <a:cubicBezTo>
                      <a:pt x="20" y="16"/>
                      <a:pt x="21" y="15"/>
                      <a:pt x="21" y="1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grpSp>
      <p:sp>
        <p:nvSpPr>
          <p:cNvPr id="138" name="Google Shape;850;p79">
            <a:extLst>
              <a:ext uri="{FF2B5EF4-FFF2-40B4-BE49-F238E27FC236}">
                <a16:creationId xmlns:a16="http://schemas.microsoft.com/office/drawing/2014/main" id="{3E621118-1A9E-4558-9430-0F28F25583BE}"/>
              </a:ext>
            </a:extLst>
          </p:cNvPr>
          <p:cNvSpPr/>
          <p:nvPr/>
        </p:nvSpPr>
        <p:spPr>
          <a:xfrm>
            <a:off x="737991" y="1330739"/>
            <a:ext cx="3900313" cy="6477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dirty="0">
                <a:ln>
                  <a:noFill/>
                </a:ln>
                <a:solidFill>
                  <a:srgbClr val="0432FF"/>
                </a:solidFill>
                <a:effectLst/>
                <a:uLnTx/>
                <a:uFillTx/>
                <a:latin typeface="Arial" panose="020B0604020202020204"/>
                <a:ea typeface="Arial"/>
                <a:cs typeface="Arial"/>
                <a:sym typeface="Arial"/>
              </a:rPr>
              <a:t>Oncogenic drivers in lung cancer</a:t>
            </a:r>
            <a:endParaRPr kumimoji="0" sz="1800" b="0" i="0" u="none" strike="noStrike" kern="0" cap="none" spc="0" normalizeH="0" baseline="0" noProof="0" dirty="0">
              <a:ln>
                <a:noFill/>
              </a:ln>
              <a:solidFill>
                <a:srgbClr val="0432FF"/>
              </a:solidFill>
              <a:effectLst/>
              <a:uLnTx/>
              <a:uFillTx/>
              <a:latin typeface="Arial" panose="020B0604020202020204"/>
              <a:ea typeface="Arial"/>
              <a:cs typeface="Arial"/>
              <a:sym typeface="Arial"/>
            </a:endParaRPr>
          </a:p>
        </p:txBody>
      </p:sp>
      <p:sp>
        <p:nvSpPr>
          <p:cNvPr id="139" name="Google Shape;851;p79">
            <a:extLst>
              <a:ext uri="{FF2B5EF4-FFF2-40B4-BE49-F238E27FC236}">
                <a16:creationId xmlns:a16="http://schemas.microsoft.com/office/drawing/2014/main" id="{FBDBE976-BAA6-4F0A-B356-D640B3D41E41}"/>
              </a:ext>
            </a:extLst>
          </p:cNvPr>
          <p:cNvSpPr txBox="1"/>
          <p:nvPr/>
        </p:nvSpPr>
        <p:spPr>
          <a:xfrm>
            <a:off x="481825" y="5253916"/>
            <a:ext cx="4395662" cy="2462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Figure adapted from Pakkala &amp; Ramalingam. JCI Insight 2018</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184" name="Google Shape;816;p79">
            <a:extLst>
              <a:ext uri="{FF2B5EF4-FFF2-40B4-BE49-F238E27FC236}">
                <a16:creationId xmlns:a16="http://schemas.microsoft.com/office/drawing/2014/main" id="{00A03458-0CCA-4C6B-B291-A67651C1261C}"/>
              </a:ext>
            </a:extLst>
          </p:cNvPr>
          <p:cNvSpPr/>
          <p:nvPr/>
        </p:nvSpPr>
        <p:spPr>
          <a:xfrm>
            <a:off x="6996976" y="1560830"/>
            <a:ext cx="4644000" cy="4547870"/>
          </a:xfrm>
          <a:prstGeom prst="rect">
            <a:avLst/>
          </a:prstGeom>
          <a:solidFill>
            <a:srgbClr val="FFFFFF"/>
          </a:solidFill>
          <a:ln w="19050" cap="flat" cmpd="sng">
            <a:solidFill>
              <a:srgbClr val="FFFFFF">
                <a:lumMod val="65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smtClean="0">
              <a:ln>
                <a:noFill/>
              </a:ln>
              <a:solidFill>
                <a:srgbClr val="FFFFFF"/>
              </a:solidFill>
              <a:effectLst/>
              <a:uLnTx/>
              <a:uFillTx/>
              <a:latin typeface="Arial"/>
              <a:ea typeface="Arial"/>
              <a:cs typeface="Arial"/>
              <a:sym typeface="Arial"/>
            </a:endParaRPr>
          </a:p>
        </p:txBody>
      </p:sp>
      <p:sp>
        <p:nvSpPr>
          <p:cNvPr id="185" name="Google Shape;549;p61">
            <a:extLst>
              <a:ext uri="{FF2B5EF4-FFF2-40B4-BE49-F238E27FC236}">
                <a16:creationId xmlns:a16="http://schemas.microsoft.com/office/drawing/2014/main" id="{30C7069D-C8F7-4BDE-A0AE-1C7CA29DFBCC}"/>
              </a:ext>
            </a:extLst>
          </p:cNvPr>
          <p:cNvSpPr txBox="1"/>
          <p:nvPr/>
        </p:nvSpPr>
        <p:spPr>
          <a:xfrm>
            <a:off x="6996976" y="1322159"/>
            <a:ext cx="4644000" cy="295821"/>
          </a:xfrm>
          <a:prstGeom prst="round2SameRect">
            <a:avLst/>
          </a:prstGeom>
          <a:solidFill>
            <a:srgbClr val="006666"/>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FF"/>
                </a:solidFill>
                <a:effectLst/>
                <a:uLnTx/>
                <a:uFillTx/>
                <a:latin typeface="Arial" panose="020B0604020202020204"/>
                <a:ea typeface="+mn-ea"/>
                <a:cs typeface="+mn-cs"/>
              </a:rPr>
              <a:t>Approved drugs for each biomarker</a:t>
            </a:r>
          </a:p>
        </p:txBody>
      </p:sp>
      <p:grpSp>
        <p:nvGrpSpPr>
          <p:cNvPr id="142" name="Group 3">
            <a:extLst>
              <a:ext uri="{FF2B5EF4-FFF2-40B4-BE49-F238E27FC236}">
                <a16:creationId xmlns:a16="http://schemas.microsoft.com/office/drawing/2014/main" id="{97437595-D963-4687-A079-C0708A6E9519}"/>
              </a:ext>
            </a:extLst>
          </p:cNvPr>
          <p:cNvGrpSpPr/>
          <p:nvPr/>
        </p:nvGrpSpPr>
        <p:grpSpPr>
          <a:xfrm>
            <a:off x="7109427" y="1705487"/>
            <a:ext cx="4419099" cy="4342342"/>
            <a:chOff x="7131607" y="1721829"/>
            <a:chExt cx="4419099" cy="4342342"/>
          </a:xfrm>
        </p:grpSpPr>
        <p:grpSp>
          <p:nvGrpSpPr>
            <p:cNvPr id="143" name="Group 165">
              <a:extLst>
                <a:ext uri="{FF2B5EF4-FFF2-40B4-BE49-F238E27FC236}">
                  <a16:creationId xmlns:a16="http://schemas.microsoft.com/office/drawing/2014/main" id="{86E0FC4C-4C07-4F1E-BB25-DFC098A09833}"/>
                </a:ext>
              </a:extLst>
            </p:cNvPr>
            <p:cNvGrpSpPr/>
            <p:nvPr/>
          </p:nvGrpSpPr>
          <p:grpSpPr>
            <a:xfrm>
              <a:off x="9459328" y="1721829"/>
              <a:ext cx="2091378" cy="1644808"/>
              <a:chOff x="9459042" y="1728031"/>
              <a:chExt cx="2091378" cy="1644808"/>
            </a:xfrm>
          </p:grpSpPr>
          <p:grpSp>
            <p:nvGrpSpPr>
              <p:cNvPr id="180" name="Google Shape;872;p79">
                <a:extLst>
                  <a:ext uri="{FF2B5EF4-FFF2-40B4-BE49-F238E27FC236}">
                    <a16:creationId xmlns:a16="http://schemas.microsoft.com/office/drawing/2014/main" id="{2C136589-E566-42CB-BDA9-BEE230CFAADD}"/>
                  </a:ext>
                </a:extLst>
              </p:cNvPr>
              <p:cNvGrpSpPr/>
              <p:nvPr/>
            </p:nvGrpSpPr>
            <p:grpSpPr>
              <a:xfrm>
                <a:off x="9459042" y="1728031"/>
                <a:ext cx="2091378" cy="1644808"/>
                <a:chOff x="659495" y="3504646"/>
                <a:chExt cx="3392410" cy="1735919"/>
              </a:xfrm>
            </p:grpSpPr>
            <p:sp>
              <p:nvSpPr>
                <p:cNvPr id="182" name="Google Shape;873;p79">
                  <a:extLst>
                    <a:ext uri="{FF2B5EF4-FFF2-40B4-BE49-F238E27FC236}">
                      <a16:creationId xmlns:a16="http://schemas.microsoft.com/office/drawing/2014/main" id="{D6E2CC21-E0C1-4ABD-96DD-153F821E7E95}"/>
                    </a:ext>
                  </a:extLst>
                </p:cNvPr>
                <p:cNvSpPr/>
                <p:nvPr/>
              </p:nvSpPr>
              <p:spPr>
                <a:xfrm>
                  <a:off x="659495" y="3661822"/>
                  <a:ext cx="3392400" cy="1578743"/>
                </a:xfrm>
                <a:prstGeom prst="roundRect">
                  <a:avLst>
                    <a:gd name="adj" fmla="val 5608"/>
                  </a:avLst>
                </a:prstGeom>
                <a:solidFill>
                  <a:srgbClr val="FFFFFF"/>
                </a:solidFill>
                <a:ln w="19050" cap="flat" cmpd="sng">
                  <a:solidFill>
                    <a:srgbClr val="0461C6"/>
                  </a:solidFill>
                  <a:prstDash val="solid"/>
                  <a:round/>
                  <a:headEnd type="none" w="sm" len="sm"/>
                  <a:tailEnd type="none" w="sm" len="sm"/>
                </a:ln>
              </p:spPr>
              <p:txBody>
                <a:bodyPr spcFirstLastPara="1" wrap="square" lIns="91425" tIns="45700" rIns="91425" bIns="45700" anchor="ctr" anchorCtr="0">
                  <a:noAutofit/>
                </a:bodyPr>
                <a:lstStyle/>
                <a:p>
                  <a:pPr marL="88898" marR="0" lvl="0" indent="-12698"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83" name="Google Shape;874;p79">
                  <a:extLst>
                    <a:ext uri="{FF2B5EF4-FFF2-40B4-BE49-F238E27FC236}">
                      <a16:creationId xmlns:a16="http://schemas.microsoft.com/office/drawing/2014/main" id="{C256A17B-28E4-42E0-A2A2-EE028BB72EDB}"/>
                    </a:ext>
                  </a:extLst>
                </p:cNvPr>
                <p:cNvSpPr/>
                <p:nvPr/>
              </p:nvSpPr>
              <p:spPr>
                <a:xfrm>
                  <a:off x="659505" y="3504646"/>
                  <a:ext cx="3392400" cy="274036"/>
                </a:xfrm>
                <a:prstGeom prst="roundRect">
                  <a:avLst>
                    <a:gd name="adj" fmla="val 16667"/>
                  </a:avLst>
                </a:prstGeom>
                <a:solidFill>
                  <a:srgbClr val="0461C6"/>
                </a:solidFill>
                <a:ln w="19050" cap="flat" cmpd="sng">
                  <a:solidFill>
                    <a:srgbClr val="0461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GB" sz="1600" b="1" i="1" u="none" strike="noStrike" kern="0" cap="none" spc="0" normalizeH="0" baseline="0" noProof="0" dirty="0">
                      <a:ln>
                        <a:noFill/>
                      </a:ln>
                      <a:solidFill>
                        <a:srgbClr val="FFFFFF"/>
                      </a:solidFill>
                      <a:effectLst/>
                      <a:uLnTx/>
                      <a:uFillTx/>
                      <a:latin typeface="Arial" panose="020B0604020202020204"/>
                      <a:ea typeface="Arial"/>
                      <a:cs typeface="Arial"/>
                      <a:sym typeface="Arial"/>
                    </a:rPr>
                    <a:t>EGFR</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sp>
            <p:nvSpPr>
              <p:cNvPr id="181" name="Google Shape;875;p79">
                <a:extLst>
                  <a:ext uri="{FF2B5EF4-FFF2-40B4-BE49-F238E27FC236}">
                    <a16:creationId xmlns:a16="http://schemas.microsoft.com/office/drawing/2014/main" id="{239E8AA7-7BE0-4843-B43E-3307EADE4E9C}"/>
                  </a:ext>
                </a:extLst>
              </p:cNvPr>
              <p:cNvSpPr/>
              <p:nvPr/>
            </p:nvSpPr>
            <p:spPr>
              <a:xfrm>
                <a:off x="9459042" y="1997364"/>
                <a:ext cx="2022300" cy="1364922"/>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Erlotinib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Afatinib</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Dacomitinib</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Gefitinib</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Osimertinib</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Erlotinib + bevacizumab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Erlotinib + ramucirumab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endParaRPr>
              </a:p>
            </p:txBody>
          </p:sp>
        </p:grpSp>
        <p:grpSp>
          <p:nvGrpSpPr>
            <p:cNvPr id="144" name="Group 170">
              <a:extLst>
                <a:ext uri="{FF2B5EF4-FFF2-40B4-BE49-F238E27FC236}">
                  <a16:creationId xmlns:a16="http://schemas.microsoft.com/office/drawing/2014/main" id="{CC6E7AC5-623E-4385-B6B9-6C30C725C835}"/>
                </a:ext>
              </a:extLst>
            </p:cNvPr>
            <p:cNvGrpSpPr/>
            <p:nvPr/>
          </p:nvGrpSpPr>
          <p:grpSpPr>
            <a:xfrm>
              <a:off x="9459304" y="3547112"/>
              <a:ext cx="2091402" cy="720841"/>
              <a:chOff x="7150322" y="3268958"/>
              <a:chExt cx="2091402" cy="720841"/>
            </a:xfrm>
          </p:grpSpPr>
          <p:grpSp>
            <p:nvGrpSpPr>
              <p:cNvPr id="176" name="Group 171">
                <a:extLst>
                  <a:ext uri="{FF2B5EF4-FFF2-40B4-BE49-F238E27FC236}">
                    <a16:creationId xmlns:a16="http://schemas.microsoft.com/office/drawing/2014/main" id="{501102A7-BC51-4BE2-A5A3-420231342FCB}"/>
                  </a:ext>
                </a:extLst>
              </p:cNvPr>
              <p:cNvGrpSpPr/>
              <p:nvPr/>
            </p:nvGrpSpPr>
            <p:grpSpPr>
              <a:xfrm>
                <a:off x="7150322" y="3268958"/>
                <a:ext cx="2091402" cy="720841"/>
                <a:chOff x="7150322" y="3268958"/>
                <a:chExt cx="2091402" cy="720841"/>
              </a:xfrm>
            </p:grpSpPr>
            <p:sp>
              <p:nvSpPr>
                <p:cNvPr id="178" name="Google Shape;878;p79">
                  <a:extLst>
                    <a:ext uri="{FF2B5EF4-FFF2-40B4-BE49-F238E27FC236}">
                      <a16:creationId xmlns:a16="http://schemas.microsoft.com/office/drawing/2014/main" id="{D1EC6045-EDA4-4F00-8553-82519668BB03}"/>
                    </a:ext>
                  </a:extLst>
                </p:cNvPr>
                <p:cNvSpPr/>
                <p:nvPr/>
              </p:nvSpPr>
              <p:spPr>
                <a:xfrm>
                  <a:off x="7150322" y="3458349"/>
                  <a:ext cx="2091402" cy="531450"/>
                </a:xfrm>
                <a:prstGeom prst="roundRect">
                  <a:avLst>
                    <a:gd name="adj" fmla="val 5608"/>
                  </a:avLst>
                </a:prstGeom>
                <a:solidFill>
                  <a:srgbClr val="FFFFFF"/>
                </a:solidFill>
                <a:ln w="19050" cap="flat" cmpd="sng">
                  <a:solidFill>
                    <a:srgbClr val="FF8782"/>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179" name="Google Shape;879;p79">
                  <a:extLst>
                    <a:ext uri="{FF2B5EF4-FFF2-40B4-BE49-F238E27FC236}">
                      <a16:creationId xmlns:a16="http://schemas.microsoft.com/office/drawing/2014/main" id="{4ADA174C-A4BF-44DF-908C-32243853FB19}"/>
                    </a:ext>
                  </a:extLst>
                </p:cNvPr>
                <p:cNvSpPr/>
                <p:nvPr/>
              </p:nvSpPr>
              <p:spPr>
                <a:xfrm>
                  <a:off x="7150322" y="3268958"/>
                  <a:ext cx="2091402" cy="266256"/>
                </a:xfrm>
                <a:prstGeom prst="roundRect">
                  <a:avLst>
                    <a:gd name="adj" fmla="val 16667"/>
                  </a:avLst>
                </a:prstGeom>
                <a:solidFill>
                  <a:srgbClr val="FF8782"/>
                </a:solidFill>
                <a:ln w="19050" cap="flat" cmpd="sng">
                  <a:solidFill>
                    <a:srgbClr val="FF87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62626"/>
                    </a:buClr>
                    <a:buSzPts val="1600"/>
                    <a:buFont typeface="Arial"/>
                    <a:buNone/>
                    <a:tabLst/>
                    <a:defRPr/>
                  </a:pPr>
                  <a:r>
                    <a:rPr kumimoji="0" lang="en-GB" sz="1600" b="1" i="1" u="none" strike="noStrike" kern="0" cap="none" spc="0" normalizeH="0" baseline="0" noProof="0" dirty="0">
                      <a:ln>
                        <a:noFill/>
                      </a:ln>
                      <a:solidFill>
                        <a:srgbClr val="262626"/>
                      </a:solidFill>
                      <a:effectLst/>
                      <a:uLnTx/>
                      <a:uFillTx/>
                      <a:latin typeface="Arial" panose="020B0604020202020204"/>
                      <a:ea typeface="Arial"/>
                      <a:cs typeface="Arial"/>
                      <a:sym typeface="Arial"/>
                    </a:rPr>
                    <a:t>ROS1</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sp>
            <p:nvSpPr>
              <p:cNvPr id="177" name="Google Shape;880;p79">
                <a:extLst>
                  <a:ext uri="{FF2B5EF4-FFF2-40B4-BE49-F238E27FC236}">
                    <a16:creationId xmlns:a16="http://schemas.microsoft.com/office/drawing/2014/main" id="{4C8A0804-7D85-4506-9BC0-1A2DAD06DEC3}"/>
                  </a:ext>
                </a:extLst>
              </p:cNvPr>
              <p:cNvSpPr/>
              <p:nvPr/>
            </p:nvSpPr>
            <p:spPr>
              <a:xfrm>
                <a:off x="7186403" y="3552262"/>
                <a:ext cx="1281300" cy="437537"/>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Entrectinib</a:t>
                </a:r>
                <a:r>
                  <a:rPr kumimoji="0" lang="en-GB"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a:t>
                </a: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Crizotinib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45" name="Group 175">
              <a:extLst>
                <a:ext uri="{FF2B5EF4-FFF2-40B4-BE49-F238E27FC236}">
                  <a16:creationId xmlns:a16="http://schemas.microsoft.com/office/drawing/2014/main" id="{2BF8CB24-C7BD-4A62-96D2-6A02DF917210}"/>
                </a:ext>
              </a:extLst>
            </p:cNvPr>
            <p:cNvGrpSpPr/>
            <p:nvPr/>
          </p:nvGrpSpPr>
          <p:grpSpPr>
            <a:xfrm>
              <a:off x="9459304" y="4422796"/>
              <a:ext cx="2091402" cy="742334"/>
              <a:chOff x="7150322" y="4914902"/>
              <a:chExt cx="2091402" cy="742334"/>
            </a:xfrm>
          </p:grpSpPr>
          <p:sp>
            <p:nvSpPr>
              <p:cNvPr id="173" name="Google Shape;883;p79">
                <a:extLst>
                  <a:ext uri="{FF2B5EF4-FFF2-40B4-BE49-F238E27FC236}">
                    <a16:creationId xmlns:a16="http://schemas.microsoft.com/office/drawing/2014/main" id="{B6D6FDDF-8292-4288-8C0B-F3D892D54214}"/>
                  </a:ext>
                </a:extLst>
              </p:cNvPr>
              <p:cNvSpPr/>
              <p:nvPr/>
            </p:nvSpPr>
            <p:spPr>
              <a:xfrm>
                <a:off x="7150322" y="5130671"/>
                <a:ext cx="2091402" cy="512724"/>
              </a:xfrm>
              <a:prstGeom prst="roundRect">
                <a:avLst>
                  <a:gd name="adj" fmla="val 5608"/>
                </a:avLst>
              </a:prstGeom>
              <a:solidFill>
                <a:srgbClr val="FFFFFF"/>
              </a:solidFill>
              <a:ln w="19050" cap="flat" cmpd="sng">
                <a:solidFill>
                  <a:srgbClr val="004D99"/>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174" name="Google Shape;884;p79">
                <a:extLst>
                  <a:ext uri="{FF2B5EF4-FFF2-40B4-BE49-F238E27FC236}">
                    <a16:creationId xmlns:a16="http://schemas.microsoft.com/office/drawing/2014/main" id="{BC339915-F8DF-450F-8CD6-5D1A918B664F}"/>
                  </a:ext>
                </a:extLst>
              </p:cNvPr>
              <p:cNvSpPr/>
              <p:nvPr/>
            </p:nvSpPr>
            <p:spPr>
              <a:xfrm>
                <a:off x="7150322" y="4914902"/>
                <a:ext cx="2091402" cy="266256"/>
              </a:xfrm>
              <a:prstGeom prst="roundRect">
                <a:avLst>
                  <a:gd name="adj" fmla="val 16667"/>
                </a:avLst>
              </a:prstGeom>
              <a:solidFill>
                <a:srgbClr val="004D99"/>
              </a:solidFill>
              <a:ln w="19050" cap="flat" cmpd="sng">
                <a:solidFill>
                  <a:srgbClr val="004D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GB" sz="1600" b="1" i="1" u="none" strike="noStrike" kern="0" cap="none" spc="0" normalizeH="0" baseline="0" noProof="0" dirty="0">
                    <a:ln>
                      <a:noFill/>
                    </a:ln>
                    <a:solidFill>
                      <a:srgbClr val="FFFFFF"/>
                    </a:solidFill>
                    <a:effectLst/>
                    <a:uLnTx/>
                    <a:uFillTx/>
                    <a:latin typeface="Arial" panose="020B0604020202020204"/>
                    <a:ea typeface="Arial"/>
                    <a:cs typeface="Arial"/>
                    <a:sym typeface="Arial"/>
                  </a:rPr>
                  <a:t>RET</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75" name="Google Shape;885;p79">
                <a:extLst>
                  <a:ext uri="{FF2B5EF4-FFF2-40B4-BE49-F238E27FC236}">
                    <a16:creationId xmlns:a16="http://schemas.microsoft.com/office/drawing/2014/main" id="{1190AA91-E749-490E-A171-A1EB311F47BB}"/>
                  </a:ext>
                </a:extLst>
              </p:cNvPr>
              <p:cNvSpPr/>
              <p:nvPr/>
            </p:nvSpPr>
            <p:spPr>
              <a:xfrm>
                <a:off x="7186403" y="5193454"/>
                <a:ext cx="1472100" cy="463782"/>
              </a:xfrm>
              <a:prstGeom prst="rect">
                <a:avLst/>
              </a:prstGeom>
              <a:noFill/>
              <a:ln>
                <a:noFill/>
              </a:ln>
            </p:spPr>
            <p:txBody>
              <a:bodyPr spcFirstLastPara="1" wrap="square" lIns="91425" tIns="45700" rIns="91425" bIns="45700" anchor="ctr"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Pralsetinib</a:t>
                </a:r>
                <a:r>
                  <a:rPr kumimoji="0" lang="en-GB"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a:t>
                </a:r>
                <a:endParaRPr kumimoji="0"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Selpercatinib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46" name="Group 179">
              <a:extLst>
                <a:ext uri="{FF2B5EF4-FFF2-40B4-BE49-F238E27FC236}">
                  <a16:creationId xmlns:a16="http://schemas.microsoft.com/office/drawing/2014/main" id="{9D045B20-5EE7-42F9-8CC2-108F87D318DB}"/>
                </a:ext>
              </a:extLst>
            </p:cNvPr>
            <p:cNvGrpSpPr/>
            <p:nvPr/>
          </p:nvGrpSpPr>
          <p:grpSpPr>
            <a:xfrm>
              <a:off x="7131607" y="3253843"/>
              <a:ext cx="2091550" cy="722891"/>
              <a:chOff x="7150322" y="4085198"/>
              <a:chExt cx="2091550" cy="722891"/>
            </a:xfrm>
          </p:grpSpPr>
          <p:sp>
            <p:nvSpPr>
              <p:cNvPr id="170" name="Google Shape;888;p79">
                <a:extLst>
                  <a:ext uri="{FF2B5EF4-FFF2-40B4-BE49-F238E27FC236}">
                    <a16:creationId xmlns:a16="http://schemas.microsoft.com/office/drawing/2014/main" id="{87C46F2B-D019-477A-A4D4-92941725EDCF}"/>
                  </a:ext>
                </a:extLst>
              </p:cNvPr>
              <p:cNvSpPr/>
              <p:nvPr/>
            </p:nvSpPr>
            <p:spPr>
              <a:xfrm>
                <a:off x="7150322" y="4283653"/>
                <a:ext cx="2091550" cy="524436"/>
              </a:xfrm>
              <a:prstGeom prst="roundRect">
                <a:avLst>
                  <a:gd name="adj" fmla="val 5608"/>
                </a:avLst>
              </a:prstGeom>
              <a:solidFill>
                <a:srgbClr val="FFFFFF"/>
              </a:solidFill>
              <a:ln w="19050" cap="flat" cmpd="sng">
                <a:solidFill>
                  <a:srgbClr val="1482FA"/>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171" name="Google Shape;889;p79">
                <a:extLst>
                  <a:ext uri="{FF2B5EF4-FFF2-40B4-BE49-F238E27FC236}">
                    <a16:creationId xmlns:a16="http://schemas.microsoft.com/office/drawing/2014/main" id="{C0A3E29A-D660-4A08-85FB-58F73EA789FB}"/>
                  </a:ext>
                </a:extLst>
              </p:cNvPr>
              <p:cNvSpPr/>
              <p:nvPr/>
            </p:nvSpPr>
            <p:spPr>
              <a:xfrm>
                <a:off x="7150322" y="4085198"/>
                <a:ext cx="2091550" cy="268095"/>
              </a:xfrm>
              <a:prstGeom prst="roundRect">
                <a:avLst>
                  <a:gd name="adj" fmla="val 16667"/>
                </a:avLst>
              </a:prstGeom>
              <a:solidFill>
                <a:srgbClr val="1482FA"/>
              </a:solidFill>
              <a:ln w="19050" cap="flat" cmpd="sng">
                <a:solidFill>
                  <a:srgbClr val="1482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GB" sz="1600" b="1" i="1" u="none" strike="noStrike" kern="0" cap="none" spc="0" normalizeH="0" baseline="0" noProof="0" dirty="0">
                    <a:ln>
                      <a:noFill/>
                    </a:ln>
                    <a:solidFill>
                      <a:srgbClr val="FFFFFF"/>
                    </a:solidFill>
                    <a:effectLst/>
                    <a:uLnTx/>
                    <a:uFillTx/>
                    <a:latin typeface="Arial" panose="020B0604020202020204"/>
                    <a:ea typeface="Arial"/>
                    <a:cs typeface="Arial"/>
                    <a:sym typeface="Arial"/>
                  </a:rPr>
                  <a:t>NTRK</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72" name="Google Shape;890;p79">
                <a:extLst>
                  <a:ext uri="{FF2B5EF4-FFF2-40B4-BE49-F238E27FC236}">
                    <a16:creationId xmlns:a16="http://schemas.microsoft.com/office/drawing/2014/main" id="{2E6F790E-C3CF-4085-9D1D-A4C1679B4A0B}"/>
                  </a:ext>
                </a:extLst>
              </p:cNvPr>
              <p:cNvSpPr/>
              <p:nvPr/>
            </p:nvSpPr>
            <p:spPr>
              <a:xfrm>
                <a:off x="7186403" y="4359020"/>
                <a:ext cx="1281300" cy="439781"/>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Entrectinib</a:t>
                </a:r>
                <a:r>
                  <a:rPr kumimoji="0" lang="en-GB"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a:t>
                </a: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Larotrectinib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47" name="Group 183">
              <a:extLst>
                <a:ext uri="{FF2B5EF4-FFF2-40B4-BE49-F238E27FC236}">
                  <a16:creationId xmlns:a16="http://schemas.microsoft.com/office/drawing/2014/main" id="{C93144D3-E809-4451-BDB3-70C13F3ED539}"/>
                </a:ext>
              </a:extLst>
            </p:cNvPr>
            <p:cNvGrpSpPr/>
            <p:nvPr/>
          </p:nvGrpSpPr>
          <p:grpSpPr>
            <a:xfrm>
              <a:off x="7131607" y="4085497"/>
              <a:ext cx="2091550" cy="584455"/>
              <a:chOff x="9459042" y="4154878"/>
              <a:chExt cx="2091550" cy="584455"/>
            </a:xfrm>
          </p:grpSpPr>
          <p:grpSp>
            <p:nvGrpSpPr>
              <p:cNvPr id="166" name="Google Shape;892;p79">
                <a:extLst>
                  <a:ext uri="{FF2B5EF4-FFF2-40B4-BE49-F238E27FC236}">
                    <a16:creationId xmlns:a16="http://schemas.microsoft.com/office/drawing/2014/main" id="{A4317613-FEA5-40CF-96C8-BA378D81E5DD}"/>
                  </a:ext>
                </a:extLst>
              </p:cNvPr>
              <p:cNvGrpSpPr/>
              <p:nvPr/>
            </p:nvGrpSpPr>
            <p:grpSpPr>
              <a:xfrm>
                <a:off x="9459042" y="4154878"/>
                <a:ext cx="2091550" cy="584455"/>
                <a:chOff x="748160" y="3290171"/>
                <a:chExt cx="2034000" cy="616797"/>
              </a:xfrm>
            </p:grpSpPr>
            <p:sp>
              <p:nvSpPr>
                <p:cNvPr id="168" name="Google Shape;893;p79">
                  <a:extLst>
                    <a:ext uri="{FF2B5EF4-FFF2-40B4-BE49-F238E27FC236}">
                      <a16:creationId xmlns:a16="http://schemas.microsoft.com/office/drawing/2014/main" id="{76216E16-F081-4C0C-B884-84A1F58962D0}"/>
                    </a:ext>
                  </a:extLst>
                </p:cNvPr>
                <p:cNvSpPr/>
                <p:nvPr/>
              </p:nvSpPr>
              <p:spPr>
                <a:xfrm>
                  <a:off x="748160" y="3456362"/>
                  <a:ext cx="2034000" cy="450606"/>
                </a:xfrm>
                <a:prstGeom prst="roundRect">
                  <a:avLst>
                    <a:gd name="adj" fmla="val 5608"/>
                  </a:avLst>
                </a:prstGeom>
                <a:solidFill>
                  <a:srgbClr val="FFFFFF"/>
                </a:solidFill>
                <a:ln w="19050" cap="flat" cmpd="sng">
                  <a:solidFill>
                    <a:srgbClr val="FFBD69"/>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169" name="Google Shape;894;p79">
                  <a:extLst>
                    <a:ext uri="{FF2B5EF4-FFF2-40B4-BE49-F238E27FC236}">
                      <a16:creationId xmlns:a16="http://schemas.microsoft.com/office/drawing/2014/main" id="{7961B637-690B-45B3-940E-6420A46396AD}"/>
                    </a:ext>
                  </a:extLst>
                </p:cNvPr>
                <p:cNvSpPr/>
                <p:nvPr/>
              </p:nvSpPr>
              <p:spPr>
                <a:xfrm>
                  <a:off x="748160" y="3290171"/>
                  <a:ext cx="2034000" cy="284486"/>
                </a:xfrm>
                <a:prstGeom prst="roundRect">
                  <a:avLst>
                    <a:gd name="adj" fmla="val 16667"/>
                  </a:avLst>
                </a:prstGeom>
                <a:solidFill>
                  <a:srgbClr val="FFBD69"/>
                </a:solidFill>
                <a:ln w="19050" cap="flat" cmpd="sng">
                  <a:solidFill>
                    <a:srgbClr val="FFBD6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62626"/>
                    </a:buClr>
                    <a:buSzPts val="1600"/>
                    <a:buFont typeface="Arial"/>
                    <a:buNone/>
                    <a:tabLst/>
                    <a:defRPr/>
                  </a:pPr>
                  <a:r>
                    <a:rPr kumimoji="0" lang="en-GB" sz="1600" b="1" i="1" u="none" strike="noStrike" kern="0" cap="none" spc="0" normalizeH="0" baseline="0" noProof="0" dirty="0">
                      <a:ln>
                        <a:noFill/>
                      </a:ln>
                      <a:solidFill>
                        <a:srgbClr val="262626"/>
                      </a:solidFill>
                      <a:effectLst/>
                      <a:uLnTx/>
                      <a:uFillTx/>
                      <a:latin typeface="Arial" panose="020B0604020202020204"/>
                      <a:ea typeface="Arial"/>
                      <a:cs typeface="Arial"/>
                      <a:sym typeface="Arial"/>
                    </a:rPr>
                    <a:t>BRAF </a:t>
                  </a:r>
                  <a:r>
                    <a:rPr kumimoji="0" lang="en-GB" sz="1600" b="1" i="0" u="none" strike="noStrike" kern="0" cap="none" spc="0" normalizeH="0" baseline="0" noProof="0" dirty="0">
                      <a:ln>
                        <a:noFill/>
                      </a:ln>
                      <a:solidFill>
                        <a:srgbClr val="262626"/>
                      </a:solidFill>
                      <a:effectLst/>
                      <a:uLnTx/>
                      <a:uFillTx/>
                      <a:latin typeface="Arial" panose="020B0604020202020204"/>
                      <a:ea typeface="Arial"/>
                      <a:cs typeface="Arial"/>
                      <a:sym typeface="Arial"/>
                    </a:rPr>
                    <a:t>V600E</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sp>
            <p:nvSpPr>
              <p:cNvPr id="167" name="Google Shape;895;p79">
                <a:extLst>
                  <a:ext uri="{FF2B5EF4-FFF2-40B4-BE49-F238E27FC236}">
                    <a16:creationId xmlns:a16="http://schemas.microsoft.com/office/drawing/2014/main" id="{ABBEA66E-B4A8-4627-AE75-1AD9A9465232}"/>
                  </a:ext>
                </a:extLst>
              </p:cNvPr>
              <p:cNvSpPr/>
              <p:nvPr/>
            </p:nvSpPr>
            <p:spPr>
              <a:xfrm>
                <a:off x="9459042" y="4438356"/>
                <a:ext cx="1973400" cy="294991"/>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Dabrafenib + trametinib</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48" name="Group 188">
              <a:extLst>
                <a:ext uri="{FF2B5EF4-FFF2-40B4-BE49-F238E27FC236}">
                  <a16:creationId xmlns:a16="http://schemas.microsoft.com/office/drawing/2014/main" id="{2F67BCE1-6981-4FC9-8129-0461E7D59FB8}"/>
                </a:ext>
              </a:extLst>
            </p:cNvPr>
            <p:cNvGrpSpPr/>
            <p:nvPr/>
          </p:nvGrpSpPr>
          <p:grpSpPr>
            <a:xfrm>
              <a:off x="9459042" y="5331764"/>
              <a:ext cx="2091664" cy="732407"/>
              <a:chOff x="9459042" y="4836737"/>
              <a:chExt cx="2091664" cy="732407"/>
            </a:xfrm>
          </p:grpSpPr>
          <p:grpSp>
            <p:nvGrpSpPr>
              <p:cNvPr id="162" name="Google Shape;897;p79">
                <a:extLst>
                  <a:ext uri="{FF2B5EF4-FFF2-40B4-BE49-F238E27FC236}">
                    <a16:creationId xmlns:a16="http://schemas.microsoft.com/office/drawing/2014/main" id="{B40879AB-68BD-49E1-9B37-8545A3728930}"/>
                  </a:ext>
                </a:extLst>
              </p:cNvPr>
              <p:cNvGrpSpPr/>
              <p:nvPr/>
            </p:nvGrpSpPr>
            <p:grpSpPr>
              <a:xfrm>
                <a:off x="9459106" y="4836737"/>
                <a:ext cx="2091600" cy="732407"/>
                <a:chOff x="748329" y="2811364"/>
                <a:chExt cx="2154966" cy="688152"/>
              </a:xfrm>
            </p:grpSpPr>
            <p:sp>
              <p:nvSpPr>
                <p:cNvPr id="164" name="Google Shape;898;p79">
                  <a:extLst>
                    <a:ext uri="{FF2B5EF4-FFF2-40B4-BE49-F238E27FC236}">
                      <a16:creationId xmlns:a16="http://schemas.microsoft.com/office/drawing/2014/main" id="{180B66B6-5592-44B2-89F0-C6764DFB3BA5}"/>
                    </a:ext>
                  </a:extLst>
                </p:cNvPr>
                <p:cNvSpPr/>
                <p:nvPr/>
              </p:nvSpPr>
              <p:spPr>
                <a:xfrm>
                  <a:off x="748331" y="3012347"/>
                  <a:ext cx="2154964" cy="487169"/>
                </a:xfrm>
                <a:prstGeom prst="roundRect">
                  <a:avLst>
                    <a:gd name="adj" fmla="val 5608"/>
                  </a:avLst>
                </a:prstGeom>
                <a:solidFill>
                  <a:srgbClr val="FFFFFF"/>
                </a:solidFill>
                <a:ln w="19050" cap="flat" cmpd="sng">
                  <a:solidFill>
                    <a:srgbClr val="7D009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65" name="Google Shape;899;p79">
                  <a:extLst>
                    <a:ext uri="{FF2B5EF4-FFF2-40B4-BE49-F238E27FC236}">
                      <a16:creationId xmlns:a16="http://schemas.microsoft.com/office/drawing/2014/main" id="{01CF56D8-6ACA-4B07-B451-84B80F226404}"/>
                    </a:ext>
                  </a:extLst>
                </p:cNvPr>
                <p:cNvSpPr/>
                <p:nvPr/>
              </p:nvSpPr>
              <p:spPr>
                <a:xfrm>
                  <a:off x="748329" y="2811364"/>
                  <a:ext cx="2154900" cy="243964"/>
                </a:xfrm>
                <a:prstGeom prst="roundRect">
                  <a:avLst>
                    <a:gd name="adj" fmla="val 16667"/>
                  </a:avLst>
                </a:prstGeom>
                <a:solidFill>
                  <a:srgbClr val="7D0096"/>
                </a:solidFill>
                <a:ln w="19050" cap="flat" cmpd="sng">
                  <a:solidFill>
                    <a:srgbClr val="7D00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62626"/>
                    </a:buClr>
                    <a:buSzPts val="1600"/>
                    <a:buFont typeface="Arial"/>
                    <a:buNone/>
                    <a:tabLst/>
                    <a:defRPr/>
                  </a:pPr>
                  <a:r>
                    <a:rPr kumimoji="0" lang="en-GB" sz="1600" b="1" i="1" u="none" strike="noStrike" kern="0" cap="none" spc="0" normalizeH="0" baseline="0" noProof="0" dirty="0">
                      <a:ln>
                        <a:noFill/>
                      </a:ln>
                      <a:solidFill>
                        <a:srgbClr val="FFFFFF"/>
                      </a:solidFill>
                      <a:effectLst/>
                      <a:uLnTx/>
                      <a:uFillTx/>
                      <a:latin typeface="Arial" panose="020B0604020202020204"/>
                      <a:ea typeface="Arial"/>
                      <a:cs typeface="Arial"/>
                      <a:sym typeface="Arial"/>
                    </a:rPr>
                    <a:t>MET</a:t>
                  </a:r>
                  <a:endParaRPr kumimoji="0" sz="14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grpSp>
          <p:sp>
            <p:nvSpPr>
              <p:cNvPr id="163" name="Google Shape;900;p79">
                <a:extLst>
                  <a:ext uri="{FF2B5EF4-FFF2-40B4-BE49-F238E27FC236}">
                    <a16:creationId xmlns:a16="http://schemas.microsoft.com/office/drawing/2014/main" id="{CB9512FC-571B-4E13-B7F0-AAB55D38E22B}"/>
                  </a:ext>
                </a:extLst>
              </p:cNvPr>
              <p:cNvSpPr/>
              <p:nvPr/>
            </p:nvSpPr>
            <p:spPr>
              <a:xfrm>
                <a:off x="9459042" y="5114561"/>
                <a:ext cx="1472234" cy="454583"/>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Capmatinib</a:t>
                </a: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Tepotinib</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49" name="Group 193">
              <a:extLst>
                <a:ext uri="{FF2B5EF4-FFF2-40B4-BE49-F238E27FC236}">
                  <a16:creationId xmlns:a16="http://schemas.microsoft.com/office/drawing/2014/main" id="{EC220D85-F18B-4E45-B170-AEC63F0BA45A}"/>
                </a:ext>
              </a:extLst>
            </p:cNvPr>
            <p:cNvGrpSpPr/>
            <p:nvPr/>
          </p:nvGrpSpPr>
          <p:grpSpPr>
            <a:xfrm>
              <a:off x="7131607" y="4775946"/>
              <a:ext cx="2091576" cy="587352"/>
              <a:chOff x="9458680" y="3480200"/>
              <a:chExt cx="2091576" cy="587352"/>
            </a:xfrm>
          </p:grpSpPr>
          <p:sp>
            <p:nvSpPr>
              <p:cNvPr id="159" name="Google Shape;903;p79">
                <a:extLst>
                  <a:ext uri="{FF2B5EF4-FFF2-40B4-BE49-F238E27FC236}">
                    <a16:creationId xmlns:a16="http://schemas.microsoft.com/office/drawing/2014/main" id="{E4A395E8-38E4-4467-924E-C6453A49B623}"/>
                  </a:ext>
                </a:extLst>
              </p:cNvPr>
              <p:cNvSpPr/>
              <p:nvPr/>
            </p:nvSpPr>
            <p:spPr>
              <a:xfrm>
                <a:off x="9458707" y="3699124"/>
                <a:ext cx="2091549" cy="368428"/>
              </a:xfrm>
              <a:prstGeom prst="roundRect">
                <a:avLst>
                  <a:gd name="adj" fmla="val 5608"/>
                </a:avLst>
              </a:prstGeom>
              <a:solidFill>
                <a:srgbClr val="FFFFFF"/>
              </a:solidFill>
              <a:ln w="19050" cap="flat" cmpd="sng">
                <a:solidFill>
                  <a:srgbClr val="BC36F0">
                    <a:lumMod val="60000"/>
                    <a:lumOff val="40000"/>
                  </a:srgbClr>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160" name="Google Shape;904;p79">
                <a:extLst>
                  <a:ext uri="{FF2B5EF4-FFF2-40B4-BE49-F238E27FC236}">
                    <a16:creationId xmlns:a16="http://schemas.microsoft.com/office/drawing/2014/main" id="{B3E7B2B8-E3DA-4BE1-9079-7C4A50349035}"/>
                  </a:ext>
                </a:extLst>
              </p:cNvPr>
              <p:cNvSpPr/>
              <p:nvPr/>
            </p:nvSpPr>
            <p:spPr>
              <a:xfrm>
                <a:off x="9458680" y="3480200"/>
                <a:ext cx="2091549" cy="273935"/>
              </a:xfrm>
              <a:prstGeom prst="roundRect">
                <a:avLst>
                  <a:gd name="adj" fmla="val 16667"/>
                </a:avLst>
              </a:prstGeom>
              <a:solidFill>
                <a:srgbClr val="BC36F0">
                  <a:lumMod val="60000"/>
                  <a:lumOff val="40000"/>
                </a:srgbClr>
              </a:solidFill>
              <a:ln w="19050" cap="flat" cmpd="sng">
                <a:solidFill>
                  <a:srgbClr val="BC36F0">
                    <a:lumMod val="60000"/>
                    <a:lumOff val="4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62626"/>
                  </a:buClr>
                  <a:buSzPts val="1600"/>
                  <a:buFont typeface="Arial"/>
                  <a:buNone/>
                  <a:tabLst/>
                  <a:defRPr/>
                </a:pPr>
                <a:r>
                  <a:rPr kumimoji="0" lang="en-GB" sz="1600" b="1" i="1" u="none" strike="noStrike" kern="0" cap="none" spc="0" normalizeH="0" baseline="0" noProof="0" dirty="0">
                    <a:ln>
                      <a:noFill/>
                    </a:ln>
                    <a:solidFill>
                      <a:srgbClr val="262626"/>
                    </a:solidFill>
                    <a:effectLst/>
                    <a:uLnTx/>
                    <a:uFillTx/>
                    <a:latin typeface="Arial" panose="020B0604020202020204"/>
                    <a:ea typeface="Arial"/>
                    <a:cs typeface="Arial"/>
                    <a:sym typeface="Arial"/>
                  </a:rPr>
                  <a:t>KRAS</a:t>
                </a:r>
                <a:r>
                  <a:rPr kumimoji="0" lang="en-GB" sz="1600" b="1" i="0" u="none" strike="noStrike" kern="0" cap="none" spc="0" normalizeH="0" baseline="0" noProof="0" dirty="0">
                    <a:ln>
                      <a:noFill/>
                    </a:ln>
                    <a:solidFill>
                      <a:srgbClr val="262626"/>
                    </a:solidFill>
                    <a:effectLst/>
                    <a:uLnTx/>
                    <a:uFillTx/>
                    <a:latin typeface="Arial" panose="020B0604020202020204"/>
                    <a:ea typeface="Arial"/>
                    <a:cs typeface="Arial"/>
                    <a:sym typeface="Arial"/>
                  </a:rPr>
                  <a:t> G12C</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61" name="Google Shape;905;p79">
                <a:extLst>
                  <a:ext uri="{FF2B5EF4-FFF2-40B4-BE49-F238E27FC236}">
                    <a16:creationId xmlns:a16="http://schemas.microsoft.com/office/drawing/2014/main" id="{63E7DAF4-5A61-4082-AD0A-10F51E36086D}"/>
                  </a:ext>
                </a:extLst>
              </p:cNvPr>
              <p:cNvSpPr/>
              <p:nvPr/>
            </p:nvSpPr>
            <p:spPr>
              <a:xfrm>
                <a:off x="9459042" y="3771183"/>
                <a:ext cx="1973400" cy="269963"/>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Sotorasib</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50" name="Group 197">
              <a:extLst>
                <a:ext uri="{FF2B5EF4-FFF2-40B4-BE49-F238E27FC236}">
                  <a16:creationId xmlns:a16="http://schemas.microsoft.com/office/drawing/2014/main" id="{4F663411-A0AF-4B74-A391-5934F124E100}"/>
                </a:ext>
              </a:extLst>
            </p:cNvPr>
            <p:cNvGrpSpPr/>
            <p:nvPr/>
          </p:nvGrpSpPr>
          <p:grpSpPr>
            <a:xfrm>
              <a:off x="7131607" y="1721829"/>
              <a:ext cx="2091524" cy="1430839"/>
              <a:chOff x="7150322" y="1751400"/>
              <a:chExt cx="2091524" cy="1430839"/>
            </a:xfrm>
          </p:grpSpPr>
          <p:sp>
            <p:nvSpPr>
              <p:cNvPr id="156" name="Google Shape;908;p79">
                <a:extLst>
                  <a:ext uri="{FF2B5EF4-FFF2-40B4-BE49-F238E27FC236}">
                    <a16:creationId xmlns:a16="http://schemas.microsoft.com/office/drawing/2014/main" id="{FDEBBC5F-DE55-49C9-B3C6-576270C2EE9D}"/>
                  </a:ext>
                </a:extLst>
              </p:cNvPr>
              <p:cNvSpPr/>
              <p:nvPr/>
            </p:nvSpPr>
            <p:spPr>
              <a:xfrm>
                <a:off x="7150322" y="1897632"/>
                <a:ext cx="2091524" cy="1284607"/>
              </a:xfrm>
              <a:prstGeom prst="roundRect">
                <a:avLst>
                  <a:gd name="adj" fmla="val 5608"/>
                </a:avLst>
              </a:prstGeom>
              <a:solidFill>
                <a:srgbClr val="FFFFFF"/>
              </a:solidFill>
              <a:ln w="19050" cap="flat" cmpd="sng">
                <a:solidFill>
                  <a:srgbClr val="FF8782">
                    <a:lumMod val="5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57" name="Google Shape;909;p79">
                <a:extLst>
                  <a:ext uri="{FF2B5EF4-FFF2-40B4-BE49-F238E27FC236}">
                    <a16:creationId xmlns:a16="http://schemas.microsoft.com/office/drawing/2014/main" id="{2910AA33-98B3-49F6-909F-B4FC2569D3B8}"/>
                  </a:ext>
                </a:extLst>
              </p:cNvPr>
              <p:cNvSpPr/>
              <p:nvPr/>
            </p:nvSpPr>
            <p:spPr>
              <a:xfrm>
                <a:off x="7150322" y="1751400"/>
                <a:ext cx="2091524" cy="236888"/>
              </a:xfrm>
              <a:prstGeom prst="roundRect">
                <a:avLst>
                  <a:gd name="adj" fmla="val 16667"/>
                </a:avLst>
              </a:prstGeom>
              <a:solidFill>
                <a:srgbClr val="FF8782">
                  <a:lumMod val="50000"/>
                </a:srgbClr>
              </a:solidFill>
              <a:ln w="19050" cap="flat" cmpd="sng">
                <a:solidFill>
                  <a:srgbClr val="FF8782">
                    <a:lumMod val="5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GB" sz="1600" b="1" i="1" u="none" strike="noStrike" kern="0" cap="none" spc="0" normalizeH="0" baseline="0" noProof="0" dirty="0">
                    <a:ln>
                      <a:noFill/>
                    </a:ln>
                    <a:solidFill>
                      <a:srgbClr val="FFFFFF"/>
                    </a:solidFill>
                    <a:effectLst/>
                    <a:uLnTx/>
                    <a:uFillTx/>
                    <a:latin typeface="Arial" panose="020B0604020202020204"/>
                    <a:ea typeface="Arial"/>
                    <a:cs typeface="Arial"/>
                    <a:sym typeface="Arial"/>
                  </a:rPr>
                  <a:t>ALK</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58" name="Google Shape;910;p79">
                <a:extLst>
                  <a:ext uri="{FF2B5EF4-FFF2-40B4-BE49-F238E27FC236}">
                    <a16:creationId xmlns:a16="http://schemas.microsoft.com/office/drawing/2014/main" id="{7A656EC9-1483-4B1D-91F6-3080764E25FA}"/>
                  </a:ext>
                </a:extLst>
              </p:cNvPr>
              <p:cNvSpPr/>
              <p:nvPr/>
            </p:nvSpPr>
            <p:spPr>
              <a:xfrm>
                <a:off x="7186403" y="1979636"/>
                <a:ext cx="1914398" cy="1193950"/>
              </a:xfrm>
              <a:prstGeom prst="rect">
                <a:avLst/>
              </a:prstGeom>
              <a:noFill/>
              <a:ln>
                <a:noFill/>
              </a:ln>
            </p:spPr>
            <p:txBody>
              <a:bodyPr spcFirstLastPara="1" wrap="square" lIns="91425" tIns="45700" rIns="91425" bIns="45700" anchor="t" anchorCtr="0">
                <a:noAutofit/>
              </a:bodyPr>
              <a:lstStyle/>
              <a:p>
                <a:pPr marL="172800" marR="0" lvl="0" indent="-17280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Alectinib</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a:p>
                <a:pPr marL="172800" marR="0" lvl="0" indent="-17280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Brigatinib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a:p>
                <a:pPr marL="172800" marR="0" lvl="0" indent="-17280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Ceritinib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a:p>
                <a:pPr marL="172800" marR="0" lvl="0" indent="-17280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Crizotinib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a:p>
                <a:pPr marL="172800" marR="0" lvl="0" indent="-17280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Lorlatinib</a:t>
                </a:r>
              </a:p>
              <a:p>
                <a:pPr marL="172800" marR="0" lvl="0" indent="-17280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Ensartinib (China)</a:t>
                </a:r>
              </a:p>
            </p:txBody>
          </p:sp>
        </p:grpSp>
        <p:grpSp>
          <p:nvGrpSpPr>
            <p:cNvPr id="151" name="Group 202">
              <a:extLst>
                <a:ext uri="{FF2B5EF4-FFF2-40B4-BE49-F238E27FC236}">
                  <a16:creationId xmlns:a16="http://schemas.microsoft.com/office/drawing/2014/main" id="{03A1A909-50AC-4A7F-8DD5-A7642946F4E7}"/>
                </a:ext>
              </a:extLst>
            </p:cNvPr>
            <p:cNvGrpSpPr/>
            <p:nvPr/>
          </p:nvGrpSpPr>
          <p:grpSpPr>
            <a:xfrm>
              <a:off x="7131607" y="5469293"/>
              <a:ext cx="2091576" cy="594878"/>
              <a:chOff x="9448493" y="5664508"/>
              <a:chExt cx="2091576" cy="594878"/>
            </a:xfrm>
          </p:grpSpPr>
          <p:grpSp>
            <p:nvGrpSpPr>
              <p:cNvPr id="152" name="Google Shape;902;p79">
                <a:extLst>
                  <a:ext uri="{FF2B5EF4-FFF2-40B4-BE49-F238E27FC236}">
                    <a16:creationId xmlns:a16="http://schemas.microsoft.com/office/drawing/2014/main" id="{B4D22716-5B24-4819-A24C-B5500F26E750}"/>
                  </a:ext>
                </a:extLst>
              </p:cNvPr>
              <p:cNvGrpSpPr/>
              <p:nvPr/>
            </p:nvGrpSpPr>
            <p:grpSpPr>
              <a:xfrm>
                <a:off x="9448493" y="5664508"/>
                <a:ext cx="2091576" cy="587351"/>
                <a:chOff x="748306" y="3074083"/>
                <a:chExt cx="2034026" cy="619853"/>
              </a:xfrm>
            </p:grpSpPr>
            <p:sp>
              <p:nvSpPr>
                <p:cNvPr id="154" name="Google Shape;903;p79">
                  <a:extLst>
                    <a:ext uri="{FF2B5EF4-FFF2-40B4-BE49-F238E27FC236}">
                      <a16:creationId xmlns:a16="http://schemas.microsoft.com/office/drawing/2014/main" id="{40C7355E-37F8-44F8-9A1D-05DFFFD96978}"/>
                    </a:ext>
                  </a:extLst>
                </p:cNvPr>
                <p:cNvSpPr/>
                <p:nvPr/>
              </p:nvSpPr>
              <p:spPr>
                <a:xfrm>
                  <a:off x="748332" y="3305119"/>
                  <a:ext cx="2034000" cy="388817"/>
                </a:xfrm>
                <a:prstGeom prst="roundRect">
                  <a:avLst>
                    <a:gd name="adj" fmla="val 5608"/>
                  </a:avLst>
                </a:prstGeom>
                <a:solidFill>
                  <a:srgbClr val="FFFFFF"/>
                </a:solidFill>
                <a:ln w="19050" cap="flat" cmpd="sng">
                  <a:solidFill>
                    <a:srgbClr val="7FD5D9"/>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155" name="Google Shape;904;p79">
                  <a:extLst>
                    <a:ext uri="{FF2B5EF4-FFF2-40B4-BE49-F238E27FC236}">
                      <a16:creationId xmlns:a16="http://schemas.microsoft.com/office/drawing/2014/main" id="{AA25493A-F82B-4413-A40A-D7A26D70CACA}"/>
                    </a:ext>
                  </a:extLst>
                </p:cNvPr>
                <p:cNvSpPr/>
                <p:nvPr/>
              </p:nvSpPr>
              <p:spPr>
                <a:xfrm>
                  <a:off x="748306" y="3074083"/>
                  <a:ext cx="2034000" cy="289094"/>
                </a:xfrm>
                <a:prstGeom prst="roundRect">
                  <a:avLst>
                    <a:gd name="adj" fmla="val 16667"/>
                  </a:avLst>
                </a:prstGeom>
                <a:solidFill>
                  <a:srgbClr val="7FD5D9"/>
                </a:solidFill>
                <a:ln w="19050" cap="flat" cmpd="sng">
                  <a:solidFill>
                    <a:srgbClr val="7FD5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62626"/>
                    </a:buClr>
                    <a:buSzPts val="1600"/>
                    <a:buFont typeface="Arial"/>
                    <a:buNone/>
                    <a:tabLst/>
                    <a:defRPr/>
                  </a:pPr>
                  <a:r>
                    <a:rPr kumimoji="0" lang="en-GB" sz="1600" b="1" i="1" u="none" strike="noStrike" kern="0" cap="none" spc="0" normalizeH="0" baseline="0" noProof="0" dirty="0">
                      <a:ln>
                        <a:noFill/>
                      </a:ln>
                      <a:solidFill>
                        <a:srgbClr val="262626"/>
                      </a:solidFill>
                      <a:effectLst/>
                      <a:uLnTx/>
                      <a:uFillTx/>
                      <a:latin typeface="Arial" panose="020B0604020202020204"/>
                      <a:ea typeface="Arial"/>
                      <a:cs typeface="Arial"/>
                      <a:sym typeface="Arial"/>
                    </a:rPr>
                    <a:t>HER2</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sp>
            <p:nvSpPr>
              <p:cNvPr id="153" name="Google Shape;905;p79">
                <a:extLst>
                  <a:ext uri="{FF2B5EF4-FFF2-40B4-BE49-F238E27FC236}">
                    <a16:creationId xmlns:a16="http://schemas.microsoft.com/office/drawing/2014/main" id="{42DC5273-E7D7-4A08-971F-C2EE536C4CE5}"/>
                  </a:ext>
                </a:extLst>
              </p:cNvPr>
              <p:cNvSpPr/>
              <p:nvPr/>
            </p:nvSpPr>
            <p:spPr>
              <a:xfrm>
                <a:off x="9459042" y="5938443"/>
                <a:ext cx="2081000" cy="320943"/>
              </a:xfrm>
              <a:prstGeom prst="rect">
                <a:avLst/>
              </a:prstGeom>
              <a:noFill/>
              <a:ln>
                <a:noFill/>
              </a:ln>
            </p:spPr>
            <p:txBody>
              <a:bodyPr spcFirstLastPara="1" wrap="square" lIns="91425" tIns="45700" rIns="91425" bIns="45700" anchor="ctr"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Trastuzumab deruxtecan</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sp>
        <p:nvSpPr>
          <p:cNvPr id="194" name="Google Shape;191;p2">
            <a:extLst>
              <a:ext uri="{FF2B5EF4-FFF2-40B4-BE49-F238E27FC236}">
                <a16:creationId xmlns:a16="http://schemas.microsoft.com/office/drawing/2014/main" id="{6A4D40D9-00A6-4C4F-ADC9-18912EA93895}"/>
              </a:ext>
            </a:extLst>
          </p:cNvPr>
          <p:cNvSpPr/>
          <p:nvPr/>
        </p:nvSpPr>
        <p:spPr>
          <a:xfrm>
            <a:off x="2360548" y="3799812"/>
            <a:ext cx="1429738" cy="60016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No actionable driver alterations detected</a:t>
            </a:r>
            <a:b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36%</a:t>
            </a:r>
            <a:r>
              <a:rPr kumimoji="0" lang="en-GB" sz="11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95" name="Google Shape;192;p2">
            <a:extLst>
              <a:ext uri="{FF2B5EF4-FFF2-40B4-BE49-F238E27FC236}">
                <a16:creationId xmlns:a16="http://schemas.microsoft.com/office/drawing/2014/main" id="{1F7023BF-2B3C-4924-9329-7F3F4CC79DD8}"/>
              </a:ext>
            </a:extLst>
          </p:cNvPr>
          <p:cNvSpPr/>
          <p:nvPr/>
        </p:nvSpPr>
        <p:spPr>
          <a:xfrm>
            <a:off x="1237978" y="2403514"/>
            <a:ext cx="1278930"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EGFR</a:t>
            </a: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
            </a:r>
            <a:b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~15%</a:t>
            </a:r>
            <a:r>
              <a:rPr kumimoji="0" lang="en-GB" sz="11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96" name="Google Shape;193;p2">
            <a:extLst>
              <a:ext uri="{FF2B5EF4-FFF2-40B4-BE49-F238E27FC236}">
                <a16:creationId xmlns:a16="http://schemas.microsoft.com/office/drawing/2014/main" id="{B713DB65-D061-4E35-9798-D2F06CB12C67}"/>
              </a:ext>
            </a:extLst>
          </p:cNvPr>
          <p:cNvSpPr/>
          <p:nvPr/>
        </p:nvSpPr>
        <p:spPr>
          <a:xfrm>
            <a:off x="923868" y="3497956"/>
            <a:ext cx="1278930"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KRAS</a:t>
            </a:r>
            <a:br>
              <a:rPr kumimoji="0" lang="en-GB" sz="11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25%</a:t>
            </a:r>
            <a:r>
              <a:rPr kumimoji="0" lang="en-GB" sz="11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197" name="Google Shape;194;p2">
            <a:extLst>
              <a:ext uri="{FF2B5EF4-FFF2-40B4-BE49-F238E27FC236}">
                <a16:creationId xmlns:a16="http://schemas.microsoft.com/office/drawing/2014/main" id="{ABD63EEB-6122-45C2-A452-9DC5E011AB64}"/>
              </a:ext>
            </a:extLst>
          </p:cNvPr>
          <p:cNvSpPr/>
          <p:nvPr/>
        </p:nvSpPr>
        <p:spPr>
          <a:xfrm rot="17783177">
            <a:off x="2330349" y="2253552"/>
            <a:ext cx="1326220"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MET</a:t>
            </a:r>
            <a:r>
              <a:rPr kumimoji="0" lang="en-GB" sz="8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 3%</a:t>
            </a:r>
            <a:r>
              <a:rPr kumimoji="0" lang="en-GB" sz="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98" name="Google Shape;195;p2">
            <a:extLst>
              <a:ext uri="{FF2B5EF4-FFF2-40B4-BE49-F238E27FC236}">
                <a16:creationId xmlns:a16="http://schemas.microsoft.com/office/drawing/2014/main" id="{2744D4BA-800E-4733-B525-E251B38B58A5}"/>
              </a:ext>
            </a:extLst>
          </p:cNvPr>
          <p:cNvSpPr/>
          <p:nvPr/>
        </p:nvSpPr>
        <p:spPr>
          <a:xfrm rot="19649949">
            <a:off x="2826317" y="2771596"/>
            <a:ext cx="1278930"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ROS1</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6,7</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199" name="Google Shape;196;p2">
            <a:extLst>
              <a:ext uri="{FF2B5EF4-FFF2-40B4-BE49-F238E27FC236}">
                <a16:creationId xmlns:a16="http://schemas.microsoft.com/office/drawing/2014/main" id="{5C958350-A432-4001-A39F-550C0ABD91E2}"/>
              </a:ext>
            </a:extLst>
          </p:cNvPr>
          <p:cNvSpPr/>
          <p:nvPr/>
        </p:nvSpPr>
        <p:spPr>
          <a:xfrm rot="18203478">
            <a:off x="2581445" y="2523974"/>
            <a:ext cx="970005" cy="21544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HER2 </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200" name="Google Shape;198;p2">
            <a:extLst>
              <a:ext uri="{FF2B5EF4-FFF2-40B4-BE49-F238E27FC236}">
                <a16:creationId xmlns:a16="http://schemas.microsoft.com/office/drawing/2014/main" id="{0B90498E-40AC-4F70-B153-F552140554C4}"/>
              </a:ext>
            </a:extLst>
          </p:cNvPr>
          <p:cNvSpPr/>
          <p:nvPr/>
        </p:nvSpPr>
        <p:spPr>
          <a:xfrm rot="19141348">
            <a:off x="2761099" y="2606818"/>
            <a:ext cx="1278930"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n-GB" sz="8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RET </a:t>
            </a:r>
            <a:r>
              <a:rPr kumimoji="0" lang="en-GB" sz="8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1–2%</a:t>
            </a:r>
            <a:r>
              <a:rPr kumimoji="0" lang="en-GB" sz="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4,5</a:t>
            </a:r>
            <a:endParaRPr kumimoji="0" sz="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cxnSp>
        <p:nvCxnSpPr>
          <p:cNvPr id="201" name="Google Shape;199;p2">
            <a:extLst>
              <a:ext uri="{FF2B5EF4-FFF2-40B4-BE49-F238E27FC236}">
                <a16:creationId xmlns:a16="http://schemas.microsoft.com/office/drawing/2014/main" id="{4C7062D8-9334-4530-8415-B9F10D97BA36}"/>
              </a:ext>
            </a:extLst>
          </p:cNvPr>
          <p:cNvCxnSpPr/>
          <p:nvPr/>
        </p:nvCxnSpPr>
        <p:spPr>
          <a:xfrm>
            <a:off x="3892727" y="2905632"/>
            <a:ext cx="126469" cy="0"/>
          </a:xfrm>
          <a:prstGeom prst="straightConnector1">
            <a:avLst/>
          </a:prstGeom>
          <a:noFill/>
          <a:ln w="9525" cap="flat" cmpd="sng">
            <a:solidFill>
              <a:srgbClr val="000000"/>
            </a:solidFill>
            <a:prstDash val="solid"/>
            <a:round/>
            <a:headEnd type="none" w="sm" len="sm"/>
            <a:tailEnd type="none" w="sm" len="sm"/>
          </a:ln>
        </p:spPr>
      </p:cxnSp>
      <p:sp>
        <p:nvSpPr>
          <p:cNvPr id="202" name="Google Shape;200;p2">
            <a:extLst>
              <a:ext uri="{FF2B5EF4-FFF2-40B4-BE49-F238E27FC236}">
                <a16:creationId xmlns:a16="http://schemas.microsoft.com/office/drawing/2014/main" id="{02345784-8340-4B39-A8AB-175AB189F44E}"/>
              </a:ext>
            </a:extLst>
          </p:cNvPr>
          <p:cNvSpPr/>
          <p:nvPr/>
        </p:nvSpPr>
        <p:spPr>
          <a:xfrm>
            <a:off x="4057106" y="2840586"/>
            <a:ext cx="725324" cy="123111"/>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NTRK</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≤1%</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8</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cxnSp>
        <p:nvCxnSpPr>
          <p:cNvPr id="203" name="Google Shape;201;p2">
            <a:extLst>
              <a:ext uri="{FF2B5EF4-FFF2-40B4-BE49-F238E27FC236}">
                <a16:creationId xmlns:a16="http://schemas.microsoft.com/office/drawing/2014/main" id="{AAF79253-831F-44D6-91DF-E47554ED7BB9}"/>
              </a:ext>
            </a:extLst>
          </p:cNvPr>
          <p:cNvCxnSpPr/>
          <p:nvPr/>
        </p:nvCxnSpPr>
        <p:spPr>
          <a:xfrm>
            <a:off x="3934618" y="3010915"/>
            <a:ext cx="126469" cy="0"/>
          </a:xfrm>
          <a:prstGeom prst="straightConnector1">
            <a:avLst/>
          </a:prstGeom>
          <a:noFill/>
          <a:ln w="9525" cap="flat" cmpd="sng">
            <a:solidFill>
              <a:srgbClr val="000000"/>
            </a:solidFill>
            <a:prstDash val="solid"/>
            <a:round/>
            <a:headEnd type="none" w="sm" len="sm"/>
            <a:tailEnd type="none" w="sm" len="sm"/>
          </a:ln>
        </p:spPr>
      </p:cxnSp>
      <p:sp>
        <p:nvSpPr>
          <p:cNvPr id="204" name="Google Shape;202;p2">
            <a:extLst>
              <a:ext uri="{FF2B5EF4-FFF2-40B4-BE49-F238E27FC236}">
                <a16:creationId xmlns:a16="http://schemas.microsoft.com/office/drawing/2014/main" id="{9DFD0295-2B99-47FB-9731-00D5176A1067}"/>
              </a:ext>
            </a:extLst>
          </p:cNvPr>
          <p:cNvSpPr/>
          <p:nvPr/>
        </p:nvSpPr>
        <p:spPr>
          <a:xfrm>
            <a:off x="4093774" y="2946242"/>
            <a:ext cx="562704" cy="123111"/>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MEK1</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&lt;1%</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190" name="Google Shape;203;p2">
            <a:extLst>
              <a:ext uri="{FF2B5EF4-FFF2-40B4-BE49-F238E27FC236}">
                <a16:creationId xmlns:a16="http://schemas.microsoft.com/office/drawing/2014/main" id="{BD58C571-4272-4434-AE7F-6307A3DFED0D}"/>
              </a:ext>
            </a:extLst>
          </p:cNvPr>
          <p:cNvSpPr/>
          <p:nvPr/>
        </p:nvSpPr>
        <p:spPr>
          <a:xfrm rot="16747381">
            <a:off x="2010482" y="2266035"/>
            <a:ext cx="1248927" cy="2616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ALK</a:t>
            </a: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 ~5%</a:t>
            </a:r>
            <a:r>
              <a:rPr kumimoji="0" lang="en-GB" sz="11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2,3</a:t>
            </a:r>
            <a:endParaRPr kumimoji="0"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cxnSp>
        <p:nvCxnSpPr>
          <p:cNvPr id="191" name="Google Shape;204;p2">
            <a:extLst>
              <a:ext uri="{FF2B5EF4-FFF2-40B4-BE49-F238E27FC236}">
                <a16:creationId xmlns:a16="http://schemas.microsoft.com/office/drawing/2014/main" id="{474750B8-FB5B-450F-B1A0-883E99D7513E}"/>
              </a:ext>
            </a:extLst>
          </p:cNvPr>
          <p:cNvCxnSpPr/>
          <p:nvPr/>
        </p:nvCxnSpPr>
        <p:spPr>
          <a:xfrm>
            <a:off x="3854880" y="2791839"/>
            <a:ext cx="126469" cy="0"/>
          </a:xfrm>
          <a:prstGeom prst="straightConnector1">
            <a:avLst/>
          </a:prstGeom>
          <a:noFill/>
          <a:ln w="9525" cap="flat" cmpd="sng">
            <a:solidFill>
              <a:srgbClr val="000000"/>
            </a:solidFill>
            <a:prstDash val="solid"/>
            <a:round/>
            <a:headEnd type="none" w="sm" len="sm"/>
            <a:tailEnd type="none" w="sm" len="sm"/>
          </a:ln>
        </p:spPr>
      </p:cxnSp>
      <p:sp>
        <p:nvSpPr>
          <p:cNvPr id="192" name="Google Shape;205;p2">
            <a:extLst>
              <a:ext uri="{FF2B5EF4-FFF2-40B4-BE49-F238E27FC236}">
                <a16:creationId xmlns:a16="http://schemas.microsoft.com/office/drawing/2014/main" id="{420EF8ED-7132-4A23-844A-BC6C4A9F1C7C}"/>
              </a:ext>
            </a:extLst>
          </p:cNvPr>
          <p:cNvSpPr/>
          <p:nvPr/>
        </p:nvSpPr>
        <p:spPr>
          <a:xfrm>
            <a:off x="4007254" y="2727168"/>
            <a:ext cx="709140" cy="123111"/>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PIK3CA</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188" name="Google Shape;197;p2">
            <a:extLst>
              <a:ext uri="{FF2B5EF4-FFF2-40B4-BE49-F238E27FC236}">
                <a16:creationId xmlns:a16="http://schemas.microsoft.com/office/drawing/2014/main" id="{A50389B9-0B82-441D-900E-D0BEE0B3AA78}"/>
              </a:ext>
            </a:extLst>
          </p:cNvPr>
          <p:cNvSpPr/>
          <p:nvPr/>
        </p:nvSpPr>
        <p:spPr>
          <a:xfrm rot="18746030">
            <a:off x="2706343" y="2664473"/>
            <a:ext cx="950085" cy="132077"/>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BRAF</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205" name="Google Shape;870;p79">
            <a:extLst>
              <a:ext uri="{FF2B5EF4-FFF2-40B4-BE49-F238E27FC236}">
                <a16:creationId xmlns:a16="http://schemas.microsoft.com/office/drawing/2014/main" id="{7EF7C732-79D1-434C-AF81-F4EABDC4A154}"/>
              </a:ext>
            </a:extLst>
          </p:cNvPr>
          <p:cNvSpPr/>
          <p:nvPr/>
        </p:nvSpPr>
        <p:spPr>
          <a:xfrm rot="5400000">
            <a:off x="6288200" y="3491555"/>
            <a:ext cx="280086" cy="232437"/>
          </a:xfrm>
          <a:prstGeom prst="triangle">
            <a:avLst>
              <a:gd name="adj" fmla="val 50000"/>
            </a:avLst>
          </a:prstGeom>
          <a:solidFill>
            <a:srgbClr val="FF00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cxnSp>
        <p:nvCxnSpPr>
          <p:cNvPr id="206" name="Connettore diritto 205"/>
          <p:cNvCxnSpPr/>
          <p:nvPr/>
        </p:nvCxnSpPr>
        <p:spPr>
          <a:xfrm>
            <a:off x="757646" y="12060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017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21"/>
          <p:cNvGrpSpPr/>
          <p:nvPr/>
        </p:nvGrpSpPr>
        <p:grpSpPr>
          <a:xfrm>
            <a:off x="759674" y="939437"/>
            <a:ext cx="10423191" cy="5078304"/>
            <a:chOff x="759674" y="939437"/>
            <a:chExt cx="8705635" cy="4920125"/>
          </a:xfrm>
        </p:grpSpPr>
        <p:grpSp>
          <p:nvGrpSpPr>
            <p:cNvPr id="20" name="Gruppo 19"/>
            <p:cNvGrpSpPr/>
            <p:nvPr/>
          </p:nvGrpSpPr>
          <p:grpSpPr>
            <a:xfrm>
              <a:off x="7314438" y="948689"/>
              <a:ext cx="2147570" cy="2388235"/>
              <a:chOff x="7314438" y="948689"/>
              <a:chExt cx="2147570" cy="2388235"/>
            </a:xfrm>
          </p:grpSpPr>
          <p:grpSp>
            <p:nvGrpSpPr>
              <p:cNvPr id="2" name="object 2"/>
              <p:cNvGrpSpPr/>
              <p:nvPr/>
            </p:nvGrpSpPr>
            <p:grpSpPr>
              <a:xfrm>
                <a:off x="7371588" y="1556003"/>
                <a:ext cx="2025650" cy="1668780"/>
                <a:chOff x="7371842" y="1556003"/>
                <a:chExt cx="2025650" cy="1668780"/>
              </a:xfrm>
            </p:grpSpPr>
            <p:pic>
              <p:nvPicPr>
                <p:cNvPr id="3" name="object 3"/>
                <p:cNvPicPr/>
                <p:nvPr/>
              </p:nvPicPr>
              <p:blipFill>
                <a:blip r:embed="rId3" cstate="print"/>
                <a:stretch>
                  <a:fillRect/>
                </a:stretch>
              </p:blipFill>
              <p:spPr>
                <a:xfrm>
                  <a:off x="7383780" y="1556003"/>
                  <a:ext cx="2013203" cy="1668780"/>
                </a:xfrm>
                <a:prstGeom prst="rect">
                  <a:avLst/>
                </a:prstGeom>
              </p:spPr>
            </p:pic>
            <p:sp>
              <p:nvSpPr>
                <p:cNvPr id="4" name="object 4"/>
                <p:cNvSpPr/>
                <p:nvPr/>
              </p:nvSpPr>
              <p:spPr>
                <a:xfrm>
                  <a:off x="7384542" y="2814065"/>
                  <a:ext cx="934719" cy="378460"/>
                </a:xfrm>
                <a:custGeom>
                  <a:avLst/>
                  <a:gdLst/>
                  <a:ahLst/>
                  <a:cxnLst/>
                  <a:rect l="l" t="t" r="r" b="b"/>
                  <a:pathLst>
                    <a:path w="934720" h="378460">
                      <a:moveTo>
                        <a:pt x="871219" y="0"/>
                      </a:moveTo>
                      <a:lnTo>
                        <a:pt x="62991" y="0"/>
                      </a:lnTo>
                      <a:lnTo>
                        <a:pt x="38469" y="4949"/>
                      </a:lnTo>
                      <a:lnTo>
                        <a:pt x="18446" y="18446"/>
                      </a:lnTo>
                      <a:lnTo>
                        <a:pt x="4949" y="38469"/>
                      </a:lnTo>
                      <a:lnTo>
                        <a:pt x="0" y="62992"/>
                      </a:lnTo>
                      <a:lnTo>
                        <a:pt x="0" y="314960"/>
                      </a:lnTo>
                      <a:lnTo>
                        <a:pt x="4949" y="339482"/>
                      </a:lnTo>
                      <a:lnTo>
                        <a:pt x="18446" y="359505"/>
                      </a:lnTo>
                      <a:lnTo>
                        <a:pt x="38469" y="373002"/>
                      </a:lnTo>
                      <a:lnTo>
                        <a:pt x="62991" y="377951"/>
                      </a:lnTo>
                      <a:lnTo>
                        <a:pt x="871219" y="377951"/>
                      </a:lnTo>
                      <a:lnTo>
                        <a:pt x="895742" y="373002"/>
                      </a:lnTo>
                      <a:lnTo>
                        <a:pt x="915765" y="359505"/>
                      </a:lnTo>
                      <a:lnTo>
                        <a:pt x="929262" y="339482"/>
                      </a:lnTo>
                      <a:lnTo>
                        <a:pt x="934211" y="314960"/>
                      </a:lnTo>
                      <a:lnTo>
                        <a:pt x="934211" y="62992"/>
                      </a:lnTo>
                      <a:lnTo>
                        <a:pt x="929262" y="38469"/>
                      </a:lnTo>
                      <a:lnTo>
                        <a:pt x="915765" y="18446"/>
                      </a:lnTo>
                      <a:lnTo>
                        <a:pt x="895742" y="4949"/>
                      </a:lnTo>
                      <a:lnTo>
                        <a:pt x="871219"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bject 5"/>
                <p:cNvSpPr/>
                <p:nvPr/>
              </p:nvSpPr>
              <p:spPr>
                <a:xfrm>
                  <a:off x="7384542" y="2814065"/>
                  <a:ext cx="934719" cy="378460"/>
                </a:xfrm>
                <a:custGeom>
                  <a:avLst/>
                  <a:gdLst/>
                  <a:ahLst/>
                  <a:cxnLst/>
                  <a:rect l="l" t="t" r="r" b="b"/>
                  <a:pathLst>
                    <a:path w="934720" h="378460">
                      <a:moveTo>
                        <a:pt x="0" y="62992"/>
                      </a:moveTo>
                      <a:lnTo>
                        <a:pt x="4949" y="38469"/>
                      </a:lnTo>
                      <a:lnTo>
                        <a:pt x="18446" y="18446"/>
                      </a:lnTo>
                      <a:lnTo>
                        <a:pt x="38469" y="4949"/>
                      </a:lnTo>
                      <a:lnTo>
                        <a:pt x="62991" y="0"/>
                      </a:lnTo>
                      <a:lnTo>
                        <a:pt x="871219" y="0"/>
                      </a:lnTo>
                      <a:lnTo>
                        <a:pt x="895742" y="4949"/>
                      </a:lnTo>
                      <a:lnTo>
                        <a:pt x="915765" y="18446"/>
                      </a:lnTo>
                      <a:lnTo>
                        <a:pt x="929262" y="38469"/>
                      </a:lnTo>
                      <a:lnTo>
                        <a:pt x="934211" y="62992"/>
                      </a:lnTo>
                      <a:lnTo>
                        <a:pt x="934211" y="314960"/>
                      </a:lnTo>
                      <a:lnTo>
                        <a:pt x="929262" y="339482"/>
                      </a:lnTo>
                      <a:lnTo>
                        <a:pt x="915765" y="359505"/>
                      </a:lnTo>
                      <a:lnTo>
                        <a:pt x="895742" y="373002"/>
                      </a:lnTo>
                      <a:lnTo>
                        <a:pt x="871219" y="377951"/>
                      </a:lnTo>
                      <a:lnTo>
                        <a:pt x="62991" y="377951"/>
                      </a:lnTo>
                      <a:lnTo>
                        <a:pt x="38469" y="373002"/>
                      </a:lnTo>
                      <a:lnTo>
                        <a:pt x="18446" y="359505"/>
                      </a:lnTo>
                      <a:lnTo>
                        <a:pt x="4949" y="339482"/>
                      </a:lnTo>
                      <a:lnTo>
                        <a:pt x="0" y="314960"/>
                      </a:lnTo>
                      <a:lnTo>
                        <a:pt x="0" y="62992"/>
                      </a:lnTo>
                      <a:close/>
                    </a:path>
                  </a:pathLst>
                </a:custGeom>
                <a:ln w="25400">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object 6"/>
              <p:cNvSpPr txBox="1"/>
              <p:nvPr/>
            </p:nvSpPr>
            <p:spPr>
              <a:xfrm>
                <a:off x="7314438" y="948689"/>
                <a:ext cx="2147570" cy="2388235"/>
              </a:xfrm>
              <a:prstGeom prst="rect">
                <a:avLst/>
              </a:prstGeom>
              <a:ln w="19050">
                <a:solidFill>
                  <a:srgbClr val="782C2A"/>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Times New Roman"/>
                  <a:ea typeface="+mn-ea"/>
                  <a:cs typeface="Times New Roman"/>
                </a:endParaRPr>
              </a:p>
              <a:p>
                <a:pPr marL="1905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Calibri"/>
                    <a:ea typeface="+mn-ea"/>
                    <a:cs typeface="Calibri"/>
                  </a:rPr>
                  <a:t>~3%</a:t>
                </a:r>
                <a:r>
                  <a:rPr kumimoji="0" sz="1200" b="0" i="0" u="none" strike="noStrike" kern="1200" cap="none" spc="-35" normalizeH="0" baseline="0" noProof="0" dirty="0">
                    <a:ln>
                      <a:noFill/>
                    </a:ln>
                    <a:solidFill>
                      <a:srgbClr val="FFFFFF"/>
                    </a:solidFill>
                    <a:effectLst/>
                    <a:uLnTx/>
                    <a:uFillTx/>
                    <a:latin typeface="Calibri"/>
                    <a:ea typeface="+mn-ea"/>
                    <a:cs typeface="Calibri"/>
                  </a:rPr>
                  <a:t> </a:t>
                </a:r>
                <a:r>
                  <a:rPr kumimoji="0" sz="1200" b="0" i="0" u="none" strike="noStrike" kern="1200" cap="none" spc="-5" normalizeH="0" baseline="0" noProof="0" dirty="0">
                    <a:ln>
                      <a:noFill/>
                    </a:ln>
                    <a:solidFill>
                      <a:srgbClr val="FFFFFF"/>
                    </a:solidFill>
                    <a:effectLst/>
                    <a:uLnTx/>
                    <a:uFillTx/>
                    <a:latin typeface="Calibri"/>
                    <a:ea typeface="+mn-ea"/>
                    <a:cs typeface="Calibri"/>
                  </a:rPr>
                  <a:t>NSCLC</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7" name="object 7"/>
              <p:cNvPicPr/>
              <p:nvPr/>
            </p:nvPicPr>
            <p:blipFill>
              <a:blip r:embed="rId4" cstate="print"/>
              <a:stretch>
                <a:fillRect/>
              </a:stretch>
            </p:blipFill>
            <p:spPr>
              <a:xfrm>
                <a:off x="7424084" y="1045667"/>
                <a:ext cx="1790355" cy="267411"/>
              </a:xfrm>
              <a:prstGeom prst="rect">
                <a:avLst/>
              </a:prstGeom>
            </p:spPr>
          </p:pic>
        </p:grpSp>
        <p:grpSp>
          <p:nvGrpSpPr>
            <p:cNvPr id="21" name="Gruppo 20"/>
            <p:cNvGrpSpPr/>
            <p:nvPr/>
          </p:nvGrpSpPr>
          <p:grpSpPr>
            <a:xfrm>
              <a:off x="7319009" y="3443478"/>
              <a:ext cx="2146300" cy="2385060"/>
              <a:chOff x="7319009" y="3443478"/>
              <a:chExt cx="2146300" cy="2385060"/>
            </a:xfrm>
          </p:grpSpPr>
          <p:grpSp>
            <p:nvGrpSpPr>
              <p:cNvPr id="8" name="object 8"/>
              <p:cNvGrpSpPr/>
              <p:nvPr/>
            </p:nvGrpSpPr>
            <p:grpSpPr>
              <a:xfrm>
                <a:off x="7371588" y="3741420"/>
                <a:ext cx="2001520" cy="1978025"/>
                <a:chOff x="7371588" y="3741420"/>
                <a:chExt cx="2001520" cy="1978025"/>
              </a:xfrm>
            </p:grpSpPr>
            <p:pic>
              <p:nvPicPr>
                <p:cNvPr id="9" name="object 9"/>
                <p:cNvPicPr/>
                <p:nvPr/>
              </p:nvPicPr>
              <p:blipFill>
                <a:blip r:embed="rId5" cstate="print"/>
                <a:stretch>
                  <a:fillRect/>
                </a:stretch>
              </p:blipFill>
              <p:spPr>
                <a:xfrm>
                  <a:off x="7371588" y="3741420"/>
                  <a:ext cx="2001011" cy="1872995"/>
                </a:xfrm>
                <a:prstGeom prst="rect">
                  <a:avLst/>
                </a:prstGeom>
              </p:spPr>
            </p:pic>
            <p:sp>
              <p:nvSpPr>
                <p:cNvPr id="10" name="object 10"/>
                <p:cNvSpPr/>
                <p:nvPr/>
              </p:nvSpPr>
              <p:spPr>
                <a:xfrm>
                  <a:off x="7416546" y="5328666"/>
                  <a:ext cx="934719" cy="378460"/>
                </a:xfrm>
                <a:custGeom>
                  <a:avLst/>
                  <a:gdLst/>
                  <a:ahLst/>
                  <a:cxnLst/>
                  <a:rect l="l" t="t" r="r" b="b"/>
                  <a:pathLst>
                    <a:path w="934720" h="378460">
                      <a:moveTo>
                        <a:pt x="871220" y="0"/>
                      </a:moveTo>
                      <a:lnTo>
                        <a:pt x="62992" y="0"/>
                      </a:lnTo>
                      <a:lnTo>
                        <a:pt x="38469" y="4949"/>
                      </a:lnTo>
                      <a:lnTo>
                        <a:pt x="18446" y="18446"/>
                      </a:lnTo>
                      <a:lnTo>
                        <a:pt x="4949" y="38469"/>
                      </a:lnTo>
                      <a:lnTo>
                        <a:pt x="0" y="62992"/>
                      </a:lnTo>
                      <a:lnTo>
                        <a:pt x="0" y="314960"/>
                      </a:lnTo>
                      <a:lnTo>
                        <a:pt x="4949" y="339477"/>
                      </a:lnTo>
                      <a:lnTo>
                        <a:pt x="18446" y="359500"/>
                      </a:lnTo>
                      <a:lnTo>
                        <a:pt x="38469" y="373001"/>
                      </a:lnTo>
                      <a:lnTo>
                        <a:pt x="62992" y="377952"/>
                      </a:lnTo>
                      <a:lnTo>
                        <a:pt x="871220" y="377952"/>
                      </a:lnTo>
                      <a:lnTo>
                        <a:pt x="895742" y="373001"/>
                      </a:lnTo>
                      <a:lnTo>
                        <a:pt x="915765" y="359500"/>
                      </a:lnTo>
                      <a:lnTo>
                        <a:pt x="929262" y="339477"/>
                      </a:lnTo>
                      <a:lnTo>
                        <a:pt x="934211" y="314960"/>
                      </a:lnTo>
                      <a:lnTo>
                        <a:pt x="934211" y="62992"/>
                      </a:lnTo>
                      <a:lnTo>
                        <a:pt x="929262" y="38469"/>
                      </a:lnTo>
                      <a:lnTo>
                        <a:pt x="915765" y="18446"/>
                      </a:lnTo>
                      <a:lnTo>
                        <a:pt x="895742" y="4949"/>
                      </a:lnTo>
                      <a:lnTo>
                        <a:pt x="871220"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bject 11"/>
                <p:cNvSpPr/>
                <p:nvPr/>
              </p:nvSpPr>
              <p:spPr>
                <a:xfrm>
                  <a:off x="7416546" y="5328666"/>
                  <a:ext cx="934719" cy="378460"/>
                </a:xfrm>
                <a:custGeom>
                  <a:avLst/>
                  <a:gdLst/>
                  <a:ahLst/>
                  <a:cxnLst/>
                  <a:rect l="l" t="t" r="r" b="b"/>
                  <a:pathLst>
                    <a:path w="934720" h="378460">
                      <a:moveTo>
                        <a:pt x="0" y="62992"/>
                      </a:moveTo>
                      <a:lnTo>
                        <a:pt x="4949" y="38469"/>
                      </a:lnTo>
                      <a:lnTo>
                        <a:pt x="18446" y="18446"/>
                      </a:lnTo>
                      <a:lnTo>
                        <a:pt x="38469" y="4949"/>
                      </a:lnTo>
                      <a:lnTo>
                        <a:pt x="62992" y="0"/>
                      </a:lnTo>
                      <a:lnTo>
                        <a:pt x="871220" y="0"/>
                      </a:lnTo>
                      <a:lnTo>
                        <a:pt x="895742" y="4949"/>
                      </a:lnTo>
                      <a:lnTo>
                        <a:pt x="915765" y="18446"/>
                      </a:lnTo>
                      <a:lnTo>
                        <a:pt x="929262" y="38469"/>
                      </a:lnTo>
                      <a:lnTo>
                        <a:pt x="934211" y="62992"/>
                      </a:lnTo>
                      <a:lnTo>
                        <a:pt x="934211" y="314960"/>
                      </a:lnTo>
                      <a:lnTo>
                        <a:pt x="929262" y="339477"/>
                      </a:lnTo>
                      <a:lnTo>
                        <a:pt x="915765" y="359500"/>
                      </a:lnTo>
                      <a:lnTo>
                        <a:pt x="895742" y="373001"/>
                      </a:lnTo>
                      <a:lnTo>
                        <a:pt x="871220" y="377952"/>
                      </a:lnTo>
                      <a:lnTo>
                        <a:pt x="62992" y="377952"/>
                      </a:lnTo>
                      <a:lnTo>
                        <a:pt x="38469" y="373001"/>
                      </a:lnTo>
                      <a:lnTo>
                        <a:pt x="18446" y="359500"/>
                      </a:lnTo>
                      <a:lnTo>
                        <a:pt x="4949" y="339477"/>
                      </a:lnTo>
                      <a:lnTo>
                        <a:pt x="0" y="314960"/>
                      </a:lnTo>
                      <a:lnTo>
                        <a:pt x="0" y="62992"/>
                      </a:lnTo>
                      <a:close/>
                    </a:path>
                  </a:pathLst>
                </a:custGeom>
                <a:ln w="25400">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object 12"/>
              <p:cNvSpPr txBox="1"/>
              <p:nvPr/>
            </p:nvSpPr>
            <p:spPr>
              <a:xfrm>
                <a:off x="7319009" y="3443478"/>
                <a:ext cx="2146300" cy="2385060"/>
              </a:xfrm>
              <a:prstGeom prst="rect">
                <a:avLst/>
              </a:prstGeom>
              <a:ln w="19050">
                <a:solidFill>
                  <a:srgbClr val="782C2A"/>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Times New Roman"/>
                  <a:ea typeface="+mn-ea"/>
                  <a:cs typeface="Times New Roman"/>
                </a:endParaRPr>
              </a:p>
              <a:p>
                <a:pPr marL="217804"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Calibri"/>
                    <a:ea typeface="+mn-ea"/>
                    <a:cs typeface="Calibri"/>
                  </a:rPr>
                  <a:t>~3%</a:t>
                </a:r>
                <a:r>
                  <a:rPr kumimoji="0" sz="1200" b="0" i="0" u="none" strike="noStrike" kern="1200" cap="none" spc="-35" normalizeH="0" baseline="0" noProof="0" dirty="0">
                    <a:ln>
                      <a:noFill/>
                    </a:ln>
                    <a:solidFill>
                      <a:srgbClr val="FFFFFF"/>
                    </a:solidFill>
                    <a:effectLst/>
                    <a:uLnTx/>
                    <a:uFillTx/>
                    <a:latin typeface="Calibri"/>
                    <a:ea typeface="+mn-ea"/>
                    <a:cs typeface="Calibri"/>
                  </a:rPr>
                  <a:t> </a:t>
                </a:r>
                <a:r>
                  <a:rPr kumimoji="0" sz="1200" b="0" i="0" u="none" strike="noStrike" kern="1200" cap="none" spc="-5" normalizeH="0" baseline="0" noProof="0" dirty="0">
                    <a:ln>
                      <a:noFill/>
                    </a:ln>
                    <a:solidFill>
                      <a:srgbClr val="FFFFFF"/>
                    </a:solidFill>
                    <a:effectLst/>
                    <a:uLnTx/>
                    <a:uFillTx/>
                    <a:latin typeface="Calibri"/>
                    <a:ea typeface="+mn-ea"/>
                    <a:cs typeface="Calibri"/>
                  </a:rPr>
                  <a:t>NSCLC</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grpSp>
        <p:grpSp>
          <p:nvGrpSpPr>
            <p:cNvPr id="13" name="object 13"/>
            <p:cNvGrpSpPr/>
            <p:nvPr/>
          </p:nvGrpSpPr>
          <p:grpSpPr>
            <a:xfrm>
              <a:off x="7353300" y="3506723"/>
              <a:ext cx="1902460" cy="510540"/>
              <a:chOff x="7353300" y="3506723"/>
              <a:chExt cx="1902460" cy="510540"/>
            </a:xfrm>
          </p:grpSpPr>
          <p:sp>
            <p:nvSpPr>
              <p:cNvPr id="14" name="object 14"/>
              <p:cNvSpPr/>
              <p:nvPr/>
            </p:nvSpPr>
            <p:spPr>
              <a:xfrm>
                <a:off x="8470391" y="3741419"/>
                <a:ext cx="784860" cy="276225"/>
              </a:xfrm>
              <a:custGeom>
                <a:avLst/>
                <a:gdLst/>
                <a:ahLst/>
                <a:cxnLst/>
                <a:rect l="l" t="t" r="r" b="b"/>
                <a:pathLst>
                  <a:path w="784859" h="276225">
                    <a:moveTo>
                      <a:pt x="784859" y="0"/>
                    </a:moveTo>
                    <a:lnTo>
                      <a:pt x="0" y="0"/>
                    </a:lnTo>
                    <a:lnTo>
                      <a:pt x="0" y="275843"/>
                    </a:lnTo>
                    <a:lnTo>
                      <a:pt x="784859" y="275843"/>
                    </a:lnTo>
                    <a:lnTo>
                      <a:pt x="78485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object 15"/>
              <p:cNvPicPr/>
              <p:nvPr/>
            </p:nvPicPr>
            <p:blipFill>
              <a:blip r:embed="rId6" cstate="print"/>
              <a:stretch>
                <a:fillRect/>
              </a:stretch>
            </p:blipFill>
            <p:spPr>
              <a:xfrm>
                <a:off x="7353300" y="3506723"/>
                <a:ext cx="1901952" cy="335280"/>
              </a:xfrm>
              <a:prstGeom prst="rect">
                <a:avLst/>
              </a:prstGeom>
            </p:spPr>
          </p:pic>
        </p:grpSp>
        <p:pic>
          <p:nvPicPr>
            <p:cNvPr id="16" name="object 16"/>
            <p:cNvPicPr/>
            <p:nvPr/>
          </p:nvPicPr>
          <p:blipFill>
            <a:blip r:embed="rId7" cstate="print"/>
            <a:stretch>
              <a:fillRect/>
            </a:stretch>
          </p:blipFill>
          <p:spPr>
            <a:xfrm>
              <a:off x="759674" y="939437"/>
              <a:ext cx="6482694" cy="4920125"/>
            </a:xfrm>
            <a:prstGeom prst="rect">
              <a:avLst/>
            </a:prstGeom>
          </p:spPr>
        </p:pic>
      </p:grpSp>
      <p:sp>
        <p:nvSpPr>
          <p:cNvPr id="18" name="object 18"/>
          <p:cNvSpPr txBox="1">
            <a:spLocks noGrp="1"/>
          </p:cNvSpPr>
          <p:nvPr>
            <p:ph type="title"/>
          </p:nvPr>
        </p:nvSpPr>
        <p:spPr>
          <a:xfrm>
            <a:off x="3604341" y="121880"/>
            <a:ext cx="6269625" cy="566822"/>
          </a:xfrm>
          <a:prstGeom prst="rect">
            <a:avLst/>
          </a:prstGeom>
        </p:spPr>
        <p:txBody>
          <a:bodyPr vert="horz" wrap="square" lIns="0" tIns="12700" rIns="0" bIns="0" rtlCol="0">
            <a:spAutoFit/>
          </a:bodyPr>
          <a:lstStyle/>
          <a:p>
            <a:pPr marL="12700">
              <a:lnSpc>
                <a:spcPct val="100000"/>
              </a:lnSpc>
              <a:spcBef>
                <a:spcPts val="100"/>
              </a:spcBef>
            </a:pPr>
            <a:r>
              <a:rPr lang="it-IT" sz="3600" b="1" spc="-5" dirty="0" smtClean="0">
                <a:solidFill>
                  <a:srgbClr val="006666"/>
                </a:solidFill>
                <a:latin typeface="Calibri"/>
                <a:cs typeface="Calibri"/>
              </a:rPr>
              <a:t>Il NSCLC «</a:t>
            </a:r>
            <a:r>
              <a:rPr lang="it-IT" sz="3600" b="1" spc="-10" dirty="0" smtClean="0">
                <a:solidFill>
                  <a:srgbClr val="006666"/>
                </a:solidFill>
                <a:latin typeface="Calibri"/>
                <a:cs typeface="Calibri"/>
              </a:rPr>
              <a:t>Oncogene</a:t>
            </a:r>
            <a:r>
              <a:rPr lang="it-IT" sz="3600" b="1" spc="-45" dirty="0" smtClean="0">
                <a:solidFill>
                  <a:srgbClr val="006666"/>
                </a:solidFill>
                <a:latin typeface="Calibri"/>
                <a:cs typeface="Calibri"/>
              </a:rPr>
              <a:t> </a:t>
            </a:r>
            <a:r>
              <a:rPr lang="it-IT" sz="3600" b="1" spc="-5" dirty="0" err="1" smtClean="0">
                <a:solidFill>
                  <a:srgbClr val="006666"/>
                </a:solidFill>
                <a:latin typeface="Calibri"/>
                <a:cs typeface="Calibri"/>
              </a:rPr>
              <a:t>addicted</a:t>
            </a:r>
            <a:r>
              <a:rPr lang="it-IT" sz="3600" b="1" spc="-5" dirty="0" smtClean="0">
                <a:solidFill>
                  <a:srgbClr val="006666"/>
                </a:solidFill>
                <a:latin typeface="Calibri"/>
                <a:cs typeface="Calibri"/>
              </a:rPr>
              <a:t>»</a:t>
            </a:r>
            <a:endParaRPr sz="3600" dirty="0">
              <a:solidFill>
                <a:srgbClr val="006666"/>
              </a:solidFill>
              <a:latin typeface="Calibri"/>
              <a:cs typeface="Calibri"/>
            </a:endParaRPr>
          </a:p>
        </p:txBody>
      </p:sp>
      <p:cxnSp>
        <p:nvCxnSpPr>
          <p:cNvPr id="23" name="Connettore diritto 22"/>
          <p:cNvCxnSpPr/>
          <p:nvPr/>
        </p:nvCxnSpPr>
        <p:spPr>
          <a:xfrm>
            <a:off x="757646" y="64240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405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9E0F1C7D-1A3F-4BB6-0945-1BD32C5EF6A6}"/>
              </a:ext>
            </a:extLst>
          </p:cNvPr>
          <p:cNvSpPr txBox="1">
            <a:spLocks/>
          </p:cNvSpPr>
          <p:nvPr/>
        </p:nvSpPr>
        <p:spPr>
          <a:xfrm>
            <a:off x="648000" y="936000"/>
            <a:ext cx="9721296" cy="4873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b="0" i="0"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0"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0"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200" b="0" i="0" u="none" strike="noStrike" kern="1200" cap="none" spc="0" normalizeH="0" baseline="0" noProof="0" smtClean="0">
                <a:ln>
                  <a:noFill/>
                </a:ln>
                <a:solidFill>
                  <a:srgbClr val="BC36F0"/>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dirty="0">
              <a:ln>
                <a:noFill/>
              </a:ln>
              <a:solidFill>
                <a:srgbClr val="BC36F0"/>
              </a:solidFill>
              <a:effectLst/>
              <a:uLnTx/>
              <a:uFillTx/>
              <a:latin typeface="Arial" panose="020B0604020202020204" pitchFamily="34" charset="0"/>
              <a:ea typeface="+mn-ea"/>
              <a:cs typeface="Arial" panose="020B0604020202020204" pitchFamily="34" charset="0"/>
            </a:endParaRPr>
          </a:p>
        </p:txBody>
      </p:sp>
      <p:sp>
        <p:nvSpPr>
          <p:cNvPr id="3" name="Title 6">
            <a:extLst>
              <a:ext uri="{FF2B5EF4-FFF2-40B4-BE49-F238E27FC236}">
                <a16:creationId xmlns:a16="http://schemas.microsoft.com/office/drawing/2014/main" id="{FC414F4E-7864-B6FE-A74F-756BF3B1AC23}"/>
              </a:ext>
            </a:extLst>
          </p:cNvPr>
          <p:cNvSpPr txBox="1">
            <a:spLocks/>
          </p:cNvSpPr>
          <p:nvPr/>
        </p:nvSpPr>
        <p:spPr>
          <a:xfrm>
            <a:off x="648000" y="365125"/>
            <a:ext cx="9739048"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a:defRPr/>
            </a:pPr>
            <a:r>
              <a:rPr kumimoji="0" lang="en-US" sz="2800" b="1" i="1"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Le </a:t>
            </a:r>
            <a:r>
              <a:rPr kumimoji="0" lang="en-US" sz="2800" b="1" i="1"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mutazioni</a:t>
            </a:r>
            <a:r>
              <a:rPr kumimoji="0" lang="en-US" sz="2800" b="1" i="1"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di</a:t>
            </a:r>
            <a:r>
              <a:rPr kumimoji="0" lang="en-US" sz="2800" b="1" i="1" u="none" strike="noStrike" kern="1200" cap="none" spc="0" normalizeH="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1"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EGFR</a:t>
            </a:r>
            <a:r>
              <a:rPr lang="en-US" b="1" dirty="0">
                <a:solidFill>
                  <a:srgbClr val="006666"/>
                </a:solidFill>
                <a:latin typeface="Calibri" panose="020F0502020204030204"/>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sono</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il</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primo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biomarcatore</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“actionable”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scoperto</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nel</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lang="en-US" b="1" dirty="0" smtClean="0">
                <a:solidFill>
                  <a:srgbClr val="006666"/>
                </a:solidFill>
                <a:latin typeface="Calibri" panose="020F0502020204030204"/>
              </a:rPr>
              <a:t>NSCLC</a:t>
            </a:r>
            <a:endParaRPr lang="en-US" b="1" dirty="0">
              <a:solidFill>
                <a:srgbClr val="006666"/>
              </a:solidFill>
              <a:latin typeface="Calibri" panose="020F0502020204030204"/>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endParaRPr>
          </a:p>
        </p:txBody>
      </p:sp>
      <p:sp>
        <p:nvSpPr>
          <p:cNvPr id="4" name="Text Placeholder 2">
            <a:extLst>
              <a:ext uri="{FF2B5EF4-FFF2-40B4-BE49-F238E27FC236}">
                <a16:creationId xmlns:a16="http://schemas.microsoft.com/office/drawing/2014/main" id="{21059545-A2DF-FC1F-0648-26B115634175}"/>
              </a:ext>
            </a:extLst>
          </p:cNvPr>
          <p:cNvSpPr txBox="1">
            <a:spLocks/>
          </p:cNvSpPr>
          <p:nvPr/>
        </p:nvSpPr>
        <p:spPr>
          <a:xfrm>
            <a:off x="648000" y="6193564"/>
            <a:ext cx="8388000"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t>Russo, et al. Oncotarget 2015</a:t>
            </a:r>
            <a:endParaRPr kumimoji="0" lang="en-GB" sz="800" b="0" i="0" u="none" strike="noStrike" kern="1200" cap="none" spc="0" normalizeH="0" baseline="0" noProof="0" dirty="0">
              <a:ln>
                <a:noFill/>
              </a:ln>
              <a:solidFill>
                <a:srgbClr val="44546A"/>
              </a:solidFill>
              <a:effectLst/>
              <a:uLnTx/>
              <a:uFillTx/>
              <a:latin typeface="Arial" panose="020B0604020202020204"/>
              <a:ea typeface="+mn-ea"/>
              <a:cs typeface="Arial" panose="020B0604020202020204" pitchFamily="34" charset="0"/>
            </a:endParaRPr>
          </a:p>
        </p:txBody>
      </p:sp>
      <p:cxnSp>
        <p:nvCxnSpPr>
          <p:cNvPr id="6" name="Google Shape;928;p81">
            <a:extLst>
              <a:ext uri="{FF2B5EF4-FFF2-40B4-BE49-F238E27FC236}">
                <a16:creationId xmlns:a16="http://schemas.microsoft.com/office/drawing/2014/main" id="{DD80428E-E2AD-4EDE-A0CE-2B8546A467CD}"/>
              </a:ext>
            </a:extLst>
          </p:cNvPr>
          <p:cNvCxnSpPr>
            <a:endCxn id="39" idx="2"/>
          </p:cNvCxnSpPr>
          <p:nvPr/>
        </p:nvCxnSpPr>
        <p:spPr>
          <a:xfrm rot="10800000">
            <a:off x="6603604" y="2143098"/>
            <a:ext cx="47100" cy="3002700"/>
          </a:xfrm>
          <a:prstGeom prst="straightConnector1">
            <a:avLst/>
          </a:prstGeom>
          <a:noFill/>
          <a:ln w="28575" cap="flat" cmpd="sng">
            <a:solidFill>
              <a:srgbClr val="7D0096"/>
            </a:solidFill>
            <a:prstDash val="solid"/>
            <a:round/>
            <a:headEnd type="none" w="med" len="med"/>
            <a:tailEnd type="none" w="med" len="med"/>
          </a:ln>
        </p:spPr>
      </p:cxnSp>
      <p:grpSp>
        <p:nvGrpSpPr>
          <p:cNvPr id="7" name="Google Shape;932;p81">
            <a:extLst>
              <a:ext uri="{FF2B5EF4-FFF2-40B4-BE49-F238E27FC236}">
                <a16:creationId xmlns:a16="http://schemas.microsoft.com/office/drawing/2014/main" id="{9D09B907-FA31-4F6F-87F0-8E2CE0B32EAE}"/>
              </a:ext>
            </a:extLst>
          </p:cNvPr>
          <p:cNvGrpSpPr/>
          <p:nvPr/>
        </p:nvGrpSpPr>
        <p:grpSpPr>
          <a:xfrm>
            <a:off x="5803007" y="2745857"/>
            <a:ext cx="1601100" cy="540000"/>
            <a:chOff x="6346550" y="3563421"/>
            <a:chExt cx="1601100" cy="540000"/>
          </a:xfrm>
        </p:grpSpPr>
        <p:sp>
          <p:nvSpPr>
            <p:cNvPr id="42" name="Google Shape;933;p81">
              <a:extLst>
                <a:ext uri="{FF2B5EF4-FFF2-40B4-BE49-F238E27FC236}">
                  <a16:creationId xmlns:a16="http://schemas.microsoft.com/office/drawing/2014/main" id="{955AEB32-1DEF-4706-AA3B-A4FD97EB6738}"/>
                </a:ext>
              </a:extLst>
            </p:cNvPr>
            <p:cNvSpPr/>
            <p:nvPr/>
          </p:nvSpPr>
          <p:spPr>
            <a:xfrm>
              <a:off x="6346550" y="3563421"/>
              <a:ext cx="1601100" cy="540000"/>
            </a:xfrm>
            <a:prstGeom prst="roundRect">
              <a:avLst>
                <a:gd name="adj" fmla="val 16667"/>
              </a:avLst>
            </a:prstGeom>
            <a:solidFill>
              <a:srgbClr val="BC36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smtClean="0">
                  <a:ln>
                    <a:noFill/>
                  </a:ln>
                  <a:solidFill>
                    <a:srgbClr val="FFFFFF"/>
                  </a:solidFill>
                  <a:effectLst/>
                  <a:uLnTx/>
                  <a:uFillTx/>
                  <a:latin typeface="Arial"/>
                  <a:ea typeface="Arial"/>
                  <a:cs typeface="Arial"/>
                  <a:sym typeface="Arial"/>
                </a:rPr>
                <a:t>Afatinib</a:t>
              </a:r>
              <a:endParaRPr kumimoji="0" sz="1600" b="1" i="0" u="none" strike="noStrike" kern="0" cap="none" spc="0" normalizeH="0" baseline="0" noProof="0" dirty="0" smtClean="0">
                <a:ln>
                  <a:noFill/>
                </a:ln>
                <a:solidFill>
                  <a:srgbClr val="FFFFFF"/>
                </a:solidFill>
                <a:effectLst/>
                <a:uLnTx/>
                <a:uFillTx/>
                <a:latin typeface="Arial"/>
                <a:ea typeface="Arial"/>
                <a:cs typeface="Arial"/>
                <a:sym typeface="Arial"/>
              </a:endParaRPr>
            </a:p>
          </p:txBody>
        </p:sp>
        <p:sp>
          <p:nvSpPr>
            <p:cNvPr id="43" name="Google Shape;934;p81">
              <a:extLst>
                <a:ext uri="{FF2B5EF4-FFF2-40B4-BE49-F238E27FC236}">
                  <a16:creationId xmlns:a16="http://schemas.microsoft.com/office/drawing/2014/main" id="{0C24EA51-35E4-4B82-A8F9-0F4B439CBAB5}"/>
                </a:ext>
              </a:extLst>
            </p:cNvPr>
            <p:cNvSpPr/>
            <p:nvPr/>
          </p:nvSpPr>
          <p:spPr>
            <a:xfrm>
              <a:off x="6413659" y="3609842"/>
              <a:ext cx="1467000" cy="4428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800" b="0" i="0" u="none" strike="noStrike" kern="0" cap="none" spc="0" normalizeH="0" baseline="30000" noProof="0" dirty="0" smtClean="0">
                <a:ln>
                  <a:noFill/>
                </a:ln>
                <a:solidFill>
                  <a:srgbClr val="FFFFFF"/>
                </a:solidFill>
                <a:effectLst/>
                <a:uLnTx/>
                <a:uFillTx/>
                <a:latin typeface="Arial"/>
                <a:ea typeface="Arial"/>
                <a:cs typeface="Arial"/>
                <a:sym typeface="Arial"/>
              </a:endParaRPr>
            </a:p>
          </p:txBody>
        </p:sp>
      </p:grpSp>
      <p:grpSp>
        <p:nvGrpSpPr>
          <p:cNvPr id="8" name="Google Shape;935;p81">
            <a:extLst>
              <a:ext uri="{FF2B5EF4-FFF2-40B4-BE49-F238E27FC236}">
                <a16:creationId xmlns:a16="http://schemas.microsoft.com/office/drawing/2014/main" id="{8A752EF5-35EF-465C-A803-EB7C7C9E9C15}"/>
              </a:ext>
            </a:extLst>
          </p:cNvPr>
          <p:cNvGrpSpPr/>
          <p:nvPr/>
        </p:nvGrpSpPr>
        <p:grpSpPr>
          <a:xfrm>
            <a:off x="5803007" y="3292952"/>
            <a:ext cx="1601100" cy="540000"/>
            <a:chOff x="8283755" y="3563421"/>
            <a:chExt cx="1601100" cy="540000"/>
          </a:xfrm>
        </p:grpSpPr>
        <p:sp>
          <p:nvSpPr>
            <p:cNvPr id="40" name="Google Shape;936;p81">
              <a:extLst>
                <a:ext uri="{FF2B5EF4-FFF2-40B4-BE49-F238E27FC236}">
                  <a16:creationId xmlns:a16="http://schemas.microsoft.com/office/drawing/2014/main" id="{1803AC7F-2406-4A80-9B49-801EA2B1CCCE}"/>
                </a:ext>
              </a:extLst>
            </p:cNvPr>
            <p:cNvSpPr/>
            <p:nvPr/>
          </p:nvSpPr>
          <p:spPr>
            <a:xfrm>
              <a:off x="8283755" y="3563421"/>
              <a:ext cx="1601100" cy="540000"/>
            </a:xfrm>
            <a:prstGeom prst="roundRect">
              <a:avLst>
                <a:gd name="adj" fmla="val 16667"/>
              </a:avLst>
            </a:prstGeom>
            <a:solidFill>
              <a:srgbClr val="FFBD6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Dacomitinib</a:t>
              </a:r>
              <a:endParaRPr kumimoji="0" sz="16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endParaRPr>
            </a:p>
          </p:txBody>
        </p:sp>
        <p:sp>
          <p:nvSpPr>
            <p:cNvPr id="41" name="Google Shape;937;p81">
              <a:extLst>
                <a:ext uri="{FF2B5EF4-FFF2-40B4-BE49-F238E27FC236}">
                  <a16:creationId xmlns:a16="http://schemas.microsoft.com/office/drawing/2014/main" id="{AAFCDA2B-AC43-4428-8D17-FACC29FDB996}"/>
                </a:ext>
              </a:extLst>
            </p:cNvPr>
            <p:cNvSpPr/>
            <p:nvPr/>
          </p:nvSpPr>
          <p:spPr>
            <a:xfrm>
              <a:off x="8343342" y="3609842"/>
              <a:ext cx="1467000" cy="4428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800" b="0" i="0" u="none" strike="noStrike" kern="0" cap="none" spc="0" normalizeH="0" baseline="30000" noProof="0" dirty="0" smtClean="0">
                <a:ln>
                  <a:noFill/>
                </a:ln>
                <a:solidFill>
                  <a:srgbClr val="FFFFFF"/>
                </a:solidFill>
                <a:effectLst/>
                <a:uLnTx/>
                <a:uFillTx/>
                <a:latin typeface="Arial"/>
                <a:ea typeface="Arial"/>
                <a:cs typeface="Arial"/>
                <a:sym typeface="Arial"/>
              </a:endParaRPr>
            </a:p>
          </p:txBody>
        </p:sp>
      </p:grpSp>
      <p:sp>
        <p:nvSpPr>
          <p:cNvPr id="9" name="Google Shape;938;p81">
            <a:extLst>
              <a:ext uri="{FF2B5EF4-FFF2-40B4-BE49-F238E27FC236}">
                <a16:creationId xmlns:a16="http://schemas.microsoft.com/office/drawing/2014/main" id="{4B700901-8A3C-45C8-A647-D9E9240A5DB5}"/>
              </a:ext>
            </a:extLst>
          </p:cNvPr>
          <p:cNvSpPr txBox="1"/>
          <p:nvPr/>
        </p:nvSpPr>
        <p:spPr>
          <a:xfrm>
            <a:off x="3045175" y="3176481"/>
            <a:ext cx="2593200" cy="727200"/>
          </a:xfrm>
          <a:prstGeom prst="rect">
            <a:avLst/>
          </a:prstGeom>
          <a:noFill/>
          <a:ln w="28575" cap="flat" cmpd="sng">
            <a:solidFill>
              <a:srgbClr val="7D009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0" cap="none" spc="0" normalizeH="0" baseline="0" noProof="0" dirty="0" smtClean="0">
                <a:ln>
                  <a:noFill/>
                </a:ln>
                <a:solidFill>
                  <a:srgbClr val="7D0096"/>
                </a:solidFill>
                <a:effectLst/>
                <a:uLnTx/>
                <a:uFillTx/>
                <a:latin typeface="Arial" panose="020B0604020202020204"/>
                <a:ea typeface="+mn-ea"/>
                <a:cs typeface="+mn-cs"/>
              </a:rPr>
              <a:t>EGFR</a:t>
            </a:r>
            <a:r>
              <a:rPr kumimoji="0" lang="en-GB" sz="1200" b="1" i="0" u="none" strike="noStrike" kern="0" cap="none" spc="0" normalizeH="0" baseline="0" noProof="0" dirty="0" smtClean="0">
                <a:ln>
                  <a:noFill/>
                </a:ln>
                <a:solidFill>
                  <a:srgbClr val="7D0096"/>
                </a:solidFill>
                <a:effectLst/>
                <a:uLnTx/>
                <a:uFillTx/>
                <a:latin typeface="Arial" panose="020B0604020202020204"/>
                <a:ea typeface="+mn-ea"/>
                <a:cs typeface="+mn-cs"/>
              </a:rPr>
              <a:t> mutations </a:t>
            </a: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identified as targetable biomarkers in NSCLC</a:t>
            </a:r>
            <a:endParaRPr kumimoji="0"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endParaRPr>
          </a:p>
        </p:txBody>
      </p:sp>
      <p:grpSp>
        <p:nvGrpSpPr>
          <p:cNvPr id="10" name="Google Shape;939;p81">
            <a:extLst>
              <a:ext uri="{FF2B5EF4-FFF2-40B4-BE49-F238E27FC236}">
                <a16:creationId xmlns:a16="http://schemas.microsoft.com/office/drawing/2014/main" id="{E5972F05-80CF-42E8-90C0-2CBCF0387C7F}"/>
              </a:ext>
            </a:extLst>
          </p:cNvPr>
          <p:cNvGrpSpPr/>
          <p:nvPr/>
        </p:nvGrpSpPr>
        <p:grpSpPr>
          <a:xfrm>
            <a:off x="5802257" y="1651667"/>
            <a:ext cx="1602600" cy="540000"/>
            <a:chOff x="427772" y="2256224"/>
            <a:chExt cx="1602600" cy="540000"/>
          </a:xfrm>
        </p:grpSpPr>
        <p:sp>
          <p:nvSpPr>
            <p:cNvPr id="38" name="Google Shape;940;p81">
              <a:extLst>
                <a:ext uri="{FF2B5EF4-FFF2-40B4-BE49-F238E27FC236}">
                  <a16:creationId xmlns:a16="http://schemas.microsoft.com/office/drawing/2014/main" id="{6DA0258F-39FF-4005-B409-C201D5079CA7}"/>
                </a:ext>
              </a:extLst>
            </p:cNvPr>
            <p:cNvSpPr/>
            <p:nvPr/>
          </p:nvSpPr>
          <p:spPr>
            <a:xfrm>
              <a:off x="427772" y="2256224"/>
              <a:ext cx="1602600" cy="540000"/>
            </a:xfrm>
            <a:prstGeom prst="roundRect">
              <a:avLst>
                <a:gd name="adj" fmla="val 16667"/>
              </a:avLst>
            </a:prstGeom>
            <a:solidFill>
              <a:srgbClr val="1482F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smtClean="0">
                  <a:ln>
                    <a:noFill/>
                  </a:ln>
                  <a:solidFill>
                    <a:srgbClr val="FFFFFF"/>
                  </a:solidFill>
                  <a:effectLst/>
                  <a:uLnTx/>
                  <a:uFillTx/>
                  <a:latin typeface="Arial"/>
                  <a:ea typeface="Arial"/>
                  <a:cs typeface="Arial"/>
                  <a:sym typeface="Arial"/>
                </a:rPr>
                <a:t>Erlotinib</a:t>
              </a:r>
              <a:r>
                <a:rPr kumimoji="0" lang="en-GB" sz="1600" b="0" i="0" u="none" strike="noStrike" kern="0" cap="none" spc="0" normalizeH="0" baseline="0" noProof="0" dirty="0" smtClean="0">
                  <a:ln>
                    <a:noFill/>
                  </a:ln>
                  <a:solidFill>
                    <a:srgbClr val="FFFFFF"/>
                  </a:solidFill>
                  <a:effectLst/>
                  <a:uLnTx/>
                  <a:uFillTx/>
                  <a:latin typeface="Arial"/>
                  <a:ea typeface="Arial"/>
                  <a:cs typeface="Arial"/>
                  <a:sym typeface="Arial"/>
                </a:rPr>
                <a:t> </a:t>
              </a:r>
              <a:endParaRPr kumimoji="0" sz="1600" b="0" i="0" u="none" strike="noStrike" kern="0" cap="none" spc="0" normalizeH="0" baseline="30000" noProof="0" dirty="0" smtClean="0">
                <a:ln>
                  <a:noFill/>
                </a:ln>
                <a:solidFill>
                  <a:srgbClr val="FFFFFF"/>
                </a:solidFill>
                <a:effectLst/>
                <a:uLnTx/>
                <a:uFillTx/>
                <a:latin typeface="Arial"/>
                <a:ea typeface="Arial"/>
                <a:cs typeface="Arial"/>
                <a:sym typeface="Arial"/>
              </a:endParaRPr>
            </a:p>
          </p:txBody>
        </p:sp>
        <p:sp>
          <p:nvSpPr>
            <p:cNvPr id="39" name="Google Shape;930;p81">
              <a:extLst>
                <a:ext uri="{FF2B5EF4-FFF2-40B4-BE49-F238E27FC236}">
                  <a16:creationId xmlns:a16="http://schemas.microsoft.com/office/drawing/2014/main" id="{C7F85539-3B92-4391-AB35-F39AE85162B9}"/>
                </a:ext>
              </a:extLst>
            </p:cNvPr>
            <p:cNvSpPr/>
            <p:nvPr/>
          </p:nvSpPr>
          <p:spPr>
            <a:xfrm>
              <a:off x="495619" y="2304855"/>
              <a:ext cx="1467000" cy="4428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800" b="0" i="0" u="none" strike="noStrike" kern="0" cap="none" spc="0" normalizeH="0" baseline="30000" noProof="0" dirty="0" smtClean="0">
                <a:ln>
                  <a:noFill/>
                </a:ln>
                <a:solidFill>
                  <a:srgbClr val="FFFFFF"/>
                </a:solidFill>
                <a:effectLst/>
                <a:uLnTx/>
                <a:uFillTx/>
                <a:latin typeface="Arial"/>
                <a:ea typeface="Arial"/>
                <a:cs typeface="Arial"/>
                <a:sym typeface="Arial"/>
              </a:endParaRPr>
            </a:p>
          </p:txBody>
        </p:sp>
      </p:grpSp>
      <p:grpSp>
        <p:nvGrpSpPr>
          <p:cNvPr id="11" name="Google Shape;941;p81">
            <a:extLst>
              <a:ext uri="{FF2B5EF4-FFF2-40B4-BE49-F238E27FC236}">
                <a16:creationId xmlns:a16="http://schemas.microsoft.com/office/drawing/2014/main" id="{0E6DF829-36C5-4F55-B326-11487F141064}"/>
              </a:ext>
            </a:extLst>
          </p:cNvPr>
          <p:cNvGrpSpPr/>
          <p:nvPr/>
        </p:nvGrpSpPr>
        <p:grpSpPr>
          <a:xfrm>
            <a:off x="5803007" y="2198762"/>
            <a:ext cx="1601100" cy="540000"/>
            <a:chOff x="2343455" y="2257311"/>
            <a:chExt cx="1601100" cy="540000"/>
          </a:xfrm>
        </p:grpSpPr>
        <p:sp>
          <p:nvSpPr>
            <p:cNvPr id="36" name="Google Shape;942;p81">
              <a:extLst>
                <a:ext uri="{FF2B5EF4-FFF2-40B4-BE49-F238E27FC236}">
                  <a16:creationId xmlns:a16="http://schemas.microsoft.com/office/drawing/2014/main" id="{BA50F2B9-93EB-47CC-8A97-37C7B30ADB3F}"/>
                </a:ext>
              </a:extLst>
            </p:cNvPr>
            <p:cNvSpPr/>
            <p:nvPr/>
          </p:nvSpPr>
          <p:spPr>
            <a:xfrm>
              <a:off x="2343455" y="2257311"/>
              <a:ext cx="1601100" cy="540000"/>
            </a:xfrm>
            <a:prstGeom prst="roundRect">
              <a:avLst>
                <a:gd name="adj" fmla="val 16667"/>
              </a:avLst>
            </a:prstGeom>
            <a:solidFill>
              <a:srgbClr val="FF878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smtClean="0">
                  <a:ln>
                    <a:noFill/>
                  </a:ln>
                  <a:solidFill>
                    <a:srgbClr val="FFFFFF"/>
                  </a:solidFill>
                  <a:effectLst/>
                  <a:uLnTx/>
                  <a:uFillTx/>
                  <a:latin typeface="Arial"/>
                  <a:ea typeface="Arial"/>
                  <a:cs typeface="Arial"/>
                  <a:sym typeface="Arial"/>
                </a:rPr>
                <a:t>Gefitinib</a:t>
              </a:r>
              <a:endParaRPr kumimoji="0" sz="1600" b="0" i="0" u="none" strike="noStrike" kern="0" cap="none" spc="0" normalizeH="0" baseline="0" noProof="0" dirty="0" smtClean="0">
                <a:ln>
                  <a:noFill/>
                </a:ln>
                <a:solidFill>
                  <a:srgbClr val="FFFFFF"/>
                </a:solidFill>
                <a:effectLst/>
                <a:uLnTx/>
                <a:uFillTx/>
                <a:latin typeface="Arial"/>
                <a:ea typeface="Arial"/>
                <a:cs typeface="Arial"/>
                <a:sym typeface="Arial"/>
              </a:endParaRPr>
            </a:p>
          </p:txBody>
        </p:sp>
        <p:sp>
          <p:nvSpPr>
            <p:cNvPr id="37" name="Google Shape;943;p81">
              <a:extLst>
                <a:ext uri="{FF2B5EF4-FFF2-40B4-BE49-F238E27FC236}">
                  <a16:creationId xmlns:a16="http://schemas.microsoft.com/office/drawing/2014/main" id="{11B66EE4-7EC5-4410-A531-53E566628400}"/>
                </a:ext>
              </a:extLst>
            </p:cNvPr>
            <p:cNvSpPr/>
            <p:nvPr/>
          </p:nvSpPr>
          <p:spPr>
            <a:xfrm>
              <a:off x="2410564" y="2304855"/>
              <a:ext cx="1467000" cy="4428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800" b="0" i="0" u="none" strike="noStrike" kern="0" cap="none" spc="0" normalizeH="0" baseline="30000" noProof="0" dirty="0" smtClean="0">
                <a:ln>
                  <a:noFill/>
                </a:ln>
                <a:solidFill>
                  <a:srgbClr val="FFFFFF"/>
                </a:solidFill>
                <a:effectLst/>
                <a:uLnTx/>
                <a:uFillTx/>
                <a:latin typeface="Arial"/>
                <a:ea typeface="Arial"/>
                <a:cs typeface="Arial"/>
                <a:sym typeface="Arial"/>
              </a:endParaRPr>
            </a:p>
          </p:txBody>
        </p:sp>
      </p:grpSp>
      <p:sp>
        <p:nvSpPr>
          <p:cNvPr id="12" name="Google Shape;944;p81">
            <a:extLst>
              <a:ext uri="{FF2B5EF4-FFF2-40B4-BE49-F238E27FC236}">
                <a16:creationId xmlns:a16="http://schemas.microsoft.com/office/drawing/2014/main" id="{0EEBFA13-16B3-4838-A5D3-9B1C32839B75}"/>
              </a:ext>
            </a:extLst>
          </p:cNvPr>
          <p:cNvSpPr txBox="1"/>
          <p:nvPr/>
        </p:nvSpPr>
        <p:spPr>
          <a:xfrm>
            <a:off x="5333575" y="4093168"/>
            <a:ext cx="2513400" cy="727200"/>
          </a:xfrm>
          <a:prstGeom prst="rect">
            <a:avLst/>
          </a:prstGeom>
          <a:solidFill>
            <a:srgbClr val="FFFFFF"/>
          </a:solidFill>
          <a:ln w="28575" cap="flat" cmpd="sng">
            <a:solidFill>
              <a:srgbClr val="7D009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1L approvals of EGFR TKIs</a:t>
            </a:r>
            <a:b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b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in advanced </a:t>
            </a:r>
            <a:r>
              <a:rPr kumimoji="0" lang="en-GB" sz="1200" b="1" i="1" u="none" strike="noStrike" kern="0" cap="none" spc="0" normalizeH="0" baseline="0" noProof="0" dirty="0" smtClean="0">
                <a:ln>
                  <a:noFill/>
                </a:ln>
                <a:solidFill>
                  <a:srgbClr val="7D0096"/>
                </a:solidFill>
                <a:effectLst/>
                <a:uLnTx/>
                <a:uFillTx/>
                <a:latin typeface="Arial" panose="020B0604020202020204"/>
                <a:ea typeface="+mn-ea"/>
                <a:cs typeface="+mn-cs"/>
              </a:rPr>
              <a:t>EGFR</a:t>
            </a:r>
            <a:r>
              <a:rPr kumimoji="0" lang="en-GB" sz="1200" b="1" i="0" u="none" strike="noStrike" kern="0" cap="none" spc="0" normalizeH="0" baseline="0" noProof="0" dirty="0" smtClean="0">
                <a:ln>
                  <a:noFill/>
                </a:ln>
                <a:solidFill>
                  <a:srgbClr val="7D0096"/>
                </a:solidFill>
                <a:effectLst/>
                <a:uLnTx/>
                <a:uFillTx/>
                <a:latin typeface="Arial" panose="020B0604020202020204"/>
                <a:ea typeface="+mn-ea"/>
                <a:cs typeface="+mn-cs"/>
              </a:rPr>
              <a:t>+ NSCLC</a:t>
            </a:r>
            <a:endParaRPr kumimoji="0" sz="1200" b="1" i="0" u="none" strike="noStrike" kern="0" cap="none" spc="0" normalizeH="0" baseline="0" noProof="0" dirty="0" smtClean="0">
              <a:ln>
                <a:noFill/>
              </a:ln>
              <a:solidFill>
                <a:srgbClr val="7D0096"/>
              </a:solidFill>
              <a:effectLst/>
              <a:uLnTx/>
              <a:uFillTx/>
              <a:latin typeface="Arial" panose="020B0604020202020204"/>
              <a:ea typeface="+mn-ea"/>
              <a:cs typeface="+mn-cs"/>
            </a:endParaRPr>
          </a:p>
        </p:txBody>
      </p:sp>
      <p:cxnSp>
        <p:nvCxnSpPr>
          <p:cNvPr id="13" name="Google Shape;945;p81">
            <a:extLst>
              <a:ext uri="{FF2B5EF4-FFF2-40B4-BE49-F238E27FC236}">
                <a16:creationId xmlns:a16="http://schemas.microsoft.com/office/drawing/2014/main" id="{4AA05A0E-EBB8-43EA-925D-765D87FCD88A}"/>
              </a:ext>
            </a:extLst>
          </p:cNvPr>
          <p:cNvCxnSpPr/>
          <p:nvPr/>
        </p:nvCxnSpPr>
        <p:spPr>
          <a:xfrm rot="10800000" flipH="1">
            <a:off x="2310300" y="3156368"/>
            <a:ext cx="4200" cy="1989300"/>
          </a:xfrm>
          <a:prstGeom prst="straightConnector1">
            <a:avLst/>
          </a:prstGeom>
          <a:noFill/>
          <a:ln w="28575" cap="flat" cmpd="sng">
            <a:solidFill>
              <a:srgbClr val="7D0096"/>
            </a:solidFill>
            <a:prstDash val="solid"/>
            <a:round/>
            <a:headEnd type="none" w="med" len="med"/>
            <a:tailEnd type="none" w="med" len="med"/>
          </a:ln>
        </p:spPr>
      </p:cxnSp>
      <p:sp>
        <p:nvSpPr>
          <p:cNvPr id="14" name="Google Shape;946;p81">
            <a:extLst>
              <a:ext uri="{FF2B5EF4-FFF2-40B4-BE49-F238E27FC236}">
                <a16:creationId xmlns:a16="http://schemas.microsoft.com/office/drawing/2014/main" id="{51956647-CFBE-44FF-BC94-569C917D86B2}"/>
              </a:ext>
            </a:extLst>
          </p:cNvPr>
          <p:cNvSpPr txBox="1"/>
          <p:nvPr/>
        </p:nvSpPr>
        <p:spPr>
          <a:xfrm>
            <a:off x="883442" y="4074873"/>
            <a:ext cx="2765574" cy="727200"/>
          </a:xfrm>
          <a:prstGeom prst="rect">
            <a:avLst/>
          </a:prstGeom>
          <a:solidFill>
            <a:srgbClr val="FFFFFF"/>
          </a:solidFill>
          <a:ln w="28575" cap="flat" cmpd="sng">
            <a:solidFill>
              <a:srgbClr val="7D009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Erlotinib and gefitinib initially approved in </a:t>
            </a:r>
            <a:r>
              <a:rPr kumimoji="0" lang="en-GB" sz="1200" b="1" i="0" u="none" strike="noStrike" kern="0" cap="none" spc="0" normalizeH="0" baseline="0" noProof="0" dirty="0" smtClean="0">
                <a:ln>
                  <a:noFill/>
                </a:ln>
                <a:solidFill>
                  <a:srgbClr val="7D0096"/>
                </a:solidFill>
                <a:effectLst/>
                <a:uLnTx/>
                <a:uFillTx/>
                <a:latin typeface="Arial" panose="020B0604020202020204"/>
                <a:ea typeface="+mn-ea"/>
                <a:cs typeface="+mn-cs"/>
              </a:rPr>
              <a:t>unselected patients </a:t>
            </a: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with advanced NSCLC post-chemo</a:t>
            </a:r>
            <a:endParaRPr kumimoji="0"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endParaRPr>
          </a:p>
        </p:txBody>
      </p:sp>
      <p:grpSp>
        <p:nvGrpSpPr>
          <p:cNvPr id="15" name="Google Shape;947;p81">
            <a:extLst>
              <a:ext uri="{FF2B5EF4-FFF2-40B4-BE49-F238E27FC236}">
                <a16:creationId xmlns:a16="http://schemas.microsoft.com/office/drawing/2014/main" id="{BC0F6CF5-2F52-4357-BEA1-B7C586E7698C}"/>
              </a:ext>
            </a:extLst>
          </p:cNvPr>
          <p:cNvGrpSpPr/>
          <p:nvPr/>
        </p:nvGrpSpPr>
        <p:grpSpPr>
          <a:xfrm>
            <a:off x="1285368" y="3233354"/>
            <a:ext cx="1601069" cy="540000"/>
            <a:chOff x="2343455" y="2257311"/>
            <a:chExt cx="1601069" cy="540000"/>
          </a:xfrm>
        </p:grpSpPr>
        <p:sp>
          <p:nvSpPr>
            <p:cNvPr id="34" name="Google Shape;948;p81">
              <a:extLst>
                <a:ext uri="{FF2B5EF4-FFF2-40B4-BE49-F238E27FC236}">
                  <a16:creationId xmlns:a16="http://schemas.microsoft.com/office/drawing/2014/main" id="{CE5FD5FD-DE11-4020-A1EA-77BC46012BE3}"/>
                </a:ext>
              </a:extLst>
            </p:cNvPr>
            <p:cNvSpPr/>
            <p:nvPr/>
          </p:nvSpPr>
          <p:spPr>
            <a:xfrm>
              <a:off x="2343455" y="2257311"/>
              <a:ext cx="1601069" cy="540000"/>
            </a:xfrm>
            <a:prstGeom prst="roundRect">
              <a:avLst>
                <a:gd name="adj" fmla="val 16667"/>
              </a:avLst>
            </a:prstGeom>
            <a:solidFill>
              <a:srgbClr val="FF878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smtClean="0">
                  <a:ln>
                    <a:noFill/>
                  </a:ln>
                  <a:solidFill>
                    <a:srgbClr val="FFFFFF"/>
                  </a:solidFill>
                  <a:effectLst/>
                  <a:uLnTx/>
                  <a:uFillTx/>
                  <a:latin typeface="Arial"/>
                  <a:ea typeface="Arial"/>
                  <a:cs typeface="Arial"/>
                  <a:sym typeface="Arial"/>
                </a:rPr>
                <a:t>Gefitinib</a:t>
              </a:r>
              <a:endParaRPr kumimoji="0" sz="1600" b="0" i="0" u="none" strike="noStrike" kern="0" cap="none" spc="0" normalizeH="0" baseline="0" noProof="0" dirty="0" smtClean="0">
                <a:ln>
                  <a:noFill/>
                </a:ln>
                <a:solidFill>
                  <a:srgbClr val="FFFFFF"/>
                </a:solidFill>
                <a:effectLst/>
                <a:uLnTx/>
                <a:uFillTx/>
                <a:latin typeface="Arial"/>
                <a:ea typeface="Arial"/>
                <a:cs typeface="Arial"/>
                <a:sym typeface="Arial"/>
              </a:endParaRPr>
            </a:p>
          </p:txBody>
        </p:sp>
        <p:sp>
          <p:nvSpPr>
            <p:cNvPr id="35" name="Google Shape;949;p81">
              <a:extLst>
                <a:ext uri="{FF2B5EF4-FFF2-40B4-BE49-F238E27FC236}">
                  <a16:creationId xmlns:a16="http://schemas.microsoft.com/office/drawing/2014/main" id="{8034FB5B-B36A-42D9-ADCF-75F7E5C9CAEA}"/>
                </a:ext>
              </a:extLst>
            </p:cNvPr>
            <p:cNvSpPr/>
            <p:nvPr/>
          </p:nvSpPr>
          <p:spPr>
            <a:xfrm>
              <a:off x="2410564" y="2304855"/>
              <a:ext cx="1467000" cy="4428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800" b="0" i="0" u="none" strike="noStrike" kern="0" cap="none" spc="0" normalizeH="0" baseline="30000" noProof="0" dirty="0" smtClean="0">
                <a:ln>
                  <a:noFill/>
                </a:ln>
                <a:solidFill>
                  <a:srgbClr val="FFFFFF"/>
                </a:solidFill>
                <a:effectLst/>
                <a:uLnTx/>
                <a:uFillTx/>
                <a:latin typeface="Arial"/>
                <a:ea typeface="Arial"/>
                <a:cs typeface="Arial"/>
                <a:sym typeface="Arial"/>
              </a:endParaRPr>
            </a:p>
          </p:txBody>
        </p:sp>
      </p:grpSp>
      <p:grpSp>
        <p:nvGrpSpPr>
          <p:cNvPr id="16" name="Google Shape;950;p81">
            <a:extLst>
              <a:ext uri="{FF2B5EF4-FFF2-40B4-BE49-F238E27FC236}">
                <a16:creationId xmlns:a16="http://schemas.microsoft.com/office/drawing/2014/main" id="{139E5B9F-A816-479F-BD55-BC21C59A4E4F}"/>
              </a:ext>
            </a:extLst>
          </p:cNvPr>
          <p:cNvGrpSpPr/>
          <p:nvPr/>
        </p:nvGrpSpPr>
        <p:grpSpPr>
          <a:xfrm>
            <a:off x="1284622" y="2665042"/>
            <a:ext cx="1602544" cy="540000"/>
            <a:chOff x="427772" y="2256224"/>
            <a:chExt cx="1602544" cy="540000"/>
          </a:xfrm>
        </p:grpSpPr>
        <p:sp>
          <p:nvSpPr>
            <p:cNvPr id="32" name="Google Shape;951;p81">
              <a:extLst>
                <a:ext uri="{FF2B5EF4-FFF2-40B4-BE49-F238E27FC236}">
                  <a16:creationId xmlns:a16="http://schemas.microsoft.com/office/drawing/2014/main" id="{4516A06F-B2D9-4FE7-9DC2-F908EB580E4D}"/>
                </a:ext>
              </a:extLst>
            </p:cNvPr>
            <p:cNvSpPr/>
            <p:nvPr/>
          </p:nvSpPr>
          <p:spPr>
            <a:xfrm>
              <a:off x="427772" y="2256224"/>
              <a:ext cx="1602544" cy="540000"/>
            </a:xfrm>
            <a:prstGeom prst="roundRect">
              <a:avLst>
                <a:gd name="adj" fmla="val 16667"/>
              </a:avLst>
            </a:prstGeom>
            <a:solidFill>
              <a:srgbClr val="1482F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smtClean="0">
                  <a:ln>
                    <a:noFill/>
                  </a:ln>
                  <a:solidFill>
                    <a:srgbClr val="FFFFFF"/>
                  </a:solidFill>
                  <a:effectLst/>
                  <a:uLnTx/>
                  <a:uFillTx/>
                  <a:latin typeface="Arial"/>
                  <a:ea typeface="Arial"/>
                  <a:cs typeface="Arial"/>
                  <a:sym typeface="Arial"/>
                </a:rPr>
                <a:t>Erlotinib</a:t>
              </a:r>
              <a:r>
                <a:rPr kumimoji="0" lang="en-GB" sz="1600" b="0" i="0" u="none" strike="noStrike" kern="0" cap="none" spc="0" normalizeH="0" baseline="0" noProof="0" dirty="0" smtClean="0">
                  <a:ln>
                    <a:noFill/>
                  </a:ln>
                  <a:solidFill>
                    <a:srgbClr val="FFFFFF"/>
                  </a:solidFill>
                  <a:effectLst/>
                  <a:uLnTx/>
                  <a:uFillTx/>
                  <a:latin typeface="Arial"/>
                  <a:ea typeface="Arial"/>
                  <a:cs typeface="Arial"/>
                  <a:sym typeface="Arial"/>
                </a:rPr>
                <a:t> </a:t>
              </a:r>
              <a:endParaRPr kumimoji="0" sz="1600" b="0" i="0" u="none" strike="noStrike" kern="0" cap="none" spc="0" normalizeH="0" baseline="30000" noProof="0" dirty="0" smtClean="0">
                <a:ln>
                  <a:noFill/>
                </a:ln>
                <a:solidFill>
                  <a:srgbClr val="FFFFFF"/>
                </a:solidFill>
                <a:effectLst/>
                <a:uLnTx/>
                <a:uFillTx/>
                <a:latin typeface="Arial"/>
                <a:ea typeface="Arial"/>
                <a:cs typeface="Arial"/>
                <a:sym typeface="Arial"/>
              </a:endParaRPr>
            </a:p>
          </p:txBody>
        </p:sp>
        <p:sp>
          <p:nvSpPr>
            <p:cNvPr id="33" name="Google Shape;952;p81">
              <a:extLst>
                <a:ext uri="{FF2B5EF4-FFF2-40B4-BE49-F238E27FC236}">
                  <a16:creationId xmlns:a16="http://schemas.microsoft.com/office/drawing/2014/main" id="{BD23C27C-28F9-494C-A385-CCF175DAB4E5}"/>
                </a:ext>
              </a:extLst>
            </p:cNvPr>
            <p:cNvSpPr/>
            <p:nvPr/>
          </p:nvSpPr>
          <p:spPr>
            <a:xfrm>
              <a:off x="495619" y="2304855"/>
              <a:ext cx="1467000" cy="4428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800" b="0" i="0" u="none" strike="noStrike" kern="0" cap="none" spc="0" normalizeH="0" baseline="30000" noProof="0" dirty="0" smtClean="0">
                <a:ln>
                  <a:noFill/>
                </a:ln>
                <a:solidFill>
                  <a:srgbClr val="FFFFFF"/>
                </a:solidFill>
                <a:effectLst/>
                <a:uLnTx/>
                <a:uFillTx/>
                <a:latin typeface="Arial"/>
                <a:ea typeface="Arial"/>
                <a:cs typeface="Arial"/>
                <a:sym typeface="Arial"/>
              </a:endParaRPr>
            </a:p>
          </p:txBody>
        </p:sp>
      </p:grpSp>
      <p:cxnSp>
        <p:nvCxnSpPr>
          <p:cNvPr id="17" name="Google Shape;953;p81">
            <a:extLst>
              <a:ext uri="{FF2B5EF4-FFF2-40B4-BE49-F238E27FC236}">
                <a16:creationId xmlns:a16="http://schemas.microsoft.com/office/drawing/2014/main" id="{E646F208-AE5E-47D8-92AB-F40D3F07B12B}"/>
              </a:ext>
            </a:extLst>
          </p:cNvPr>
          <p:cNvCxnSpPr>
            <a:stCxn id="28" idx="0"/>
            <a:endCxn id="31" idx="2"/>
          </p:cNvCxnSpPr>
          <p:nvPr/>
        </p:nvCxnSpPr>
        <p:spPr>
          <a:xfrm rot="10800000">
            <a:off x="9334800" y="2914268"/>
            <a:ext cx="1500" cy="2267400"/>
          </a:xfrm>
          <a:prstGeom prst="straightConnector1">
            <a:avLst/>
          </a:prstGeom>
          <a:noFill/>
          <a:ln w="28575" cap="flat" cmpd="sng">
            <a:solidFill>
              <a:srgbClr val="7D0096"/>
            </a:solidFill>
            <a:prstDash val="solid"/>
            <a:round/>
            <a:headEnd type="none" w="med" len="med"/>
            <a:tailEnd type="none" w="med" len="med"/>
          </a:ln>
        </p:spPr>
      </p:cxnSp>
      <p:grpSp>
        <p:nvGrpSpPr>
          <p:cNvPr id="18" name="Google Shape;956;p81">
            <a:extLst>
              <a:ext uri="{FF2B5EF4-FFF2-40B4-BE49-F238E27FC236}">
                <a16:creationId xmlns:a16="http://schemas.microsoft.com/office/drawing/2014/main" id="{E4DADFF8-7747-417A-B5C0-9ACA9DCFE54C}"/>
              </a:ext>
            </a:extLst>
          </p:cNvPr>
          <p:cNvGrpSpPr/>
          <p:nvPr/>
        </p:nvGrpSpPr>
        <p:grpSpPr>
          <a:xfrm>
            <a:off x="8535856" y="2422693"/>
            <a:ext cx="1600893" cy="540000"/>
            <a:chOff x="6368071" y="4870032"/>
            <a:chExt cx="3516900" cy="540000"/>
          </a:xfrm>
        </p:grpSpPr>
        <p:sp>
          <p:nvSpPr>
            <p:cNvPr id="30" name="Google Shape;957;p81">
              <a:extLst>
                <a:ext uri="{FF2B5EF4-FFF2-40B4-BE49-F238E27FC236}">
                  <a16:creationId xmlns:a16="http://schemas.microsoft.com/office/drawing/2014/main" id="{D77B70C6-151C-435F-8550-36677BD9441E}"/>
                </a:ext>
              </a:extLst>
            </p:cNvPr>
            <p:cNvSpPr/>
            <p:nvPr/>
          </p:nvSpPr>
          <p:spPr>
            <a:xfrm>
              <a:off x="6368071" y="4870032"/>
              <a:ext cx="3516900" cy="540000"/>
            </a:xfrm>
            <a:prstGeom prst="roundRect">
              <a:avLst>
                <a:gd name="adj" fmla="val 16667"/>
              </a:avLst>
            </a:prstGeom>
            <a:solidFill>
              <a:srgbClr val="0B41C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smtClean="0">
                  <a:ln>
                    <a:noFill/>
                  </a:ln>
                  <a:solidFill>
                    <a:srgbClr val="FFFFFF"/>
                  </a:solidFill>
                  <a:effectLst/>
                  <a:uLnTx/>
                  <a:uFillTx/>
                  <a:latin typeface="Arial"/>
                  <a:ea typeface="Arial"/>
                  <a:cs typeface="Arial"/>
                  <a:sym typeface="Arial"/>
                </a:rPr>
                <a:t>Osimertinib</a:t>
              </a:r>
              <a:r>
                <a:rPr kumimoji="0" lang="en-GB" sz="1600" b="0" i="0" u="none" strike="noStrike" kern="0" cap="none" spc="0" normalizeH="0" baseline="0" noProof="0" dirty="0" smtClean="0">
                  <a:ln>
                    <a:noFill/>
                  </a:ln>
                  <a:solidFill>
                    <a:srgbClr val="FFFFFF"/>
                  </a:solidFill>
                  <a:effectLst/>
                  <a:uLnTx/>
                  <a:uFillTx/>
                  <a:latin typeface="Arial"/>
                  <a:ea typeface="Arial"/>
                  <a:cs typeface="Arial"/>
                  <a:sym typeface="Arial"/>
                </a:rPr>
                <a:t> </a:t>
              </a:r>
              <a:endParaRPr kumimoji="0" sz="1600" b="0" i="0" u="none" strike="noStrike" kern="0" cap="none" spc="0" normalizeH="0" baseline="30000" noProof="0" dirty="0" smtClean="0">
                <a:ln>
                  <a:noFill/>
                </a:ln>
                <a:solidFill>
                  <a:srgbClr val="FFFFFF"/>
                </a:solidFill>
                <a:effectLst/>
                <a:uLnTx/>
                <a:uFillTx/>
                <a:latin typeface="Arial"/>
                <a:ea typeface="Arial"/>
                <a:cs typeface="Arial"/>
                <a:sym typeface="Arial"/>
              </a:endParaRPr>
            </a:p>
          </p:txBody>
        </p:sp>
        <p:sp>
          <p:nvSpPr>
            <p:cNvPr id="31" name="Google Shape;955;p81">
              <a:extLst>
                <a:ext uri="{FF2B5EF4-FFF2-40B4-BE49-F238E27FC236}">
                  <a16:creationId xmlns:a16="http://schemas.microsoft.com/office/drawing/2014/main" id="{CE4D60E1-BC49-4814-A3C7-A59172B70165}"/>
                </a:ext>
              </a:extLst>
            </p:cNvPr>
            <p:cNvSpPr/>
            <p:nvPr/>
          </p:nvSpPr>
          <p:spPr>
            <a:xfrm>
              <a:off x="6435918" y="4918663"/>
              <a:ext cx="3374400" cy="4428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800" b="0" i="0" u="none" strike="noStrike" kern="0" cap="none" spc="0" normalizeH="0" baseline="30000" noProof="0" dirty="0" smtClean="0">
                <a:ln>
                  <a:noFill/>
                </a:ln>
                <a:solidFill>
                  <a:srgbClr val="FFFFFF"/>
                </a:solidFill>
                <a:effectLst/>
                <a:uLnTx/>
                <a:uFillTx/>
                <a:latin typeface="Arial"/>
                <a:ea typeface="Arial"/>
                <a:cs typeface="Arial"/>
                <a:sym typeface="Arial"/>
              </a:endParaRPr>
            </a:p>
          </p:txBody>
        </p:sp>
      </p:grpSp>
      <p:sp>
        <p:nvSpPr>
          <p:cNvPr id="19" name="Google Shape;958;p81">
            <a:extLst>
              <a:ext uri="{FF2B5EF4-FFF2-40B4-BE49-F238E27FC236}">
                <a16:creationId xmlns:a16="http://schemas.microsoft.com/office/drawing/2014/main" id="{2B8C1873-78F0-486F-AD7B-F826F357D543}"/>
              </a:ext>
            </a:extLst>
          </p:cNvPr>
          <p:cNvSpPr txBox="1"/>
          <p:nvPr/>
        </p:nvSpPr>
        <p:spPr>
          <a:xfrm>
            <a:off x="8004525" y="3156968"/>
            <a:ext cx="2682600" cy="727200"/>
          </a:xfrm>
          <a:prstGeom prst="rect">
            <a:avLst/>
          </a:prstGeom>
          <a:solidFill>
            <a:srgbClr val="FFFFFF"/>
          </a:solidFill>
          <a:ln w="28575" cap="flat" cmpd="sng">
            <a:solidFill>
              <a:srgbClr val="7D009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Osimertinib developed </a:t>
            </a:r>
            <a:b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b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to overcome </a:t>
            </a:r>
            <a:b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br>
            <a:r>
              <a:rPr kumimoji="0" lang="en-GB" sz="1200" b="1" i="1" u="none" strike="noStrike" kern="0" cap="none" spc="0" normalizeH="0" baseline="0" noProof="0" dirty="0" smtClean="0">
                <a:ln>
                  <a:noFill/>
                </a:ln>
                <a:solidFill>
                  <a:srgbClr val="7D0096"/>
                </a:solidFill>
                <a:effectLst/>
                <a:uLnTx/>
                <a:uFillTx/>
                <a:latin typeface="Arial" panose="020B0604020202020204"/>
                <a:ea typeface="+mn-ea"/>
                <a:cs typeface="+mn-cs"/>
              </a:rPr>
              <a:t>EGFR</a:t>
            </a:r>
            <a:r>
              <a:rPr kumimoji="0" lang="en-GB" sz="1200" b="1" i="0" u="none" strike="noStrike" kern="0" cap="none" spc="0" normalizeH="0" baseline="0" noProof="0" dirty="0" smtClean="0">
                <a:ln>
                  <a:noFill/>
                </a:ln>
                <a:solidFill>
                  <a:srgbClr val="7D0096"/>
                </a:solidFill>
                <a:effectLst/>
                <a:uLnTx/>
                <a:uFillTx/>
                <a:latin typeface="Arial" panose="020B0604020202020204"/>
                <a:ea typeface="+mn-ea"/>
                <a:cs typeface="+mn-cs"/>
              </a:rPr>
              <a:t> resistance mutations</a:t>
            </a:r>
            <a:endParaRPr kumimoji="0" sz="1200" b="1" i="0" u="none" strike="noStrike" kern="0" cap="none" spc="0" normalizeH="0" baseline="0" noProof="0" dirty="0" smtClean="0">
              <a:ln>
                <a:noFill/>
              </a:ln>
              <a:solidFill>
                <a:srgbClr val="7D0096"/>
              </a:solidFill>
              <a:effectLst/>
              <a:uLnTx/>
              <a:uFillTx/>
              <a:latin typeface="Arial" panose="020B0604020202020204"/>
              <a:ea typeface="+mn-ea"/>
              <a:cs typeface="+mn-cs"/>
            </a:endParaRPr>
          </a:p>
        </p:txBody>
      </p:sp>
      <p:sp>
        <p:nvSpPr>
          <p:cNvPr id="20" name="Google Shape;960;p81">
            <a:extLst>
              <a:ext uri="{FF2B5EF4-FFF2-40B4-BE49-F238E27FC236}">
                <a16:creationId xmlns:a16="http://schemas.microsoft.com/office/drawing/2014/main" id="{752483B5-68E7-4E8B-8CF7-76B71F427A5B}"/>
              </a:ext>
            </a:extLst>
          </p:cNvPr>
          <p:cNvSpPr txBox="1"/>
          <p:nvPr/>
        </p:nvSpPr>
        <p:spPr>
          <a:xfrm>
            <a:off x="8004525" y="3956806"/>
            <a:ext cx="2682600" cy="468900"/>
          </a:xfrm>
          <a:prstGeom prst="rect">
            <a:avLst/>
          </a:prstGeom>
          <a:solidFill>
            <a:srgbClr val="FFFFFF"/>
          </a:solidFill>
          <a:ln w="28575" cap="flat" cmpd="sng">
            <a:solidFill>
              <a:srgbClr val="7D009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1L approval (mNSCLC): </a:t>
            </a:r>
            <a:b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br>
            <a:r>
              <a:rPr kumimoji="0" lang="en-GB" sz="1200" b="1" i="1"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EGFR</a:t>
            </a: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 ex19del or ex21 L858R mut</a:t>
            </a:r>
            <a:endParaRPr kumimoji="0"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endParaRPr>
          </a:p>
        </p:txBody>
      </p:sp>
      <p:sp>
        <p:nvSpPr>
          <p:cNvPr id="21" name="Google Shape;961;p81">
            <a:extLst>
              <a:ext uri="{FF2B5EF4-FFF2-40B4-BE49-F238E27FC236}">
                <a16:creationId xmlns:a16="http://schemas.microsoft.com/office/drawing/2014/main" id="{571CA422-E9E6-4D7A-BF33-541064221E4A}"/>
              </a:ext>
            </a:extLst>
          </p:cNvPr>
          <p:cNvSpPr txBox="1"/>
          <p:nvPr/>
        </p:nvSpPr>
        <p:spPr>
          <a:xfrm>
            <a:off x="8004525" y="4498343"/>
            <a:ext cx="2682600" cy="468900"/>
          </a:xfrm>
          <a:prstGeom prst="rect">
            <a:avLst/>
          </a:prstGeom>
          <a:solidFill>
            <a:srgbClr val="FFFFFF"/>
          </a:solidFill>
          <a:ln w="28575" cap="flat" cmpd="sng">
            <a:solidFill>
              <a:srgbClr val="7D009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2L+ approval (mNSCLC; 2015):</a:t>
            </a:r>
            <a:endParaRPr kumimoji="0"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EGFR</a:t>
            </a:r>
            <a:r>
              <a:rPr kumimoji="0" lang="en-GB"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 T790M mutation</a:t>
            </a:r>
            <a:endParaRPr kumimoji="0" sz="12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endParaRPr>
          </a:p>
        </p:txBody>
      </p:sp>
      <p:cxnSp>
        <p:nvCxnSpPr>
          <p:cNvPr id="22" name="Google Shape;962;p81">
            <a:extLst>
              <a:ext uri="{FF2B5EF4-FFF2-40B4-BE49-F238E27FC236}">
                <a16:creationId xmlns:a16="http://schemas.microsoft.com/office/drawing/2014/main" id="{7A0E4C4A-D132-4AB5-9045-D8CB8E62EC68}"/>
              </a:ext>
            </a:extLst>
          </p:cNvPr>
          <p:cNvCxnSpPr>
            <a:stCxn id="26" idx="0"/>
          </p:cNvCxnSpPr>
          <p:nvPr/>
        </p:nvCxnSpPr>
        <p:spPr>
          <a:xfrm rot="10800000" flipH="1">
            <a:off x="3752325" y="3913118"/>
            <a:ext cx="600" cy="1249500"/>
          </a:xfrm>
          <a:prstGeom prst="straightConnector1">
            <a:avLst/>
          </a:prstGeom>
          <a:noFill/>
          <a:ln w="28575" cap="flat" cmpd="sng">
            <a:solidFill>
              <a:srgbClr val="7D0096"/>
            </a:solidFill>
            <a:prstDash val="solid"/>
            <a:round/>
            <a:headEnd type="none" w="med" len="med"/>
            <a:tailEnd type="none" w="med" len="med"/>
          </a:ln>
        </p:spPr>
      </p:cxnSp>
      <p:grpSp>
        <p:nvGrpSpPr>
          <p:cNvPr id="23" name="Google Shape;964;p81">
            <a:extLst>
              <a:ext uri="{FF2B5EF4-FFF2-40B4-BE49-F238E27FC236}">
                <a16:creationId xmlns:a16="http://schemas.microsoft.com/office/drawing/2014/main" id="{34677C73-38F7-416B-8B5B-EFE67BFFA465}"/>
              </a:ext>
            </a:extLst>
          </p:cNvPr>
          <p:cNvGrpSpPr/>
          <p:nvPr/>
        </p:nvGrpSpPr>
        <p:grpSpPr>
          <a:xfrm>
            <a:off x="747525" y="4943468"/>
            <a:ext cx="10768200" cy="853800"/>
            <a:chOff x="648000" y="4829800"/>
            <a:chExt cx="10768200" cy="853800"/>
          </a:xfrm>
        </p:grpSpPr>
        <p:sp>
          <p:nvSpPr>
            <p:cNvPr id="25" name="Google Shape;965;p81">
              <a:extLst>
                <a:ext uri="{FF2B5EF4-FFF2-40B4-BE49-F238E27FC236}">
                  <a16:creationId xmlns:a16="http://schemas.microsoft.com/office/drawing/2014/main" id="{9686F1DE-C403-4BD5-9A8F-D01998F165A7}"/>
                </a:ext>
              </a:extLst>
            </p:cNvPr>
            <p:cNvSpPr/>
            <p:nvPr/>
          </p:nvSpPr>
          <p:spPr>
            <a:xfrm>
              <a:off x="648000" y="4829800"/>
              <a:ext cx="10768200" cy="853800"/>
            </a:xfrm>
            <a:prstGeom prst="rightArrow">
              <a:avLst>
                <a:gd name="adj1" fmla="val 50000"/>
                <a:gd name="adj2" fmla="val 50000"/>
              </a:avLst>
            </a:prstGeom>
            <a:solidFill>
              <a:srgbClr val="44546A"/>
            </a:solidFill>
            <a:ln w="19050"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sp>
          <p:nvSpPr>
            <p:cNvPr id="26" name="Google Shape;963;p81">
              <a:extLst>
                <a:ext uri="{FF2B5EF4-FFF2-40B4-BE49-F238E27FC236}">
                  <a16:creationId xmlns:a16="http://schemas.microsoft.com/office/drawing/2014/main" id="{46F243BB-C4B0-40BD-BE8E-B95664C32DEF}"/>
                </a:ext>
              </a:extLst>
            </p:cNvPr>
            <p:cNvSpPr txBox="1"/>
            <p:nvPr/>
          </p:nvSpPr>
          <p:spPr>
            <a:xfrm>
              <a:off x="2852400" y="5048950"/>
              <a:ext cx="1600800" cy="415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rgbClr val="FFFFFF"/>
                  </a:solidFill>
                  <a:effectLst/>
                  <a:uLnTx/>
                  <a:uFillTx/>
                  <a:latin typeface="Arial" panose="020B0604020202020204"/>
                  <a:ea typeface="+mn-ea"/>
                  <a:cs typeface="+mn-cs"/>
                </a:rPr>
                <a:t>2004–2006</a:t>
              </a:r>
              <a:endParaRPr kumimoji="0" sz="1600" b="1"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27" name="Google Shape;966;p81">
              <a:extLst>
                <a:ext uri="{FF2B5EF4-FFF2-40B4-BE49-F238E27FC236}">
                  <a16:creationId xmlns:a16="http://schemas.microsoft.com/office/drawing/2014/main" id="{FEE936F2-21D2-4708-AF47-4819AEAF9B14}"/>
                </a:ext>
              </a:extLst>
            </p:cNvPr>
            <p:cNvSpPr txBox="1"/>
            <p:nvPr/>
          </p:nvSpPr>
          <p:spPr>
            <a:xfrm>
              <a:off x="5431225" y="5068000"/>
              <a:ext cx="2192700" cy="37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rgbClr val="FFFFFF"/>
                  </a:solidFill>
                  <a:effectLst/>
                  <a:uLnTx/>
                  <a:uFillTx/>
                  <a:latin typeface="Arial" panose="020B0604020202020204"/>
                  <a:ea typeface="+mn-ea"/>
                  <a:cs typeface="+mn-cs"/>
                </a:rPr>
                <a:t>2009–2014</a:t>
              </a:r>
              <a:endParaRPr kumimoji="0" sz="1600" b="1"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28" name="Google Shape;954;p81">
              <a:extLst>
                <a:ext uri="{FF2B5EF4-FFF2-40B4-BE49-F238E27FC236}">
                  <a16:creationId xmlns:a16="http://schemas.microsoft.com/office/drawing/2014/main" id="{384D2B7B-0102-43F6-AB97-B0800EF0FE53}"/>
                </a:ext>
              </a:extLst>
            </p:cNvPr>
            <p:cNvSpPr txBox="1"/>
            <p:nvPr/>
          </p:nvSpPr>
          <p:spPr>
            <a:xfrm>
              <a:off x="8140425" y="5068000"/>
              <a:ext cx="2192700" cy="37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rgbClr val="FFFFFF"/>
                  </a:solidFill>
                  <a:effectLst/>
                  <a:uLnTx/>
                  <a:uFillTx/>
                  <a:latin typeface="Arial" panose="020B0604020202020204"/>
                  <a:ea typeface="+mn-ea"/>
                  <a:cs typeface="+mn-cs"/>
                </a:rPr>
                <a:t>2020</a:t>
              </a:r>
              <a:endParaRPr kumimoji="0" sz="1600" b="1"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29" name="Google Shape;967;p81">
              <a:extLst>
                <a:ext uri="{FF2B5EF4-FFF2-40B4-BE49-F238E27FC236}">
                  <a16:creationId xmlns:a16="http://schemas.microsoft.com/office/drawing/2014/main" id="{6B55B7C0-6A21-462E-8238-08C80233B794}"/>
                </a:ext>
              </a:extLst>
            </p:cNvPr>
            <p:cNvSpPr txBox="1"/>
            <p:nvPr/>
          </p:nvSpPr>
          <p:spPr>
            <a:xfrm>
              <a:off x="1116525" y="5048950"/>
              <a:ext cx="2192700" cy="415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rgbClr val="FFFFFF"/>
                  </a:solidFill>
                  <a:effectLst/>
                  <a:uLnTx/>
                  <a:uFillTx/>
                  <a:latin typeface="Arial" panose="020B0604020202020204"/>
                  <a:ea typeface="+mn-ea"/>
                  <a:cs typeface="+mn-cs"/>
                </a:rPr>
                <a:t>2003–2004</a:t>
              </a:r>
              <a:endParaRPr kumimoji="0" sz="1600" b="1"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grpSp>
      <p:sp>
        <p:nvSpPr>
          <p:cNvPr id="24" name="Speech Bubble: Rectangle 28">
            <a:extLst>
              <a:ext uri="{FF2B5EF4-FFF2-40B4-BE49-F238E27FC236}">
                <a16:creationId xmlns:a16="http://schemas.microsoft.com/office/drawing/2014/main" id="{7D246676-73A1-413D-BD64-78E65B6AD1AC}"/>
              </a:ext>
            </a:extLst>
          </p:cNvPr>
          <p:cNvSpPr/>
          <p:nvPr/>
        </p:nvSpPr>
        <p:spPr>
          <a:xfrm>
            <a:off x="7623349" y="1641299"/>
            <a:ext cx="2513400" cy="668945"/>
          </a:xfrm>
          <a:prstGeom prst="wedgeRectCallout">
            <a:avLst>
              <a:gd name="adj1" fmla="val -34476"/>
              <a:gd name="adj2" fmla="val 61076"/>
            </a:avLst>
          </a:prstGeom>
          <a:solidFill>
            <a:srgbClr val="FFFFFF"/>
          </a:solidFill>
          <a:ln w="19050" cap="flat" cmpd="sng" algn="ctr">
            <a:solidFill>
              <a:srgbClr val="1482F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srgbClr val="1482FA"/>
                </a:solidFill>
                <a:effectLst/>
                <a:uLnTx/>
                <a:uFillTx/>
                <a:latin typeface="Arial" panose="020B0604020202020204"/>
                <a:ea typeface="+mn-ea"/>
                <a:cs typeface="+mn-cs"/>
              </a:rPr>
              <a:t>EGFR TKIs have also been evaluated in combination with bevacizumab and ramucirumab</a:t>
            </a:r>
          </a:p>
        </p:txBody>
      </p:sp>
      <p:cxnSp>
        <p:nvCxnSpPr>
          <p:cNvPr id="44" name="Straight Connector 50">
            <a:extLst>
              <a:ext uri="{FF2B5EF4-FFF2-40B4-BE49-F238E27FC236}">
                <a16:creationId xmlns:a16="http://schemas.microsoft.com/office/drawing/2014/main" id="{F7107F6F-80BB-49C4-A8D5-67A677BA4D0C}"/>
              </a:ext>
            </a:extLst>
          </p:cNvPr>
          <p:cNvCxnSpPr>
            <a:cxnSpLocks/>
          </p:cNvCxnSpPr>
          <p:nvPr/>
        </p:nvCxnSpPr>
        <p:spPr>
          <a:xfrm flipH="1">
            <a:off x="551384" y="381425"/>
            <a:ext cx="0" cy="720000"/>
          </a:xfrm>
          <a:prstGeom prst="line">
            <a:avLst/>
          </a:prstGeom>
          <a:noFill/>
          <a:ln w="57150" cap="flat" cmpd="sng" algn="ctr">
            <a:solidFill>
              <a:srgbClr val="006666"/>
            </a:solidFill>
            <a:prstDash val="solid"/>
            <a:miter lim="800000"/>
          </a:ln>
          <a:effectLst/>
        </p:spPr>
      </p:cxnSp>
      <p:cxnSp>
        <p:nvCxnSpPr>
          <p:cNvPr id="45" name="Connettore diritto 44"/>
          <p:cNvCxnSpPr/>
          <p:nvPr/>
        </p:nvCxnSpPr>
        <p:spPr>
          <a:xfrm>
            <a:off x="757646" y="12060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379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28520" y="1746400"/>
            <a:ext cx="4900969" cy="313404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object 3"/>
          <p:cNvGrpSpPr/>
          <p:nvPr/>
        </p:nvGrpSpPr>
        <p:grpSpPr>
          <a:xfrm>
            <a:off x="272146" y="1889119"/>
            <a:ext cx="6566534" cy="2848610"/>
            <a:chOff x="198858" y="1933955"/>
            <a:chExt cx="6566534" cy="2848610"/>
          </a:xfrm>
        </p:grpSpPr>
        <p:sp>
          <p:nvSpPr>
            <p:cNvPr id="4" name="object 4"/>
            <p:cNvSpPr/>
            <p:nvPr/>
          </p:nvSpPr>
          <p:spPr>
            <a:xfrm>
              <a:off x="198858" y="2299715"/>
              <a:ext cx="4308209" cy="248285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p:nvPr/>
          </p:nvSpPr>
          <p:spPr>
            <a:xfrm>
              <a:off x="2979420" y="1933955"/>
              <a:ext cx="3785615" cy="116128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object 6"/>
          <p:cNvSpPr txBox="1"/>
          <p:nvPr/>
        </p:nvSpPr>
        <p:spPr>
          <a:xfrm>
            <a:off x="6838680" y="6324600"/>
            <a:ext cx="4981575" cy="258404"/>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panose="020F0502020204030204"/>
                <a:ea typeface="+mn-ea"/>
                <a:cs typeface="Arial"/>
              </a:rPr>
              <a:t>Soria et al. NEJM 2018; Ramalingam et al. NEJM</a:t>
            </a:r>
            <a:r>
              <a:rPr kumimoji="0" sz="1600" b="0" i="0" u="none" strike="noStrike" kern="1200" cap="none" spc="75" normalizeH="0" baseline="0" noProof="0" dirty="0">
                <a:ln>
                  <a:noFill/>
                </a:ln>
                <a:solidFill>
                  <a:prstClr val="black"/>
                </a:solidFill>
                <a:effectLst/>
                <a:uLnTx/>
                <a:uFillTx/>
                <a:latin typeface="Calibri" panose="020F0502020204030204"/>
                <a:ea typeface="+mn-ea"/>
                <a:cs typeface="Arial"/>
              </a:rPr>
              <a:t> </a:t>
            </a:r>
            <a:r>
              <a:rPr kumimoji="0" sz="1600" b="0" i="0" u="none" strike="noStrike" kern="1200" cap="none" spc="-5" normalizeH="0" baseline="0" noProof="0" dirty="0">
                <a:ln>
                  <a:noFill/>
                </a:ln>
                <a:solidFill>
                  <a:prstClr val="black"/>
                </a:solidFill>
                <a:effectLst/>
                <a:uLnTx/>
                <a:uFillTx/>
                <a:latin typeface="Calibri" panose="020F0502020204030204"/>
                <a:ea typeface="+mn-ea"/>
                <a:cs typeface="Arial"/>
              </a:rPr>
              <a:t>2020</a:t>
            </a:r>
            <a:endParaRPr kumimoji="0" sz="16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7" name="object 7"/>
          <p:cNvSpPr txBox="1"/>
          <p:nvPr/>
        </p:nvSpPr>
        <p:spPr>
          <a:xfrm>
            <a:off x="1135481" y="5264277"/>
            <a:ext cx="294576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Progression Free</a:t>
            </a:r>
            <a:r>
              <a:rPr kumimoji="0" sz="2000" b="0" i="0" u="none" strike="noStrike" kern="1200" cap="none" spc="-95"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Survival</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8524747" y="5264277"/>
            <a:ext cx="180403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Overall</a:t>
            </a:r>
            <a:r>
              <a:rPr kumimoji="0" sz="2000" b="0" i="0" u="none" strike="noStrike" kern="1200" cap="none" spc="-60"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Survival</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a:spLocks noGrp="1"/>
          </p:cNvSpPr>
          <p:nvPr>
            <p:ph type="title"/>
          </p:nvPr>
        </p:nvSpPr>
        <p:spPr>
          <a:xfrm>
            <a:off x="1050137" y="678306"/>
            <a:ext cx="10351135" cy="504625"/>
          </a:xfrm>
          <a:prstGeom prst="rect">
            <a:avLst/>
          </a:prstGeom>
        </p:spPr>
        <p:txBody>
          <a:bodyPr vert="horz" wrap="square" lIns="0" tIns="12065" rIns="0" bIns="0" rtlCol="0">
            <a:spAutoFit/>
          </a:bodyPr>
          <a:lstStyle/>
          <a:p>
            <a:pPr marL="12700">
              <a:lnSpc>
                <a:spcPct val="100000"/>
              </a:lnSpc>
              <a:spcBef>
                <a:spcPts val="95"/>
              </a:spcBef>
            </a:pPr>
            <a:r>
              <a:rPr sz="3200" b="1" spc="-5" dirty="0">
                <a:solidFill>
                  <a:srgbClr val="006666"/>
                </a:solidFill>
                <a:latin typeface="+mn-lt"/>
              </a:rPr>
              <a:t>Osimertinib vs. Standard of Gefitinib/Erlotinib – FLAURA</a:t>
            </a:r>
            <a:r>
              <a:rPr sz="3200" b="1" spc="100" dirty="0">
                <a:solidFill>
                  <a:srgbClr val="006666"/>
                </a:solidFill>
                <a:latin typeface="+mn-lt"/>
              </a:rPr>
              <a:t> </a:t>
            </a:r>
            <a:r>
              <a:rPr sz="3200" b="1" spc="-5" dirty="0">
                <a:solidFill>
                  <a:srgbClr val="006666"/>
                </a:solidFill>
                <a:latin typeface="+mn-lt"/>
              </a:rPr>
              <a:t>trial</a:t>
            </a:r>
            <a:endParaRPr sz="3200" b="1" dirty="0">
              <a:solidFill>
                <a:srgbClr val="006666"/>
              </a:solidFill>
              <a:latin typeface="+mn-lt"/>
            </a:endParaRPr>
          </a:p>
        </p:txBody>
      </p:sp>
      <p:cxnSp>
        <p:nvCxnSpPr>
          <p:cNvPr id="10" name="Connettore diritto 9"/>
          <p:cNvCxnSpPr/>
          <p:nvPr/>
        </p:nvCxnSpPr>
        <p:spPr>
          <a:xfrm>
            <a:off x="1070796" y="12060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341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6">
            <a:extLst>
              <a:ext uri="{FF2B5EF4-FFF2-40B4-BE49-F238E27FC236}">
                <a16:creationId xmlns:a16="http://schemas.microsoft.com/office/drawing/2014/main" id="{FC414F4E-7864-B6FE-A74F-756BF3B1AC23}"/>
              </a:ext>
            </a:extLst>
          </p:cNvPr>
          <p:cNvSpPr txBox="1">
            <a:spLocks/>
          </p:cNvSpPr>
          <p:nvPr/>
        </p:nvSpPr>
        <p:spPr>
          <a:xfrm>
            <a:off x="601132" y="317835"/>
            <a:ext cx="9739048"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a:defRPr/>
            </a:pP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Oggi</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esistono</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molte</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opzioni</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terapeutiche</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da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usare</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in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sequenza</a:t>
            </a:r>
            <a:r>
              <a:rPr kumimoji="0" lang="en-US" sz="2800" b="1" i="0" u="none" strike="noStrike" kern="1200" cap="none" spc="0" normalizeH="0" noProof="0" dirty="0" smtClean="0">
                <a:ln>
                  <a:noFill/>
                </a:ln>
                <a:solidFill>
                  <a:srgbClr val="006666"/>
                </a:solidFill>
                <a:effectLst/>
                <a:uLnTx/>
                <a:uFillTx/>
                <a:latin typeface="Calibri" panose="020F0502020204030204"/>
                <a:ea typeface="+mj-ea"/>
                <a:cs typeface="Arial" panose="020B0604020202020204" pitchFamily="34" charset="0"/>
              </a:rPr>
              <a:t> per </a:t>
            </a:r>
            <a:r>
              <a:rPr lang="en-US" b="1" dirty="0" smtClean="0">
                <a:solidFill>
                  <a:srgbClr val="006666"/>
                </a:solidFill>
                <a:latin typeface="Calibri" panose="020F0502020204030204"/>
              </a:rPr>
              <a:t>I </a:t>
            </a:r>
            <a:r>
              <a:rPr lang="en-US" b="1" dirty="0" err="1" smtClean="0">
                <a:solidFill>
                  <a:srgbClr val="006666"/>
                </a:solidFill>
                <a:latin typeface="Calibri" panose="020F0502020204030204"/>
              </a:rPr>
              <a:t>pazienti</a:t>
            </a:r>
            <a:r>
              <a:rPr lang="en-US" b="1" dirty="0" smtClean="0">
                <a:solidFill>
                  <a:srgbClr val="006666"/>
                </a:solidFill>
                <a:latin typeface="Calibri" panose="020F0502020204030204"/>
              </a:rPr>
              <a:t> con</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lang="en-US" b="1" dirty="0" smtClean="0">
                <a:solidFill>
                  <a:srgbClr val="006666"/>
                </a:solidFill>
                <a:latin typeface="Calibri" panose="020F0502020204030204"/>
              </a:rPr>
              <a:t>NSCLC </a:t>
            </a:r>
            <a:r>
              <a:rPr lang="en-US" b="1" dirty="0" err="1" smtClean="0">
                <a:solidFill>
                  <a:srgbClr val="006666"/>
                </a:solidFill>
                <a:latin typeface="Calibri" panose="020F0502020204030204"/>
              </a:rPr>
              <a:t>avanzato</a:t>
            </a:r>
            <a:r>
              <a:rPr lang="en-US" b="1" dirty="0" smtClean="0">
                <a:solidFill>
                  <a:srgbClr val="006666"/>
                </a:solidFill>
                <a:latin typeface="Calibri" panose="020F0502020204030204"/>
              </a:rPr>
              <a:t> </a:t>
            </a:r>
            <a:r>
              <a:rPr kumimoji="0" lang="en-US" sz="2800" b="1" i="1"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ALK</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a:t>
            </a:r>
            <a:endPar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endParaRPr>
          </a:p>
        </p:txBody>
      </p:sp>
      <p:sp>
        <p:nvSpPr>
          <p:cNvPr id="93" name="Text Placeholder 2">
            <a:extLst>
              <a:ext uri="{FF2B5EF4-FFF2-40B4-BE49-F238E27FC236}">
                <a16:creationId xmlns:a16="http://schemas.microsoft.com/office/drawing/2014/main" id="{21059545-A2DF-FC1F-0648-26B115634175}"/>
              </a:ext>
            </a:extLst>
          </p:cNvPr>
          <p:cNvSpPr txBox="1">
            <a:spLocks/>
          </p:cNvSpPr>
          <p:nvPr/>
        </p:nvSpPr>
        <p:spPr>
          <a:xfrm>
            <a:off x="647999" y="6193564"/>
            <a:ext cx="11157720"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1. Solomon, et al. N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Eng</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J Med 2014; </a:t>
            </a:r>
            <a:r>
              <a:rPr kumimoji="0" lang="en-US" sz="800" b="0" i="0" u="none" strike="noStrike" kern="1200" cap="none" spc="0" normalizeH="0" noProof="0" dirty="0" smtClean="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2.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Mok</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Ann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Oncol</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2020; 3. Shaw, et al. Lancet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Oncol</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2017; 4.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Felip</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Ann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Oncol</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2021; 5. Wolf, et al. ESMO Open 2022; 6. Huber, et al. J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Thorac</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Oncol</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2020; 7. Soria, et al. Lancet 2017; 8.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Camidge</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t>
            </a:r>
            <a:r>
              <a:rPr kumimoji="0" lang="en-US" sz="800" b="0" i="0" u="none" strike="noStrike" kern="1200" cap="none" spc="0" normalizeH="0" noProof="0" dirty="0" smtClean="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J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Clin</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Oncol</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2020; 9. Solomon, et al. AACR 2022; 10. Wu, et al. WCLC 2020; 11.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Socinski</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ASCO 2018; 12. TECENTRIQ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SmPC</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t>
            </a:r>
            <a:b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13. Ferrara, et al. J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Thorac</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Oncol</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2018</a:t>
            </a:r>
            <a:endParaRPr kumimoji="0" lang="en-US" sz="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grpSp>
        <p:nvGrpSpPr>
          <p:cNvPr id="94" name="Group 3">
            <a:extLst>
              <a:ext uri="{FF2B5EF4-FFF2-40B4-BE49-F238E27FC236}">
                <a16:creationId xmlns:a16="http://schemas.microsoft.com/office/drawing/2014/main" id="{159388C9-A4C5-4AE7-947C-F28616607A49}"/>
              </a:ext>
            </a:extLst>
          </p:cNvPr>
          <p:cNvGrpSpPr/>
          <p:nvPr/>
        </p:nvGrpSpPr>
        <p:grpSpPr>
          <a:xfrm>
            <a:off x="2014437" y="5141705"/>
            <a:ext cx="7249915" cy="591551"/>
            <a:chOff x="1726405" y="5125648"/>
            <a:chExt cx="7249915" cy="591551"/>
          </a:xfrm>
        </p:grpSpPr>
        <p:sp>
          <p:nvSpPr>
            <p:cNvPr id="95" name="Google Shape;1051;p82">
              <a:extLst>
                <a:ext uri="{FF2B5EF4-FFF2-40B4-BE49-F238E27FC236}">
                  <a16:creationId xmlns:a16="http://schemas.microsoft.com/office/drawing/2014/main" id="{719789B3-68A9-443C-9093-C5FC8116EDE8}"/>
                </a:ext>
              </a:extLst>
            </p:cNvPr>
            <p:cNvSpPr/>
            <p:nvPr/>
          </p:nvSpPr>
          <p:spPr>
            <a:xfrm>
              <a:off x="2145759" y="5171147"/>
              <a:ext cx="6830561" cy="500553"/>
            </a:xfrm>
            <a:prstGeom prst="roundRect">
              <a:avLst>
                <a:gd name="adj" fmla="val 16667"/>
              </a:avLst>
            </a:prstGeom>
            <a:solidFill>
              <a:srgbClr val="FFFFFF"/>
            </a:solidFill>
            <a:ln w="19050" cap="flat" cmpd="sng">
              <a:solidFill>
                <a:srgbClr val="0B41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Le </a:t>
              </a:r>
              <a:r>
                <a:rPr kumimoji="0" lang="en-GB" sz="1400" b="1" i="0" u="none" strike="noStrike" kern="0" cap="none" spc="0" normalizeH="0" baseline="0" noProof="0" dirty="0" err="1" smtClean="0">
                  <a:ln>
                    <a:noFill/>
                  </a:ln>
                  <a:solidFill>
                    <a:srgbClr val="44546A">
                      <a:lumMod val="75000"/>
                    </a:srgbClr>
                  </a:solidFill>
                  <a:effectLst/>
                  <a:uLnTx/>
                  <a:uFillTx/>
                  <a:latin typeface="Arial" panose="020B0604020202020204"/>
                  <a:ea typeface="Arial"/>
                  <a:cs typeface="Arial"/>
                  <a:sym typeface="Arial"/>
                </a:rPr>
                <a:t>decisioni</a:t>
              </a: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 </a:t>
              </a:r>
              <a:r>
                <a:rPr kumimoji="0" lang="en-GB" sz="1400" b="1" i="0" u="none" strike="noStrike" kern="0" cap="none" spc="0" normalizeH="0" baseline="0" noProof="0" dirty="0" err="1" smtClean="0">
                  <a:ln>
                    <a:noFill/>
                  </a:ln>
                  <a:solidFill>
                    <a:srgbClr val="44546A">
                      <a:lumMod val="75000"/>
                    </a:srgbClr>
                  </a:solidFill>
                  <a:effectLst/>
                  <a:uLnTx/>
                  <a:uFillTx/>
                  <a:latin typeface="Arial" panose="020B0604020202020204"/>
                  <a:ea typeface="Arial"/>
                  <a:cs typeface="Arial"/>
                  <a:sym typeface="Arial"/>
                </a:rPr>
                <a:t>terapeutiche</a:t>
              </a: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 </a:t>
              </a:r>
              <a:r>
                <a:rPr kumimoji="0" lang="en-GB" sz="1400" b="1" i="0" u="none" strike="noStrike" kern="0" cap="none" spc="0" normalizeH="0" baseline="0" noProof="0" dirty="0" err="1" smtClean="0">
                  <a:ln>
                    <a:noFill/>
                  </a:ln>
                  <a:solidFill>
                    <a:srgbClr val="44546A">
                      <a:lumMod val="75000"/>
                    </a:srgbClr>
                  </a:solidFill>
                  <a:effectLst/>
                  <a:uLnTx/>
                  <a:uFillTx/>
                  <a:latin typeface="Arial" panose="020B0604020202020204"/>
                  <a:ea typeface="Arial"/>
                  <a:cs typeface="Arial"/>
                  <a:sym typeface="Arial"/>
                </a:rPr>
                <a:t>sono</a:t>
              </a: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 </a:t>
              </a:r>
              <a:r>
                <a:rPr kumimoji="0" lang="en-GB" sz="1400" b="1" i="0" u="none" strike="noStrike" kern="0" cap="none" spc="0" normalizeH="0" baseline="0" noProof="0" dirty="0" err="1" smtClean="0">
                  <a:ln>
                    <a:noFill/>
                  </a:ln>
                  <a:solidFill>
                    <a:srgbClr val="44546A">
                      <a:lumMod val="75000"/>
                    </a:srgbClr>
                  </a:solidFill>
                  <a:effectLst/>
                  <a:uLnTx/>
                  <a:uFillTx/>
                  <a:latin typeface="Arial" panose="020B0604020202020204"/>
                  <a:ea typeface="Arial"/>
                  <a:cs typeface="Arial"/>
                  <a:sym typeface="Arial"/>
                </a:rPr>
                <a:t>basate</a:t>
              </a: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 </a:t>
              </a:r>
              <a:r>
                <a:rPr kumimoji="0" lang="en-GB" sz="1400" b="1" i="0" u="none" strike="noStrike" kern="0" cap="none" spc="0" normalizeH="0" baseline="0" noProof="0" dirty="0" err="1" smtClean="0">
                  <a:ln>
                    <a:noFill/>
                  </a:ln>
                  <a:solidFill>
                    <a:srgbClr val="44546A">
                      <a:lumMod val="75000"/>
                    </a:srgbClr>
                  </a:solidFill>
                  <a:effectLst/>
                  <a:uLnTx/>
                  <a:uFillTx/>
                  <a:latin typeface="Arial" panose="020B0604020202020204"/>
                  <a:ea typeface="Arial"/>
                  <a:cs typeface="Arial"/>
                  <a:sym typeface="Arial"/>
                </a:rPr>
                <a:t>sul</a:t>
              </a: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 </a:t>
              </a:r>
              <a:r>
                <a:rPr kumimoji="0" lang="en-GB" sz="1400" b="1" i="0" u="none" strike="noStrike" kern="0" cap="none" spc="0" normalizeH="0" baseline="0" noProof="0" dirty="0" err="1" smtClean="0">
                  <a:ln>
                    <a:noFill/>
                  </a:ln>
                  <a:solidFill>
                    <a:srgbClr val="44546A">
                      <a:lumMod val="75000"/>
                    </a:srgbClr>
                  </a:solidFill>
                  <a:effectLst/>
                  <a:uLnTx/>
                  <a:uFillTx/>
                  <a:latin typeface="Arial" panose="020B0604020202020204"/>
                  <a:ea typeface="Arial"/>
                  <a:cs typeface="Arial"/>
                  <a:sym typeface="Arial"/>
                </a:rPr>
                <a:t>bilancio</a:t>
              </a: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 </a:t>
              </a:r>
              <a:r>
                <a:rPr kumimoji="0" lang="en-GB" sz="1400" b="1" i="0" u="none" strike="noStrike" kern="0" cap="none" spc="0" normalizeH="0" baseline="0" noProof="0" dirty="0" err="1" smtClean="0">
                  <a:ln>
                    <a:noFill/>
                  </a:ln>
                  <a:solidFill>
                    <a:srgbClr val="44546A">
                      <a:lumMod val="75000"/>
                    </a:srgbClr>
                  </a:solidFill>
                  <a:effectLst/>
                  <a:uLnTx/>
                  <a:uFillTx/>
                  <a:latin typeface="Arial" panose="020B0604020202020204"/>
                  <a:ea typeface="Arial"/>
                  <a:cs typeface="Arial"/>
                  <a:sym typeface="Arial"/>
                </a:rPr>
                <a:t>tra</a:t>
              </a: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 </a:t>
              </a:r>
              <a:r>
                <a:rPr kumimoji="0" lang="en-GB" sz="1400" b="1" i="0" u="none" strike="noStrike" kern="0" cap="none" spc="0" normalizeH="0" baseline="0" noProof="0" dirty="0" err="1" smtClean="0">
                  <a:ln>
                    <a:noFill/>
                  </a:ln>
                  <a:solidFill>
                    <a:srgbClr val="44546A">
                      <a:lumMod val="75000"/>
                    </a:srgbClr>
                  </a:solidFill>
                  <a:effectLst/>
                  <a:uLnTx/>
                  <a:uFillTx/>
                  <a:latin typeface="Arial" panose="020B0604020202020204"/>
                  <a:ea typeface="Arial"/>
                  <a:cs typeface="Arial"/>
                  <a:sym typeface="Arial"/>
                </a:rPr>
                <a:t>efficacia</a:t>
              </a: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 e del </a:t>
              </a:r>
              <a:r>
                <a:rPr kumimoji="0" lang="en-GB" sz="1400" b="1" i="0" u="none" strike="noStrike" kern="0" cap="none" spc="0" normalizeH="0" baseline="0" noProof="0" dirty="0" err="1" smtClean="0">
                  <a:ln>
                    <a:noFill/>
                  </a:ln>
                  <a:solidFill>
                    <a:srgbClr val="44546A">
                      <a:lumMod val="75000"/>
                    </a:srgbClr>
                  </a:solidFill>
                  <a:effectLst/>
                  <a:uLnTx/>
                  <a:uFillTx/>
                  <a:latin typeface="Arial" panose="020B0604020202020204"/>
                  <a:ea typeface="Arial"/>
                  <a:cs typeface="Arial"/>
                  <a:sym typeface="Arial"/>
                </a:rPr>
                <a:t>farmaco</a:t>
              </a:r>
              <a:r>
                <a:rPr kumimoji="0" lang="en-GB" sz="14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 in </a:t>
              </a:r>
              <a:r>
                <a:rPr kumimoji="0" lang="en-GB" sz="1400" b="1" i="0" u="none" strike="noStrike" kern="0" cap="none" spc="0" normalizeH="0" baseline="0" noProof="0" dirty="0" err="1" smtClean="0">
                  <a:ln>
                    <a:noFill/>
                  </a:ln>
                  <a:solidFill>
                    <a:srgbClr val="44546A">
                      <a:lumMod val="75000"/>
                    </a:srgbClr>
                  </a:solidFill>
                  <a:effectLst/>
                  <a:uLnTx/>
                  <a:uFillTx/>
                  <a:latin typeface="Arial" panose="020B0604020202020204"/>
                  <a:ea typeface="Arial"/>
                  <a:cs typeface="Arial"/>
                  <a:sym typeface="Arial"/>
                </a:rPr>
                <a:t>modo</a:t>
              </a:r>
              <a:r>
                <a:rPr kumimoji="0" lang="en-GB" sz="1400" b="1" i="0" u="none" strike="noStrike" kern="0" cap="none" spc="0" normalizeH="0" noProof="0" dirty="0" smtClean="0">
                  <a:ln>
                    <a:noFill/>
                  </a:ln>
                  <a:solidFill>
                    <a:srgbClr val="44546A">
                      <a:lumMod val="75000"/>
                    </a:srgbClr>
                  </a:solidFill>
                  <a:effectLst/>
                  <a:uLnTx/>
                  <a:uFillTx/>
                  <a:latin typeface="Arial" panose="020B0604020202020204"/>
                  <a:ea typeface="Arial"/>
                  <a:cs typeface="Arial"/>
                  <a:sym typeface="Arial"/>
                </a:rPr>
                <a:t> da </a:t>
              </a:r>
              <a:r>
                <a:rPr kumimoji="0" lang="en-GB" sz="1400" b="1" i="0" u="none" strike="noStrike" kern="0" cap="none" spc="0" normalizeH="0" noProof="0" dirty="0" err="1" smtClean="0">
                  <a:ln>
                    <a:noFill/>
                  </a:ln>
                  <a:solidFill>
                    <a:srgbClr val="44546A">
                      <a:lumMod val="75000"/>
                    </a:srgbClr>
                  </a:solidFill>
                  <a:effectLst/>
                  <a:uLnTx/>
                  <a:uFillTx/>
                  <a:latin typeface="Arial" panose="020B0604020202020204"/>
                  <a:ea typeface="Arial"/>
                  <a:cs typeface="Arial"/>
                  <a:sym typeface="Arial"/>
                </a:rPr>
                <a:t>assicurare</a:t>
              </a:r>
              <a:r>
                <a:rPr kumimoji="0" lang="en-GB" sz="1400" b="1" i="0" u="none" strike="noStrike" kern="0" cap="none" spc="0" normalizeH="0" noProof="0" dirty="0" smtClean="0">
                  <a:ln>
                    <a:noFill/>
                  </a:ln>
                  <a:solidFill>
                    <a:srgbClr val="44546A">
                      <a:lumMod val="75000"/>
                    </a:srgbClr>
                  </a:solidFill>
                  <a:effectLst/>
                  <a:uLnTx/>
                  <a:uFillTx/>
                  <a:latin typeface="Arial" panose="020B0604020202020204"/>
                  <a:ea typeface="Arial"/>
                  <a:cs typeface="Arial"/>
                  <a:sym typeface="Arial"/>
                </a:rPr>
                <a:t> al </a:t>
              </a:r>
              <a:r>
                <a:rPr kumimoji="0" lang="en-GB" sz="1400" b="1" i="0" u="none" strike="noStrike" kern="0" cap="none" spc="0" normalizeH="0" noProof="0" dirty="0" err="1" smtClean="0">
                  <a:ln>
                    <a:noFill/>
                  </a:ln>
                  <a:solidFill>
                    <a:srgbClr val="44546A">
                      <a:lumMod val="75000"/>
                    </a:srgbClr>
                  </a:solidFill>
                  <a:effectLst/>
                  <a:uLnTx/>
                  <a:uFillTx/>
                  <a:latin typeface="Arial" panose="020B0604020202020204"/>
                  <a:ea typeface="Arial"/>
                  <a:cs typeface="Arial"/>
                  <a:sym typeface="Arial"/>
                </a:rPr>
                <a:t>paziente</a:t>
              </a:r>
              <a:r>
                <a:rPr kumimoji="0" lang="en-GB" sz="1400" b="1" i="0" u="none" strike="noStrike" kern="0" cap="none" spc="0" normalizeH="0" noProof="0" dirty="0" smtClean="0">
                  <a:ln>
                    <a:noFill/>
                  </a:ln>
                  <a:solidFill>
                    <a:srgbClr val="44546A">
                      <a:lumMod val="75000"/>
                    </a:srgbClr>
                  </a:solidFill>
                  <a:effectLst/>
                  <a:uLnTx/>
                  <a:uFillTx/>
                  <a:latin typeface="Arial" panose="020B0604020202020204"/>
                  <a:ea typeface="Arial"/>
                  <a:cs typeface="Arial"/>
                  <a:sym typeface="Arial"/>
                </a:rPr>
                <a:t> </a:t>
              </a:r>
              <a:r>
                <a:rPr kumimoji="0" lang="en-GB" sz="1400" b="1" i="0" u="none" strike="noStrike" kern="0" cap="none" spc="0" normalizeH="0" noProof="0" dirty="0" err="1" smtClean="0">
                  <a:ln>
                    <a:noFill/>
                  </a:ln>
                  <a:solidFill>
                    <a:srgbClr val="44546A">
                      <a:lumMod val="75000"/>
                    </a:srgbClr>
                  </a:solidFill>
                  <a:effectLst/>
                  <a:uLnTx/>
                  <a:uFillTx/>
                  <a:latin typeface="Arial" panose="020B0604020202020204"/>
                  <a:ea typeface="Arial"/>
                  <a:cs typeface="Arial"/>
                  <a:sym typeface="Arial"/>
                </a:rPr>
                <a:t>il</a:t>
              </a:r>
              <a:r>
                <a:rPr kumimoji="0" lang="en-GB" sz="1400" b="1" i="0" u="none" strike="noStrike" kern="0" cap="none" spc="0" normalizeH="0" noProof="0" dirty="0" smtClean="0">
                  <a:ln>
                    <a:noFill/>
                  </a:ln>
                  <a:solidFill>
                    <a:srgbClr val="44546A">
                      <a:lumMod val="75000"/>
                    </a:srgbClr>
                  </a:solidFill>
                  <a:effectLst/>
                  <a:uLnTx/>
                  <a:uFillTx/>
                  <a:latin typeface="Arial" panose="020B0604020202020204"/>
                  <a:ea typeface="Arial"/>
                  <a:cs typeface="Arial"/>
                  <a:sym typeface="Arial"/>
                </a:rPr>
                <a:t> </a:t>
              </a:r>
              <a:r>
                <a:rPr kumimoji="0" lang="en-GB" sz="1400" b="1" i="0" u="none" strike="noStrike" kern="0" cap="none" spc="0" normalizeH="0" noProof="0" dirty="0" err="1" smtClean="0">
                  <a:ln>
                    <a:noFill/>
                  </a:ln>
                  <a:solidFill>
                    <a:srgbClr val="44546A">
                      <a:lumMod val="75000"/>
                    </a:srgbClr>
                  </a:solidFill>
                  <a:effectLst/>
                  <a:uLnTx/>
                  <a:uFillTx/>
                  <a:latin typeface="Arial" panose="020B0604020202020204"/>
                  <a:ea typeface="Arial"/>
                  <a:cs typeface="Arial"/>
                  <a:sym typeface="Arial"/>
                </a:rPr>
                <a:t>miglior</a:t>
              </a:r>
              <a:r>
                <a:rPr kumimoji="0" lang="en-GB" sz="1400" b="1" i="0" u="none" strike="noStrike" kern="0" cap="none" spc="0" normalizeH="0" noProof="0" dirty="0" smtClean="0">
                  <a:ln>
                    <a:noFill/>
                  </a:ln>
                  <a:solidFill>
                    <a:srgbClr val="44546A">
                      <a:lumMod val="75000"/>
                    </a:srgbClr>
                  </a:solidFill>
                  <a:effectLst/>
                  <a:uLnTx/>
                  <a:uFillTx/>
                  <a:latin typeface="Arial" panose="020B0604020202020204"/>
                  <a:ea typeface="Arial"/>
                  <a:cs typeface="Arial"/>
                  <a:sym typeface="Arial"/>
                </a:rPr>
                <a:t> </a:t>
              </a:r>
              <a:r>
                <a:rPr kumimoji="0" lang="en-GB" sz="1400" b="1" i="0" u="none" strike="noStrike" kern="0" cap="none" spc="0" normalizeH="0" noProof="0" dirty="0" err="1" smtClean="0">
                  <a:ln>
                    <a:noFill/>
                  </a:ln>
                  <a:solidFill>
                    <a:srgbClr val="44546A">
                      <a:lumMod val="75000"/>
                    </a:srgbClr>
                  </a:solidFill>
                  <a:effectLst/>
                  <a:uLnTx/>
                  <a:uFillTx/>
                  <a:latin typeface="Arial" panose="020B0604020202020204"/>
                  <a:ea typeface="Arial"/>
                  <a:cs typeface="Arial"/>
                  <a:sym typeface="Arial"/>
                </a:rPr>
                <a:t>risultato</a:t>
              </a:r>
              <a:endParaRPr kumimoji="0" sz="1400" b="1"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nvGrpSpPr>
            <p:cNvPr id="96" name="Group 1">
              <a:extLst>
                <a:ext uri="{FF2B5EF4-FFF2-40B4-BE49-F238E27FC236}">
                  <a16:creationId xmlns:a16="http://schemas.microsoft.com/office/drawing/2014/main" id="{07FEC31C-F2B5-4B3E-8CAB-3567993CF9D0}"/>
                </a:ext>
              </a:extLst>
            </p:cNvPr>
            <p:cNvGrpSpPr/>
            <p:nvPr/>
          </p:nvGrpSpPr>
          <p:grpSpPr>
            <a:xfrm>
              <a:off x="1726405" y="5125648"/>
              <a:ext cx="591551" cy="591551"/>
              <a:chOff x="1597957" y="5061494"/>
              <a:chExt cx="720000" cy="720000"/>
            </a:xfrm>
          </p:grpSpPr>
          <p:sp>
            <p:nvSpPr>
              <p:cNvPr id="97" name="Google Shape;1052;p82">
                <a:extLst>
                  <a:ext uri="{FF2B5EF4-FFF2-40B4-BE49-F238E27FC236}">
                    <a16:creationId xmlns:a16="http://schemas.microsoft.com/office/drawing/2014/main" id="{6354414F-382E-48CC-AD73-60625785483A}"/>
                  </a:ext>
                </a:extLst>
              </p:cNvPr>
              <p:cNvSpPr/>
              <p:nvPr/>
            </p:nvSpPr>
            <p:spPr>
              <a:xfrm>
                <a:off x="1597957" y="5061494"/>
                <a:ext cx="720000" cy="720000"/>
              </a:xfrm>
              <a:prstGeom prst="ellipse">
                <a:avLst/>
              </a:prstGeom>
              <a:solidFill>
                <a:srgbClr val="FFFFFF"/>
              </a:solidFill>
              <a:ln w="25400" cap="flat" cmpd="sng">
                <a:solidFill>
                  <a:srgbClr val="0B41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98" name="Google Shape;1053;p82">
                <a:extLst>
                  <a:ext uri="{FF2B5EF4-FFF2-40B4-BE49-F238E27FC236}">
                    <a16:creationId xmlns:a16="http://schemas.microsoft.com/office/drawing/2014/main" id="{6F78395E-415A-4DAC-80E5-194A6119EA17}"/>
                  </a:ext>
                </a:extLst>
              </p:cNvPr>
              <p:cNvSpPr/>
              <p:nvPr/>
            </p:nvSpPr>
            <p:spPr>
              <a:xfrm>
                <a:off x="1685315" y="5158860"/>
                <a:ext cx="545285" cy="525269"/>
              </a:xfrm>
              <a:custGeom>
                <a:avLst/>
                <a:gdLst/>
                <a:ahLst/>
                <a:cxnLst/>
                <a:rect l="l" t="t" r="r" b="b"/>
                <a:pathLst>
                  <a:path w="2416" h="2326" extrusionOk="0">
                    <a:moveTo>
                      <a:pt x="1641" y="1278"/>
                    </a:moveTo>
                    <a:lnTo>
                      <a:pt x="1641" y="1278"/>
                    </a:lnTo>
                    <a:lnTo>
                      <a:pt x="1971" y="382"/>
                    </a:lnTo>
                    <a:lnTo>
                      <a:pt x="2300" y="1278"/>
                    </a:lnTo>
                    <a:lnTo>
                      <a:pt x="1641" y="1278"/>
                    </a:lnTo>
                    <a:close/>
                    <a:moveTo>
                      <a:pt x="1971" y="1501"/>
                    </a:moveTo>
                    <a:lnTo>
                      <a:pt x="1971" y="1501"/>
                    </a:lnTo>
                    <a:cubicBezTo>
                      <a:pt x="1846" y="1501"/>
                      <a:pt x="1755" y="1462"/>
                      <a:pt x="1671" y="1371"/>
                    </a:cubicBezTo>
                    <a:lnTo>
                      <a:pt x="2271" y="1371"/>
                    </a:lnTo>
                    <a:cubicBezTo>
                      <a:pt x="2187" y="1462"/>
                      <a:pt x="2095" y="1501"/>
                      <a:pt x="1971" y="1501"/>
                    </a:cubicBezTo>
                    <a:close/>
                    <a:moveTo>
                      <a:pt x="1626" y="2151"/>
                    </a:moveTo>
                    <a:lnTo>
                      <a:pt x="1626" y="2151"/>
                    </a:lnTo>
                    <a:cubicBezTo>
                      <a:pt x="1680" y="2151"/>
                      <a:pt x="1727" y="2185"/>
                      <a:pt x="1746" y="2233"/>
                    </a:cubicBezTo>
                    <a:lnTo>
                      <a:pt x="641" y="2233"/>
                    </a:lnTo>
                    <a:cubicBezTo>
                      <a:pt x="659" y="2185"/>
                      <a:pt x="706" y="2151"/>
                      <a:pt x="761" y="2151"/>
                    </a:cubicBezTo>
                    <a:lnTo>
                      <a:pt x="1626" y="2151"/>
                    </a:lnTo>
                    <a:close/>
                    <a:moveTo>
                      <a:pt x="775" y="1278"/>
                    </a:moveTo>
                    <a:lnTo>
                      <a:pt x="775" y="1278"/>
                    </a:lnTo>
                    <a:lnTo>
                      <a:pt x="116" y="1278"/>
                    </a:lnTo>
                    <a:lnTo>
                      <a:pt x="446" y="382"/>
                    </a:lnTo>
                    <a:lnTo>
                      <a:pt x="775" y="1278"/>
                    </a:lnTo>
                    <a:close/>
                    <a:moveTo>
                      <a:pt x="446" y="1501"/>
                    </a:moveTo>
                    <a:lnTo>
                      <a:pt x="446" y="1501"/>
                    </a:lnTo>
                    <a:cubicBezTo>
                      <a:pt x="321" y="1501"/>
                      <a:pt x="230" y="1462"/>
                      <a:pt x="146" y="1371"/>
                    </a:cubicBezTo>
                    <a:lnTo>
                      <a:pt x="746" y="1371"/>
                    </a:lnTo>
                    <a:cubicBezTo>
                      <a:pt x="662" y="1462"/>
                      <a:pt x="570" y="1501"/>
                      <a:pt x="446" y="1501"/>
                    </a:cubicBezTo>
                    <a:close/>
                    <a:moveTo>
                      <a:pt x="2411" y="1309"/>
                    </a:moveTo>
                    <a:lnTo>
                      <a:pt x="2411" y="1309"/>
                    </a:lnTo>
                    <a:lnTo>
                      <a:pt x="2015" y="230"/>
                    </a:lnTo>
                    <a:cubicBezTo>
                      <a:pt x="2009" y="214"/>
                      <a:pt x="1993" y="202"/>
                      <a:pt x="1976" y="200"/>
                    </a:cubicBezTo>
                    <a:cubicBezTo>
                      <a:pt x="1974" y="200"/>
                      <a:pt x="1973" y="200"/>
                      <a:pt x="1971" y="200"/>
                    </a:cubicBezTo>
                    <a:lnTo>
                      <a:pt x="1292" y="200"/>
                    </a:lnTo>
                    <a:lnTo>
                      <a:pt x="1292" y="99"/>
                    </a:lnTo>
                    <a:cubicBezTo>
                      <a:pt x="1292" y="45"/>
                      <a:pt x="1248" y="0"/>
                      <a:pt x="1193" y="0"/>
                    </a:cubicBezTo>
                    <a:cubicBezTo>
                      <a:pt x="1139" y="0"/>
                      <a:pt x="1094" y="45"/>
                      <a:pt x="1094" y="99"/>
                    </a:cubicBezTo>
                    <a:lnTo>
                      <a:pt x="1094" y="200"/>
                    </a:lnTo>
                    <a:lnTo>
                      <a:pt x="446" y="200"/>
                    </a:lnTo>
                    <a:cubicBezTo>
                      <a:pt x="426" y="200"/>
                      <a:pt x="409" y="212"/>
                      <a:pt x="402" y="230"/>
                    </a:cubicBezTo>
                    <a:lnTo>
                      <a:pt x="6" y="1309"/>
                    </a:lnTo>
                    <a:cubicBezTo>
                      <a:pt x="0" y="1323"/>
                      <a:pt x="3" y="1339"/>
                      <a:pt x="11" y="1351"/>
                    </a:cubicBezTo>
                    <a:cubicBezTo>
                      <a:pt x="128" y="1519"/>
                      <a:pt x="262" y="1594"/>
                      <a:pt x="446" y="1594"/>
                    </a:cubicBezTo>
                    <a:cubicBezTo>
                      <a:pt x="630" y="1594"/>
                      <a:pt x="764" y="1519"/>
                      <a:pt x="880" y="1351"/>
                    </a:cubicBezTo>
                    <a:cubicBezTo>
                      <a:pt x="889" y="1339"/>
                      <a:pt x="891" y="1323"/>
                      <a:pt x="886" y="1309"/>
                    </a:cubicBezTo>
                    <a:lnTo>
                      <a:pt x="513" y="293"/>
                    </a:lnTo>
                    <a:lnTo>
                      <a:pt x="1094" y="293"/>
                    </a:lnTo>
                    <a:lnTo>
                      <a:pt x="1094" y="2057"/>
                    </a:lnTo>
                    <a:lnTo>
                      <a:pt x="761" y="2057"/>
                    </a:lnTo>
                    <a:cubicBezTo>
                      <a:pt x="638" y="2057"/>
                      <a:pt x="539" y="2157"/>
                      <a:pt x="539" y="2279"/>
                    </a:cubicBezTo>
                    <a:cubicBezTo>
                      <a:pt x="539" y="2305"/>
                      <a:pt x="560" y="2326"/>
                      <a:pt x="585" y="2326"/>
                    </a:cubicBezTo>
                    <a:lnTo>
                      <a:pt x="1801" y="2326"/>
                    </a:lnTo>
                    <a:cubicBezTo>
                      <a:pt x="1827" y="2326"/>
                      <a:pt x="1847" y="2305"/>
                      <a:pt x="1847" y="2279"/>
                    </a:cubicBezTo>
                    <a:cubicBezTo>
                      <a:pt x="1847" y="2157"/>
                      <a:pt x="1748" y="2057"/>
                      <a:pt x="1626" y="2057"/>
                    </a:cubicBezTo>
                    <a:lnTo>
                      <a:pt x="1292" y="2057"/>
                    </a:lnTo>
                    <a:lnTo>
                      <a:pt x="1292" y="293"/>
                    </a:lnTo>
                    <a:lnTo>
                      <a:pt x="1904" y="293"/>
                    </a:lnTo>
                    <a:lnTo>
                      <a:pt x="1531" y="1309"/>
                    </a:lnTo>
                    <a:cubicBezTo>
                      <a:pt x="1526" y="1323"/>
                      <a:pt x="1528" y="1339"/>
                      <a:pt x="1536" y="1351"/>
                    </a:cubicBezTo>
                    <a:cubicBezTo>
                      <a:pt x="1653" y="1519"/>
                      <a:pt x="1787" y="1594"/>
                      <a:pt x="1971" y="1594"/>
                    </a:cubicBezTo>
                    <a:cubicBezTo>
                      <a:pt x="2155" y="1594"/>
                      <a:pt x="2289" y="1519"/>
                      <a:pt x="2405" y="1351"/>
                    </a:cubicBezTo>
                    <a:cubicBezTo>
                      <a:pt x="2414" y="1339"/>
                      <a:pt x="2416" y="1323"/>
                      <a:pt x="2411" y="1309"/>
                    </a:cubicBezTo>
                    <a:close/>
                  </a:path>
                </a:pathLst>
              </a:custGeom>
              <a:solidFill>
                <a:srgbClr val="0B41CD"/>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grpSp>
      <p:grpSp>
        <p:nvGrpSpPr>
          <p:cNvPr id="99" name="Group 4">
            <a:extLst>
              <a:ext uri="{FF2B5EF4-FFF2-40B4-BE49-F238E27FC236}">
                <a16:creationId xmlns:a16="http://schemas.microsoft.com/office/drawing/2014/main" id="{E776807E-729B-40CA-84DC-A859BCDD720D}"/>
              </a:ext>
            </a:extLst>
          </p:cNvPr>
          <p:cNvGrpSpPr/>
          <p:nvPr/>
        </p:nvGrpSpPr>
        <p:grpSpPr>
          <a:xfrm>
            <a:off x="518966" y="1318811"/>
            <a:ext cx="11628084" cy="3982397"/>
            <a:chOff x="518966" y="1231271"/>
            <a:chExt cx="11628084" cy="3982397"/>
          </a:xfrm>
        </p:grpSpPr>
        <p:cxnSp>
          <p:nvCxnSpPr>
            <p:cNvPr id="100" name="Google Shape;974;p82">
              <a:extLst>
                <a:ext uri="{FF2B5EF4-FFF2-40B4-BE49-F238E27FC236}">
                  <a16:creationId xmlns:a16="http://schemas.microsoft.com/office/drawing/2014/main" id="{13F3A5AE-5B9F-4813-A291-EEA4F5E600CE}"/>
                </a:ext>
              </a:extLst>
            </p:cNvPr>
            <p:cNvCxnSpPr/>
            <p:nvPr/>
          </p:nvCxnSpPr>
          <p:spPr>
            <a:xfrm>
              <a:off x="518966" y="4870275"/>
              <a:ext cx="10872000" cy="0"/>
            </a:xfrm>
            <a:prstGeom prst="straightConnector1">
              <a:avLst/>
            </a:prstGeom>
            <a:noFill/>
            <a:ln w="28575" cap="flat" cmpd="sng">
              <a:solidFill>
                <a:srgbClr val="44546A">
                  <a:lumMod val="75000"/>
                </a:srgbClr>
              </a:solidFill>
              <a:prstDash val="solid"/>
              <a:miter lim="800000"/>
              <a:headEnd type="none" w="sm" len="sm"/>
              <a:tailEnd type="triangle" w="med" len="med"/>
            </a:ln>
          </p:spPr>
        </p:cxnSp>
        <p:sp>
          <p:nvSpPr>
            <p:cNvPr id="101" name="Google Shape;975;p82">
              <a:extLst>
                <a:ext uri="{FF2B5EF4-FFF2-40B4-BE49-F238E27FC236}">
                  <a16:creationId xmlns:a16="http://schemas.microsoft.com/office/drawing/2014/main" id="{83C22147-7AD1-4C49-8422-B5C9E2D0C52E}"/>
                </a:ext>
              </a:extLst>
            </p:cNvPr>
            <p:cNvSpPr/>
            <p:nvPr/>
          </p:nvSpPr>
          <p:spPr>
            <a:xfrm>
              <a:off x="9563282" y="4850548"/>
              <a:ext cx="2006883" cy="363120"/>
            </a:xfrm>
            <a:prstGeom prst="rect">
              <a:avLst/>
            </a:prstGeom>
            <a:noFill/>
            <a:ln>
              <a:noFill/>
            </a:ln>
          </p:spPr>
          <p:txBody>
            <a:bodyPr spcFirstLastPara="1" wrap="square" lIns="91375" tIns="45675" rIns="91375"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35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Median PFS (months)</a:t>
              </a:r>
              <a:endParaRPr kumimoji="0" sz="135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endParaRPr>
            </a:p>
          </p:txBody>
        </p:sp>
        <p:sp>
          <p:nvSpPr>
            <p:cNvPr id="102" name="Google Shape;976;p82">
              <a:extLst>
                <a:ext uri="{FF2B5EF4-FFF2-40B4-BE49-F238E27FC236}">
                  <a16:creationId xmlns:a16="http://schemas.microsoft.com/office/drawing/2014/main" id="{9AABEFCD-8361-4CEE-9B6E-84D6E0EB0D8A}"/>
                </a:ext>
              </a:extLst>
            </p:cNvPr>
            <p:cNvSpPr/>
            <p:nvPr/>
          </p:nvSpPr>
          <p:spPr>
            <a:xfrm>
              <a:off x="10254950" y="1591959"/>
              <a:ext cx="1892100" cy="507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0"/>
                <a:buFont typeface="Arial"/>
                <a:buNone/>
                <a:tabLst/>
                <a:defRPr/>
              </a:pPr>
              <a:r>
                <a:rPr kumimoji="0" lang="en-GB" sz="135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Approved later-line (</a:t>
              </a:r>
              <a:r>
                <a:rPr kumimoji="0" lang="en-GB" sz="135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Arial"/>
                  <a:sym typeface="Arial"/>
                </a:rPr>
                <a:t>post-TKI</a:t>
              </a:r>
              <a:r>
                <a:rPr kumimoji="0" lang="en-GB" sz="135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 therapies </a:t>
              </a:r>
              <a:endParaRPr kumimoji="0" sz="1350" b="1" i="0" u="none" strike="noStrike" kern="0" cap="none" spc="0" normalizeH="0" baseline="30000" noProof="0" dirty="0" smtClean="0">
                <a:ln>
                  <a:noFill/>
                </a:ln>
                <a:solidFill>
                  <a:srgbClr val="44546A">
                    <a:lumMod val="75000"/>
                  </a:srgbClr>
                </a:solidFill>
                <a:effectLst/>
                <a:uLnTx/>
                <a:uFillTx/>
                <a:latin typeface="Arial" panose="020B0604020202020204"/>
                <a:ea typeface="Arial"/>
                <a:cs typeface="Arial"/>
                <a:sym typeface="Arial"/>
              </a:endParaRPr>
            </a:p>
          </p:txBody>
        </p:sp>
        <p:cxnSp>
          <p:nvCxnSpPr>
            <p:cNvPr id="103" name="Google Shape;977;p82">
              <a:extLst>
                <a:ext uri="{FF2B5EF4-FFF2-40B4-BE49-F238E27FC236}">
                  <a16:creationId xmlns:a16="http://schemas.microsoft.com/office/drawing/2014/main" id="{8DA6D482-388C-45C7-B5AF-810BF085BCF4}"/>
                </a:ext>
              </a:extLst>
            </p:cNvPr>
            <p:cNvCxnSpPr/>
            <p:nvPr/>
          </p:nvCxnSpPr>
          <p:spPr>
            <a:xfrm>
              <a:off x="10188830" y="1453934"/>
              <a:ext cx="0" cy="3420000"/>
            </a:xfrm>
            <a:prstGeom prst="straightConnector1">
              <a:avLst/>
            </a:prstGeom>
            <a:noFill/>
            <a:ln w="28575" cap="flat" cmpd="sng">
              <a:solidFill>
                <a:srgbClr val="44546A">
                  <a:lumMod val="75000"/>
                </a:srgbClr>
              </a:solidFill>
              <a:prstDash val="dash"/>
              <a:miter lim="800000"/>
              <a:headEnd type="none" w="sm" len="sm"/>
              <a:tailEnd type="none" w="sm" len="sm"/>
            </a:ln>
          </p:spPr>
        </p:cxnSp>
        <p:cxnSp>
          <p:nvCxnSpPr>
            <p:cNvPr id="104" name="Google Shape;978;p82">
              <a:extLst>
                <a:ext uri="{FF2B5EF4-FFF2-40B4-BE49-F238E27FC236}">
                  <a16:creationId xmlns:a16="http://schemas.microsoft.com/office/drawing/2014/main" id="{DFEB08DA-C305-4E46-AAE7-AD444544888D}"/>
                </a:ext>
              </a:extLst>
            </p:cNvPr>
            <p:cNvCxnSpPr>
              <a:cxnSpLocks/>
            </p:cNvCxnSpPr>
            <p:nvPr/>
          </p:nvCxnSpPr>
          <p:spPr>
            <a:xfrm>
              <a:off x="518966" y="1231271"/>
              <a:ext cx="0" cy="3640612"/>
            </a:xfrm>
            <a:prstGeom prst="straightConnector1">
              <a:avLst/>
            </a:prstGeom>
            <a:noFill/>
            <a:ln w="28575" cap="flat" cmpd="sng">
              <a:solidFill>
                <a:srgbClr val="44546A">
                  <a:lumMod val="75000"/>
                </a:srgbClr>
              </a:solidFill>
              <a:prstDash val="solid"/>
              <a:miter lim="800000"/>
              <a:headEnd type="none" w="sm" len="sm"/>
              <a:tailEnd type="none" w="sm" len="sm"/>
            </a:ln>
          </p:spPr>
        </p:cxnSp>
        <p:grpSp>
          <p:nvGrpSpPr>
            <p:cNvPr id="105" name="Google Shape;979;p82">
              <a:extLst>
                <a:ext uri="{FF2B5EF4-FFF2-40B4-BE49-F238E27FC236}">
                  <a16:creationId xmlns:a16="http://schemas.microsoft.com/office/drawing/2014/main" id="{A5EE9F3E-05BA-4DE7-8A10-A872FABB57A2}"/>
                </a:ext>
              </a:extLst>
            </p:cNvPr>
            <p:cNvGrpSpPr/>
            <p:nvPr/>
          </p:nvGrpSpPr>
          <p:grpSpPr>
            <a:xfrm>
              <a:off x="601132" y="3138227"/>
              <a:ext cx="9483385" cy="406460"/>
              <a:chOff x="586981" y="4021626"/>
              <a:chExt cx="9483385" cy="406460"/>
            </a:xfrm>
          </p:grpSpPr>
          <p:sp>
            <p:nvSpPr>
              <p:cNvPr id="175" name="Google Shape;980;p82">
                <a:extLst>
                  <a:ext uri="{FF2B5EF4-FFF2-40B4-BE49-F238E27FC236}">
                    <a16:creationId xmlns:a16="http://schemas.microsoft.com/office/drawing/2014/main" id="{91F14E4C-B841-474E-ABBB-5D1BD448CF1E}"/>
                  </a:ext>
                </a:extLst>
              </p:cNvPr>
              <p:cNvSpPr/>
              <p:nvPr/>
            </p:nvSpPr>
            <p:spPr>
              <a:xfrm>
                <a:off x="592860" y="4030456"/>
                <a:ext cx="8143200" cy="388800"/>
              </a:xfrm>
              <a:prstGeom prst="homePlate">
                <a:avLst>
                  <a:gd name="adj" fmla="val 50000"/>
                </a:avLst>
              </a:prstGeom>
              <a:solidFill>
                <a:srgbClr val="0082DA"/>
              </a:solidFill>
              <a:ln w="12700" cap="flat" cmpd="sng">
                <a:solidFill>
                  <a:srgbClr val="0082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endParaRPr kumimoji="0" sz="14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76" name="Google Shape;981;p82">
                <a:extLst>
                  <a:ext uri="{FF2B5EF4-FFF2-40B4-BE49-F238E27FC236}">
                    <a16:creationId xmlns:a16="http://schemas.microsoft.com/office/drawing/2014/main" id="{9AC16061-D835-41E9-9A0F-E3E465DD9783}"/>
                  </a:ext>
                </a:extLst>
              </p:cNvPr>
              <p:cNvSpPr txBox="1"/>
              <p:nvPr/>
            </p:nvSpPr>
            <p:spPr>
              <a:xfrm>
                <a:off x="586981" y="4024801"/>
                <a:ext cx="1464643"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Alectinib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(ALEX)</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2</a:t>
                </a:r>
                <a:r>
                  <a:rPr kumimoji="0" lang="en-GB" sz="1000" b="1" i="0" u="none" strike="noStrike" kern="0" cap="none" spc="0" normalizeH="0" baseline="30000" noProof="0" dirty="0" smtClean="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endParaRPr kumimoji="0" sz="1000" b="1" i="0" u="none" strike="noStrike" kern="0" cap="none" spc="0" normalizeH="0" baseline="30000" noProof="0" dirty="0" smtClean="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77" name="Google Shape;982;p82">
                <a:extLst>
                  <a:ext uri="{FF2B5EF4-FFF2-40B4-BE49-F238E27FC236}">
                    <a16:creationId xmlns:a16="http://schemas.microsoft.com/office/drawing/2014/main" id="{9FC7FBD1-8BCB-43BE-83E3-844E7C686ADB}"/>
                  </a:ext>
                </a:extLst>
              </p:cNvPr>
              <p:cNvSpPr txBox="1"/>
              <p:nvPr/>
            </p:nvSpPr>
            <p:spPr>
              <a:xfrm>
                <a:off x="8131463" y="4093063"/>
                <a:ext cx="946013" cy="2635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34.8</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178" name="Google Shape;983;p82">
                <a:extLst>
                  <a:ext uri="{FF2B5EF4-FFF2-40B4-BE49-F238E27FC236}">
                    <a16:creationId xmlns:a16="http://schemas.microsoft.com/office/drawing/2014/main" id="{2059A09D-C2A9-46CA-9130-F894C04AA3D9}"/>
                  </a:ext>
                </a:extLst>
              </p:cNvPr>
              <p:cNvSpPr/>
              <p:nvPr/>
            </p:nvSpPr>
            <p:spPr>
              <a:xfrm>
                <a:off x="8774366" y="4030456"/>
                <a:ext cx="1296000" cy="388800"/>
              </a:xfrm>
              <a:prstGeom prst="homePlate">
                <a:avLst>
                  <a:gd name="adj" fmla="val 50000"/>
                </a:avLst>
              </a:prstGeom>
              <a:solidFill>
                <a:srgbClr val="A05EB5"/>
              </a:solidFill>
              <a:ln w="12700" cap="flat" cmpd="sng">
                <a:solidFill>
                  <a:srgbClr val="A05E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79" name="Google Shape;984;p82">
                <a:extLst>
                  <a:ext uri="{FF2B5EF4-FFF2-40B4-BE49-F238E27FC236}">
                    <a16:creationId xmlns:a16="http://schemas.microsoft.com/office/drawing/2014/main" id="{5DF8C14B-EE7E-4F83-86E3-DF153DAC5014}"/>
                  </a:ext>
                </a:extLst>
              </p:cNvPr>
              <p:cNvSpPr txBox="1"/>
              <p:nvPr/>
            </p:nvSpPr>
            <p:spPr>
              <a:xfrm>
                <a:off x="9568927" y="4086357"/>
                <a:ext cx="4491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5.5</a:t>
                </a:r>
                <a:r>
                  <a:rPr kumimoji="0" lang="en-GB" sz="12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a:t>
                </a:r>
                <a:endParaRPr kumimoji="0" sz="12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sp>
            <p:nvSpPr>
              <p:cNvPr id="180" name="Google Shape;985;p82">
                <a:extLst>
                  <a:ext uri="{FF2B5EF4-FFF2-40B4-BE49-F238E27FC236}">
                    <a16:creationId xmlns:a16="http://schemas.microsoft.com/office/drawing/2014/main" id="{3334A5B0-C0DA-4491-B866-C693FA89222D}"/>
                  </a:ext>
                </a:extLst>
              </p:cNvPr>
              <p:cNvSpPr txBox="1"/>
              <p:nvPr/>
            </p:nvSpPr>
            <p:spPr>
              <a:xfrm>
                <a:off x="8765229" y="4021626"/>
                <a:ext cx="1106703" cy="4064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Lorlatinib</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(Phase I/II)</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4</a:t>
                </a:r>
                <a:endParaRPr kumimoji="0"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grpSp>
        <p:grpSp>
          <p:nvGrpSpPr>
            <p:cNvPr id="106" name="Google Shape;986;p82">
              <a:extLst>
                <a:ext uri="{FF2B5EF4-FFF2-40B4-BE49-F238E27FC236}">
                  <a16:creationId xmlns:a16="http://schemas.microsoft.com/office/drawing/2014/main" id="{49070F3D-721B-4888-B3A6-C58742AA5F7A}"/>
                </a:ext>
              </a:extLst>
            </p:cNvPr>
            <p:cNvGrpSpPr/>
            <p:nvPr/>
          </p:nvGrpSpPr>
          <p:grpSpPr>
            <a:xfrm>
              <a:off x="601132" y="2228585"/>
              <a:ext cx="7698404" cy="406990"/>
              <a:chOff x="601132" y="2400601"/>
              <a:chExt cx="7698404" cy="406990"/>
            </a:xfrm>
          </p:grpSpPr>
          <p:grpSp>
            <p:nvGrpSpPr>
              <p:cNvPr id="163" name="Google Shape;987;p82">
                <a:extLst>
                  <a:ext uri="{FF2B5EF4-FFF2-40B4-BE49-F238E27FC236}">
                    <a16:creationId xmlns:a16="http://schemas.microsoft.com/office/drawing/2014/main" id="{C4C80479-B5F0-4D7F-8662-0DCC4A7CF2FE}"/>
                  </a:ext>
                </a:extLst>
              </p:cNvPr>
              <p:cNvGrpSpPr/>
              <p:nvPr/>
            </p:nvGrpSpPr>
            <p:grpSpPr>
              <a:xfrm>
                <a:off x="3184071" y="2400601"/>
                <a:ext cx="3938242" cy="406990"/>
                <a:chOff x="3184071" y="2581576"/>
                <a:chExt cx="3938242" cy="406990"/>
              </a:xfrm>
            </p:grpSpPr>
            <p:sp>
              <p:nvSpPr>
                <p:cNvPr id="172" name="Google Shape;988;p82">
                  <a:extLst>
                    <a:ext uri="{FF2B5EF4-FFF2-40B4-BE49-F238E27FC236}">
                      <a16:creationId xmlns:a16="http://schemas.microsoft.com/office/drawing/2014/main" id="{5A4FABA9-9300-4594-B58F-AE6D81147CFE}"/>
                    </a:ext>
                  </a:extLst>
                </p:cNvPr>
                <p:cNvSpPr/>
                <p:nvPr/>
              </p:nvSpPr>
              <p:spPr>
                <a:xfrm>
                  <a:off x="3198313" y="2597252"/>
                  <a:ext cx="3924000" cy="375638"/>
                </a:xfrm>
                <a:prstGeom prst="homePlate">
                  <a:avLst>
                    <a:gd name="adj" fmla="val 50000"/>
                  </a:avLst>
                </a:prstGeom>
                <a:solidFill>
                  <a:srgbClr val="FF7F00"/>
                </a:solidFill>
                <a:ln w="12700" cap="flat" cmpd="sng">
                  <a:solidFill>
                    <a:srgbClr val="FF7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73" name="Google Shape;989;p82">
                  <a:extLst>
                    <a:ext uri="{FF2B5EF4-FFF2-40B4-BE49-F238E27FC236}">
                      <a16:creationId xmlns:a16="http://schemas.microsoft.com/office/drawing/2014/main" id="{A9B5B960-C5AC-4C4A-B63E-DB13D3CD4F4D}"/>
                    </a:ext>
                  </a:extLst>
                </p:cNvPr>
                <p:cNvSpPr txBox="1"/>
                <p:nvPr/>
              </p:nvSpPr>
              <p:spPr>
                <a:xfrm>
                  <a:off x="3184071" y="2581576"/>
                  <a:ext cx="1252010" cy="4069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Brigatinib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(ALTA)</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6†</a:t>
                  </a:r>
                  <a:endParaRPr kumimoji="0"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sp>
              <p:nvSpPr>
                <p:cNvPr id="174" name="Google Shape;990;p82">
                  <a:extLst>
                    <a:ext uri="{FF2B5EF4-FFF2-40B4-BE49-F238E27FC236}">
                      <a16:creationId xmlns:a16="http://schemas.microsoft.com/office/drawing/2014/main" id="{A2354CA4-11EF-4919-A001-B82FA9FAE651}"/>
                    </a:ext>
                  </a:extLst>
                </p:cNvPr>
                <p:cNvSpPr txBox="1"/>
                <p:nvPr/>
              </p:nvSpPr>
              <p:spPr>
                <a:xfrm>
                  <a:off x="6397223" y="2653275"/>
                  <a:ext cx="5394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16.7</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grpSp>
          <p:grpSp>
            <p:nvGrpSpPr>
              <p:cNvPr id="164" name="Google Shape;991;p82">
                <a:extLst>
                  <a:ext uri="{FF2B5EF4-FFF2-40B4-BE49-F238E27FC236}">
                    <a16:creationId xmlns:a16="http://schemas.microsoft.com/office/drawing/2014/main" id="{99251658-D4DE-425E-B2C5-87C9DC312A83}"/>
                  </a:ext>
                </a:extLst>
              </p:cNvPr>
              <p:cNvGrpSpPr/>
              <p:nvPr/>
            </p:nvGrpSpPr>
            <p:grpSpPr>
              <a:xfrm>
                <a:off x="601132" y="2404041"/>
                <a:ext cx="2556633" cy="400110"/>
                <a:chOff x="601132" y="2585016"/>
                <a:chExt cx="2556633" cy="400110"/>
              </a:xfrm>
            </p:grpSpPr>
            <p:sp>
              <p:nvSpPr>
                <p:cNvPr id="169" name="Google Shape;992;p82">
                  <a:extLst>
                    <a:ext uri="{FF2B5EF4-FFF2-40B4-BE49-F238E27FC236}">
                      <a16:creationId xmlns:a16="http://schemas.microsoft.com/office/drawing/2014/main" id="{86CEADE5-9FD9-45F7-9225-EDEE1D93C24D}"/>
                    </a:ext>
                  </a:extLst>
                </p:cNvPr>
                <p:cNvSpPr/>
                <p:nvPr/>
              </p:nvSpPr>
              <p:spPr>
                <a:xfrm>
                  <a:off x="605365" y="2590671"/>
                  <a:ext cx="2552400" cy="388800"/>
                </a:xfrm>
                <a:prstGeom prst="homePlate">
                  <a:avLst>
                    <a:gd name="adj" fmla="val 50000"/>
                  </a:avLst>
                </a:prstGeom>
                <a:solidFill>
                  <a:srgbClr val="E35E8B"/>
                </a:solidFill>
                <a:ln w="12700" cap="flat" cmpd="sng">
                  <a:solidFill>
                    <a:srgbClr val="E35E8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70" name="Google Shape;993;p82">
                  <a:extLst>
                    <a:ext uri="{FF2B5EF4-FFF2-40B4-BE49-F238E27FC236}">
                      <a16:creationId xmlns:a16="http://schemas.microsoft.com/office/drawing/2014/main" id="{B0E1A241-5EA6-4EE5-9449-6D262AF752A7}"/>
                    </a:ext>
                  </a:extLst>
                </p:cNvPr>
                <p:cNvSpPr txBox="1"/>
                <p:nvPr/>
              </p:nvSpPr>
              <p:spPr>
                <a:xfrm>
                  <a:off x="601132" y="2585016"/>
                  <a:ext cx="1935489"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Crizotinib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(PROFILE 1014</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1†</a:t>
                  </a: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 or ALEX</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2</a:t>
                  </a:r>
                  <a:r>
                    <a:rPr kumimoji="0" lang="en-GB" sz="1000" b="1" i="0" u="none" strike="noStrike" kern="0" cap="none" spc="0" normalizeH="0" baseline="30000" noProof="0" dirty="0" smtClean="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a:t>
                  </a:r>
                  <a:endParaRPr kumimoji="0"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sp>
              <p:nvSpPr>
                <p:cNvPr id="171" name="Google Shape;994;p82">
                  <a:extLst>
                    <a:ext uri="{FF2B5EF4-FFF2-40B4-BE49-F238E27FC236}">
                      <a16:creationId xmlns:a16="http://schemas.microsoft.com/office/drawing/2014/main" id="{7D4AB04D-E6B6-48A6-902C-FC0029CE7F62}"/>
                    </a:ext>
                  </a:extLst>
                </p:cNvPr>
                <p:cNvSpPr txBox="1"/>
                <p:nvPr/>
              </p:nvSpPr>
              <p:spPr>
                <a:xfrm>
                  <a:off x="2626701" y="2653275"/>
                  <a:ext cx="4986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10.9</a:t>
                  </a:r>
                  <a:endParaRPr kumimoji="0"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grpSp>
          <p:grpSp>
            <p:nvGrpSpPr>
              <p:cNvPr id="165" name="Google Shape;995;p82">
                <a:extLst>
                  <a:ext uri="{FF2B5EF4-FFF2-40B4-BE49-F238E27FC236}">
                    <a16:creationId xmlns:a16="http://schemas.microsoft.com/office/drawing/2014/main" id="{B5031E79-0F3B-4E75-BF4A-191E892F12E4}"/>
                  </a:ext>
                </a:extLst>
              </p:cNvPr>
              <p:cNvGrpSpPr/>
              <p:nvPr/>
            </p:nvGrpSpPr>
            <p:grpSpPr>
              <a:xfrm>
                <a:off x="7110400" y="2409839"/>
                <a:ext cx="1189136" cy="388515"/>
                <a:chOff x="7110400" y="2590814"/>
                <a:chExt cx="1189136" cy="388515"/>
              </a:xfrm>
            </p:grpSpPr>
            <p:sp>
              <p:nvSpPr>
                <p:cNvPr id="166" name="Google Shape;996;p82">
                  <a:extLst>
                    <a:ext uri="{FF2B5EF4-FFF2-40B4-BE49-F238E27FC236}">
                      <a16:creationId xmlns:a16="http://schemas.microsoft.com/office/drawing/2014/main" id="{6697BCFD-7AED-4687-B5F0-06AE428CE0DE}"/>
                    </a:ext>
                  </a:extLst>
                </p:cNvPr>
                <p:cNvSpPr/>
                <p:nvPr/>
              </p:nvSpPr>
              <p:spPr>
                <a:xfrm>
                  <a:off x="7163216" y="2590814"/>
                  <a:ext cx="1123200" cy="388515"/>
                </a:xfrm>
                <a:prstGeom prst="homePlate">
                  <a:avLst>
                    <a:gd name="adj" fmla="val 50000"/>
                  </a:avLst>
                </a:prstGeom>
                <a:solidFill>
                  <a:srgbClr val="A05EB5"/>
                </a:solidFill>
                <a:ln w="12700" cap="flat" cmpd="sng">
                  <a:solidFill>
                    <a:srgbClr val="A05E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67" name="Google Shape;997;p82">
                  <a:extLst>
                    <a:ext uri="{FF2B5EF4-FFF2-40B4-BE49-F238E27FC236}">
                      <a16:creationId xmlns:a16="http://schemas.microsoft.com/office/drawing/2014/main" id="{2603C761-7A47-4E58-87E0-136321847E5D}"/>
                    </a:ext>
                  </a:extLst>
                </p:cNvPr>
                <p:cNvSpPr txBox="1"/>
                <p:nvPr/>
              </p:nvSpPr>
              <p:spPr>
                <a:xfrm>
                  <a:off x="7110400" y="2600425"/>
                  <a:ext cx="1189136" cy="369291"/>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9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Lorlatinib</a:t>
                  </a:r>
                  <a:br>
                    <a:rPr kumimoji="0" lang="en-GB" sz="9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9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(Phase I/II)</a:t>
                  </a:r>
                  <a:r>
                    <a:rPr kumimoji="0" lang="en-GB" sz="9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4</a:t>
                  </a:r>
                  <a:endParaRPr kumimoji="0" sz="16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168" name="Google Shape;998;p82">
                  <a:extLst>
                    <a:ext uri="{FF2B5EF4-FFF2-40B4-BE49-F238E27FC236}">
                      <a16:creationId xmlns:a16="http://schemas.microsoft.com/office/drawing/2014/main" id="{1E31854B-F928-4E44-8F63-E29D95D95D60}"/>
                    </a:ext>
                  </a:extLst>
                </p:cNvPr>
                <p:cNvSpPr txBox="1"/>
                <p:nvPr/>
              </p:nvSpPr>
              <p:spPr>
                <a:xfrm>
                  <a:off x="7837894" y="2646572"/>
                  <a:ext cx="452368"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4.8</a:t>
                  </a:r>
                  <a:r>
                    <a:rPr kumimoji="0" lang="en-GB" sz="1200" b="0"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a:t>
                  </a:r>
                  <a:endParaRPr kumimoji="0" sz="12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grpSp>
        </p:grpSp>
        <p:grpSp>
          <p:nvGrpSpPr>
            <p:cNvPr id="107" name="Google Shape;999;p82">
              <a:extLst>
                <a:ext uri="{FF2B5EF4-FFF2-40B4-BE49-F238E27FC236}">
                  <a16:creationId xmlns:a16="http://schemas.microsoft.com/office/drawing/2014/main" id="{3BC7CBCB-DBDF-4CAE-B556-07E3591E5010}"/>
                </a:ext>
              </a:extLst>
            </p:cNvPr>
            <p:cNvGrpSpPr/>
            <p:nvPr/>
          </p:nvGrpSpPr>
          <p:grpSpPr>
            <a:xfrm>
              <a:off x="601132" y="1787571"/>
              <a:ext cx="6490948" cy="400110"/>
              <a:chOff x="601132" y="1959587"/>
              <a:chExt cx="6490948" cy="400110"/>
            </a:xfrm>
          </p:grpSpPr>
          <p:grpSp>
            <p:nvGrpSpPr>
              <p:cNvPr id="151" name="Google Shape;1000;p82">
                <a:extLst>
                  <a:ext uri="{FF2B5EF4-FFF2-40B4-BE49-F238E27FC236}">
                    <a16:creationId xmlns:a16="http://schemas.microsoft.com/office/drawing/2014/main" id="{94E1E4B8-97F4-47D1-BD1A-3886B7C4496F}"/>
                  </a:ext>
                </a:extLst>
              </p:cNvPr>
              <p:cNvGrpSpPr/>
              <p:nvPr/>
            </p:nvGrpSpPr>
            <p:grpSpPr>
              <a:xfrm>
                <a:off x="3184071" y="1959587"/>
                <a:ext cx="2566642" cy="400110"/>
                <a:chOff x="3184071" y="1959587"/>
                <a:chExt cx="2566642" cy="400110"/>
              </a:xfrm>
            </p:grpSpPr>
            <p:sp>
              <p:nvSpPr>
                <p:cNvPr id="160" name="Google Shape;1001;p82">
                  <a:extLst>
                    <a:ext uri="{FF2B5EF4-FFF2-40B4-BE49-F238E27FC236}">
                      <a16:creationId xmlns:a16="http://schemas.microsoft.com/office/drawing/2014/main" id="{8C0C5D9D-AB46-4982-8CF7-01795FC9144A}"/>
                    </a:ext>
                  </a:extLst>
                </p:cNvPr>
                <p:cNvSpPr/>
                <p:nvPr/>
              </p:nvSpPr>
              <p:spPr>
                <a:xfrm>
                  <a:off x="3198313" y="1966162"/>
                  <a:ext cx="2552400" cy="386960"/>
                </a:xfrm>
                <a:prstGeom prst="homePlate">
                  <a:avLst>
                    <a:gd name="adj" fmla="val 50000"/>
                  </a:avLst>
                </a:prstGeom>
                <a:solidFill>
                  <a:srgbClr val="0082DA"/>
                </a:solidFill>
                <a:ln w="12700" cap="flat" cmpd="sng">
                  <a:solidFill>
                    <a:srgbClr val="0082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61" name="Google Shape;1002;p82">
                  <a:extLst>
                    <a:ext uri="{FF2B5EF4-FFF2-40B4-BE49-F238E27FC236}">
                      <a16:creationId xmlns:a16="http://schemas.microsoft.com/office/drawing/2014/main" id="{1D5C92E3-45CA-4503-998C-6D51ADF347E0}"/>
                    </a:ext>
                  </a:extLst>
                </p:cNvPr>
                <p:cNvSpPr txBox="1"/>
                <p:nvPr/>
              </p:nvSpPr>
              <p:spPr>
                <a:xfrm>
                  <a:off x="3184071" y="1959587"/>
                  <a:ext cx="121329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Alectinib </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(ALUR)</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5</a:t>
                  </a:r>
                  <a:r>
                    <a:rPr kumimoji="0" lang="en-GB" sz="1000" b="1" i="0" u="none" strike="noStrike" kern="0" cap="none" spc="0" normalizeH="0" baseline="30000" noProof="0" dirty="0" smtClean="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endParaRPr kumimoji="0"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sp>
              <p:nvSpPr>
                <p:cNvPr id="162" name="Google Shape;1003;p82">
                  <a:extLst>
                    <a:ext uri="{FF2B5EF4-FFF2-40B4-BE49-F238E27FC236}">
                      <a16:creationId xmlns:a16="http://schemas.microsoft.com/office/drawing/2014/main" id="{FA3A694E-A135-4522-98EE-58A97C4CB337}"/>
                    </a:ext>
                  </a:extLst>
                </p:cNvPr>
                <p:cNvSpPr txBox="1"/>
                <p:nvPr/>
              </p:nvSpPr>
              <p:spPr>
                <a:xfrm>
                  <a:off x="5145664" y="2021143"/>
                  <a:ext cx="482824"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10.9</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grpSp>
          <p:grpSp>
            <p:nvGrpSpPr>
              <p:cNvPr id="152" name="Google Shape;1004;p82">
                <a:extLst>
                  <a:ext uri="{FF2B5EF4-FFF2-40B4-BE49-F238E27FC236}">
                    <a16:creationId xmlns:a16="http://schemas.microsoft.com/office/drawing/2014/main" id="{20AA1771-0740-4E96-8C50-10C662F53ABD}"/>
                  </a:ext>
                </a:extLst>
              </p:cNvPr>
              <p:cNvGrpSpPr/>
              <p:nvPr/>
            </p:nvGrpSpPr>
            <p:grpSpPr>
              <a:xfrm>
                <a:off x="601132" y="1959630"/>
                <a:ext cx="2556633" cy="400024"/>
                <a:chOff x="601132" y="1959630"/>
                <a:chExt cx="2556633" cy="400024"/>
              </a:xfrm>
            </p:grpSpPr>
            <p:sp>
              <p:nvSpPr>
                <p:cNvPr id="157" name="Google Shape;1005;p82">
                  <a:extLst>
                    <a:ext uri="{FF2B5EF4-FFF2-40B4-BE49-F238E27FC236}">
                      <a16:creationId xmlns:a16="http://schemas.microsoft.com/office/drawing/2014/main" id="{304E31D8-74E9-43F4-BD35-B3B01C14D94B}"/>
                    </a:ext>
                  </a:extLst>
                </p:cNvPr>
                <p:cNvSpPr/>
                <p:nvPr/>
              </p:nvSpPr>
              <p:spPr>
                <a:xfrm>
                  <a:off x="605365" y="1965527"/>
                  <a:ext cx="2552400" cy="388231"/>
                </a:xfrm>
                <a:prstGeom prst="homePlate">
                  <a:avLst>
                    <a:gd name="adj" fmla="val 50000"/>
                  </a:avLst>
                </a:prstGeom>
                <a:solidFill>
                  <a:srgbClr val="E35E8B"/>
                </a:solidFill>
                <a:ln w="12700" cap="flat" cmpd="sng">
                  <a:solidFill>
                    <a:srgbClr val="E35E8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58" name="Google Shape;1006;p82">
                  <a:extLst>
                    <a:ext uri="{FF2B5EF4-FFF2-40B4-BE49-F238E27FC236}">
                      <a16:creationId xmlns:a16="http://schemas.microsoft.com/office/drawing/2014/main" id="{01348738-8447-48BA-B359-CAD7D17B2F02}"/>
                    </a:ext>
                  </a:extLst>
                </p:cNvPr>
                <p:cNvSpPr txBox="1"/>
                <p:nvPr/>
              </p:nvSpPr>
              <p:spPr>
                <a:xfrm>
                  <a:off x="601132" y="1959630"/>
                  <a:ext cx="1952175" cy="4000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Crizotinib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(PROFILE 1014</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1†</a:t>
                  </a: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 or ALEX</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2</a:t>
                  </a:r>
                  <a:r>
                    <a:rPr kumimoji="0" lang="en-GB" sz="1000" b="1" i="0" u="none" strike="noStrike" kern="0" cap="none" spc="0" normalizeH="0" baseline="30000" noProof="0" dirty="0" smtClean="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a:t>
                  </a:r>
                  <a:endParaRPr kumimoji="0"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sp>
              <p:nvSpPr>
                <p:cNvPr id="159" name="Google Shape;1007;p82">
                  <a:extLst>
                    <a:ext uri="{FF2B5EF4-FFF2-40B4-BE49-F238E27FC236}">
                      <a16:creationId xmlns:a16="http://schemas.microsoft.com/office/drawing/2014/main" id="{05A0137D-6E75-4794-A04C-396F8E225789}"/>
                    </a:ext>
                  </a:extLst>
                </p:cNvPr>
                <p:cNvSpPr txBox="1"/>
                <p:nvPr/>
              </p:nvSpPr>
              <p:spPr>
                <a:xfrm>
                  <a:off x="2587326" y="2027850"/>
                  <a:ext cx="4827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10.9</a:t>
                  </a:r>
                  <a:endParaRPr kumimoji="0"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grpSp>
          <p:grpSp>
            <p:nvGrpSpPr>
              <p:cNvPr id="153" name="Google Shape;1008;p82">
                <a:extLst>
                  <a:ext uri="{FF2B5EF4-FFF2-40B4-BE49-F238E27FC236}">
                    <a16:creationId xmlns:a16="http://schemas.microsoft.com/office/drawing/2014/main" id="{8B2C05A3-F039-4A8E-8434-E96BF4E44393}"/>
                  </a:ext>
                </a:extLst>
              </p:cNvPr>
              <p:cNvGrpSpPr/>
              <p:nvPr/>
            </p:nvGrpSpPr>
            <p:grpSpPr>
              <a:xfrm>
                <a:off x="5781680" y="1959587"/>
                <a:ext cx="1310400" cy="400110"/>
                <a:chOff x="5781680" y="1959587"/>
                <a:chExt cx="1310400" cy="400110"/>
              </a:xfrm>
            </p:grpSpPr>
            <p:sp>
              <p:nvSpPr>
                <p:cNvPr id="154" name="Google Shape;1009;p82">
                  <a:extLst>
                    <a:ext uri="{FF2B5EF4-FFF2-40B4-BE49-F238E27FC236}">
                      <a16:creationId xmlns:a16="http://schemas.microsoft.com/office/drawing/2014/main" id="{DE71F5A6-01F2-4E9B-9A61-53159A78C5ED}"/>
                    </a:ext>
                  </a:extLst>
                </p:cNvPr>
                <p:cNvSpPr/>
                <p:nvPr/>
              </p:nvSpPr>
              <p:spPr>
                <a:xfrm>
                  <a:off x="5781680" y="1965383"/>
                  <a:ext cx="1310400" cy="386961"/>
                </a:xfrm>
                <a:prstGeom prst="homePlate">
                  <a:avLst>
                    <a:gd name="adj" fmla="val 50000"/>
                  </a:avLst>
                </a:prstGeom>
                <a:solidFill>
                  <a:srgbClr val="A05EB5"/>
                </a:solidFill>
                <a:ln w="12700" cap="flat" cmpd="sng">
                  <a:solidFill>
                    <a:srgbClr val="A05E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55" name="Google Shape;1010;p82">
                  <a:extLst>
                    <a:ext uri="{FF2B5EF4-FFF2-40B4-BE49-F238E27FC236}">
                      <a16:creationId xmlns:a16="http://schemas.microsoft.com/office/drawing/2014/main" id="{5558505F-2140-4A74-B970-616AB32C94AA}"/>
                    </a:ext>
                  </a:extLst>
                </p:cNvPr>
                <p:cNvSpPr txBox="1"/>
                <p:nvPr/>
              </p:nvSpPr>
              <p:spPr>
                <a:xfrm>
                  <a:off x="5799469" y="1959587"/>
                  <a:ext cx="1143668"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Lorlatinib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(Phase I/II)</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4</a:t>
                  </a:r>
                  <a:endParaRPr kumimoji="0"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sp>
              <p:nvSpPr>
                <p:cNvPr id="156" name="Google Shape;1011;p82">
                  <a:extLst>
                    <a:ext uri="{FF2B5EF4-FFF2-40B4-BE49-F238E27FC236}">
                      <a16:creationId xmlns:a16="http://schemas.microsoft.com/office/drawing/2014/main" id="{10FD0653-FC9C-4A08-AAAA-65C15189DEAC}"/>
                    </a:ext>
                  </a:extLst>
                </p:cNvPr>
                <p:cNvSpPr txBox="1"/>
                <p:nvPr/>
              </p:nvSpPr>
              <p:spPr>
                <a:xfrm>
                  <a:off x="6629402" y="2021143"/>
                  <a:ext cx="452368"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5.6</a:t>
                  </a:r>
                  <a:r>
                    <a:rPr kumimoji="0" lang="en-GB" sz="1200" b="0"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a:t>
                  </a:r>
                  <a:endParaRPr kumimoji="0" sz="12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grpSp>
        </p:grpSp>
        <p:grpSp>
          <p:nvGrpSpPr>
            <p:cNvPr id="108" name="Google Shape;1012;p82">
              <a:extLst>
                <a:ext uri="{FF2B5EF4-FFF2-40B4-BE49-F238E27FC236}">
                  <a16:creationId xmlns:a16="http://schemas.microsoft.com/office/drawing/2014/main" id="{FA60AC94-ACAE-47A3-9949-560F12240836}"/>
                </a:ext>
              </a:extLst>
            </p:cNvPr>
            <p:cNvGrpSpPr/>
            <p:nvPr/>
          </p:nvGrpSpPr>
          <p:grpSpPr>
            <a:xfrm>
              <a:off x="601132" y="1317982"/>
              <a:ext cx="5497744" cy="400110"/>
              <a:chOff x="601132" y="1489998"/>
              <a:chExt cx="5497744" cy="400110"/>
            </a:xfrm>
          </p:grpSpPr>
          <p:grpSp>
            <p:nvGrpSpPr>
              <p:cNvPr id="139" name="Google Shape;1013;p82">
                <a:extLst>
                  <a:ext uri="{FF2B5EF4-FFF2-40B4-BE49-F238E27FC236}">
                    <a16:creationId xmlns:a16="http://schemas.microsoft.com/office/drawing/2014/main" id="{BE47F835-8398-43E4-9D9D-28E505F4E8E2}"/>
                  </a:ext>
                </a:extLst>
              </p:cNvPr>
              <p:cNvGrpSpPr/>
              <p:nvPr/>
            </p:nvGrpSpPr>
            <p:grpSpPr>
              <a:xfrm>
                <a:off x="3184071" y="1489998"/>
                <a:ext cx="1277842" cy="400110"/>
                <a:chOff x="3184071" y="1489998"/>
                <a:chExt cx="1277842" cy="400110"/>
              </a:xfrm>
            </p:grpSpPr>
            <p:sp>
              <p:nvSpPr>
                <p:cNvPr id="149" name="Google Shape;1014;p82">
                  <a:extLst>
                    <a:ext uri="{FF2B5EF4-FFF2-40B4-BE49-F238E27FC236}">
                      <a16:creationId xmlns:a16="http://schemas.microsoft.com/office/drawing/2014/main" id="{0662035A-B196-4087-B3AF-7B5C136383E5}"/>
                    </a:ext>
                  </a:extLst>
                </p:cNvPr>
                <p:cNvSpPr/>
                <p:nvPr/>
              </p:nvSpPr>
              <p:spPr>
                <a:xfrm>
                  <a:off x="3198313" y="1495653"/>
                  <a:ext cx="1263600" cy="388800"/>
                </a:xfrm>
                <a:prstGeom prst="homePlate">
                  <a:avLst>
                    <a:gd name="adj" fmla="val 50000"/>
                  </a:avLst>
                </a:prstGeom>
                <a:solidFill>
                  <a:srgbClr val="37C08E"/>
                </a:solidFill>
                <a:ln w="12700" cap="flat" cmpd="sng">
                  <a:solidFill>
                    <a:srgbClr val="37C0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 </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150" name="Google Shape;1015;p82">
                  <a:extLst>
                    <a:ext uri="{FF2B5EF4-FFF2-40B4-BE49-F238E27FC236}">
                      <a16:creationId xmlns:a16="http://schemas.microsoft.com/office/drawing/2014/main" id="{082EF9A9-A39E-4EB2-88D3-263A269135B5}"/>
                    </a:ext>
                  </a:extLst>
                </p:cNvPr>
                <p:cNvSpPr txBox="1"/>
                <p:nvPr/>
              </p:nvSpPr>
              <p:spPr>
                <a:xfrm>
                  <a:off x="3184071" y="1489998"/>
                  <a:ext cx="1062338"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Ceritinib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(ASCEND-5)</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3§</a:t>
                  </a:r>
                  <a:endParaRPr kumimoji="0"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grpSp>
          <p:grpSp>
            <p:nvGrpSpPr>
              <p:cNvPr id="140" name="Google Shape;1016;p82">
                <a:extLst>
                  <a:ext uri="{FF2B5EF4-FFF2-40B4-BE49-F238E27FC236}">
                    <a16:creationId xmlns:a16="http://schemas.microsoft.com/office/drawing/2014/main" id="{699F0D72-12E9-4BFE-B1A9-0D85C1D7D8D2}"/>
                  </a:ext>
                </a:extLst>
              </p:cNvPr>
              <p:cNvGrpSpPr/>
              <p:nvPr/>
            </p:nvGrpSpPr>
            <p:grpSpPr>
              <a:xfrm>
                <a:off x="601132" y="1489998"/>
                <a:ext cx="2556633" cy="400110"/>
                <a:chOff x="601132" y="1489998"/>
                <a:chExt cx="2556633" cy="400110"/>
              </a:xfrm>
            </p:grpSpPr>
            <p:sp>
              <p:nvSpPr>
                <p:cNvPr id="146" name="Google Shape;1017;p82">
                  <a:extLst>
                    <a:ext uri="{FF2B5EF4-FFF2-40B4-BE49-F238E27FC236}">
                      <a16:creationId xmlns:a16="http://schemas.microsoft.com/office/drawing/2014/main" id="{7CE419B6-826B-4BCE-B517-97B36F309F6C}"/>
                    </a:ext>
                  </a:extLst>
                </p:cNvPr>
                <p:cNvSpPr/>
                <p:nvPr/>
              </p:nvSpPr>
              <p:spPr>
                <a:xfrm>
                  <a:off x="605365" y="1495938"/>
                  <a:ext cx="2552400" cy="388230"/>
                </a:xfrm>
                <a:prstGeom prst="homePlate">
                  <a:avLst>
                    <a:gd name="adj" fmla="val 50000"/>
                  </a:avLst>
                </a:prstGeom>
                <a:solidFill>
                  <a:srgbClr val="E35E8B"/>
                </a:solidFill>
                <a:ln w="12700" cap="flat" cmpd="sng">
                  <a:solidFill>
                    <a:srgbClr val="E35E8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47" name="Google Shape;1018;p82">
                  <a:extLst>
                    <a:ext uri="{FF2B5EF4-FFF2-40B4-BE49-F238E27FC236}">
                      <a16:creationId xmlns:a16="http://schemas.microsoft.com/office/drawing/2014/main" id="{15C1F2B8-D04A-4D2D-89AB-7EBEE10CF1A6}"/>
                    </a:ext>
                  </a:extLst>
                </p:cNvPr>
                <p:cNvSpPr txBox="1"/>
                <p:nvPr/>
              </p:nvSpPr>
              <p:spPr>
                <a:xfrm>
                  <a:off x="601132" y="1489998"/>
                  <a:ext cx="194257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Crizotinib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(PROFILE 1014</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1†</a:t>
                  </a: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 or ALEX</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2</a:t>
                  </a:r>
                  <a:r>
                    <a:rPr kumimoji="0" lang="en-GB" sz="1000" b="1" i="0" u="none" strike="noStrike" kern="0" cap="none" spc="0" normalizeH="0" baseline="30000" noProof="0" dirty="0" smtClean="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a:t>
                  </a:r>
                  <a:endParaRPr kumimoji="0"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sp>
              <p:nvSpPr>
                <p:cNvPr id="148" name="Google Shape;1019;p82">
                  <a:extLst>
                    <a:ext uri="{FF2B5EF4-FFF2-40B4-BE49-F238E27FC236}">
                      <a16:creationId xmlns:a16="http://schemas.microsoft.com/office/drawing/2014/main" id="{784A283A-3F0F-430E-99D5-BD46050F4AF2}"/>
                    </a:ext>
                  </a:extLst>
                </p:cNvPr>
                <p:cNvSpPr txBox="1"/>
                <p:nvPr/>
              </p:nvSpPr>
              <p:spPr>
                <a:xfrm>
                  <a:off x="2572576" y="1558250"/>
                  <a:ext cx="4986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10.9</a:t>
                  </a:r>
                  <a:endParaRPr kumimoji="0"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grpSp>
          <p:grpSp>
            <p:nvGrpSpPr>
              <p:cNvPr id="141" name="Google Shape;1020;p82">
                <a:extLst>
                  <a:ext uri="{FF2B5EF4-FFF2-40B4-BE49-F238E27FC236}">
                    <a16:creationId xmlns:a16="http://schemas.microsoft.com/office/drawing/2014/main" id="{5DE52E29-5F9A-4D57-B20F-0DA69F7A2793}"/>
                  </a:ext>
                </a:extLst>
              </p:cNvPr>
              <p:cNvGrpSpPr/>
              <p:nvPr/>
            </p:nvGrpSpPr>
            <p:grpSpPr>
              <a:xfrm>
                <a:off x="4037649" y="1489998"/>
                <a:ext cx="2061227" cy="400110"/>
                <a:chOff x="4037649" y="1489998"/>
                <a:chExt cx="2061227" cy="400110"/>
              </a:xfrm>
            </p:grpSpPr>
            <p:sp>
              <p:nvSpPr>
                <p:cNvPr id="142" name="Google Shape;1021;p82">
                  <a:extLst>
                    <a:ext uri="{FF2B5EF4-FFF2-40B4-BE49-F238E27FC236}">
                      <a16:creationId xmlns:a16="http://schemas.microsoft.com/office/drawing/2014/main" id="{7ACD4E66-B6DD-44C1-95AD-46FC57B06193}"/>
                    </a:ext>
                  </a:extLst>
                </p:cNvPr>
                <p:cNvSpPr txBox="1"/>
                <p:nvPr/>
              </p:nvSpPr>
              <p:spPr>
                <a:xfrm>
                  <a:off x="4037649" y="1558250"/>
                  <a:ext cx="4443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5.4</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143" name="Google Shape;1022;p82">
                  <a:extLst>
                    <a:ext uri="{FF2B5EF4-FFF2-40B4-BE49-F238E27FC236}">
                      <a16:creationId xmlns:a16="http://schemas.microsoft.com/office/drawing/2014/main" id="{93B5F46D-2861-4D8D-80A1-FF0D4ACC40EF}"/>
                    </a:ext>
                  </a:extLst>
                </p:cNvPr>
                <p:cNvSpPr/>
                <p:nvPr/>
              </p:nvSpPr>
              <p:spPr>
                <a:xfrm>
                  <a:off x="4482476" y="1495653"/>
                  <a:ext cx="1616400" cy="388800"/>
                </a:xfrm>
                <a:prstGeom prst="homePlate">
                  <a:avLst>
                    <a:gd name="adj" fmla="val 50000"/>
                  </a:avLst>
                </a:prstGeom>
                <a:solidFill>
                  <a:srgbClr val="A05EB5"/>
                </a:solidFill>
                <a:ln w="12700" cap="flat" cmpd="sng">
                  <a:solidFill>
                    <a:srgbClr val="A05E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44" name="Google Shape;1023;p82">
                  <a:extLst>
                    <a:ext uri="{FF2B5EF4-FFF2-40B4-BE49-F238E27FC236}">
                      <a16:creationId xmlns:a16="http://schemas.microsoft.com/office/drawing/2014/main" id="{431A330A-7673-475D-9091-F89A7E7B2979}"/>
                    </a:ext>
                  </a:extLst>
                </p:cNvPr>
                <p:cNvSpPr txBox="1"/>
                <p:nvPr/>
              </p:nvSpPr>
              <p:spPr>
                <a:xfrm>
                  <a:off x="4500264" y="1489998"/>
                  <a:ext cx="1143668"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Lorlatinib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(Phase I/II)</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4</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145" name="Google Shape;1024;p82">
                  <a:extLst>
                    <a:ext uri="{FF2B5EF4-FFF2-40B4-BE49-F238E27FC236}">
                      <a16:creationId xmlns:a16="http://schemas.microsoft.com/office/drawing/2014/main" id="{9EF1FF62-613B-406A-A9BB-405ACF34AB27}"/>
                    </a:ext>
                  </a:extLst>
                </p:cNvPr>
                <p:cNvSpPr txBox="1"/>
                <p:nvPr/>
              </p:nvSpPr>
              <p:spPr>
                <a:xfrm>
                  <a:off x="5613450" y="1551554"/>
                  <a:ext cx="452368"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6.9</a:t>
                  </a:r>
                  <a:r>
                    <a:rPr kumimoji="0" lang="en-GB" sz="1200" b="0"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a:t>
                  </a:r>
                  <a:endParaRPr kumimoji="0" sz="12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grpSp>
        </p:grpSp>
        <p:sp>
          <p:nvSpPr>
            <p:cNvPr id="110" name="Google Shape;1026;p82">
              <a:extLst>
                <a:ext uri="{FF2B5EF4-FFF2-40B4-BE49-F238E27FC236}">
                  <a16:creationId xmlns:a16="http://schemas.microsoft.com/office/drawing/2014/main" id="{C33A5C76-ADBA-40AD-B7B0-44272A3CEFCF}"/>
                </a:ext>
              </a:extLst>
            </p:cNvPr>
            <p:cNvSpPr txBox="1"/>
            <p:nvPr/>
          </p:nvSpPr>
          <p:spPr>
            <a:xfrm>
              <a:off x="10383872" y="3650117"/>
              <a:ext cx="1120200" cy="400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IMpower150</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regimen</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11,12**</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111" name="Google Shape;1027;p82">
              <a:extLst>
                <a:ext uri="{FF2B5EF4-FFF2-40B4-BE49-F238E27FC236}">
                  <a16:creationId xmlns:a16="http://schemas.microsoft.com/office/drawing/2014/main" id="{2CF3406E-DC5A-4FC9-8600-9091D67F93BF}"/>
                </a:ext>
              </a:extLst>
            </p:cNvPr>
            <p:cNvSpPr/>
            <p:nvPr/>
          </p:nvSpPr>
          <p:spPr>
            <a:xfrm>
              <a:off x="10383872" y="2291346"/>
              <a:ext cx="1305000" cy="391500"/>
            </a:xfrm>
            <a:prstGeom prst="homePlate">
              <a:avLst>
                <a:gd name="adj" fmla="val 50000"/>
              </a:avLst>
            </a:prstGeom>
            <a:solidFill>
              <a:srgbClr val="969696"/>
            </a:solidFill>
            <a:ln w="12700" cap="flat" cmpd="sng">
              <a:solidFill>
                <a:srgbClr val="9696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12" name="Google Shape;1028;p82">
              <a:extLst>
                <a:ext uri="{FF2B5EF4-FFF2-40B4-BE49-F238E27FC236}">
                  <a16:creationId xmlns:a16="http://schemas.microsoft.com/office/drawing/2014/main" id="{C8C20CDF-DB8D-402D-9A9E-826BAA29F6C0}"/>
                </a:ext>
              </a:extLst>
            </p:cNvPr>
            <p:cNvSpPr txBox="1"/>
            <p:nvPr/>
          </p:nvSpPr>
          <p:spPr>
            <a:xfrm>
              <a:off x="10362608" y="2364006"/>
              <a:ext cx="1105800" cy="246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Chemotherapy </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grpSp>
          <p:nvGrpSpPr>
            <p:cNvPr id="113" name="Google Shape;1029;p82">
              <a:extLst>
                <a:ext uri="{FF2B5EF4-FFF2-40B4-BE49-F238E27FC236}">
                  <a16:creationId xmlns:a16="http://schemas.microsoft.com/office/drawing/2014/main" id="{9A78B5C3-3BB7-41E0-889B-1AC4D5B78A2B}"/>
                </a:ext>
              </a:extLst>
            </p:cNvPr>
            <p:cNvGrpSpPr/>
            <p:nvPr/>
          </p:nvGrpSpPr>
          <p:grpSpPr>
            <a:xfrm>
              <a:off x="593274" y="3996324"/>
              <a:ext cx="2251422" cy="400110"/>
              <a:chOff x="579099" y="4606993"/>
              <a:chExt cx="1900576" cy="400110"/>
            </a:xfrm>
          </p:grpSpPr>
          <p:sp>
            <p:nvSpPr>
              <p:cNvPr id="137" name="Google Shape;1030;p82">
                <a:extLst>
                  <a:ext uri="{FF2B5EF4-FFF2-40B4-BE49-F238E27FC236}">
                    <a16:creationId xmlns:a16="http://schemas.microsoft.com/office/drawing/2014/main" id="{53D3EF95-9954-404D-AC55-B86FCEDF2F0F}"/>
                  </a:ext>
                </a:extLst>
              </p:cNvPr>
              <p:cNvSpPr txBox="1"/>
              <p:nvPr/>
            </p:nvSpPr>
            <p:spPr>
              <a:xfrm>
                <a:off x="579099" y="4606993"/>
                <a:ext cx="1234873"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A05EB5"/>
                    </a:solidFill>
                    <a:effectLst/>
                    <a:uLnTx/>
                    <a:uFillTx/>
                    <a:latin typeface="Arial" panose="020B0604020202020204"/>
                    <a:ea typeface="Arial"/>
                    <a:cs typeface="Arial"/>
                    <a:sym typeface="Arial"/>
                  </a:rPr>
                  <a:t>Lorlatinib</a:t>
                </a:r>
                <a:br>
                  <a:rPr kumimoji="0" lang="en-GB" sz="1000" b="1" i="0" u="none" strike="noStrike" kern="0" cap="none" spc="0" normalizeH="0" baseline="0" noProof="0" dirty="0" smtClean="0">
                    <a:ln>
                      <a:noFill/>
                    </a:ln>
                    <a:solidFill>
                      <a:srgbClr val="A05EB5"/>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A05EB5"/>
                    </a:solidFill>
                    <a:effectLst/>
                    <a:uLnTx/>
                    <a:uFillTx/>
                    <a:latin typeface="Arial" panose="020B0604020202020204"/>
                    <a:ea typeface="Arial"/>
                    <a:cs typeface="Arial"/>
                    <a:sym typeface="Arial"/>
                  </a:rPr>
                  <a:t>(CROWN)</a:t>
                </a:r>
                <a:r>
                  <a:rPr kumimoji="0" lang="en-GB" sz="1000" b="1" i="0" u="none" strike="noStrike" kern="0" cap="none" spc="0" normalizeH="0" baseline="30000" noProof="0" dirty="0" smtClean="0">
                    <a:ln>
                      <a:noFill/>
                    </a:ln>
                    <a:solidFill>
                      <a:srgbClr val="A05EB5"/>
                    </a:solidFill>
                    <a:effectLst/>
                    <a:uLnTx/>
                    <a:uFillTx/>
                    <a:latin typeface="Arial" panose="020B0604020202020204"/>
                    <a:ea typeface="Arial"/>
                    <a:cs typeface="Arial"/>
                    <a:sym typeface="Arial"/>
                  </a:rPr>
                  <a:t>9§</a:t>
                </a:r>
                <a:endParaRPr kumimoji="0" sz="1000" b="1" i="0" u="none" strike="noStrike" kern="0" cap="none" spc="0" normalizeH="0" baseline="30000" noProof="0" dirty="0" smtClean="0">
                  <a:ln>
                    <a:noFill/>
                  </a:ln>
                  <a:solidFill>
                    <a:srgbClr val="A05EB5"/>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38" name="Google Shape;1031;p82">
                <a:extLst>
                  <a:ext uri="{FF2B5EF4-FFF2-40B4-BE49-F238E27FC236}">
                    <a16:creationId xmlns:a16="http://schemas.microsoft.com/office/drawing/2014/main" id="{0150693E-3D34-4E36-B714-FCEBF1D3FE63}"/>
                  </a:ext>
                </a:extLst>
              </p:cNvPr>
              <p:cNvSpPr txBox="1"/>
              <p:nvPr/>
            </p:nvSpPr>
            <p:spPr>
              <a:xfrm>
                <a:off x="1479175" y="4668303"/>
                <a:ext cx="1000500" cy="261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A05EB5"/>
                  </a:buClr>
                  <a:buSzPts val="1200"/>
                  <a:buFont typeface="Arial"/>
                  <a:buNone/>
                  <a:tabLst/>
                  <a:defRPr/>
                </a:pPr>
                <a:r>
                  <a:rPr kumimoji="0" lang="en-GB" sz="1100" b="1" i="0" u="none" strike="noStrike" kern="0" cap="none" spc="0" normalizeH="0" baseline="0" noProof="0" dirty="0" smtClean="0">
                    <a:ln>
                      <a:noFill/>
                    </a:ln>
                    <a:solidFill>
                      <a:srgbClr val="A05EB5"/>
                    </a:solidFill>
                    <a:effectLst/>
                    <a:uLnTx/>
                    <a:uFillTx/>
                    <a:latin typeface="Arial" panose="020B0604020202020204"/>
                    <a:ea typeface="Arial"/>
                    <a:cs typeface="Arial"/>
                    <a:sym typeface="Arial"/>
                  </a:rPr>
                  <a:t>No</a:t>
                </a:r>
                <a:r>
                  <a:rPr kumimoji="0" lang="en-GB" sz="1100" b="1" i="0" u="none" strike="noStrike" kern="0" cap="none" spc="0" normalizeH="0" baseline="0" noProof="0" dirty="0" smtClean="0">
                    <a:ln>
                      <a:noFill/>
                    </a:ln>
                    <a:solidFill>
                      <a:srgbClr val="A05EB5"/>
                    </a:solidFill>
                    <a:effectLst/>
                    <a:uLnTx/>
                    <a:uFillTx/>
                    <a:latin typeface="Arial" panose="020B0604020202020204"/>
                    <a:ea typeface="+mn-ea"/>
                    <a:cs typeface="Arial"/>
                    <a:sym typeface="Arial"/>
                  </a:rPr>
                  <a:t>t reached</a:t>
                </a:r>
                <a:endParaRPr kumimoji="0" sz="11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grpSp>
        <p:grpSp>
          <p:nvGrpSpPr>
            <p:cNvPr id="114" name="Google Shape;1032;p82">
              <a:extLst>
                <a:ext uri="{FF2B5EF4-FFF2-40B4-BE49-F238E27FC236}">
                  <a16:creationId xmlns:a16="http://schemas.microsoft.com/office/drawing/2014/main" id="{6FB728EF-F8E6-4B0D-853F-1FC9914305CD}"/>
                </a:ext>
              </a:extLst>
            </p:cNvPr>
            <p:cNvGrpSpPr/>
            <p:nvPr/>
          </p:nvGrpSpPr>
          <p:grpSpPr>
            <a:xfrm>
              <a:off x="601132" y="2676930"/>
              <a:ext cx="5545952" cy="401325"/>
              <a:chOff x="588719" y="3315274"/>
              <a:chExt cx="5545952" cy="401325"/>
            </a:xfrm>
          </p:grpSpPr>
          <p:sp>
            <p:nvSpPr>
              <p:cNvPr id="131" name="Google Shape;1033;p82">
                <a:extLst>
                  <a:ext uri="{FF2B5EF4-FFF2-40B4-BE49-F238E27FC236}">
                    <a16:creationId xmlns:a16="http://schemas.microsoft.com/office/drawing/2014/main" id="{AF637936-06D1-42E5-8127-597F10EDEDBB}"/>
                  </a:ext>
                </a:extLst>
              </p:cNvPr>
              <p:cNvSpPr/>
              <p:nvPr/>
            </p:nvSpPr>
            <p:spPr>
              <a:xfrm>
                <a:off x="588719" y="3322144"/>
                <a:ext cx="3913113" cy="388800"/>
              </a:xfrm>
              <a:prstGeom prst="homePlate">
                <a:avLst>
                  <a:gd name="adj" fmla="val 50000"/>
                </a:avLst>
              </a:prstGeom>
              <a:solidFill>
                <a:srgbClr val="37C08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endParaRPr kumimoji="0" sz="14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32" name="Google Shape;1034;p82">
                <a:extLst>
                  <a:ext uri="{FF2B5EF4-FFF2-40B4-BE49-F238E27FC236}">
                    <a16:creationId xmlns:a16="http://schemas.microsoft.com/office/drawing/2014/main" id="{5B4607D5-A452-4E8A-8150-A5F27DD7B17D}"/>
                  </a:ext>
                </a:extLst>
              </p:cNvPr>
              <p:cNvSpPr txBox="1"/>
              <p:nvPr/>
            </p:nvSpPr>
            <p:spPr>
              <a:xfrm>
                <a:off x="3898775" y="3377492"/>
                <a:ext cx="4986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16.6</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133" name="Google Shape;1035;p82">
                <a:extLst>
                  <a:ext uri="{FF2B5EF4-FFF2-40B4-BE49-F238E27FC236}">
                    <a16:creationId xmlns:a16="http://schemas.microsoft.com/office/drawing/2014/main" id="{64CA07B5-13C4-47ED-875E-45795F5251CF}"/>
                  </a:ext>
                </a:extLst>
              </p:cNvPr>
              <p:cNvSpPr txBox="1"/>
              <p:nvPr/>
            </p:nvSpPr>
            <p:spPr>
              <a:xfrm>
                <a:off x="601132" y="3316489"/>
                <a:ext cx="1317825"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Ceritinib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(ASCEND-4)</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7</a:t>
                </a:r>
                <a:r>
                  <a:rPr kumimoji="0" lang="en-GB" sz="1000" b="0"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a:t>
                </a:r>
                <a:endParaRPr kumimoji="0"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sp>
            <p:nvSpPr>
              <p:cNvPr id="134" name="Google Shape;1036;p82">
                <a:extLst>
                  <a:ext uri="{FF2B5EF4-FFF2-40B4-BE49-F238E27FC236}">
                    <a16:creationId xmlns:a16="http://schemas.microsoft.com/office/drawing/2014/main" id="{C89C584F-7B31-4368-AFB0-AFB5B010228C}"/>
                  </a:ext>
                </a:extLst>
              </p:cNvPr>
              <p:cNvSpPr/>
              <p:nvPr/>
            </p:nvSpPr>
            <p:spPr>
              <a:xfrm>
                <a:off x="4518271" y="3321214"/>
                <a:ext cx="1616400" cy="388231"/>
              </a:xfrm>
              <a:prstGeom prst="homePlate">
                <a:avLst>
                  <a:gd name="adj" fmla="val 50000"/>
                </a:avLst>
              </a:prstGeom>
              <a:solidFill>
                <a:srgbClr val="A05EB5"/>
              </a:solidFill>
              <a:ln w="12700" cap="flat" cmpd="sng">
                <a:solidFill>
                  <a:srgbClr val="A05E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35" name="Google Shape;1037;p82">
                <a:extLst>
                  <a:ext uri="{FF2B5EF4-FFF2-40B4-BE49-F238E27FC236}">
                    <a16:creationId xmlns:a16="http://schemas.microsoft.com/office/drawing/2014/main" id="{73652B40-B533-4FE3-87A4-9F5CF44DE86D}"/>
                  </a:ext>
                </a:extLst>
              </p:cNvPr>
              <p:cNvSpPr txBox="1"/>
              <p:nvPr/>
            </p:nvSpPr>
            <p:spPr>
              <a:xfrm>
                <a:off x="4518271" y="3315274"/>
                <a:ext cx="118913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Lorlatinib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(Phase I/II)</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4</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136" name="Google Shape;1038;p82">
                <a:extLst>
                  <a:ext uri="{FF2B5EF4-FFF2-40B4-BE49-F238E27FC236}">
                    <a16:creationId xmlns:a16="http://schemas.microsoft.com/office/drawing/2014/main" id="{4A5ED6D2-E02E-481D-B738-268C816F87FE}"/>
                  </a:ext>
                </a:extLst>
              </p:cNvPr>
              <p:cNvSpPr txBox="1"/>
              <p:nvPr/>
            </p:nvSpPr>
            <p:spPr>
              <a:xfrm>
                <a:off x="5604020" y="3376830"/>
                <a:ext cx="4491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6.9</a:t>
                </a:r>
                <a:r>
                  <a:rPr kumimoji="0" lang="en-GB" sz="12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a:t>
                </a:r>
                <a:endParaRPr kumimoji="0" sz="12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grpSp>
        <p:grpSp>
          <p:nvGrpSpPr>
            <p:cNvPr id="115" name="Google Shape;1039;p82">
              <a:extLst>
                <a:ext uri="{FF2B5EF4-FFF2-40B4-BE49-F238E27FC236}">
                  <a16:creationId xmlns:a16="http://schemas.microsoft.com/office/drawing/2014/main" id="{6A7D2759-B89C-4B32-A907-4E02CA5FF3BF}"/>
                </a:ext>
              </a:extLst>
            </p:cNvPr>
            <p:cNvGrpSpPr/>
            <p:nvPr/>
          </p:nvGrpSpPr>
          <p:grpSpPr>
            <a:xfrm>
              <a:off x="601132" y="3580227"/>
              <a:ext cx="8418836" cy="400110"/>
              <a:chOff x="601132" y="4238408"/>
              <a:chExt cx="8418836" cy="400110"/>
            </a:xfrm>
          </p:grpSpPr>
          <p:grpSp>
            <p:nvGrpSpPr>
              <p:cNvPr id="123" name="Google Shape;1040;p82">
                <a:extLst>
                  <a:ext uri="{FF2B5EF4-FFF2-40B4-BE49-F238E27FC236}">
                    <a16:creationId xmlns:a16="http://schemas.microsoft.com/office/drawing/2014/main" id="{5601D905-5293-47D8-A348-3918D3EEFD2B}"/>
                  </a:ext>
                </a:extLst>
              </p:cNvPr>
              <p:cNvGrpSpPr/>
              <p:nvPr/>
            </p:nvGrpSpPr>
            <p:grpSpPr>
              <a:xfrm>
                <a:off x="601132" y="4238408"/>
                <a:ext cx="6939604" cy="400110"/>
                <a:chOff x="579099" y="4606993"/>
                <a:chExt cx="6939604" cy="400110"/>
              </a:xfrm>
            </p:grpSpPr>
            <p:sp>
              <p:nvSpPr>
                <p:cNvPr id="128" name="Google Shape;1041;p82">
                  <a:extLst>
                    <a:ext uri="{FF2B5EF4-FFF2-40B4-BE49-F238E27FC236}">
                      <a16:creationId xmlns:a16="http://schemas.microsoft.com/office/drawing/2014/main" id="{28077611-E065-47F3-8293-E7A80E51E86F}"/>
                    </a:ext>
                  </a:extLst>
                </p:cNvPr>
                <p:cNvSpPr/>
                <p:nvPr/>
              </p:nvSpPr>
              <p:spPr>
                <a:xfrm>
                  <a:off x="579099" y="4612648"/>
                  <a:ext cx="6892750" cy="388801"/>
                </a:xfrm>
                <a:prstGeom prst="homePlate">
                  <a:avLst>
                    <a:gd name="adj" fmla="val 50000"/>
                  </a:avLst>
                </a:prstGeom>
                <a:solidFill>
                  <a:srgbClr val="FF7F00"/>
                </a:solidFill>
                <a:ln w="12700" cap="flat" cmpd="sng">
                  <a:solidFill>
                    <a:srgbClr val="FF7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endParaRPr kumimoji="0" sz="14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29" name="Google Shape;1042;p82">
                  <a:extLst>
                    <a:ext uri="{FF2B5EF4-FFF2-40B4-BE49-F238E27FC236}">
                      <a16:creationId xmlns:a16="http://schemas.microsoft.com/office/drawing/2014/main" id="{3C8716F4-8932-4416-91B5-BEA4D15ECAF1}"/>
                    </a:ext>
                  </a:extLst>
                </p:cNvPr>
                <p:cNvSpPr txBox="1"/>
                <p:nvPr/>
              </p:nvSpPr>
              <p:spPr>
                <a:xfrm>
                  <a:off x="579099" y="4606993"/>
                  <a:ext cx="1234873"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Brigatinib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(ALTA-1L)</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8</a:t>
                  </a:r>
                  <a:r>
                    <a:rPr kumimoji="0" lang="en-GB" sz="1000" b="1" i="0" u="none" strike="noStrike" kern="0" cap="none" spc="0" normalizeH="0" baseline="30000" noProof="0" dirty="0" smtClean="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endParaRPr kumimoji="0" sz="1000" b="1" i="0" u="none" strike="noStrike" kern="0" cap="none" spc="0" normalizeH="0" baseline="30000" noProof="0" dirty="0" smtClean="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30" name="Google Shape;1043;p82">
                  <a:extLst>
                    <a:ext uri="{FF2B5EF4-FFF2-40B4-BE49-F238E27FC236}">
                      <a16:creationId xmlns:a16="http://schemas.microsoft.com/office/drawing/2014/main" id="{B7208EB5-C98E-4448-B9B0-2B0650F129D5}"/>
                    </a:ext>
                  </a:extLst>
                </p:cNvPr>
                <p:cNvSpPr txBox="1"/>
                <p:nvPr/>
              </p:nvSpPr>
              <p:spPr>
                <a:xfrm>
                  <a:off x="6864482" y="4668549"/>
                  <a:ext cx="654221"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29.4</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grpSp>
          <p:grpSp>
            <p:nvGrpSpPr>
              <p:cNvPr id="124" name="Google Shape;1044;p82">
                <a:extLst>
                  <a:ext uri="{FF2B5EF4-FFF2-40B4-BE49-F238E27FC236}">
                    <a16:creationId xmlns:a16="http://schemas.microsoft.com/office/drawing/2014/main" id="{4D92C166-E2CF-439A-8987-319AB02C1BD3}"/>
                  </a:ext>
                </a:extLst>
              </p:cNvPr>
              <p:cNvGrpSpPr/>
              <p:nvPr/>
            </p:nvGrpSpPr>
            <p:grpSpPr>
              <a:xfrm>
                <a:off x="7452938" y="4238408"/>
                <a:ext cx="1567030" cy="400110"/>
                <a:chOff x="7452938" y="4238408"/>
                <a:chExt cx="1567030" cy="400110"/>
              </a:xfrm>
            </p:grpSpPr>
            <p:sp>
              <p:nvSpPr>
                <p:cNvPr id="125" name="Google Shape;1045;p82">
                  <a:extLst>
                    <a:ext uri="{FF2B5EF4-FFF2-40B4-BE49-F238E27FC236}">
                      <a16:creationId xmlns:a16="http://schemas.microsoft.com/office/drawing/2014/main" id="{BD9A638B-E4ED-4800-A0DA-FD64A0B90E15}"/>
                    </a:ext>
                  </a:extLst>
                </p:cNvPr>
                <p:cNvSpPr/>
                <p:nvPr/>
              </p:nvSpPr>
              <p:spPr>
                <a:xfrm>
                  <a:off x="7550032" y="4244063"/>
                  <a:ext cx="280800" cy="388800"/>
                </a:xfrm>
                <a:prstGeom prst="homePlate">
                  <a:avLst>
                    <a:gd name="adj" fmla="val 50000"/>
                  </a:avLst>
                </a:prstGeom>
                <a:solidFill>
                  <a:srgbClr val="A05EB5"/>
                </a:solidFill>
                <a:ln w="12700" cap="flat" cmpd="sng">
                  <a:solidFill>
                    <a:srgbClr val="A05E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26" name="Google Shape;1046;p82">
                  <a:extLst>
                    <a:ext uri="{FF2B5EF4-FFF2-40B4-BE49-F238E27FC236}">
                      <a16:creationId xmlns:a16="http://schemas.microsoft.com/office/drawing/2014/main" id="{FA5E8BFD-E338-41E3-BAB2-E9CD0A6DAFA9}"/>
                    </a:ext>
                  </a:extLst>
                </p:cNvPr>
                <p:cNvSpPr txBox="1"/>
                <p:nvPr/>
              </p:nvSpPr>
              <p:spPr>
                <a:xfrm>
                  <a:off x="7830832" y="4238408"/>
                  <a:ext cx="118913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A05EB5"/>
                      </a:solidFill>
                      <a:effectLst/>
                      <a:uLnTx/>
                      <a:uFillTx/>
                      <a:latin typeface="Arial" panose="020B0604020202020204"/>
                      <a:ea typeface="Arial"/>
                      <a:cs typeface="Arial"/>
                      <a:sym typeface="Arial"/>
                    </a:rPr>
                    <a:t>Lorlatinib</a:t>
                  </a:r>
                  <a:br>
                    <a:rPr kumimoji="0" lang="en-GB" sz="1000" b="1" i="0" u="none" strike="noStrike" kern="0" cap="none" spc="0" normalizeH="0" baseline="0" noProof="0" dirty="0" smtClean="0">
                      <a:ln>
                        <a:noFill/>
                      </a:ln>
                      <a:solidFill>
                        <a:srgbClr val="A05EB5"/>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A05EB5"/>
                      </a:solidFill>
                      <a:effectLst/>
                      <a:uLnTx/>
                      <a:uFillTx/>
                      <a:latin typeface="Arial" panose="020B0604020202020204"/>
                      <a:ea typeface="Arial"/>
                      <a:cs typeface="Arial"/>
                      <a:sym typeface="Arial"/>
                    </a:rPr>
                    <a:t>(Phase I/II)</a:t>
                  </a:r>
                  <a:r>
                    <a:rPr kumimoji="0" lang="en-GB" sz="1000" b="1" i="0" u="none" strike="noStrike" kern="0" cap="none" spc="0" normalizeH="0" baseline="30000" noProof="0" dirty="0" smtClean="0">
                      <a:ln>
                        <a:noFill/>
                      </a:ln>
                      <a:solidFill>
                        <a:srgbClr val="A05EB5"/>
                      </a:solidFill>
                      <a:effectLst/>
                      <a:uLnTx/>
                      <a:uFillTx/>
                      <a:latin typeface="Arial" panose="020B0604020202020204"/>
                      <a:ea typeface="Arial"/>
                      <a:cs typeface="Arial"/>
                      <a:sym typeface="Arial"/>
                    </a:rPr>
                    <a:t>4</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127" name="Google Shape;1047;p82">
                  <a:extLst>
                    <a:ext uri="{FF2B5EF4-FFF2-40B4-BE49-F238E27FC236}">
                      <a16:creationId xmlns:a16="http://schemas.microsoft.com/office/drawing/2014/main" id="{A50D54F1-F811-471C-9CA0-4443855E1502}"/>
                    </a:ext>
                  </a:extLst>
                </p:cNvPr>
                <p:cNvSpPr txBox="1"/>
                <p:nvPr/>
              </p:nvSpPr>
              <p:spPr>
                <a:xfrm>
                  <a:off x="7452938" y="4299964"/>
                  <a:ext cx="4491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1.2</a:t>
                  </a:r>
                  <a:r>
                    <a:rPr kumimoji="0" lang="en-GB" sz="12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a:t>
                  </a:r>
                  <a:endParaRPr kumimoji="0" sz="12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endParaRPr>
                </a:p>
              </p:txBody>
            </p:sp>
          </p:grpSp>
        </p:grpSp>
        <p:sp>
          <p:nvSpPr>
            <p:cNvPr id="116" name="Google Shape;1054;p82">
              <a:extLst>
                <a:ext uri="{FF2B5EF4-FFF2-40B4-BE49-F238E27FC236}">
                  <a16:creationId xmlns:a16="http://schemas.microsoft.com/office/drawing/2014/main" id="{08362455-754A-4C3D-84A1-9209236E4772}"/>
                </a:ext>
              </a:extLst>
            </p:cNvPr>
            <p:cNvSpPr/>
            <p:nvPr/>
          </p:nvSpPr>
          <p:spPr>
            <a:xfrm>
              <a:off x="10394503" y="2973559"/>
              <a:ext cx="844800" cy="391500"/>
            </a:xfrm>
            <a:prstGeom prst="homePlate">
              <a:avLst>
                <a:gd name="adj" fmla="val 50000"/>
              </a:avLst>
            </a:prstGeom>
            <a:solidFill>
              <a:srgbClr val="969696"/>
            </a:solidFill>
            <a:ln w="12700" cap="flat" cmpd="sng">
              <a:solidFill>
                <a:srgbClr val="9696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endParaRPr kumimoji="0"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17" name="Google Shape;1055;p82">
              <a:extLst>
                <a:ext uri="{FF2B5EF4-FFF2-40B4-BE49-F238E27FC236}">
                  <a16:creationId xmlns:a16="http://schemas.microsoft.com/office/drawing/2014/main" id="{8398AFB8-3332-4C4C-B761-E025891E9DB9}"/>
                </a:ext>
              </a:extLst>
            </p:cNvPr>
            <p:cNvSpPr txBox="1"/>
            <p:nvPr/>
          </p:nvSpPr>
          <p:spPr>
            <a:xfrm>
              <a:off x="10373250" y="3046234"/>
              <a:ext cx="727800" cy="246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Chemo</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sp>
          <p:nvSpPr>
            <p:cNvPr id="118" name="Google Shape;1056;p82">
              <a:extLst>
                <a:ext uri="{FF2B5EF4-FFF2-40B4-BE49-F238E27FC236}">
                  <a16:creationId xmlns:a16="http://schemas.microsoft.com/office/drawing/2014/main" id="{D30E9E19-C292-49A6-8872-1898AD5A782E}"/>
                </a:ext>
              </a:extLst>
            </p:cNvPr>
            <p:cNvSpPr/>
            <p:nvPr/>
          </p:nvSpPr>
          <p:spPr>
            <a:xfrm>
              <a:off x="11285476" y="2973559"/>
              <a:ext cx="624900" cy="391500"/>
            </a:xfrm>
            <a:prstGeom prst="homePlate">
              <a:avLst>
                <a:gd name="adj" fmla="val 50000"/>
              </a:avLst>
            </a:prstGeom>
            <a:solidFill>
              <a:srgbClr val="FFBD6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r>
                <a:rPr kumimoji="0" lang="en-GB" sz="1000" b="1" i="0" u="none" strike="noStrike" kern="0" cap="none" spc="0" normalizeH="0" baseline="0" noProof="0" dirty="0">
                  <a:ln>
                    <a:noFill/>
                  </a:ln>
                  <a:solidFill>
                    <a:srgbClr val="FFFFFF"/>
                  </a:solidFill>
                  <a:effectLst/>
                  <a:uLnTx/>
                  <a:uFillTx/>
                  <a:latin typeface="Arial" panose="020B0604020202020204"/>
                  <a:ea typeface="+mn-ea"/>
                  <a:cs typeface="Arial"/>
                  <a:sym typeface="Arial"/>
                </a:rPr>
                <a:t>CIT</a:t>
              </a:r>
              <a:endParaRPr kumimoji="0" sz="1000" b="1"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grpSp>
          <p:nvGrpSpPr>
            <p:cNvPr id="119" name="Google Shape;1040;p82">
              <a:extLst>
                <a:ext uri="{FF2B5EF4-FFF2-40B4-BE49-F238E27FC236}">
                  <a16:creationId xmlns:a16="http://schemas.microsoft.com/office/drawing/2014/main" id="{E47395AE-FB4A-4A6B-8AE8-5FEBFED2A765}"/>
                </a:ext>
              </a:extLst>
            </p:cNvPr>
            <p:cNvGrpSpPr/>
            <p:nvPr/>
          </p:nvGrpSpPr>
          <p:grpSpPr>
            <a:xfrm>
              <a:off x="601132" y="4410655"/>
              <a:ext cx="7358704" cy="400110"/>
              <a:chOff x="579099" y="4606993"/>
              <a:chExt cx="7358704" cy="400110"/>
            </a:xfrm>
          </p:grpSpPr>
          <p:sp>
            <p:nvSpPr>
              <p:cNvPr id="120" name="Google Shape;1041;p82">
                <a:extLst>
                  <a:ext uri="{FF2B5EF4-FFF2-40B4-BE49-F238E27FC236}">
                    <a16:creationId xmlns:a16="http://schemas.microsoft.com/office/drawing/2014/main" id="{6D08A918-E286-4062-9FB4-F2262596C579}"/>
                  </a:ext>
                </a:extLst>
              </p:cNvPr>
              <p:cNvSpPr/>
              <p:nvPr/>
            </p:nvSpPr>
            <p:spPr>
              <a:xfrm>
                <a:off x="579099" y="4612648"/>
                <a:ext cx="7232228" cy="388801"/>
              </a:xfrm>
              <a:prstGeom prst="homePlate">
                <a:avLst>
                  <a:gd name="adj" fmla="val 50000"/>
                </a:avLst>
              </a:prstGeom>
              <a:solidFill>
                <a:srgbClr val="050C99"/>
              </a:solidFill>
              <a:ln w="12700" cap="flat" cmpd="sng">
                <a:solidFill>
                  <a:srgbClr val="050C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endParaRPr kumimoji="0" sz="14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endParaRPr>
              </a:p>
            </p:txBody>
          </p:sp>
          <p:sp>
            <p:nvSpPr>
              <p:cNvPr id="121" name="Google Shape;1042;p82">
                <a:extLst>
                  <a:ext uri="{FF2B5EF4-FFF2-40B4-BE49-F238E27FC236}">
                    <a16:creationId xmlns:a16="http://schemas.microsoft.com/office/drawing/2014/main" id="{7FD42D8F-EE56-4448-8349-F1AE44CAB272}"/>
                  </a:ext>
                </a:extLst>
              </p:cNvPr>
              <p:cNvSpPr txBox="1"/>
              <p:nvPr/>
            </p:nvSpPr>
            <p:spPr>
              <a:xfrm>
                <a:off x="579099" y="4606993"/>
                <a:ext cx="1234873"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Ensartinib</a:t>
                </a:r>
                <a:b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br>
                <a:r>
                  <a:rPr kumimoji="0" lang="en-GB" sz="10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(eXalt3)</a:t>
                </a:r>
                <a:r>
                  <a:rPr kumimoji="0" lang="en-GB" sz="1000" b="1" i="0" u="none" strike="noStrike" kern="0" cap="none" spc="0" normalizeH="0" baseline="30000" noProof="0" dirty="0" smtClean="0">
                    <a:ln>
                      <a:noFill/>
                    </a:ln>
                    <a:solidFill>
                      <a:srgbClr val="FFFFFF"/>
                    </a:solidFill>
                    <a:effectLst/>
                    <a:uLnTx/>
                    <a:uFillTx/>
                    <a:latin typeface="Arial" panose="020B0604020202020204"/>
                    <a:ea typeface="Arial"/>
                    <a:cs typeface="Arial"/>
                    <a:sym typeface="Arial"/>
                  </a:rPr>
                  <a:t>10</a:t>
                </a:r>
                <a:r>
                  <a:rPr kumimoji="0" lang="en-GB" sz="1000" b="1" i="0" u="none" strike="noStrike" kern="0" cap="none" spc="0" normalizeH="0" baseline="30000" noProof="0" dirty="0" smtClean="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endParaRPr kumimoji="0" sz="1000" b="1" i="0" u="none" strike="noStrike" kern="0" cap="none" spc="0" normalizeH="0" baseline="30000" noProof="0" dirty="0" smtClean="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22" name="Google Shape;1043;p82">
                <a:extLst>
                  <a:ext uri="{FF2B5EF4-FFF2-40B4-BE49-F238E27FC236}">
                    <a16:creationId xmlns:a16="http://schemas.microsoft.com/office/drawing/2014/main" id="{64ADB748-0AB7-4079-AA1A-2CA3E54EC541}"/>
                  </a:ext>
                </a:extLst>
              </p:cNvPr>
              <p:cNvSpPr txBox="1"/>
              <p:nvPr/>
            </p:nvSpPr>
            <p:spPr>
              <a:xfrm>
                <a:off x="7283582" y="4668549"/>
                <a:ext cx="654221"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GB" sz="1200" b="1" i="0" u="none" strike="noStrike" kern="0" cap="none" spc="0" normalizeH="0" baseline="0" noProof="0" dirty="0" smtClean="0">
                    <a:ln>
                      <a:noFill/>
                    </a:ln>
                    <a:solidFill>
                      <a:srgbClr val="FFFFFF"/>
                    </a:solidFill>
                    <a:effectLst/>
                    <a:uLnTx/>
                    <a:uFillTx/>
                    <a:latin typeface="Arial" panose="020B0604020202020204"/>
                    <a:ea typeface="Arial"/>
                    <a:cs typeface="Arial"/>
                    <a:sym typeface="Arial"/>
                  </a:rPr>
                  <a:t>31.3</a:t>
                </a:r>
                <a:endParaRPr kumimoji="0" sz="14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endParaRPr>
              </a:p>
            </p:txBody>
          </p:sp>
        </p:grpSp>
      </p:grpSp>
      <p:cxnSp>
        <p:nvCxnSpPr>
          <p:cNvPr id="181" name="Straight Connector 90">
            <a:extLst>
              <a:ext uri="{FF2B5EF4-FFF2-40B4-BE49-F238E27FC236}">
                <a16:creationId xmlns:a16="http://schemas.microsoft.com/office/drawing/2014/main" id="{3C8111B2-6620-4BE1-91DB-FC72118300E4}"/>
              </a:ext>
            </a:extLst>
          </p:cNvPr>
          <p:cNvCxnSpPr>
            <a:cxnSpLocks/>
          </p:cNvCxnSpPr>
          <p:nvPr/>
        </p:nvCxnSpPr>
        <p:spPr>
          <a:xfrm flipH="1">
            <a:off x="545458" y="381425"/>
            <a:ext cx="0" cy="720000"/>
          </a:xfrm>
          <a:prstGeom prst="line">
            <a:avLst/>
          </a:prstGeom>
          <a:noFill/>
          <a:ln w="57150" cap="flat" cmpd="sng" algn="ctr">
            <a:solidFill>
              <a:srgbClr val="006666"/>
            </a:solidFill>
            <a:prstDash val="solid"/>
            <a:miter lim="800000"/>
          </a:ln>
          <a:effectLst/>
        </p:spPr>
      </p:cxnSp>
      <p:cxnSp>
        <p:nvCxnSpPr>
          <p:cNvPr id="182" name="Connettore diritto 181"/>
          <p:cNvCxnSpPr/>
          <p:nvPr/>
        </p:nvCxnSpPr>
        <p:spPr>
          <a:xfrm>
            <a:off x="486675" y="1229488"/>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106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93" name="Google Shape;190;p2">
            <a:extLst>
              <a:ext uri="{FF2B5EF4-FFF2-40B4-BE49-F238E27FC236}">
                <a16:creationId xmlns:a16="http://schemas.microsoft.com/office/drawing/2014/main" id="{0A4AC613-D428-4215-95B0-FB6898BE1F77}"/>
              </a:ext>
            </a:extLst>
          </p:cNvPr>
          <p:cNvGraphicFramePr/>
          <p:nvPr>
            <p:extLst/>
          </p:nvPr>
        </p:nvGraphicFramePr>
        <p:xfrm>
          <a:off x="-20528" y="1821940"/>
          <a:ext cx="4964400" cy="3431976"/>
        </p:xfrm>
        <a:graphic>
          <a:graphicData uri="http://schemas.openxmlformats.org/drawingml/2006/chart">
            <c:chart xmlns:c="http://schemas.openxmlformats.org/drawingml/2006/chart" xmlns:r="http://schemas.openxmlformats.org/officeDocument/2006/relationships" r:id="rId3"/>
          </a:graphicData>
        </a:graphic>
      </p:graphicFrame>
      <p:sp>
        <p:nvSpPr>
          <p:cNvPr id="104" name="Title 6">
            <a:extLst>
              <a:ext uri="{FF2B5EF4-FFF2-40B4-BE49-F238E27FC236}">
                <a16:creationId xmlns:a16="http://schemas.microsoft.com/office/drawing/2014/main" id="{FC414F4E-7864-B6FE-A74F-756BF3B1AC23}"/>
              </a:ext>
            </a:extLst>
          </p:cNvPr>
          <p:cNvSpPr txBox="1">
            <a:spLocks/>
          </p:cNvSpPr>
          <p:nvPr/>
        </p:nvSpPr>
        <p:spPr>
          <a:xfrm>
            <a:off x="849451" y="239991"/>
            <a:ext cx="10791525"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The development of multiple targeted therapies </a:t>
            </a:r>
            <a:b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b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revolutionized the treatment landscape in advanced NSCLC</a:t>
            </a:r>
            <a:endPar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endParaRPr>
          </a:p>
        </p:txBody>
      </p:sp>
      <p:sp>
        <p:nvSpPr>
          <p:cNvPr id="105" name="Text Placeholder 2">
            <a:extLst>
              <a:ext uri="{FF2B5EF4-FFF2-40B4-BE49-F238E27FC236}">
                <a16:creationId xmlns:a16="http://schemas.microsoft.com/office/drawing/2014/main" id="{21059545-A2DF-FC1F-0648-26B115634175}"/>
              </a:ext>
            </a:extLst>
          </p:cNvPr>
          <p:cNvSpPr txBox="1">
            <a:spLocks/>
          </p:cNvSpPr>
          <p:nvPr/>
        </p:nvSpPr>
        <p:spPr>
          <a:xfrm>
            <a:off x="648000" y="6193564"/>
            <a:ext cx="11097798"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1.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Pakkala</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&amp;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Ramalingam</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JCI Insight 2018; 2.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Barlesi</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Lancet 2016; 3. Tian, et al. Lung Cancer 2017; 4.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Qiu</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Sci</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Rep 2020; 5.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Gainor</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&amp; Shaw. Oncologist 2013; 6.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Bergethon</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J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Clin</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Oncol</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2012; 7.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Dugay</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Oncotarget</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2017; 8.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Farago</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JCO Precis </a:t>
            </a:r>
            <a:r>
              <a:rPr kumimoji="0" lang="en-US"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Oncol</a:t>
            </a:r>
            <a:r>
              <a:rPr kumimoji="0" lang="en-US"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2018</a:t>
            </a:r>
            <a:endParaRPr kumimoji="0" lang="en-US" sz="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06" name="Text Placeholder 9">
            <a:extLst>
              <a:ext uri="{FF2B5EF4-FFF2-40B4-BE49-F238E27FC236}">
                <a16:creationId xmlns:a16="http://schemas.microsoft.com/office/drawing/2014/main" id="{5AE1E209-553F-4E7D-8487-3CC85A087FCF}"/>
              </a:ext>
            </a:extLst>
          </p:cNvPr>
          <p:cNvSpPr txBox="1">
            <a:spLocks/>
          </p:cNvSpPr>
          <p:nvPr/>
        </p:nvSpPr>
        <p:spPr>
          <a:xfrm>
            <a:off x="648000" y="936000"/>
            <a:ext cx="9721296" cy="4873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b="0" i="0"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0"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0"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IN" sz="2200" b="0" i="0" u="none" strike="noStrike" kern="1200" cap="none" spc="0" normalizeH="0" baseline="0" noProof="0" smtClean="0">
                <a:ln>
                  <a:noFill/>
                </a:ln>
                <a:solidFill>
                  <a:srgbClr val="BC36F0"/>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dirty="0">
              <a:ln>
                <a:noFill/>
              </a:ln>
              <a:solidFill>
                <a:srgbClr val="BC36F0"/>
              </a:solidFill>
              <a:effectLst/>
              <a:uLnTx/>
              <a:uFillTx/>
              <a:latin typeface="Arial" panose="020B0604020202020204" pitchFamily="34" charset="0"/>
              <a:ea typeface="+mn-ea"/>
              <a:cs typeface="Arial" panose="020B0604020202020204" pitchFamily="34" charset="0"/>
            </a:endParaRPr>
          </a:p>
        </p:txBody>
      </p:sp>
      <p:sp>
        <p:nvSpPr>
          <p:cNvPr id="108" name="Google Shape;820;p79">
            <a:extLst>
              <a:ext uri="{FF2B5EF4-FFF2-40B4-BE49-F238E27FC236}">
                <a16:creationId xmlns:a16="http://schemas.microsoft.com/office/drawing/2014/main" id="{D4C08207-4BA1-4DC4-9273-263E4BC7993D}"/>
              </a:ext>
            </a:extLst>
          </p:cNvPr>
          <p:cNvSpPr/>
          <p:nvPr/>
        </p:nvSpPr>
        <p:spPr>
          <a:xfrm>
            <a:off x="4562662" y="4555009"/>
            <a:ext cx="2065835" cy="578882"/>
          </a:xfrm>
          <a:prstGeom prst="roundRect">
            <a:avLst>
              <a:gd name="adj" fmla="val 16667"/>
            </a:avLst>
          </a:prstGeom>
          <a:solidFill>
            <a:srgbClr val="FF0066"/>
          </a:solidFill>
          <a:ln>
            <a:solidFill>
              <a:srgbClr val="FF0066"/>
            </a:solid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GB" sz="1400" b="1" i="0" u="none" strike="noStrike" kern="0" cap="none" spc="0" normalizeH="0" baseline="0" noProof="0" dirty="0">
                <a:ln>
                  <a:noFill/>
                </a:ln>
                <a:solidFill>
                  <a:srgbClr val="FFFFFF"/>
                </a:solidFill>
                <a:effectLst/>
                <a:uLnTx/>
                <a:uFillTx/>
                <a:latin typeface="Arial" panose="020B0604020202020204"/>
                <a:ea typeface="Arial"/>
                <a:cs typeface="Arial"/>
                <a:sym typeface="Arial"/>
              </a:rPr>
              <a:t>Targeting actionable driver alterations</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09" name="Google Shape;821;p79">
            <a:extLst>
              <a:ext uri="{FF2B5EF4-FFF2-40B4-BE49-F238E27FC236}">
                <a16:creationId xmlns:a16="http://schemas.microsoft.com/office/drawing/2014/main" id="{7B8B3C32-E86E-4EAF-AF63-8CD1E87C5A18}"/>
              </a:ext>
            </a:extLst>
          </p:cNvPr>
          <p:cNvSpPr/>
          <p:nvPr/>
        </p:nvSpPr>
        <p:spPr>
          <a:xfrm rot="5400000">
            <a:off x="4873721" y="3000250"/>
            <a:ext cx="1443007" cy="1214622"/>
          </a:xfrm>
          <a:prstGeom prst="hexagon">
            <a:avLst>
              <a:gd name="adj" fmla="val 25000"/>
              <a:gd name="vf" fmla="val 115470"/>
            </a:avLst>
          </a:prstGeom>
          <a:solidFill>
            <a:srgbClr val="FF0066"/>
          </a:solidFill>
          <a:ln>
            <a:solidFill>
              <a:srgbClr val="FF0066"/>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10" name="Google Shape;822;p79">
            <a:extLst>
              <a:ext uri="{FF2B5EF4-FFF2-40B4-BE49-F238E27FC236}">
                <a16:creationId xmlns:a16="http://schemas.microsoft.com/office/drawing/2014/main" id="{23221B26-E2AB-42CB-BA74-62EB586619E4}"/>
              </a:ext>
            </a:extLst>
          </p:cNvPr>
          <p:cNvSpPr/>
          <p:nvPr/>
        </p:nvSpPr>
        <p:spPr>
          <a:xfrm rot="5400000">
            <a:off x="4619303" y="3487956"/>
            <a:ext cx="287283" cy="232437"/>
          </a:xfrm>
          <a:prstGeom prst="triangle">
            <a:avLst>
              <a:gd name="adj" fmla="val 50000"/>
            </a:avLst>
          </a:prstGeom>
          <a:solidFill>
            <a:srgbClr val="FF0066"/>
          </a:solidFill>
          <a:ln>
            <a:solidFill>
              <a:srgbClr val="FF0066"/>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grpSp>
        <p:nvGrpSpPr>
          <p:cNvPr id="111" name="Google Shape;823;p79">
            <a:extLst>
              <a:ext uri="{FF2B5EF4-FFF2-40B4-BE49-F238E27FC236}">
                <a16:creationId xmlns:a16="http://schemas.microsoft.com/office/drawing/2014/main" id="{3A8C911C-4A10-44A4-B15E-DEBB9792D752}"/>
              </a:ext>
            </a:extLst>
          </p:cNvPr>
          <p:cNvGrpSpPr/>
          <p:nvPr/>
        </p:nvGrpSpPr>
        <p:grpSpPr>
          <a:xfrm>
            <a:off x="5032916" y="2856712"/>
            <a:ext cx="965698" cy="1313627"/>
            <a:chOff x="9231533" y="3122203"/>
            <a:chExt cx="1903048" cy="1988315"/>
          </a:xfrm>
        </p:grpSpPr>
        <p:grpSp>
          <p:nvGrpSpPr>
            <p:cNvPr id="112" name="Google Shape;824;p79">
              <a:extLst>
                <a:ext uri="{FF2B5EF4-FFF2-40B4-BE49-F238E27FC236}">
                  <a16:creationId xmlns:a16="http://schemas.microsoft.com/office/drawing/2014/main" id="{E9C48CCE-45A1-4A5A-8873-8C03585DDB55}"/>
                </a:ext>
              </a:extLst>
            </p:cNvPr>
            <p:cNvGrpSpPr/>
            <p:nvPr/>
          </p:nvGrpSpPr>
          <p:grpSpPr>
            <a:xfrm rot="7443674">
              <a:off x="9402992" y="3495161"/>
              <a:ext cx="1560131" cy="1242399"/>
              <a:chOff x="3710558" y="1222114"/>
              <a:chExt cx="1557216" cy="1228062"/>
            </a:xfrm>
          </p:grpSpPr>
          <p:sp>
            <p:nvSpPr>
              <p:cNvPr id="116" name="Google Shape;825;p79">
                <a:extLst>
                  <a:ext uri="{FF2B5EF4-FFF2-40B4-BE49-F238E27FC236}">
                    <a16:creationId xmlns:a16="http://schemas.microsoft.com/office/drawing/2014/main" id="{B538DADC-345F-493B-B0A0-84508CE9F308}"/>
                  </a:ext>
                </a:extLst>
              </p:cNvPr>
              <p:cNvSpPr/>
              <p:nvPr/>
            </p:nvSpPr>
            <p:spPr>
              <a:xfrm>
                <a:off x="5162550" y="1567779"/>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17" name="Google Shape;826;p79">
                <a:extLst>
                  <a:ext uri="{FF2B5EF4-FFF2-40B4-BE49-F238E27FC236}">
                    <a16:creationId xmlns:a16="http://schemas.microsoft.com/office/drawing/2014/main" id="{7E6D9F50-F79B-4141-841F-5EE95AB2075C}"/>
                  </a:ext>
                </a:extLst>
              </p:cNvPr>
              <p:cNvSpPr/>
              <p:nvPr/>
            </p:nvSpPr>
            <p:spPr>
              <a:xfrm>
                <a:off x="5162550" y="1884485"/>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18" name="Google Shape;827;p79">
                <a:extLst>
                  <a:ext uri="{FF2B5EF4-FFF2-40B4-BE49-F238E27FC236}">
                    <a16:creationId xmlns:a16="http://schemas.microsoft.com/office/drawing/2014/main" id="{1BC2FBD4-7AC2-4B9E-B04F-94B2BD0B5DC8}"/>
                  </a:ext>
                </a:extLst>
              </p:cNvPr>
              <p:cNvSpPr/>
              <p:nvPr/>
            </p:nvSpPr>
            <p:spPr>
              <a:xfrm>
                <a:off x="5069681" y="1583056"/>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19" name="Google Shape;828;p79">
                <a:extLst>
                  <a:ext uri="{FF2B5EF4-FFF2-40B4-BE49-F238E27FC236}">
                    <a16:creationId xmlns:a16="http://schemas.microsoft.com/office/drawing/2014/main" id="{F615EC7A-F61F-41B5-A696-0C508FDAF459}"/>
                  </a:ext>
                </a:extLst>
              </p:cNvPr>
              <p:cNvSpPr/>
              <p:nvPr/>
            </p:nvSpPr>
            <p:spPr>
              <a:xfrm>
                <a:off x="5069681" y="1875095"/>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0" name="Google Shape;829;p79">
                <a:extLst>
                  <a:ext uri="{FF2B5EF4-FFF2-40B4-BE49-F238E27FC236}">
                    <a16:creationId xmlns:a16="http://schemas.microsoft.com/office/drawing/2014/main" id="{891EE4D5-DF6A-487A-A95C-ABB3FC36B81F}"/>
                  </a:ext>
                </a:extLst>
              </p:cNvPr>
              <p:cNvSpPr/>
              <p:nvPr/>
            </p:nvSpPr>
            <p:spPr>
              <a:xfrm>
                <a:off x="4952999" y="1613583"/>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1" name="Google Shape;830;p79">
                <a:extLst>
                  <a:ext uri="{FF2B5EF4-FFF2-40B4-BE49-F238E27FC236}">
                    <a16:creationId xmlns:a16="http://schemas.microsoft.com/office/drawing/2014/main" id="{6A6CB8C4-9020-4F35-92FE-F6166D9FDDD2}"/>
                  </a:ext>
                </a:extLst>
              </p:cNvPr>
              <p:cNvSpPr/>
              <p:nvPr/>
            </p:nvSpPr>
            <p:spPr>
              <a:xfrm>
                <a:off x="4952999" y="1867509"/>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2" name="Google Shape;831;p79">
                <a:extLst>
                  <a:ext uri="{FF2B5EF4-FFF2-40B4-BE49-F238E27FC236}">
                    <a16:creationId xmlns:a16="http://schemas.microsoft.com/office/drawing/2014/main" id="{8A17A8C4-62F7-433C-944C-89DA98564145}"/>
                  </a:ext>
                </a:extLst>
              </p:cNvPr>
              <p:cNvSpPr/>
              <p:nvPr/>
            </p:nvSpPr>
            <p:spPr>
              <a:xfrm>
                <a:off x="4617243" y="1630252"/>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3" name="Google Shape;832;p79">
                <a:extLst>
                  <a:ext uri="{FF2B5EF4-FFF2-40B4-BE49-F238E27FC236}">
                    <a16:creationId xmlns:a16="http://schemas.microsoft.com/office/drawing/2014/main" id="{D28B20FB-3E30-4FB3-A067-B526B5CD1E20}"/>
                  </a:ext>
                </a:extLst>
              </p:cNvPr>
              <p:cNvSpPr/>
              <p:nvPr/>
            </p:nvSpPr>
            <p:spPr>
              <a:xfrm>
                <a:off x="4481511" y="1581441"/>
                <a:ext cx="18000" cy="216000"/>
              </a:xfrm>
              <a:prstGeom prst="rect">
                <a:avLst/>
              </a:prstGeom>
              <a:solidFill>
                <a:srgbClr val="E40046"/>
              </a:solidFill>
              <a:ln w="9525" cap="flat" cmpd="sng">
                <a:solidFill>
                  <a:srgbClr val="E400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4" name="Google Shape;833;p79">
                <a:extLst>
                  <a:ext uri="{FF2B5EF4-FFF2-40B4-BE49-F238E27FC236}">
                    <a16:creationId xmlns:a16="http://schemas.microsoft.com/office/drawing/2014/main" id="{9541FA27-D246-4924-8D23-6B269B3611BC}"/>
                  </a:ext>
                </a:extLst>
              </p:cNvPr>
              <p:cNvSpPr/>
              <p:nvPr/>
            </p:nvSpPr>
            <p:spPr>
              <a:xfrm>
                <a:off x="4337077" y="1630252"/>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5" name="Google Shape;834;p79">
                <a:extLst>
                  <a:ext uri="{FF2B5EF4-FFF2-40B4-BE49-F238E27FC236}">
                    <a16:creationId xmlns:a16="http://schemas.microsoft.com/office/drawing/2014/main" id="{85C461C8-E39F-40B1-B3C7-42E3E26FEF71}"/>
                  </a:ext>
                </a:extLst>
              </p:cNvPr>
              <p:cNvSpPr/>
              <p:nvPr/>
            </p:nvSpPr>
            <p:spPr>
              <a:xfrm>
                <a:off x="4481511" y="1871954"/>
                <a:ext cx="18000" cy="216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6" name="Google Shape;835;p79">
                <a:extLst>
                  <a:ext uri="{FF2B5EF4-FFF2-40B4-BE49-F238E27FC236}">
                    <a16:creationId xmlns:a16="http://schemas.microsoft.com/office/drawing/2014/main" id="{293E063C-BFCE-4DCA-B2DE-A0B5CC0C8FB5}"/>
                  </a:ext>
                </a:extLst>
              </p:cNvPr>
              <p:cNvSpPr/>
              <p:nvPr/>
            </p:nvSpPr>
            <p:spPr>
              <a:xfrm>
                <a:off x="4617243" y="1870759"/>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7" name="Google Shape;836;p79">
                <a:extLst>
                  <a:ext uri="{FF2B5EF4-FFF2-40B4-BE49-F238E27FC236}">
                    <a16:creationId xmlns:a16="http://schemas.microsoft.com/office/drawing/2014/main" id="{99B39C60-2D90-43DF-9CBF-30534AA601AC}"/>
                  </a:ext>
                </a:extLst>
              </p:cNvPr>
              <p:cNvSpPr/>
              <p:nvPr/>
            </p:nvSpPr>
            <p:spPr>
              <a:xfrm>
                <a:off x="4337077" y="1873139"/>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8" name="Google Shape;837;p79">
                <a:extLst>
                  <a:ext uri="{FF2B5EF4-FFF2-40B4-BE49-F238E27FC236}">
                    <a16:creationId xmlns:a16="http://schemas.microsoft.com/office/drawing/2014/main" id="{3B7062FD-5A74-477E-BEC6-5D8833148CB1}"/>
                  </a:ext>
                </a:extLst>
              </p:cNvPr>
              <p:cNvSpPr/>
              <p:nvPr/>
            </p:nvSpPr>
            <p:spPr>
              <a:xfrm>
                <a:off x="3987033" y="1630252"/>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29" name="Google Shape;838;p79">
                <a:extLst>
                  <a:ext uri="{FF2B5EF4-FFF2-40B4-BE49-F238E27FC236}">
                    <a16:creationId xmlns:a16="http://schemas.microsoft.com/office/drawing/2014/main" id="{BFC7A31E-3337-4BA2-8756-338878968DC8}"/>
                  </a:ext>
                </a:extLst>
              </p:cNvPr>
              <p:cNvSpPr/>
              <p:nvPr/>
            </p:nvSpPr>
            <p:spPr>
              <a:xfrm>
                <a:off x="3864767" y="1581441"/>
                <a:ext cx="18000" cy="216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30" name="Google Shape;839;p79">
                <a:extLst>
                  <a:ext uri="{FF2B5EF4-FFF2-40B4-BE49-F238E27FC236}">
                    <a16:creationId xmlns:a16="http://schemas.microsoft.com/office/drawing/2014/main" id="{EFD76EFC-8F77-4139-8177-84049D189404}"/>
                  </a:ext>
                </a:extLst>
              </p:cNvPr>
              <p:cNvSpPr/>
              <p:nvPr/>
            </p:nvSpPr>
            <p:spPr>
              <a:xfrm>
                <a:off x="3757611" y="1620728"/>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31" name="Google Shape;840;p79">
                <a:extLst>
                  <a:ext uri="{FF2B5EF4-FFF2-40B4-BE49-F238E27FC236}">
                    <a16:creationId xmlns:a16="http://schemas.microsoft.com/office/drawing/2014/main" id="{81F536E2-D642-4F1D-A11C-18EFED64EE1E}"/>
                  </a:ext>
                </a:extLst>
              </p:cNvPr>
              <p:cNvSpPr/>
              <p:nvPr/>
            </p:nvSpPr>
            <p:spPr>
              <a:xfrm>
                <a:off x="3873767" y="1871954"/>
                <a:ext cx="18000" cy="216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32" name="Google Shape;841;p79">
                <a:extLst>
                  <a:ext uri="{FF2B5EF4-FFF2-40B4-BE49-F238E27FC236}">
                    <a16:creationId xmlns:a16="http://schemas.microsoft.com/office/drawing/2014/main" id="{A779FF4A-B47E-446A-AFAF-A668CB74A51D}"/>
                  </a:ext>
                </a:extLst>
              </p:cNvPr>
              <p:cNvSpPr/>
              <p:nvPr/>
            </p:nvSpPr>
            <p:spPr>
              <a:xfrm>
                <a:off x="3983830" y="1870759"/>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33" name="Google Shape;842;p79">
                <a:extLst>
                  <a:ext uri="{FF2B5EF4-FFF2-40B4-BE49-F238E27FC236}">
                    <a16:creationId xmlns:a16="http://schemas.microsoft.com/office/drawing/2014/main" id="{AE9B74F9-9910-41E6-A9A5-AAA8555E3A21}"/>
                  </a:ext>
                </a:extLst>
              </p:cNvPr>
              <p:cNvSpPr/>
              <p:nvPr/>
            </p:nvSpPr>
            <p:spPr>
              <a:xfrm>
                <a:off x="3755071" y="1907954"/>
                <a:ext cx="18000" cy="180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34" name="Google Shape;843;p79">
                <a:extLst>
                  <a:ext uri="{FF2B5EF4-FFF2-40B4-BE49-F238E27FC236}">
                    <a16:creationId xmlns:a16="http://schemas.microsoft.com/office/drawing/2014/main" id="{F0A77CBD-4870-4462-A0C7-64B8D72E1D16}"/>
                  </a:ext>
                </a:extLst>
              </p:cNvPr>
              <p:cNvSpPr/>
              <p:nvPr/>
            </p:nvSpPr>
            <p:spPr>
              <a:xfrm rot="2598565">
                <a:off x="3759280" y="1494463"/>
                <a:ext cx="1009650" cy="542925"/>
              </a:xfrm>
              <a:custGeom>
                <a:avLst/>
                <a:gdLst/>
                <a:ahLst/>
                <a:cxnLst/>
                <a:rect l="l" t="t" r="r" b="b"/>
                <a:pathLst>
                  <a:path w="149" h="80" extrusionOk="0">
                    <a:moveTo>
                      <a:pt x="138" y="0"/>
                    </a:moveTo>
                    <a:cubicBezTo>
                      <a:pt x="138" y="1"/>
                      <a:pt x="139" y="1"/>
                      <a:pt x="140" y="1"/>
                    </a:cubicBezTo>
                    <a:cubicBezTo>
                      <a:pt x="142" y="2"/>
                      <a:pt x="144" y="2"/>
                      <a:pt x="146" y="3"/>
                    </a:cubicBezTo>
                    <a:cubicBezTo>
                      <a:pt x="146" y="3"/>
                      <a:pt x="147" y="4"/>
                      <a:pt x="147" y="4"/>
                    </a:cubicBezTo>
                    <a:cubicBezTo>
                      <a:pt x="147" y="8"/>
                      <a:pt x="148" y="11"/>
                      <a:pt x="148" y="14"/>
                    </a:cubicBezTo>
                    <a:cubicBezTo>
                      <a:pt x="149" y="19"/>
                      <a:pt x="149" y="24"/>
                      <a:pt x="148" y="30"/>
                    </a:cubicBezTo>
                    <a:cubicBezTo>
                      <a:pt x="145" y="47"/>
                      <a:pt x="136" y="59"/>
                      <a:pt x="120" y="65"/>
                    </a:cubicBezTo>
                    <a:cubicBezTo>
                      <a:pt x="112" y="68"/>
                      <a:pt x="104" y="69"/>
                      <a:pt x="96" y="68"/>
                    </a:cubicBezTo>
                    <a:cubicBezTo>
                      <a:pt x="87" y="67"/>
                      <a:pt x="78" y="64"/>
                      <a:pt x="69" y="61"/>
                    </a:cubicBezTo>
                    <a:cubicBezTo>
                      <a:pt x="59" y="57"/>
                      <a:pt x="48" y="55"/>
                      <a:pt x="37" y="56"/>
                    </a:cubicBezTo>
                    <a:cubicBezTo>
                      <a:pt x="28" y="57"/>
                      <a:pt x="19" y="61"/>
                      <a:pt x="12" y="69"/>
                    </a:cubicBezTo>
                    <a:cubicBezTo>
                      <a:pt x="10" y="72"/>
                      <a:pt x="9" y="75"/>
                      <a:pt x="7" y="77"/>
                    </a:cubicBezTo>
                    <a:cubicBezTo>
                      <a:pt x="7" y="79"/>
                      <a:pt x="5" y="80"/>
                      <a:pt x="4" y="80"/>
                    </a:cubicBezTo>
                    <a:cubicBezTo>
                      <a:pt x="2" y="80"/>
                      <a:pt x="1" y="79"/>
                      <a:pt x="0" y="77"/>
                    </a:cubicBezTo>
                    <a:cubicBezTo>
                      <a:pt x="0" y="76"/>
                      <a:pt x="0" y="75"/>
                      <a:pt x="0" y="74"/>
                    </a:cubicBezTo>
                    <a:cubicBezTo>
                      <a:pt x="5" y="62"/>
                      <a:pt x="14" y="54"/>
                      <a:pt x="26" y="50"/>
                    </a:cubicBezTo>
                    <a:cubicBezTo>
                      <a:pt x="35" y="48"/>
                      <a:pt x="43" y="47"/>
                      <a:pt x="52" y="48"/>
                    </a:cubicBezTo>
                    <a:cubicBezTo>
                      <a:pt x="61" y="49"/>
                      <a:pt x="69" y="52"/>
                      <a:pt x="78" y="55"/>
                    </a:cubicBezTo>
                    <a:cubicBezTo>
                      <a:pt x="86" y="59"/>
                      <a:pt x="94" y="61"/>
                      <a:pt x="103" y="61"/>
                    </a:cubicBezTo>
                    <a:cubicBezTo>
                      <a:pt x="117" y="60"/>
                      <a:pt x="128" y="54"/>
                      <a:pt x="136" y="42"/>
                    </a:cubicBezTo>
                    <a:cubicBezTo>
                      <a:pt x="139" y="36"/>
                      <a:pt x="140" y="29"/>
                      <a:pt x="141" y="23"/>
                    </a:cubicBezTo>
                    <a:cubicBezTo>
                      <a:pt x="141" y="15"/>
                      <a:pt x="140" y="8"/>
                      <a:pt x="138" y="1"/>
                    </a:cubicBezTo>
                    <a:cubicBezTo>
                      <a:pt x="138" y="1"/>
                      <a:pt x="138" y="1"/>
                      <a:pt x="138" y="1"/>
                    </a:cubicBezTo>
                    <a:cubicBezTo>
                      <a:pt x="138" y="1"/>
                      <a:pt x="138" y="0"/>
                      <a:pt x="13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5" name="Google Shape;844;p79">
                <a:extLst>
                  <a:ext uri="{FF2B5EF4-FFF2-40B4-BE49-F238E27FC236}">
                    <a16:creationId xmlns:a16="http://schemas.microsoft.com/office/drawing/2014/main" id="{171BF8E9-B15C-4A6D-9A74-9F983999BA1A}"/>
                  </a:ext>
                </a:extLst>
              </p:cNvPr>
              <p:cNvSpPr/>
              <p:nvPr/>
            </p:nvSpPr>
            <p:spPr>
              <a:xfrm rot="2598565">
                <a:off x="4206094" y="1638210"/>
                <a:ext cx="1016000" cy="536575"/>
              </a:xfrm>
              <a:custGeom>
                <a:avLst/>
                <a:gdLst/>
                <a:ahLst/>
                <a:cxnLst/>
                <a:rect l="l" t="t" r="r" b="b"/>
                <a:pathLst>
                  <a:path w="150" h="79" extrusionOk="0">
                    <a:moveTo>
                      <a:pt x="11" y="79"/>
                    </a:moveTo>
                    <a:cubicBezTo>
                      <a:pt x="9" y="78"/>
                      <a:pt x="7" y="77"/>
                      <a:pt x="4" y="77"/>
                    </a:cubicBezTo>
                    <a:cubicBezTo>
                      <a:pt x="2" y="76"/>
                      <a:pt x="2" y="75"/>
                      <a:pt x="2" y="73"/>
                    </a:cubicBezTo>
                    <a:cubicBezTo>
                      <a:pt x="0" y="66"/>
                      <a:pt x="0" y="60"/>
                      <a:pt x="0" y="53"/>
                    </a:cubicBezTo>
                    <a:cubicBezTo>
                      <a:pt x="2" y="36"/>
                      <a:pt x="12" y="21"/>
                      <a:pt x="29" y="15"/>
                    </a:cubicBezTo>
                    <a:cubicBezTo>
                      <a:pt x="38" y="12"/>
                      <a:pt x="46" y="11"/>
                      <a:pt x="55" y="12"/>
                    </a:cubicBezTo>
                    <a:cubicBezTo>
                      <a:pt x="64" y="13"/>
                      <a:pt x="73" y="16"/>
                      <a:pt x="82" y="19"/>
                    </a:cubicBezTo>
                    <a:cubicBezTo>
                      <a:pt x="90" y="23"/>
                      <a:pt x="98" y="25"/>
                      <a:pt x="106" y="24"/>
                    </a:cubicBezTo>
                    <a:cubicBezTo>
                      <a:pt x="121" y="24"/>
                      <a:pt x="132" y="17"/>
                      <a:pt x="140" y="5"/>
                    </a:cubicBezTo>
                    <a:cubicBezTo>
                      <a:pt x="141" y="4"/>
                      <a:pt x="141" y="4"/>
                      <a:pt x="142" y="3"/>
                    </a:cubicBezTo>
                    <a:cubicBezTo>
                      <a:pt x="143" y="1"/>
                      <a:pt x="145" y="0"/>
                      <a:pt x="147" y="1"/>
                    </a:cubicBezTo>
                    <a:cubicBezTo>
                      <a:pt x="149" y="2"/>
                      <a:pt x="150" y="5"/>
                      <a:pt x="149" y="7"/>
                    </a:cubicBezTo>
                    <a:cubicBezTo>
                      <a:pt x="143" y="17"/>
                      <a:pt x="135" y="25"/>
                      <a:pt x="124" y="29"/>
                    </a:cubicBezTo>
                    <a:cubicBezTo>
                      <a:pt x="116" y="32"/>
                      <a:pt x="108" y="33"/>
                      <a:pt x="99" y="32"/>
                    </a:cubicBezTo>
                    <a:cubicBezTo>
                      <a:pt x="90" y="31"/>
                      <a:pt x="82" y="28"/>
                      <a:pt x="73" y="25"/>
                    </a:cubicBezTo>
                    <a:cubicBezTo>
                      <a:pt x="63" y="21"/>
                      <a:pt x="53" y="19"/>
                      <a:pt x="42" y="20"/>
                    </a:cubicBezTo>
                    <a:cubicBezTo>
                      <a:pt x="28" y="22"/>
                      <a:pt x="17" y="28"/>
                      <a:pt x="11" y="41"/>
                    </a:cubicBezTo>
                    <a:cubicBezTo>
                      <a:pt x="9" y="48"/>
                      <a:pt x="8" y="54"/>
                      <a:pt x="8" y="61"/>
                    </a:cubicBezTo>
                    <a:cubicBezTo>
                      <a:pt x="8" y="67"/>
                      <a:pt x="9" y="73"/>
                      <a:pt x="11" y="78"/>
                    </a:cubicBezTo>
                    <a:cubicBezTo>
                      <a:pt x="11" y="78"/>
                      <a:pt x="11" y="79"/>
                      <a:pt x="11" y="7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6" name="Google Shape;845;p79">
                <a:extLst>
                  <a:ext uri="{FF2B5EF4-FFF2-40B4-BE49-F238E27FC236}">
                    <a16:creationId xmlns:a16="http://schemas.microsoft.com/office/drawing/2014/main" id="{582267F8-4B77-4704-A582-4C2F71D10461}"/>
                  </a:ext>
                </a:extLst>
              </p:cNvPr>
              <p:cNvSpPr/>
              <p:nvPr/>
            </p:nvSpPr>
            <p:spPr>
              <a:xfrm rot="2598565">
                <a:off x="3839558" y="1797856"/>
                <a:ext cx="223838" cy="439738"/>
              </a:xfrm>
              <a:custGeom>
                <a:avLst/>
                <a:gdLst/>
                <a:ahLst/>
                <a:cxnLst/>
                <a:rect l="l" t="t" r="r" b="b"/>
                <a:pathLst>
                  <a:path w="33" h="65" extrusionOk="0">
                    <a:moveTo>
                      <a:pt x="22" y="0"/>
                    </a:moveTo>
                    <a:cubicBezTo>
                      <a:pt x="25" y="1"/>
                      <a:pt x="27" y="2"/>
                      <a:pt x="30" y="3"/>
                    </a:cubicBezTo>
                    <a:cubicBezTo>
                      <a:pt x="30" y="3"/>
                      <a:pt x="31" y="4"/>
                      <a:pt x="31" y="4"/>
                    </a:cubicBezTo>
                    <a:cubicBezTo>
                      <a:pt x="32" y="11"/>
                      <a:pt x="33" y="17"/>
                      <a:pt x="33" y="23"/>
                    </a:cubicBezTo>
                    <a:cubicBezTo>
                      <a:pt x="32" y="31"/>
                      <a:pt x="30" y="40"/>
                      <a:pt x="26" y="47"/>
                    </a:cubicBezTo>
                    <a:cubicBezTo>
                      <a:pt x="21" y="55"/>
                      <a:pt x="15" y="60"/>
                      <a:pt x="7" y="64"/>
                    </a:cubicBezTo>
                    <a:cubicBezTo>
                      <a:pt x="4" y="65"/>
                      <a:pt x="2" y="64"/>
                      <a:pt x="1" y="62"/>
                    </a:cubicBezTo>
                    <a:cubicBezTo>
                      <a:pt x="0" y="60"/>
                      <a:pt x="1" y="58"/>
                      <a:pt x="4" y="57"/>
                    </a:cubicBezTo>
                    <a:cubicBezTo>
                      <a:pt x="14" y="52"/>
                      <a:pt x="21" y="43"/>
                      <a:pt x="23" y="32"/>
                    </a:cubicBezTo>
                    <a:cubicBezTo>
                      <a:pt x="25" y="24"/>
                      <a:pt x="25" y="16"/>
                      <a:pt x="23" y="8"/>
                    </a:cubicBezTo>
                    <a:cubicBezTo>
                      <a:pt x="23" y="5"/>
                      <a:pt x="22" y="3"/>
                      <a:pt x="22"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7" name="Google Shape;846;p79">
                <a:extLst>
                  <a:ext uri="{FF2B5EF4-FFF2-40B4-BE49-F238E27FC236}">
                    <a16:creationId xmlns:a16="http://schemas.microsoft.com/office/drawing/2014/main" id="{4EF029A2-EA25-40C0-BB3D-88663FA33152}"/>
                  </a:ext>
                </a:extLst>
              </p:cNvPr>
              <p:cNvSpPr/>
              <p:nvPr/>
            </p:nvSpPr>
            <p:spPr>
              <a:xfrm rot="2598565">
                <a:off x="4911659" y="1432344"/>
                <a:ext cx="217488" cy="434975"/>
              </a:xfrm>
              <a:custGeom>
                <a:avLst/>
                <a:gdLst/>
                <a:ahLst/>
                <a:cxnLst/>
                <a:rect l="l" t="t" r="r" b="b"/>
                <a:pathLst>
                  <a:path w="32" h="64" extrusionOk="0">
                    <a:moveTo>
                      <a:pt x="11" y="64"/>
                    </a:moveTo>
                    <a:cubicBezTo>
                      <a:pt x="9" y="63"/>
                      <a:pt x="7" y="63"/>
                      <a:pt x="6" y="62"/>
                    </a:cubicBezTo>
                    <a:cubicBezTo>
                      <a:pt x="5" y="62"/>
                      <a:pt x="5" y="62"/>
                      <a:pt x="5" y="62"/>
                    </a:cubicBezTo>
                    <a:cubicBezTo>
                      <a:pt x="3" y="62"/>
                      <a:pt x="2" y="60"/>
                      <a:pt x="2" y="58"/>
                    </a:cubicBezTo>
                    <a:cubicBezTo>
                      <a:pt x="1" y="53"/>
                      <a:pt x="0" y="48"/>
                      <a:pt x="0" y="43"/>
                    </a:cubicBezTo>
                    <a:cubicBezTo>
                      <a:pt x="0" y="31"/>
                      <a:pt x="3" y="21"/>
                      <a:pt x="10" y="13"/>
                    </a:cubicBezTo>
                    <a:cubicBezTo>
                      <a:pt x="15" y="8"/>
                      <a:pt x="20" y="4"/>
                      <a:pt x="26" y="1"/>
                    </a:cubicBezTo>
                    <a:cubicBezTo>
                      <a:pt x="28" y="0"/>
                      <a:pt x="30" y="0"/>
                      <a:pt x="31" y="2"/>
                    </a:cubicBezTo>
                    <a:cubicBezTo>
                      <a:pt x="32" y="4"/>
                      <a:pt x="31" y="7"/>
                      <a:pt x="29" y="8"/>
                    </a:cubicBezTo>
                    <a:cubicBezTo>
                      <a:pt x="25" y="10"/>
                      <a:pt x="21" y="13"/>
                      <a:pt x="18" y="17"/>
                    </a:cubicBezTo>
                    <a:cubicBezTo>
                      <a:pt x="13" y="22"/>
                      <a:pt x="10" y="29"/>
                      <a:pt x="9" y="36"/>
                    </a:cubicBezTo>
                    <a:cubicBezTo>
                      <a:pt x="7" y="43"/>
                      <a:pt x="8" y="49"/>
                      <a:pt x="9" y="56"/>
                    </a:cubicBezTo>
                    <a:cubicBezTo>
                      <a:pt x="10" y="58"/>
                      <a:pt x="11" y="60"/>
                      <a:pt x="11" y="63"/>
                    </a:cubicBezTo>
                    <a:cubicBezTo>
                      <a:pt x="11" y="63"/>
                      <a:pt x="11" y="63"/>
                      <a:pt x="11" y="6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grpSp>
          <p:nvGrpSpPr>
            <p:cNvPr id="113" name="Google Shape;847;p79">
              <a:extLst>
                <a:ext uri="{FF2B5EF4-FFF2-40B4-BE49-F238E27FC236}">
                  <a16:creationId xmlns:a16="http://schemas.microsoft.com/office/drawing/2014/main" id="{38B3C96C-4ACB-488A-9AF9-C056C722A164}"/>
                </a:ext>
              </a:extLst>
            </p:cNvPr>
            <p:cNvGrpSpPr/>
            <p:nvPr/>
          </p:nvGrpSpPr>
          <p:grpSpPr>
            <a:xfrm>
              <a:off x="10020909" y="3908346"/>
              <a:ext cx="1018811" cy="885494"/>
              <a:chOff x="1206500" y="1177925"/>
              <a:chExt cx="369888" cy="376238"/>
            </a:xfrm>
          </p:grpSpPr>
          <p:sp>
            <p:nvSpPr>
              <p:cNvPr id="114" name="Google Shape;848;p79">
                <a:extLst>
                  <a:ext uri="{FF2B5EF4-FFF2-40B4-BE49-F238E27FC236}">
                    <a16:creationId xmlns:a16="http://schemas.microsoft.com/office/drawing/2014/main" id="{C1FF6631-2933-49D3-9408-629D46087E07}"/>
                  </a:ext>
                </a:extLst>
              </p:cNvPr>
              <p:cNvSpPr/>
              <p:nvPr/>
            </p:nvSpPr>
            <p:spPr>
              <a:xfrm>
                <a:off x="1206500" y="1177925"/>
                <a:ext cx="280988" cy="282575"/>
              </a:xfrm>
              <a:custGeom>
                <a:avLst/>
                <a:gdLst/>
                <a:ahLst/>
                <a:cxnLst/>
                <a:rect l="l" t="t" r="r" b="b"/>
                <a:pathLst>
                  <a:path w="178" h="179" extrusionOk="0">
                    <a:moveTo>
                      <a:pt x="147" y="32"/>
                    </a:moveTo>
                    <a:cubicBezTo>
                      <a:pt x="115" y="0"/>
                      <a:pt x="63" y="0"/>
                      <a:pt x="31" y="32"/>
                    </a:cubicBezTo>
                    <a:cubicBezTo>
                      <a:pt x="0" y="64"/>
                      <a:pt x="0" y="115"/>
                      <a:pt x="31" y="147"/>
                    </a:cubicBezTo>
                    <a:cubicBezTo>
                      <a:pt x="63" y="179"/>
                      <a:pt x="115" y="179"/>
                      <a:pt x="147" y="147"/>
                    </a:cubicBezTo>
                    <a:cubicBezTo>
                      <a:pt x="178" y="115"/>
                      <a:pt x="178" y="64"/>
                      <a:pt x="147" y="32"/>
                    </a:cubicBezTo>
                    <a:close/>
                    <a:moveTo>
                      <a:pt x="44" y="134"/>
                    </a:moveTo>
                    <a:cubicBezTo>
                      <a:pt x="19" y="109"/>
                      <a:pt x="19" y="69"/>
                      <a:pt x="44" y="45"/>
                    </a:cubicBezTo>
                    <a:cubicBezTo>
                      <a:pt x="69" y="20"/>
                      <a:pt x="109" y="20"/>
                      <a:pt x="134" y="45"/>
                    </a:cubicBezTo>
                    <a:cubicBezTo>
                      <a:pt x="159" y="69"/>
                      <a:pt x="159" y="109"/>
                      <a:pt x="134" y="134"/>
                    </a:cubicBezTo>
                    <a:cubicBezTo>
                      <a:pt x="109" y="159"/>
                      <a:pt x="69" y="159"/>
                      <a:pt x="44" y="1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15" name="Google Shape;849;p79">
                <a:extLst>
                  <a:ext uri="{FF2B5EF4-FFF2-40B4-BE49-F238E27FC236}">
                    <a16:creationId xmlns:a16="http://schemas.microsoft.com/office/drawing/2014/main" id="{2E7F178E-E0FE-4A47-9FBD-A1A0773CEF19}"/>
                  </a:ext>
                </a:extLst>
              </p:cNvPr>
              <p:cNvSpPr/>
              <p:nvPr/>
            </p:nvSpPr>
            <p:spPr>
              <a:xfrm>
                <a:off x="1423988" y="1401763"/>
                <a:ext cx="152400" cy="152400"/>
              </a:xfrm>
              <a:custGeom>
                <a:avLst/>
                <a:gdLst/>
                <a:ahLst/>
                <a:cxnLst/>
                <a:rect l="l" t="t" r="r" b="b"/>
                <a:pathLst>
                  <a:path w="97" h="97" extrusionOk="0">
                    <a:moveTo>
                      <a:pt x="92" y="73"/>
                    </a:moveTo>
                    <a:cubicBezTo>
                      <a:pt x="37" y="18"/>
                      <a:pt x="37" y="18"/>
                      <a:pt x="37" y="18"/>
                    </a:cubicBezTo>
                    <a:cubicBezTo>
                      <a:pt x="33" y="14"/>
                      <a:pt x="28" y="13"/>
                      <a:pt x="24" y="14"/>
                    </a:cubicBezTo>
                    <a:cubicBezTo>
                      <a:pt x="24" y="14"/>
                      <a:pt x="24" y="14"/>
                      <a:pt x="24" y="14"/>
                    </a:cubicBezTo>
                    <a:cubicBezTo>
                      <a:pt x="9" y="0"/>
                      <a:pt x="9" y="0"/>
                      <a:pt x="9" y="0"/>
                    </a:cubicBezTo>
                    <a:cubicBezTo>
                      <a:pt x="8" y="2"/>
                      <a:pt x="6" y="3"/>
                      <a:pt x="5" y="5"/>
                    </a:cubicBezTo>
                    <a:cubicBezTo>
                      <a:pt x="3" y="7"/>
                      <a:pt x="1" y="8"/>
                      <a:pt x="0" y="10"/>
                    </a:cubicBezTo>
                    <a:cubicBezTo>
                      <a:pt x="14" y="24"/>
                      <a:pt x="14" y="24"/>
                      <a:pt x="14" y="24"/>
                    </a:cubicBezTo>
                    <a:cubicBezTo>
                      <a:pt x="14" y="24"/>
                      <a:pt x="14" y="24"/>
                      <a:pt x="14" y="24"/>
                    </a:cubicBezTo>
                    <a:cubicBezTo>
                      <a:pt x="13" y="28"/>
                      <a:pt x="14" y="33"/>
                      <a:pt x="17" y="37"/>
                    </a:cubicBezTo>
                    <a:cubicBezTo>
                      <a:pt x="72" y="92"/>
                      <a:pt x="72" y="92"/>
                      <a:pt x="72" y="92"/>
                    </a:cubicBezTo>
                    <a:cubicBezTo>
                      <a:pt x="78" y="97"/>
                      <a:pt x="86" y="97"/>
                      <a:pt x="92" y="92"/>
                    </a:cubicBezTo>
                    <a:cubicBezTo>
                      <a:pt x="92" y="92"/>
                      <a:pt x="92" y="92"/>
                      <a:pt x="92" y="92"/>
                    </a:cubicBezTo>
                    <a:cubicBezTo>
                      <a:pt x="97" y="87"/>
                      <a:pt x="97" y="78"/>
                      <a:pt x="92" y="73"/>
                    </a:cubicBezTo>
                    <a:close/>
                    <a:moveTo>
                      <a:pt x="16" y="20"/>
                    </a:moveTo>
                    <a:cubicBezTo>
                      <a:pt x="16" y="19"/>
                      <a:pt x="17" y="18"/>
                      <a:pt x="17" y="18"/>
                    </a:cubicBezTo>
                    <a:cubicBezTo>
                      <a:pt x="18" y="17"/>
                      <a:pt x="19" y="17"/>
                      <a:pt x="19" y="16"/>
                    </a:cubicBezTo>
                    <a:cubicBezTo>
                      <a:pt x="19" y="17"/>
                      <a:pt x="18" y="17"/>
                      <a:pt x="17" y="18"/>
                    </a:cubicBezTo>
                    <a:cubicBezTo>
                      <a:pt x="17" y="18"/>
                      <a:pt x="16" y="19"/>
                      <a:pt x="16" y="20"/>
                    </a:cubicBezTo>
                    <a:close/>
                    <a:moveTo>
                      <a:pt x="15" y="21"/>
                    </a:moveTo>
                    <a:cubicBezTo>
                      <a:pt x="15" y="21"/>
                      <a:pt x="15" y="21"/>
                      <a:pt x="15" y="20"/>
                    </a:cubicBezTo>
                    <a:cubicBezTo>
                      <a:pt x="15" y="21"/>
                      <a:pt x="15" y="21"/>
                      <a:pt x="15" y="21"/>
                    </a:cubicBezTo>
                    <a:close/>
                    <a:moveTo>
                      <a:pt x="21" y="15"/>
                    </a:moveTo>
                    <a:cubicBezTo>
                      <a:pt x="21" y="15"/>
                      <a:pt x="20" y="16"/>
                      <a:pt x="20" y="16"/>
                    </a:cubicBezTo>
                    <a:cubicBezTo>
                      <a:pt x="20" y="16"/>
                      <a:pt x="21" y="15"/>
                      <a:pt x="21" y="1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grpSp>
      <p:sp>
        <p:nvSpPr>
          <p:cNvPr id="138" name="Google Shape;850;p79">
            <a:extLst>
              <a:ext uri="{FF2B5EF4-FFF2-40B4-BE49-F238E27FC236}">
                <a16:creationId xmlns:a16="http://schemas.microsoft.com/office/drawing/2014/main" id="{3E621118-1A9E-4558-9430-0F28F25583BE}"/>
              </a:ext>
            </a:extLst>
          </p:cNvPr>
          <p:cNvSpPr/>
          <p:nvPr/>
        </p:nvSpPr>
        <p:spPr>
          <a:xfrm>
            <a:off x="737991" y="1330739"/>
            <a:ext cx="3900313" cy="6477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dirty="0">
                <a:ln>
                  <a:noFill/>
                </a:ln>
                <a:solidFill>
                  <a:srgbClr val="0432FF"/>
                </a:solidFill>
                <a:effectLst/>
                <a:uLnTx/>
                <a:uFillTx/>
                <a:latin typeface="Arial" panose="020B0604020202020204"/>
                <a:ea typeface="Arial"/>
                <a:cs typeface="Arial"/>
                <a:sym typeface="Arial"/>
              </a:rPr>
              <a:t>Oncogenic drivers in lung cancer</a:t>
            </a:r>
            <a:endParaRPr kumimoji="0" sz="1800" b="0" i="0" u="none" strike="noStrike" kern="0" cap="none" spc="0" normalizeH="0" baseline="0" noProof="0" dirty="0">
              <a:ln>
                <a:noFill/>
              </a:ln>
              <a:solidFill>
                <a:srgbClr val="0432FF"/>
              </a:solidFill>
              <a:effectLst/>
              <a:uLnTx/>
              <a:uFillTx/>
              <a:latin typeface="Arial" panose="020B0604020202020204"/>
              <a:ea typeface="Arial"/>
              <a:cs typeface="Arial"/>
              <a:sym typeface="Arial"/>
            </a:endParaRPr>
          </a:p>
        </p:txBody>
      </p:sp>
      <p:sp>
        <p:nvSpPr>
          <p:cNvPr id="139" name="Google Shape;851;p79">
            <a:extLst>
              <a:ext uri="{FF2B5EF4-FFF2-40B4-BE49-F238E27FC236}">
                <a16:creationId xmlns:a16="http://schemas.microsoft.com/office/drawing/2014/main" id="{FBDBE976-BAA6-4F0A-B356-D640B3D41E41}"/>
              </a:ext>
            </a:extLst>
          </p:cNvPr>
          <p:cNvSpPr txBox="1"/>
          <p:nvPr/>
        </p:nvSpPr>
        <p:spPr>
          <a:xfrm>
            <a:off x="481825" y="5253916"/>
            <a:ext cx="4395662" cy="2462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Figure adapted from Pakkala &amp; Ramalingam. JCI Insight 2018</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194" name="Google Shape;191;p2">
            <a:extLst>
              <a:ext uri="{FF2B5EF4-FFF2-40B4-BE49-F238E27FC236}">
                <a16:creationId xmlns:a16="http://schemas.microsoft.com/office/drawing/2014/main" id="{6A4D40D9-00A6-4C4F-ADC9-18912EA93895}"/>
              </a:ext>
            </a:extLst>
          </p:cNvPr>
          <p:cNvSpPr/>
          <p:nvPr/>
        </p:nvSpPr>
        <p:spPr>
          <a:xfrm>
            <a:off x="2360548" y="3799812"/>
            <a:ext cx="1429738" cy="60016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No actionable driver alterations detected</a:t>
            </a:r>
            <a:b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36%</a:t>
            </a:r>
            <a:r>
              <a:rPr kumimoji="0" lang="en-GB" sz="11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95" name="Google Shape;192;p2">
            <a:extLst>
              <a:ext uri="{FF2B5EF4-FFF2-40B4-BE49-F238E27FC236}">
                <a16:creationId xmlns:a16="http://schemas.microsoft.com/office/drawing/2014/main" id="{1F7023BF-2B3C-4924-9329-7F3F4CC79DD8}"/>
              </a:ext>
            </a:extLst>
          </p:cNvPr>
          <p:cNvSpPr/>
          <p:nvPr/>
        </p:nvSpPr>
        <p:spPr>
          <a:xfrm>
            <a:off x="1237978" y="2403514"/>
            <a:ext cx="1278930"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EGFR</a:t>
            </a: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
            </a:r>
            <a:b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~15%</a:t>
            </a:r>
            <a:r>
              <a:rPr kumimoji="0" lang="en-GB" sz="11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96" name="Google Shape;193;p2">
            <a:extLst>
              <a:ext uri="{FF2B5EF4-FFF2-40B4-BE49-F238E27FC236}">
                <a16:creationId xmlns:a16="http://schemas.microsoft.com/office/drawing/2014/main" id="{B713DB65-D061-4E35-9798-D2F06CB12C67}"/>
              </a:ext>
            </a:extLst>
          </p:cNvPr>
          <p:cNvSpPr/>
          <p:nvPr/>
        </p:nvSpPr>
        <p:spPr>
          <a:xfrm>
            <a:off x="923868" y="3497956"/>
            <a:ext cx="1278930"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KRAS</a:t>
            </a:r>
            <a:br>
              <a:rPr kumimoji="0" lang="en-GB" sz="11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25%</a:t>
            </a:r>
            <a:r>
              <a:rPr kumimoji="0" lang="en-GB" sz="11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197" name="Google Shape;194;p2">
            <a:extLst>
              <a:ext uri="{FF2B5EF4-FFF2-40B4-BE49-F238E27FC236}">
                <a16:creationId xmlns:a16="http://schemas.microsoft.com/office/drawing/2014/main" id="{ABD63EEB-6122-45C2-A452-9DC5E011AB64}"/>
              </a:ext>
            </a:extLst>
          </p:cNvPr>
          <p:cNvSpPr/>
          <p:nvPr/>
        </p:nvSpPr>
        <p:spPr>
          <a:xfrm rot="17783177">
            <a:off x="2330349" y="2253552"/>
            <a:ext cx="1326220"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MET</a:t>
            </a:r>
            <a:r>
              <a:rPr kumimoji="0" lang="en-GB" sz="8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 3%</a:t>
            </a:r>
            <a:r>
              <a:rPr kumimoji="0" lang="en-GB" sz="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98" name="Google Shape;195;p2">
            <a:extLst>
              <a:ext uri="{FF2B5EF4-FFF2-40B4-BE49-F238E27FC236}">
                <a16:creationId xmlns:a16="http://schemas.microsoft.com/office/drawing/2014/main" id="{2744D4BA-800E-4733-B525-E251B38B58A5}"/>
              </a:ext>
            </a:extLst>
          </p:cNvPr>
          <p:cNvSpPr/>
          <p:nvPr/>
        </p:nvSpPr>
        <p:spPr>
          <a:xfrm rot="19649949">
            <a:off x="2826317" y="2771596"/>
            <a:ext cx="1278930"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ROS1</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6,7</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199" name="Google Shape;196;p2">
            <a:extLst>
              <a:ext uri="{FF2B5EF4-FFF2-40B4-BE49-F238E27FC236}">
                <a16:creationId xmlns:a16="http://schemas.microsoft.com/office/drawing/2014/main" id="{5C958350-A432-4001-A39F-550C0ABD91E2}"/>
              </a:ext>
            </a:extLst>
          </p:cNvPr>
          <p:cNvSpPr/>
          <p:nvPr/>
        </p:nvSpPr>
        <p:spPr>
          <a:xfrm rot="18203478">
            <a:off x="2581445" y="2523974"/>
            <a:ext cx="970005" cy="21544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HER2 </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200" name="Google Shape;198;p2">
            <a:extLst>
              <a:ext uri="{FF2B5EF4-FFF2-40B4-BE49-F238E27FC236}">
                <a16:creationId xmlns:a16="http://schemas.microsoft.com/office/drawing/2014/main" id="{0B90498E-40AC-4F70-B153-F552140554C4}"/>
              </a:ext>
            </a:extLst>
          </p:cNvPr>
          <p:cNvSpPr/>
          <p:nvPr/>
        </p:nvSpPr>
        <p:spPr>
          <a:xfrm rot="19141348">
            <a:off x="2761099" y="2606818"/>
            <a:ext cx="1278930"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n-GB" sz="8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RET </a:t>
            </a:r>
            <a:r>
              <a:rPr kumimoji="0" lang="en-GB" sz="8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1–2%</a:t>
            </a:r>
            <a:r>
              <a:rPr kumimoji="0" lang="en-GB" sz="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4,5</a:t>
            </a:r>
            <a:endParaRPr kumimoji="0" sz="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cxnSp>
        <p:nvCxnSpPr>
          <p:cNvPr id="201" name="Google Shape;199;p2">
            <a:extLst>
              <a:ext uri="{FF2B5EF4-FFF2-40B4-BE49-F238E27FC236}">
                <a16:creationId xmlns:a16="http://schemas.microsoft.com/office/drawing/2014/main" id="{4C7062D8-9334-4530-8415-B9F10D97BA36}"/>
              </a:ext>
            </a:extLst>
          </p:cNvPr>
          <p:cNvCxnSpPr/>
          <p:nvPr/>
        </p:nvCxnSpPr>
        <p:spPr>
          <a:xfrm>
            <a:off x="3892727" y="2905632"/>
            <a:ext cx="126469" cy="0"/>
          </a:xfrm>
          <a:prstGeom prst="straightConnector1">
            <a:avLst/>
          </a:prstGeom>
          <a:noFill/>
          <a:ln w="9525" cap="flat" cmpd="sng">
            <a:solidFill>
              <a:srgbClr val="000000"/>
            </a:solidFill>
            <a:prstDash val="solid"/>
            <a:round/>
            <a:headEnd type="none" w="sm" len="sm"/>
            <a:tailEnd type="none" w="sm" len="sm"/>
          </a:ln>
        </p:spPr>
      </p:cxnSp>
      <p:sp>
        <p:nvSpPr>
          <p:cNvPr id="202" name="Google Shape;200;p2">
            <a:extLst>
              <a:ext uri="{FF2B5EF4-FFF2-40B4-BE49-F238E27FC236}">
                <a16:creationId xmlns:a16="http://schemas.microsoft.com/office/drawing/2014/main" id="{02345784-8340-4B39-A8AB-175AB189F44E}"/>
              </a:ext>
            </a:extLst>
          </p:cNvPr>
          <p:cNvSpPr/>
          <p:nvPr/>
        </p:nvSpPr>
        <p:spPr>
          <a:xfrm>
            <a:off x="4057106" y="2840586"/>
            <a:ext cx="725324" cy="123111"/>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NTRK</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≤1%</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8</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cxnSp>
        <p:nvCxnSpPr>
          <p:cNvPr id="203" name="Google Shape;201;p2">
            <a:extLst>
              <a:ext uri="{FF2B5EF4-FFF2-40B4-BE49-F238E27FC236}">
                <a16:creationId xmlns:a16="http://schemas.microsoft.com/office/drawing/2014/main" id="{AAF79253-831F-44D6-91DF-E47554ED7BB9}"/>
              </a:ext>
            </a:extLst>
          </p:cNvPr>
          <p:cNvCxnSpPr/>
          <p:nvPr/>
        </p:nvCxnSpPr>
        <p:spPr>
          <a:xfrm>
            <a:off x="3934618" y="3010915"/>
            <a:ext cx="126469" cy="0"/>
          </a:xfrm>
          <a:prstGeom prst="straightConnector1">
            <a:avLst/>
          </a:prstGeom>
          <a:noFill/>
          <a:ln w="9525" cap="flat" cmpd="sng">
            <a:solidFill>
              <a:srgbClr val="000000"/>
            </a:solidFill>
            <a:prstDash val="solid"/>
            <a:round/>
            <a:headEnd type="none" w="sm" len="sm"/>
            <a:tailEnd type="none" w="sm" len="sm"/>
          </a:ln>
        </p:spPr>
      </p:cxnSp>
      <p:sp>
        <p:nvSpPr>
          <p:cNvPr id="204" name="Google Shape;202;p2">
            <a:extLst>
              <a:ext uri="{FF2B5EF4-FFF2-40B4-BE49-F238E27FC236}">
                <a16:creationId xmlns:a16="http://schemas.microsoft.com/office/drawing/2014/main" id="{9DFD0295-2B99-47FB-9731-00D5176A1067}"/>
              </a:ext>
            </a:extLst>
          </p:cNvPr>
          <p:cNvSpPr/>
          <p:nvPr/>
        </p:nvSpPr>
        <p:spPr>
          <a:xfrm>
            <a:off x="4093774" y="2946242"/>
            <a:ext cx="562704" cy="123111"/>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MEK1</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&lt;1%</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190" name="Google Shape;203;p2">
            <a:extLst>
              <a:ext uri="{FF2B5EF4-FFF2-40B4-BE49-F238E27FC236}">
                <a16:creationId xmlns:a16="http://schemas.microsoft.com/office/drawing/2014/main" id="{BD58C571-4272-4434-AE7F-6307A3DFED0D}"/>
              </a:ext>
            </a:extLst>
          </p:cNvPr>
          <p:cNvSpPr/>
          <p:nvPr/>
        </p:nvSpPr>
        <p:spPr>
          <a:xfrm rot="16747381">
            <a:off x="2010482" y="2266035"/>
            <a:ext cx="1248927" cy="2616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ALK</a:t>
            </a: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 ~5%</a:t>
            </a:r>
            <a:r>
              <a:rPr kumimoji="0" lang="en-GB" sz="11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2,3</a:t>
            </a:r>
            <a:endParaRPr kumimoji="0"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cxnSp>
        <p:nvCxnSpPr>
          <p:cNvPr id="191" name="Google Shape;204;p2">
            <a:extLst>
              <a:ext uri="{FF2B5EF4-FFF2-40B4-BE49-F238E27FC236}">
                <a16:creationId xmlns:a16="http://schemas.microsoft.com/office/drawing/2014/main" id="{474750B8-FB5B-450F-B1A0-883E99D7513E}"/>
              </a:ext>
            </a:extLst>
          </p:cNvPr>
          <p:cNvCxnSpPr/>
          <p:nvPr/>
        </p:nvCxnSpPr>
        <p:spPr>
          <a:xfrm>
            <a:off x="3854880" y="2791839"/>
            <a:ext cx="126469" cy="0"/>
          </a:xfrm>
          <a:prstGeom prst="straightConnector1">
            <a:avLst/>
          </a:prstGeom>
          <a:noFill/>
          <a:ln w="9525" cap="flat" cmpd="sng">
            <a:solidFill>
              <a:srgbClr val="000000"/>
            </a:solidFill>
            <a:prstDash val="solid"/>
            <a:round/>
            <a:headEnd type="none" w="sm" len="sm"/>
            <a:tailEnd type="none" w="sm" len="sm"/>
          </a:ln>
        </p:spPr>
      </p:cxnSp>
      <p:sp>
        <p:nvSpPr>
          <p:cNvPr id="192" name="Google Shape;205;p2">
            <a:extLst>
              <a:ext uri="{FF2B5EF4-FFF2-40B4-BE49-F238E27FC236}">
                <a16:creationId xmlns:a16="http://schemas.microsoft.com/office/drawing/2014/main" id="{420EF8ED-7132-4A23-844A-BC6C4A9F1C7C}"/>
              </a:ext>
            </a:extLst>
          </p:cNvPr>
          <p:cNvSpPr/>
          <p:nvPr/>
        </p:nvSpPr>
        <p:spPr>
          <a:xfrm>
            <a:off x="4007254" y="2727168"/>
            <a:ext cx="709140" cy="123111"/>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PIK3CA</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188" name="Google Shape;197;p2">
            <a:extLst>
              <a:ext uri="{FF2B5EF4-FFF2-40B4-BE49-F238E27FC236}">
                <a16:creationId xmlns:a16="http://schemas.microsoft.com/office/drawing/2014/main" id="{A50389B9-0B82-441D-900E-D0BEE0B3AA78}"/>
              </a:ext>
            </a:extLst>
          </p:cNvPr>
          <p:cNvSpPr/>
          <p:nvPr/>
        </p:nvSpPr>
        <p:spPr>
          <a:xfrm rot="18746030">
            <a:off x="2706343" y="2664473"/>
            <a:ext cx="950085" cy="132077"/>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BRAF</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205" name="Google Shape;870;p79">
            <a:extLst>
              <a:ext uri="{FF2B5EF4-FFF2-40B4-BE49-F238E27FC236}">
                <a16:creationId xmlns:a16="http://schemas.microsoft.com/office/drawing/2014/main" id="{7EF7C732-79D1-434C-AF81-F4EABDC4A154}"/>
              </a:ext>
            </a:extLst>
          </p:cNvPr>
          <p:cNvSpPr/>
          <p:nvPr/>
        </p:nvSpPr>
        <p:spPr>
          <a:xfrm rot="5400000">
            <a:off x="6288200" y="3491555"/>
            <a:ext cx="280086" cy="232437"/>
          </a:xfrm>
          <a:prstGeom prst="triangle">
            <a:avLst>
              <a:gd name="adj" fmla="val 50000"/>
            </a:avLst>
          </a:prstGeom>
          <a:solidFill>
            <a:srgbClr val="FF00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cxnSp>
        <p:nvCxnSpPr>
          <p:cNvPr id="206" name="Connettore diritto 205"/>
          <p:cNvCxnSpPr/>
          <p:nvPr/>
        </p:nvCxnSpPr>
        <p:spPr>
          <a:xfrm>
            <a:off x="757646" y="12060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240" name="Google Shape;816;p79">
            <a:extLst>
              <a:ext uri="{FF2B5EF4-FFF2-40B4-BE49-F238E27FC236}">
                <a16:creationId xmlns:a16="http://schemas.microsoft.com/office/drawing/2014/main" id="{EAFC9ED6-26E9-4D7F-AFB4-4526E852851C}"/>
              </a:ext>
            </a:extLst>
          </p:cNvPr>
          <p:cNvSpPr/>
          <p:nvPr/>
        </p:nvSpPr>
        <p:spPr>
          <a:xfrm>
            <a:off x="6996976" y="1560830"/>
            <a:ext cx="4644000" cy="4547870"/>
          </a:xfrm>
          <a:prstGeom prst="rect">
            <a:avLst/>
          </a:prstGeom>
          <a:solidFill>
            <a:srgbClr val="FFFFFF"/>
          </a:solidFill>
          <a:ln w="19050" cap="flat" cmpd="sng">
            <a:solidFill>
              <a:srgbClr val="00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smtClean="0">
              <a:ln>
                <a:noFill/>
              </a:ln>
              <a:solidFill>
                <a:srgbClr val="FFFFFF"/>
              </a:solidFill>
              <a:effectLst/>
              <a:uLnTx/>
              <a:uFillTx/>
              <a:latin typeface="Arial"/>
              <a:ea typeface="Arial"/>
              <a:cs typeface="Arial"/>
              <a:sym typeface="Arial"/>
            </a:endParaRPr>
          </a:p>
        </p:txBody>
      </p:sp>
      <p:sp>
        <p:nvSpPr>
          <p:cNvPr id="241" name="Google Shape;549;p61">
            <a:extLst>
              <a:ext uri="{FF2B5EF4-FFF2-40B4-BE49-F238E27FC236}">
                <a16:creationId xmlns:a16="http://schemas.microsoft.com/office/drawing/2014/main" id="{8E3D64B1-3F6B-4ACF-9B94-AF8F23217825}"/>
              </a:ext>
            </a:extLst>
          </p:cNvPr>
          <p:cNvSpPr txBox="1"/>
          <p:nvPr/>
        </p:nvSpPr>
        <p:spPr>
          <a:xfrm>
            <a:off x="6996976" y="1322159"/>
            <a:ext cx="4644000" cy="295821"/>
          </a:xfrm>
          <a:prstGeom prst="round2SameRect">
            <a:avLst/>
          </a:prstGeom>
          <a:solidFill>
            <a:srgbClr val="006666"/>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FF"/>
                </a:solidFill>
                <a:effectLst/>
                <a:uLnTx/>
                <a:uFillTx/>
                <a:latin typeface="Arial" panose="020B0604020202020204"/>
                <a:ea typeface="+mn-ea"/>
                <a:cs typeface="+mn-cs"/>
              </a:rPr>
              <a:t>Approved drugs for each biomarker</a:t>
            </a:r>
          </a:p>
        </p:txBody>
      </p:sp>
      <p:grpSp>
        <p:nvGrpSpPr>
          <p:cNvPr id="101" name="Group 107">
            <a:extLst>
              <a:ext uri="{FF2B5EF4-FFF2-40B4-BE49-F238E27FC236}">
                <a16:creationId xmlns:a16="http://schemas.microsoft.com/office/drawing/2014/main" id="{F8F46CE8-4CF4-4F92-B902-2DCFDE61110E}"/>
              </a:ext>
            </a:extLst>
          </p:cNvPr>
          <p:cNvGrpSpPr/>
          <p:nvPr/>
        </p:nvGrpSpPr>
        <p:grpSpPr>
          <a:xfrm>
            <a:off x="7109427" y="1705487"/>
            <a:ext cx="4419099" cy="4342342"/>
            <a:chOff x="7131607" y="1721829"/>
            <a:chExt cx="4419099" cy="4342342"/>
          </a:xfrm>
        </p:grpSpPr>
        <p:grpSp>
          <p:nvGrpSpPr>
            <p:cNvPr id="102" name="Group 108">
              <a:extLst>
                <a:ext uri="{FF2B5EF4-FFF2-40B4-BE49-F238E27FC236}">
                  <a16:creationId xmlns:a16="http://schemas.microsoft.com/office/drawing/2014/main" id="{2E3BADB0-C81F-4296-9D34-D247EC9BC58F}"/>
                </a:ext>
              </a:extLst>
            </p:cNvPr>
            <p:cNvGrpSpPr/>
            <p:nvPr/>
          </p:nvGrpSpPr>
          <p:grpSpPr>
            <a:xfrm>
              <a:off x="9459328" y="1721829"/>
              <a:ext cx="2091378" cy="1644808"/>
              <a:chOff x="9459042" y="1728031"/>
              <a:chExt cx="2091378" cy="1644808"/>
            </a:xfrm>
          </p:grpSpPr>
          <p:grpSp>
            <p:nvGrpSpPr>
              <p:cNvPr id="236" name="Google Shape;872;p79">
                <a:extLst>
                  <a:ext uri="{FF2B5EF4-FFF2-40B4-BE49-F238E27FC236}">
                    <a16:creationId xmlns:a16="http://schemas.microsoft.com/office/drawing/2014/main" id="{B79F4B22-724C-4D60-826A-2993B3DF6473}"/>
                  </a:ext>
                </a:extLst>
              </p:cNvPr>
              <p:cNvGrpSpPr/>
              <p:nvPr/>
            </p:nvGrpSpPr>
            <p:grpSpPr>
              <a:xfrm>
                <a:off x="9459042" y="1728031"/>
                <a:ext cx="2091378" cy="1644808"/>
                <a:chOff x="659495" y="3504646"/>
                <a:chExt cx="3392410" cy="1735919"/>
              </a:xfrm>
            </p:grpSpPr>
            <p:sp>
              <p:nvSpPr>
                <p:cNvPr id="238" name="Google Shape;873;p79">
                  <a:extLst>
                    <a:ext uri="{FF2B5EF4-FFF2-40B4-BE49-F238E27FC236}">
                      <a16:creationId xmlns:a16="http://schemas.microsoft.com/office/drawing/2014/main" id="{B4FB86D1-C075-4B41-96DC-2D107F0247A3}"/>
                    </a:ext>
                  </a:extLst>
                </p:cNvPr>
                <p:cNvSpPr/>
                <p:nvPr/>
              </p:nvSpPr>
              <p:spPr>
                <a:xfrm>
                  <a:off x="659495" y="3661822"/>
                  <a:ext cx="3392400" cy="1578743"/>
                </a:xfrm>
                <a:prstGeom prst="roundRect">
                  <a:avLst>
                    <a:gd name="adj" fmla="val 5608"/>
                  </a:avLst>
                </a:prstGeom>
                <a:solidFill>
                  <a:srgbClr val="FFFFFF"/>
                </a:solidFill>
                <a:ln w="19050" cap="flat" cmpd="sng">
                  <a:solidFill>
                    <a:srgbClr val="D6E5F6"/>
                  </a:solidFill>
                  <a:prstDash val="solid"/>
                  <a:round/>
                  <a:headEnd type="none" w="sm" len="sm"/>
                  <a:tailEnd type="none" w="sm" len="sm"/>
                </a:ln>
              </p:spPr>
              <p:txBody>
                <a:bodyPr spcFirstLastPara="1" wrap="square" lIns="91425" tIns="45700" rIns="91425" bIns="45700" anchor="ctr" anchorCtr="0">
                  <a:noAutofit/>
                </a:bodyPr>
                <a:lstStyle/>
                <a:p>
                  <a:pPr marL="88898" marR="0" lvl="0" indent="-12698"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239" name="Google Shape;874;p79">
                  <a:extLst>
                    <a:ext uri="{FF2B5EF4-FFF2-40B4-BE49-F238E27FC236}">
                      <a16:creationId xmlns:a16="http://schemas.microsoft.com/office/drawing/2014/main" id="{F4FF1C1D-65F7-43B3-B4B6-97E49DA2331A}"/>
                    </a:ext>
                  </a:extLst>
                </p:cNvPr>
                <p:cNvSpPr/>
                <p:nvPr/>
              </p:nvSpPr>
              <p:spPr>
                <a:xfrm>
                  <a:off x="659505" y="3504646"/>
                  <a:ext cx="3392400" cy="274036"/>
                </a:xfrm>
                <a:prstGeom prst="roundRect">
                  <a:avLst>
                    <a:gd name="adj" fmla="val 16667"/>
                  </a:avLst>
                </a:prstGeom>
                <a:solidFill>
                  <a:srgbClr val="D6E5F6"/>
                </a:solidFill>
                <a:ln w="19050" cap="flat" cmpd="sng">
                  <a:solidFill>
                    <a:srgbClr val="D6E5F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GB" sz="1600" b="1" i="1" u="none" strike="noStrike" kern="0" cap="none" spc="0" normalizeH="0" baseline="0" noProof="0" dirty="0">
                      <a:ln>
                        <a:noFill/>
                      </a:ln>
                      <a:solidFill>
                        <a:srgbClr val="FFFFFF"/>
                      </a:solidFill>
                      <a:effectLst/>
                      <a:uLnTx/>
                      <a:uFillTx/>
                      <a:latin typeface="Arial" panose="020B0604020202020204"/>
                      <a:ea typeface="Arial"/>
                      <a:cs typeface="Arial"/>
                      <a:sym typeface="Arial"/>
                    </a:rPr>
                    <a:t>EGFR</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sp>
            <p:nvSpPr>
              <p:cNvPr id="237" name="Google Shape;875;p79">
                <a:extLst>
                  <a:ext uri="{FF2B5EF4-FFF2-40B4-BE49-F238E27FC236}">
                    <a16:creationId xmlns:a16="http://schemas.microsoft.com/office/drawing/2014/main" id="{DCEFB8E4-C92A-45A4-8C58-9C85EF07C4D5}"/>
                  </a:ext>
                </a:extLst>
              </p:cNvPr>
              <p:cNvSpPr/>
              <p:nvPr/>
            </p:nvSpPr>
            <p:spPr>
              <a:xfrm>
                <a:off x="9459042" y="1997364"/>
                <a:ext cx="2022300" cy="1364922"/>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rPr>
                  <a:t>Erlotinib</a:t>
                </a:r>
                <a:endParaRPr kumimoji="0" sz="14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rPr>
                  <a:t>Afatinib</a:t>
                </a:r>
                <a:endParaRPr kumimoji="0"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rPr>
                  <a:t>Dacomitinib</a:t>
                </a:r>
                <a:endParaRPr kumimoji="0"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rPr>
                  <a:t>Gefitinib</a:t>
                </a:r>
                <a:endParaRPr kumimoji="0"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rPr>
                  <a:t>Osimertinib</a:t>
                </a:r>
                <a:endParaRPr kumimoji="0"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rPr>
                  <a:t>Erlotinib + bevacizumab</a:t>
                </a:r>
                <a:endParaRPr kumimoji="0" sz="14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rPr>
                  <a:t>Erlotinib + ramucirumab</a:t>
                </a:r>
                <a:endParaRPr kumimoji="0" sz="1400" b="0" i="0" u="none" strike="noStrike" kern="0" cap="none" spc="0" normalizeH="0" baseline="0" noProof="0" dirty="0">
                  <a:ln>
                    <a:noFill/>
                  </a:ln>
                  <a:solidFill>
                    <a:srgbClr val="E7E6E6">
                      <a:lumMod val="75000"/>
                    </a:srgbClr>
                  </a:solidFill>
                  <a:effectLst/>
                  <a:uLnTx/>
                  <a:uFillTx/>
                  <a:latin typeface="Arial" panose="020B0604020202020204"/>
                  <a:ea typeface="+mn-ea"/>
                  <a:cs typeface="Arial"/>
                  <a:sym typeface="Arial"/>
                </a:endParaRPr>
              </a:p>
            </p:txBody>
          </p:sp>
        </p:grpSp>
        <p:grpSp>
          <p:nvGrpSpPr>
            <p:cNvPr id="103" name="Group 109">
              <a:extLst>
                <a:ext uri="{FF2B5EF4-FFF2-40B4-BE49-F238E27FC236}">
                  <a16:creationId xmlns:a16="http://schemas.microsoft.com/office/drawing/2014/main" id="{BBA8EDF1-825F-427D-82B2-7E2D96D4B788}"/>
                </a:ext>
              </a:extLst>
            </p:cNvPr>
            <p:cNvGrpSpPr/>
            <p:nvPr/>
          </p:nvGrpSpPr>
          <p:grpSpPr>
            <a:xfrm>
              <a:off x="9459304" y="3547112"/>
              <a:ext cx="2091402" cy="720841"/>
              <a:chOff x="7150322" y="3268958"/>
              <a:chExt cx="2091402" cy="720841"/>
            </a:xfrm>
          </p:grpSpPr>
          <p:grpSp>
            <p:nvGrpSpPr>
              <p:cNvPr id="232" name="Group 240">
                <a:extLst>
                  <a:ext uri="{FF2B5EF4-FFF2-40B4-BE49-F238E27FC236}">
                    <a16:creationId xmlns:a16="http://schemas.microsoft.com/office/drawing/2014/main" id="{B6BA3B99-8735-452C-A19F-252B7E5730E0}"/>
                  </a:ext>
                </a:extLst>
              </p:cNvPr>
              <p:cNvGrpSpPr/>
              <p:nvPr/>
            </p:nvGrpSpPr>
            <p:grpSpPr>
              <a:xfrm>
                <a:off x="7150322" y="3268958"/>
                <a:ext cx="2091402" cy="720841"/>
                <a:chOff x="7150322" y="3268958"/>
                <a:chExt cx="2091402" cy="720841"/>
              </a:xfrm>
            </p:grpSpPr>
            <p:sp>
              <p:nvSpPr>
                <p:cNvPr id="234" name="Google Shape;878;p79">
                  <a:extLst>
                    <a:ext uri="{FF2B5EF4-FFF2-40B4-BE49-F238E27FC236}">
                      <a16:creationId xmlns:a16="http://schemas.microsoft.com/office/drawing/2014/main" id="{81B2BC93-CFD5-4156-BEEE-0E3143D5E991}"/>
                    </a:ext>
                  </a:extLst>
                </p:cNvPr>
                <p:cNvSpPr/>
                <p:nvPr/>
              </p:nvSpPr>
              <p:spPr>
                <a:xfrm>
                  <a:off x="7150322" y="3458349"/>
                  <a:ext cx="2091402" cy="531450"/>
                </a:xfrm>
                <a:prstGeom prst="roundRect">
                  <a:avLst>
                    <a:gd name="adj" fmla="val 5608"/>
                  </a:avLst>
                </a:prstGeom>
                <a:solidFill>
                  <a:srgbClr val="FFFFFF"/>
                </a:solidFill>
                <a:ln w="19050" cap="flat" cmpd="sng">
                  <a:solidFill>
                    <a:srgbClr val="FF8782"/>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235" name="Google Shape;879;p79">
                  <a:extLst>
                    <a:ext uri="{FF2B5EF4-FFF2-40B4-BE49-F238E27FC236}">
                      <a16:creationId xmlns:a16="http://schemas.microsoft.com/office/drawing/2014/main" id="{A2DA04E0-64D4-4E66-AB84-26CE665216E7}"/>
                    </a:ext>
                  </a:extLst>
                </p:cNvPr>
                <p:cNvSpPr/>
                <p:nvPr/>
              </p:nvSpPr>
              <p:spPr>
                <a:xfrm>
                  <a:off x="7150322" y="3268958"/>
                  <a:ext cx="2091402" cy="266256"/>
                </a:xfrm>
                <a:prstGeom prst="roundRect">
                  <a:avLst>
                    <a:gd name="adj" fmla="val 16667"/>
                  </a:avLst>
                </a:prstGeom>
                <a:solidFill>
                  <a:srgbClr val="FF8782"/>
                </a:solidFill>
                <a:ln w="19050" cap="flat" cmpd="sng">
                  <a:solidFill>
                    <a:srgbClr val="FF87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62626"/>
                    </a:buClr>
                    <a:buSzPts val="1600"/>
                    <a:buFont typeface="Arial"/>
                    <a:buNone/>
                    <a:tabLst/>
                    <a:defRPr/>
                  </a:pPr>
                  <a:r>
                    <a:rPr kumimoji="0" lang="en-GB" sz="1600" b="1"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ROS1</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sp>
            <p:nvSpPr>
              <p:cNvPr id="233" name="Google Shape;880;p79">
                <a:extLst>
                  <a:ext uri="{FF2B5EF4-FFF2-40B4-BE49-F238E27FC236}">
                    <a16:creationId xmlns:a16="http://schemas.microsoft.com/office/drawing/2014/main" id="{AB77BDE5-9648-4004-9C1C-097149DA6E9B}"/>
                  </a:ext>
                </a:extLst>
              </p:cNvPr>
              <p:cNvSpPr/>
              <p:nvPr/>
            </p:nvSpPr>
            <p:spPr>
              <a:xfrm>
                <a:off x="7186403" y="3552262"/>
                <a:ext cx="1281300" cy="437537"/>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Entrectinib</a:t>
                </a:r>
                <a:r>
                  <a:rPr kumimoji="0" lang="en-GB"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a:t>
                </a: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Crizotinib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07" name="Group 110">
              <a:extLst>
                <a:ext uri="{FF2B5EF4-FFF2-40B4-BE49-F238E27FC236}">
                  <a16:creationId xmlns:a16="http://schemas.microsoft.com/office/drawing/2014/main" id="{CE7F7200-9A4F-4BE2-85B7-2558AC906713}"/>
                </a:ext>
              </a:extLst>
            </p:cNvPr>
            <p:cNvGrpSpPr/>
            <p:nvPr/>
          </p:nvGrpSpPr>
          <p:grpSpPr>
            <a:xfrm>
              <a:off x="9459304" y="4422796"/>
              <a:ext cx="2091402" cy="742334"/>
              <a:chOff x="7150322" y="4914902"/>
              <a:chExt cx="2091402" cy="742334"/>
            </a:xfrm>
          </p:grpSpPr>
          <p:sp>
            <p:nvSpPr>
              <p:cNvPr id="229" name="Google Shape;883;p79">
                <a:extLst>
                  <a:ext uri="{FF2B5EF4-FFF2-40B4-BE49-F238E27FC236}">
                    <a16:creationId xmlns:a16="http://schemas.microsoft.com/office/drawing/2014/main" id="{6036DD94-A0C4-4F2F-8F75-508A16AEC2A6}"/>
                  </a:ext>
                </a:extLst>
              </p:cNvPr>
              <p:cNvSpPr/>
              <p:nvPr/>
            </p:nvSpPr>
            <p:spPr>
              <a:xfrm>
                <a:off x="7150322" y="5130671"/>
                <a:ext cx="2091402" cy="512724"/>
              </a:xfrm>
              <a:prstGeom prst="roundRect">
                <a:avLst>
                  <a:gd name="adj" fmla="val 5608"/>
                </a:avLst>
              </a:prstGeom>
              <a:solidFill>
                <a:srgbClr val="FFFFFF"/>
              </a:solidFill>
              <a:ln w="19050" cap="flat" cmpd="sng">
                <a:solidFill>
                  <a:srgbClr val="004D99"/>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230" name="Google Shape;884;p79">
                <a:extLst>
                  <a:ext uri="{FF2B5EF4-FFF2-40B4-BE49-F238E27FC236}">
                    <a16:creationId xmlns:a16="http://schemas.microsoft.com/office/drawing/2014/main" id="{6DAF9786-9916-4D2E-B6E5-DE25FD0A7522}"/>
                  </a:ext>
                </a:extLst>
              </p:cNvPr>
              <p:cNvSpPr/>
              <p:nvPr/>
            </p:nvSpPr>
            <p:spPr>
              <a:xfrm>
                <a:off x="7150322" y="4914902"/>
                <a:ext cx="2091402" cy="266256"/>
              </a:xfrm>
              <a:prstGeom prst="roundRect">
                <a:avLst>
                  <a:gd name="adj" fmla="val 16667"/>
                </a:avLst>
              </a:prstGeom>
              <a:solidFill>
                <a:srgbClr val="004D99"/>
              </a:solidFill>
              <a:ln w="19050" cap="flat" cmpd="sng">
                <a:solidFill>
                  <a:srgbClr val="004D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GB" sz="1600" b="1" i="1" u="none" strike="noStrike" kern="0" cap="none" spc="0" normalizeH="0" baseline="0" noProof="0" dirty="0">
                    <a:ln>
                      <a:noFill/>
                    </a:ln>
                    <a:solidFill>
                      <a:srgbClr val="FFFFFF"/>
                    </a:solidFill>
                    <a:effectLst/>
                    <a:uLnTx/>
                    <a:uFillTx/>
                    <a:latin typeface="Arial" panose="020B0604020202020204"/>
                    <a:ea typeface="Arial"/>
                    <a:cs typeface="Arial"/>
                    <a:sym typeface="Arial"/>
                  </a:rPr>
                  <a:t>RET</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231" name="Google Shape;885;p79">
                <a:extLst>
                  <a:ext uri="{FF2B5EF4-FFF2-40B4-BE49-F238E27FC236}">
                    <a16:creationId xmlns:a16="http://schemas.microsoft.com/office/drawing/2014/main" id="{14D05FF9-A45B-456F-9529-E8CD1D51B7C5}"/>
                  </a:ext>
                </a:extLst>
              </p:cNvPr>
              <p:cNvSpPr/>
              <p:nvPr/>
            </p:nvSpPr>
            <p:spPr>
              <a:xfrm>
                <a:off x="7186403" y="5193454"/>
                <a:ext cx="1472100" cy="463782"/>
              </a:xfrm>
              <a:prstGeom prst="rect">
                <a:avLst/>
              </a:prstGeom>
              <a:noFill/>
              <a:ln>
                <a:noFill/>
              </a:ln>
            </p:spPr>
            <p:txBody>
              <a:bodyPr spcFirstLastPara="1" wrap="square" lIns="91425" tIns="45700" rIns="91425" bIns="45700" anchor="ctr"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Pralsetinib</a:t>
                </a:r>
                <a:r>
                  <a:rPr kumimoji="0" lang="en-GB"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a:t>
                </a:r>
                <a:endParaRPr kumimoji="0"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Selpercatinib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40" name="Group 111">
              <a:extLst>
                <a:ext uri="{FF2B5EF4-FFF2-40B4-BE49-F238E27FC236}">
                  <a16:creationId xmlns:a16="http://schemas.microsoft.com/office/drawing/2014/main" id="{A8F65067-1131-49E8-A80D-A9A414902B17}"/>
                </a:ext>
              </a:extLst>
            </p:cNvPr>
            <p:cNvGrpSpPr/>
            <p:nvPr/>
          </p:nvGrpSpPr>
          <p:grpSpPr>
            <a:xfrm>
              <a:off x="7131607" y="3253843"/>
              <a:ext cx="2091550" cy="722891"/>
              <a:chOff x="7150322" y="4085198"/>
              <a:chExt cx="2091550" cy="722891"/>
            </a:xfrm>
          </p:grpSpPr>
          <p:sp>
            <p:nvSpPr>
              <p:cNvPr id="226" name="Google Shape;888;p79">
                <a:extLst>
                  <a:ext uri="{FF2B5EF4-FFF2-40B4-BE49-F238E27FC236}">
                    <a16:creationId xmlns:a16="http://schemas.microsoft.com/office/drawing/2014/main" id="{C2354CE1-8F91-4C40-BBC0-0D9ED01E6E54}"/>
                  </a:ext>
                </a:extLst>
              </p:cNvPr>
              <p:cNvSpPr/>
              <p:nvPr/>
            </p:nvSpPr>
            <p:spPr>
              <a:xfrm>
                <a:off x="7150322" y="4283653"/>
                <a:ext cx="2091550" cy="524436"/>
              </a:xfrm>
              <a:prstGeom prst="roundRect">
                <a:avLst>
                  <a:gd name="adj" fmla="val 5608"/>
                </a:avLst>
              </a:prstGeom>
              <a:solidFill>
                <a:srgbClr val="FFFFFF"/>
              </a:solidFill>
              <a:ln w="19050" cap="flat" cmpd="sng">
                <a:solidFill>
                  <a:srgbClr val="1482FA"/>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227" name="Google Shape;889;p79">
                <a:extLst>
                  <a:ext uri="{FF2B5EF4-FFF2-40B4-BE49-F238E27FC236}">
                    <a16:creationId xmlns:a16="http://schemas.microsoft.com/office/drawing/2014/main" id="{09B581A7-A72C-4A7F-BA07-84A44B67BE92}"/>
                  </a:ext>
                </a:extLst>
              </p:cNvPr>
              <p:cNvSpPr/>
              <p:nvPr/>
            </p:nvSpPr>
            <p:spPr>
              <a:xfrm>
                <a:off x="7150322" y="4085198"/>
                <a:ext cx="2091550" cy="268095"/>
              </a:xfrm>
              <a:prstGeom prst="roundRect">
                <a:avLst>
                  <a:gd name="adj" fmla="val 16667"/>
                </a:avLst>
              </a:prstGeom>
              <a:solidFill>
                <a:srgbClr val="1482FA"/>
              </a:solidFill>
              <a:ln w="19050" cap="flat" cmpd="sng">
                <a:solidFill>
                  <a:srgbClr val="1482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GB" sz="1600" b="1" i="1" u="none" strike="noStrike" kern="0" cap="none" spc="0" normalizeH="0" baseline="0" noProof="0" dirty="0">
                    <a:ln>
                      <a:noFill/>
                    </a:ln>
                    <a:solidFill>
                      <a:srgbClr val="FFFFFF"/>
                    </a:solidFill>
                    <a:effectLst/>
                    <a:uLnTx/>
                    <a:uFillTx/>
                    <a:latin typeface="Arial" panose="020B0604020202020204"/>
                    <a:ea typeface="Arial"/>
                    <a:cs typeface="Arial"/>
                    <a:sym typeface="Arial"/>
                  </a:rPr>
                  <a:t>NTRK</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228" name="Google Shape;890;p79">
                <a:extLst>
                  <a:ext uri="{FF2B5EF4-FFF2-40B4-BE49-F238E27FC236}">
                    <a16:creationId xmlns:a16="http://schemas.microsoft.com/office/drawing/2014/main" id="{A73B6D75-8BF2-4C0E-A96A-EAFD06A5DCC2}"/>
                  </a:ext>
                </a:extLst>
              </p:cNvPr>
              <p:cNvSpPr/>
              <p:nvPr/>
            </p:nvSpPr>
            <p:spPr>
              <a:xfrm>
                <a:off x="7186403" y="4359020"/>
                <a:ext cx="1281300" cy="439781"/>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Entrectinib</a:t>
                </a:r>
                <a:r>
                  <a:rPr kumimoji="0" lang="en-GB"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a:t>
                </a: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Larotrectinib</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41" name="Group 211">
              <a:extLst>
                <a:ext uri="{FF2B5EF4-FFF2-40B4-BE49-F238E27FC236}">
                  <a16:creationId xmlns:a16="http://schemas.microsoft.com/office/drawing/2014/main" id="{33765DE0-2CC1-4EC8-A5D1-D98F3B1AA298}"/>
                </a:ext>
              </a:extLst>
            </p:cNvPr>
            <p:cNvGrpSpPr/>
            <p:nvPr/>
          </p:nvGrpSpPr>
          <p:grpSpPr>
            <a:xfrm>
              <a:off x="7131607" y="4085497"/>
              <a:ext cx="2091550" cy="584455"/>
              <a:chOff x="9459042" y="4154878"/>
              <a:chExt cx="2091550" cy="584455"/>
            </a:xfrm>
          </p:grpSpPr>
          <p:grpSp>
            <p:nvGrpSpPr>
              <p:cNvPr id="222" name="Google Shape;892;p79">
                <a:extLst>
                  <a:ext uri="{FF2B5EF4-FFF2-40B4-BE49-F238E27FC236}">
                    <a16:creationId xmlns:a16="http://schemas.microsoft.com/office/drawing/2014/main" id="{D97978A6-629D-411B-A43A-54D80C737612}"/>
                  </a:ext>
                </a:extLst>
              </p:cNvPr>
              <p:cNvGrpSpPr/>
              <p:nvPr/>
            </p:nvGrpSpPr>
            <p:grpSpPr>
              <a:xfrm>
                <a:off x="9459042" y="4154878"/>
                <a:ext cx="2091550" cy="584455"/>
                <a:chOff x="748160" y="3290171"/>
                <a:chExt cx="2034000" cy="616797"/>
              </a:xfrm>
            </p:grpSpPr>
            <p:sp>
              <p:nvSpPr>
                <p:cNvPr id="224" name="Google Shape;893;p79">
                  <a:extLst>
                    <a:ext uri="{FF2B5EF4-FFF2-40B4-BE49-F238E27FC236}">
                      <a16:creationId xmlns:a16="http://schemas.microsoft.com/office/drawing/2014/main" id="{DDF486AD-44ED-42CA-9FF5-3DEAD0E9A535}"/>
                    </a:ext>
                  </a:extLst>
                </p:cNvPr>
                <p:cNvSpPr/>
                <p:nvPr/>
              </p:nvSpPr>
              <p:spPr>
                <a:xfrm>
                  <a:off x="748160" y="3456362"/>
                  <a:ext cx="2034000" cy="450606"/>
                </a:xfrm>
                <a:prstGeom prst="roundRect">
                  <a:avLst>
                    <a:gd name="adj" fmla="val 5608"/>
                  </a:avLst>
                </a:prstGeom>
                <a:solidFill>
                  <a:srgbClr val="FFFFFF"/>
                </a:solidFill>
                <a:ln w="19050" cap="flat" cmpd="sng">
                  <a:solidFill>
                    <a:srgbClr val="FFBD69"/>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225" name="Google Shape;894;p79">
                  <a:extLst>
                    <a:ext uri="{FF2B5EF4-FFF2-40B4-BE49-F238E27FC236}">
                      <a16:creationId xmlns:a16="http://schemas.microsoft.com/office/drawing/2014/main" id="{24287B5F-CBE6-4B22-8638-ADE8C3CA85B6}"/>
                    </a:ext>
                  </a:extLst>
                </p:cNvPr>
                <p:cNvSpPr/>
                <p:nvPr/>
              </p:nvSpPr>
              <p:spPr>
                <a:xfrm>
                  <a:off x="748160" y="3290171"/>
                  <a:ext cx="2034000" cy="284486"/>
                </a:xfrm>
                <a:prstGeom prst="roundRect">
                  <a:avLst>
                    <a:gd name="adj" fmla="val 16667"/>
                  </a:avLst>
                </a:prstGeom>
                <a:solidFill>
                  <a:srgbClr val="FFBD69"/>
                </a:solidFill>
                <a:ln w="19050" cap="flat" cmpd="sng">
                  <a:solidFill>
                    <a:srgbClr val="FFBD6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62626"/>
                    </a:buClr>
                    <a:buSzPts val="1600"/>
                    <a:buFont typeface="Arial"/>
                    <a:buNone/>
                    <a:tabLst/>
                    <a:defRPr/>
                  </a:pPr>
                  <a:r>
                    <a:rPr kumimoji="0" lang="en-GB" sz="1600" b="1" i="1" u="none" strike="noStrike" kern="0" cap="none" spc="0" normalizeH="0" baseline="0" noProof="0" dirty="0">
                      <a:ln>
                        <a:noFill/>
                      </a:ln>
                      <a:solidFill>
                        <a:srgbClr val="262626"/>
                      </a:solidFill>
                      <a:effectLst/>
                      <a:uLnTx/>
                      <a:uFillTx/>
                      <a:latin typeface="Arial" panose="020B0604020202020204"/>
                      <a:ea typeface="Arial"/>
                      <a:cs typeface="Arial"/>
                      <a:sym typeface="Arial"/>
                    </a:rPr>
                    <a:t>BRAF </a:t>
                  </a:r>
                  <a:r>
                    <a:rPr kumimoji="0" lang="en-GB" sz="1600" b="1" i="0" u="none" strike="noStrike" kern="0" cap="none" spc="0" normalizeH="0" baseline="0" noProof="0" dirty="0">
                      <a:ln>
                        <a:noFill/>
                      </a:ln>
                      <a:solidFill>
                        <a:srgbClr val="262626"/>
                      </a:solidFill>
                      <a:effectLst/>
                      <a:uLnTx/>
                      <a:uFillTx/>
                      <a:latin typeface="Arial" panose="020B0604020202020204"/>
                      <a:ea typeface="Arial"/>
                      <a:cs typeface="Arial"/>
                      <a:sym typeface="Arial"/>
                    </a:rPr>
                    <a:t>V600E</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sp>
            <p:nvSpPr>
              <p:cNvPr id="223" name="Google Shape;895;p79">
                <a:extLst>
                  <a:ext uri="{FF2B5EF4-FFF2-40B4-BE49-F238E27FC236}">
                    <a16:creationId xmlns:a16="http://schemas.microsoft.com/office/drawing/2014/main" id="{23422692-3806-4B4A-AF42-05EF33EDD18E}"/>
                  </a:ext>
                </a:extLst>
              </p:cNvPr>
              <p:cNvSpPr/>
              <p:nvPr/>
            </p:nvSpPr>
            <p:spPr>
              <a:xfrm>
                <a:off x="9459042" y="4438356"/>
                <a:ext cx="1973400" cy="294991"/>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Dabrafenib + trametinib</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86" name="Group 212">
              <a:extLst>
                <a:ext uri="{FF2B5EF4-FFF2-40B4-BE49-F238E27FC236}">
                  <a16:creationId xmlns:a16="http://schemas.microsoft.com/office/drawing/2014/main" id="{17EDBEBA-6DFD-4CFE-A4B9-52D99DB348FE}"/>
                </a:ext>
              </a:extLst>
            </p:cNvPr>
            <p:cNvGrpSpPr/>
            <p:nvPr/>
          </p:nvGrpSpPr>
          <p:grpSpPr>
            <a:xfrm>
              <a:off x="9459042" y="5331764"/>
              <a:ext cx="2091664" cy="732407"/>
              <a:chOff x="9459042" y="4836737"/>
              <a:chExt cx="2091664" cy="732407"/>
            </a:xfrm>
          </p:grpSpPr>
          <p:grpSp>
            <p:nvGrpSpPr>
              <p:cNvPr id="218" name="Google Shape;897;p79">
                <a:extLst>
                  <a:ext uri="{FF2B5EF4-FFF2-40B4-BE49-F238E27FC236}">
                    <a16:creationId xmlns:a16="http://schemas.microsoft.com/office/drawing/2014/main" id="{722E6248-4C9D-42B2-9CEC-BED77382ADF1}"/>
                  </a:ext>
                </a:extLst>
              </p:cNvPr>
              <p:cNvGrpSpPr/>
              <p:nvPr/>
            </p:nvGrpSpPr>
            <p:grpSpPr>
              <a:xfrm>
                <a:off x="9459106" y="4836737"/>
                <a:ext cx="2091600" cy="732407"/>
                <a:chOff x="748329" y="2811364"/>
                <a:chExt cx="2154966" cy="688152"/>
              </a:xfrm>
            </p:grpSpPr>
            <p:sp>
              <p:nvSpPr>
                <p:cNvPr id="220" name="Google Shape;898;p79">
                  <a:extLst>
                    <a:ext uri="{FF2B5EF4-FFF2-40B4-BE49-F238E27FC236}">
                      <a16:creationId xmlns:a16="http://schemas.microsoft.com/office/drawing/2014/main" id="{3AC40A66-401D-494E-B508-732C81C51BD4}"/>
                    </a:ext>
                  </a:extLst>
                </p:cNvPr>
                <p:cNvSpPr/>
                <p:nvPr/>
              </p:nvSpPr>
              <p:spPr>
                <a:xfrm>
                  <a:off x="748331" y="3012347"/>
                  <a:ext cx="2154964" cy="487169"/>
                </a:xfrm>
                <a:prstGeom prst="roundRect">
                  <a:avLst>
                    <a:gd name="adj" fmla="val 5608"/>
                  </a:avLst>
                </a:prstGeom>
                <a:solidFill>
                  <a:srgbClr val="FFFFFF"/>
                </a:solidFill>
                <a:ln w="19050" cap="flat" cmpd="sng">
                  <a:solidFill>
                    <a:srgbClr val="7D009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221" name="Google Shape;899;p79">
                  <a:extLst>
                    <a:ext uri="{FF2B5EF4-FFF2-40B4-BE49-F238E27FC236}">
                      <a16:creationId xmlns:a16="http://schemas.microsoft.com/office/drawing/2014/main" id="{6446D19D-103B-46C5-8684-BD8B08E6307F}"/>
                    </a:ext>
                  </a:extLst>
                </p:cNvPr>
                <p:cNvSpPr/>
                <p:nvPr/>
              </p:nvSpPr>
              <p:spPr>
                <a:xfrm>
                  <a:off x="748329" y="2811364"/>
                  <a:ext cx="2154900" cy="243964"/>
                </a:xfrm>
                <a:prstGeom prst="roundRect">
                  <a:avLst>
                    <a:gd name="adj" fmla="val 16667"/>
                  </a:avLst>
                </a:prstGeom>
                <a:solidFill>
                  <a:srgbClr val="7D0096"/>
                </a:solidFill>
                <a:ln w="19050" cap="flat" cmpd="sng">
                  <a:solidFill>
                    <a:srgbClr val="7D00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62626"/>
                    </a:buClr>
                    <a:buSzPts val="1600"/>
                    <a:buFont typeface="Arial"/>
                    <a:buNone/>
                    <a:tabLst/>
                    <a:defRPr/>
                  </a:pPr>
                  <a:r>
                    <a:rPr kumimoji="0" lang="en-GB" sz="1600" b="1" i="1" u="none" strike="noStrike" kern="0" cap="none" spc="0" normalizeH="0" baseline="0" noProof="0" dirty="0">
                      <a:ln>
                        <a:noFill/>
                      </a:ln>
                      <a:solidFill>
                        <a:srgbClr val="FFFFFF"/>
                      </a:solidFill>
                      <a:effectLst/>
                      <a:uLnTx/>
                      <a:uFillTx/>
                      <a:latin typeface="Arial" panose="020B0604020202020204"/>
                      <a:ea typeface="Arial"/>
                      <a:cs typeface="Arial"/>
                      <a:sym typeface="Arial"/>
                    </a:rPr>
                    <a:t>MET</a:t>
                  </a:r>
                  <a:endParaRPr kumimoji="0" sz="14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grpSp>
          <p:sp>
            <p:nvSpPr>
              <p:cNvPr id="219" name="Google Shape;900;p79">
                <a:extLst>
                  <a:ext uri="{FF2B5EF4-FFF2-40B4-BE49-F238E27FC236}">
                    <a16:creationId xmlns:a16="http://schemas.microsoft.com/office/drawing/2014/main" id="{3111470C-06CC-4A05-B006-FB8FA61D07ED}"/>
                  </a:ext>
                </a:extLst>
              </p:cNvPr>
              <p:cNvSpPr/>
              <p:nvPr/>
            </p:nvSpPr>
            <p:spPr>
              <a:xfrm>
                <a:off x="9459042" y="5114561"/>
                <a:ext cx="1472234" cy="454583"/>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Capmatinib</a:t>
                </a:r>
              </a:p>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Tepotinib</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87" name="Group 213">
              <a:extLst>
                <a:ext uri="{FF2B5EF4-FFF2-40B4-BE49-F238E27FC236}">
                  <a16:creationId xmlns:a16="http://schemas.microsoft.com/office/drawing/2014/main" id="{AFD18CC9-CCC3-4E4C-8298-CF0C62F63A7D}"/>
                </a:ext>
              </a:extLst>
            </p:cNvPr>
            <p:cNvGrpSpPr/>
            <p:nvPr/>
          </p:nvGrpSpPr>
          <p:grpSpPr>
            <a:xfrm>
              <a:off x="7131607" y="4775946"/>
              <a:ext cx="2091576" cy="587352"/>
              <a:chOff x="9458680" y="3480200"/>
              <a:chExt cx="2091576" cy="587352"/>
            </a:xfrm>
          </p:grpSpPr>
          <p:sp>
            <p:nvSpPr>
              <p:cNvPr id="215" name="Google Shape;903;p79">
                <a:extLst>
                  <a:ext uri="{FF2B5EF4-FFF2-40B4-BE49-F238E27FC236}">
                    <a16:creationId xmlns:a16="http://schemas.microsoft.com/office/drawing/2014/main" id="{89DBE593-1C9B-4D61-BFE9-5BD2DA95EAA5}"/>
                  </a:ext>
                </a:extLst>
              </p:cNvPr>
              <p:cNvSpPr/>
              <p:nvPr/>
            </p:nvSpPr>
            <p:spPr>
              <a:xfrm>
                <a:off x="9458707" y="3699124"/>
                <a:ext cx="2091549" cy="368428"/>
              </a:xfrm>
              <a:prstGeom prst="roundRect">
                <a:avLst>
                  <a:gd name="adj" fmla="val 5608"/>
                </a:avLst>
              </a:prstGeom>
              <a:solidFill>
                <a:srgbClr val="FFFFFF"/>
              </a:solidFill>
              <a:ln w="19050" cap="flat" cmpd="sng">
                <a:solidFill>
                  <a:srgbClr val="BC36F0">
                    <a:lumMod val="60000"/>
                    <a:lumOff val="40000"/>
                  </a:srgbClr>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216" name="Google Shape;904;p79">
                <a:extLst>
                  <a:ext uri="{FF2B5EF4-FFF2-40B4-BE49-F238E27FC236}">
                    <a16:creationId xmlns:a16="http://schemas.microsoft.com/office/drawing/2014/main" id="{875919F8-14AA-4EDE-A838-97A503528DB0}"/>
                  </a:ext>
                </a:extLst>
              </p:cNvPr>
              <p:cNvSpPr/>
              <p:nvPr/>
            </p:nvSpPr>
            <p:spPr>
              <a:xfrm>
                <a:off x="9458680" y="3480200"/>
                <a:ext cx="2091549" cy="273935"/>
              </a:xfrm>
              <a:prstGeom prst="roundRect">
                <a:avLst>
                  <a:gd name="adj" fmla="val 16667"/>
                </a:avLst>
              </a:prstGeom>
              <a:solidFill>
                <a:srgbClr val="BC36F0">
                  <a:lumMod val="60000"/>
                  <a:lumOff val="40000"/>
                </a:srgbClr>
              </a:solidFill>
              <a:ln w="19050" cap="flat" cmpd="sng">
                <a:solidFill>
                  <a:srgbClr val="BC36F0">
                    <a:lumMod val="60000"/>
                    <a:lumOff val="4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62626"/>
                  </a:buClr>
                  <a:buSzPts val="1600"/>
                  <a:buFont typeface="Arial"/>
                  <a:buNone/>
                  <a:tabLst/>
                  <a:defRPr/>
                </a:pPr>
                <a:r>
                  <a:rPr kumimoji="0" lang="en-GB" sz="1600" b="1" i="1" u="none" strike="noStrike" kern="0" cap="none" spc="0" normalizeH="0" baseline="0" noProof="0" dirty="0">
                    <a:ln>
                      <a:noFill/>
                    </a:ln>
                    <a:solidFill>
                      <a:srgbClr val="262626"/>
                    </a:solidFill>
                    <a:effectLst/>
                    <a:uLnTx/>
                    <a:uFillTx/>
                    <a:latin typeface="Arial" panose="020B0604020202020204"/>
                    <a:ea typeface="Arial"/>
                    <a:cs typeface="Arial"/>
                    <a:sym typeface="Arial"/>
                  </a:rPr>
                  <a:t>KRAS</a:t>
                </a:r>
                <a:r>
                  <a:rPr kumimoji="0" lang="en-GB" sz="1600" b="1" i="0" u="none" strike="noStrike" kern="0" cap="none" spc="0" normalizeH="0" baseline="0" noProof="0" dirty="0">
                    <a:ln>
                      <a:noFill/>
                    </a:ln>
                    <a:solidFill>
                      <a:srgbClr val="262626"/>
                    </a:solidFill>
                    <a:effectLst/>
                    <a:uLnTx/>
                    <a:uFillTx/>
                    <a:latin typeface="Arial" panose="020B0604020202020204"/>
                    <a:ea typeface="Arial"/>
                    <a:cs typeface="Arial"/>
                    <a:sym typeface="Arial"/>
                  </a:rPr>
                  <a:t> G12C</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217" name="Google Shape;905;p79">
                <a:extLst>
                  <a:ext uri="{FF2B5EF4-FFF2-40B4-BE49-F238E27FC236}">
                    <a16:creationId xmlns:a16="http://schemas.microsoft.com/office/drawing/2014/main" id="{12B1AE93-7791-4AF5-9AE0-E9DBCCFC50F5}"/>
                  </a:ext>
                </a:extLst>
              </p:cNvPr>
              <p:cNvSpPr/>
              <p:nvPr/>
            </p:nvSpPr>
            <p:spPr>
              <a:xfrm>
                <a:off x="9459042" y="3771183"/>
                <a:ext cx="1973400" cy="269963"/>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Sotorasib</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nvGrpSpPr>
            <p:cNvPr id="189" name="Group 214">
              <a:extLst>
                <a:ext uri="{FF2B5EF4-FFF2-40B4-BE49-F238E27FC236}">
                  <a16:creationId xmlns:a16="http://schemas.microsoft.com/office/drawing/2014/main" id="{4424CA20-0C57-4D06-867E-C7E77C98FA25}"/>
                </a:ext>
              </a:extLst>
            </p:cNvPr>
            <p:cNvGrpSpPr/>
            <p:nvPr/>
          </p:nvGrpSpPr>
          <p:grpSpPr>
            <a:xfrm>
              <a:off x="7131607" y="1721829"/>
              <a:ext cx="2091524" cy="1430839"/>
              <a:chOff x="7150322" y="1751400"/>
              <a:chExt cx="2091524" cy="1430839"/>
            </a:xfrm>
          </p:grpSpPr>
          <p:sp>
            <p:nvSpPr>
              <p:cNvPr id="212" name="Google Shape;908;p79">
                <a:extLst>
                  <a:ext uri="{FF2B5EF4-FFF2-40B4-BE49-F238E27FC236}">
                    <a16:creationId xmlns:a16="http://schemas.microsoft.com/office/drawing/2014/main" id="{11BA2595-6714-4B55-82A5-995ABE4A7FC6}"/>
                  </a:ext>
                </a:extLst>
              </p:cNvPr>
              <p:cNvSpPr/>
              <p:nvPr/>
            </p:nvSpPr>
            <p:spPr>
              <a:xfrm>
                <a:off x="7150322" y="1897632"/>
                <a:ext cx="2091524" cy="1284607"/>
              </a:xfrm>
              <a:prstGeom prst="roundRect">
                <a:avLst>
                  <a:gd name="adj" fmla="val 5608"/>
                </a:avLst>
              </a:prstGeom>
              <a:solidFill>
                <a:srgbClr val="FFFFFF"/>
              </a:solidFill>
              <a:ln w="19050" cap="flat" cmpd="sng">
                <a:solidFill>
                  <a:srgbClr val="F7DEDD"/>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213" name="Google Shape;909;p79">
                <a:extLst>
                  <a:ext uri="{FF2B5EF4-FFF2-40B4-BE49-F238E27FC236}">
                    <a16:creationId xmlns:a16="http://schemas.microsoft.com/office/drawing/2014/main" id="{27D0FFBB-DC67-47A3-AC33-48129342B596}"/>
                  </a:ext>
                </a:extLst>
              </p:cNvPr>
              <p:cNvSpPr/>
              <p:nvPr/>
            </p:nvSpPr>
            <p:spPr>
              <a:xfrm>
                <a:off x="7150322" y="1751400"/>
                <a:ext cx="2091524" cy="236888"/>
              </a:xfrm>
              <a:prstGeom prst="roundRect">
                <a:avLst>
                  <a:gd name="adj" fmla="val 16667"/>
                </a:avLst>
              </a:prstGeom>
              <a:solidFill>
                <a:srgbClr val="F7DEDD"/>
              </a:solidFill>
              <a:ln w="19050" cap="flat" cmpd="sng">
                <a:solidFill>
                  <a:srgbClr val="F7DE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GB" sz="1600" b="1" i="1" u="none" strike="noStrike" kern="0" cap="none" spc="0" normalizeH="0" baseline="0" noProof="0" dirty="0">
                    <a:ln>
                      <a:noFill/>
                    </a:ln>
                    <a:solidFill>
                      <a:srgbClr val="FFFFFF"/>
                    </a:solidFill>
                    <a:effectLst/>
                    <a:uLnTx/>
                    <a:uFillTx/>
                    <a:latin typeface="Arial" panose="020B0604020202020204"/>
                    <a:ea typeface="Arial"/>
                    <a:cs typeface="Arial"/>
                    <a:sym typeface="Arial"/>
                  </a:rPr>
                  <a:t>ALK</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214" name="Google Shape;910;p79">
                <a:extLst>
                  <a:ext uri="{FF2B5EF4-FFF2-40B4-BE49-F238E27FC236}">
                    <a16:creationId xmlns:a16="http://schemas.microsoft.com/office/drawing/2014/main" id="{6040E9B9-6D80-48A6-8520-37DC81C1858F}"/>
                  </a:ext>
                </a:extLst>
              </p:cNvPr>
              <p:cNvSpPr/>
              <p:nvPr/>
            </p:nvSpPr>
            <p:spPr>
              <a:xfrm>
                <a:off x="7186403" y="1979636"/>
                <a:ext cx="1914398" cy="1193950"/>
              </a:xfrm>
              <a:prstGeom prst="rect">
                <a:avLst/>
              </a:prstGeom>
              <a:noFill/>
              <a:ln>
                <a:noFill/>
              </a:ln>
            </p:spPr>
            <p:txBody>
              <a:bodyPr spcFirstLastPara="1" wrap="square" lIns="91425" tIns="45700" rIns="91425" bIns="45700" anchor="t" anchorCtr="0">
                <a:noAutofit/>
              </a:bodyPr>
              <a:lstStyle/>
              <a:p>
                <a:pPr marL="172800" marR="0" lvl="0" indent="-17280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rPr>
                  <a:t>Alectinib</a:t>
                </a:r>
                <a:endParaRPr kumimoji="0"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endParaRPr>
              </a:p>
              <a:p>
                <a:pPr marL="172800" marR="0" lvl="0" indent="-17280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rPr>
                  <a:t>Brigatinib</a:t>
                </a:r>
                <a:endParaRPr kumimoji="0" sz="14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endParaRPr>
              </a:p>
              <a:p>
                <a:pPr marL="172800" marR="0" lvl="0" indent="-17280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rPr>
                  <a:t>Ceritinib</a:t>
                </a:r>
                <a:endParaRPr kumimoji="0" sz="14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endParaRPr>
              </a:p>
              <a:p>
                <a:pPr marL="172800" marR="0" lvl="0" indent="-17280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rPr>
                  <a:t>Crizotinib</a:t>
                </a:r>
                <a:endParaRPr kumimoji="0" sz="1400" b="0" i="0" u="none" strike="noStrike" kern="0" cap="none" spc="0" normalizeH="0" baseline="0" noProof="0" dirty="0">
                  <a:ln>
                    <a:noFill/>
                  </a:ln>
                  <a:solidFill>
                    <a:srgbClr val="E7E6E6">
                      <a:lumMod val="75000"/>
                    </a:srgbClr>
                  </a:solidFill>
                  <a:effectLst/>
                  <a:uLnTx/>
                  <a:uFillTx/>
                  <a:latin typeface="Arial" panose="020B0604020202020204"/>
                  <a:ea typeface="Arial"/>
                  <a:cs typeface="Arial"/>
                  <a:sym typeface="Arial"/>
                </a:endParaRPr>
              </a:p>
              <a:p>
                <a:pPr marL="172800" marR="0" lvl="0" indent="-17280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mn-ea"/>
                    <a:cs typeface="Arial"/>
                    <a:sym typeface="Arial"/>
                  </a:rPr>
                  <a:t>Lorlatinib</a:t>
                </a:r>
              </a:p>
              <a:p>
                <a:pPr marL="172800" marR="0" lvl="0" indent="-172800" algn="l" defTabSz="914400" rtl="0" eaLnBrk="1" fontAlgn="auto" latinLnBrk="0" hangingPunct="1">
                  <a:lnSpc>
                    <a:spcPct val="100000"/>
                  </a:lnSpc>
                  <a:spcBef>
                    <a:spcPts val="0"/>
                  </a:spcBef>
                  <a:spcAft>
                    <a:spcPts val="0"/>
                  </a:spcAft>
                  <a:buClr>
                    <a:srgbClr val="E7E6E6">
                      <a:lumMod val="75000"/>
                    </a:srgbClr>
                  </a:buClr>
                  <a:buSzPts val="1200"/>
                  <a:buFont typeface="Arial"/>
                  <a:buChar char="•"/>
                  <a:tabLst/>
                  <a:defRPr/>
                </a:pPr>
                <a:r>
                  <a:rPr kumimoji="0" lang="en-GB" sz="1200" b="0" i="0" u="none" strike="noStrike" kern="0" cap="none" spc="0" normalizeH="0" baseline="0" noProof="0" dirty="0">
                    <a:ln>
                      <a:noFill/>
                    </a:ln>
                    <a:solidFill>
                      <a:srgbClr val="E7E6E6">
                        <a:lumMod val="75000"/>
                      </a:srgbClr>
                    </a:solidFill>
                    <a:effectLst/>
                    <a:uLnTx/>
                    <a:uFillTx/>
                    <a:latin typeface="Arial" panose="020B0604020202020204"/>
                    <a:ea typeface="+mn-ea"/>
                    <a:cs typeface="Arial"/>
                    <a:sym typeface="Arial"/>
                  </a:rPr>
                  <a:t>Ensartinib (China)</a:t>
                </a:r>
              </a:p>
            </p:txBody>
          </p:sp>
        </p:grpSp>
        <p:grpSp>
          <p:nvGrpSpPr>
            <p:cNvPr id="207" name="Group 215">
              <a:extLst>
                <a:ext uri="{FF2B5EF4-FFF2-40B4-BE49-F238E27FC236}">
                  <a16:creationId xmlns:a16="http://schemas.microsoft.com/office/drawing/2014/main" id="{5DBA5C60-4D01-4226-A412-D6F481C5CF81}"/>
                </a:ext>
              </a:extLst>
            </p:cNvPr>
            <p:cNvGrpSpPr/>
            <p:nvPr/>
          </p:nvGrpSpPr>
          <p:grpSpPr>
            <a:xfrm>
              <a:off x="7131607" y="5469293"/>
              <a:ext cx="2091576" cy="594878"/>
              <a:chOff x="9448493" y="5664508"/>
              <a:chExt cx="2091576" cy="594878"/>
            </a:xfrm>
          </p:grpSpPr>
          <p:grpSp>
            <p:nvGrpSpPr>
              <p:cNvPr id="208" name="Google Shape;902;p79">
                <a:extLst>
                  <a:ext uri="{FF2B5EF4-FFF2-40B4-BE49-F238E27FC236}">
                    <a16:creationId xmlns:a16="http://schemas.microsoft.com/office/drawing/2014/main" id="{04164FA8-B53B-4CA8-9BC3-A8FB21292601}"/>
                  </a:ext>
                </a:extLst>
              </p:cNvPr>
              <p:cNvGrpSpPr/>
              <p:nvPr/>
            </p:nvGrpSpPr>
            <p:grpSpPr>
              <a:xfrm>
                <a:off x="9448493" y="5664508"/>
                <a:ext cx="2091576" cy="587351"/>
                <a:chOff x="748306" y="3074083"/>
                <a:chExt cx="2034026" cy="619853"/>
              </a:xfrm>
            </p:grpSpPr>
            <p:sp>
              <p:nvSpPr>
                <p:cNvPr id="210" name="Google Shape;903;p79">
                  <a:extLst>
                    <a:ext uri="{FF2B5EF4-FFF2-40B4-BE49-F238E27FC236}">
                      <a16:creationId xmlns:a16="http://schemas.microsoft.com/office/drawing/2014/main" id="{69EEC1D7-FCAC-4113-B8C9-1D563C386AEE}"/>
                    </a:ext>
                  </a:extLst>
                </p:cNvPr>
                <p:cNvSpPr/>
                <p:nvPr/>
              </p:nvSpPr>
              <p:spPr>
                <a:xfrm>
                  <a:off x="748332" y="3305119"/>
                  <a:ext cx="2034000" cy="388817"/>
                </a:xfrm>
                <a:prstGeom prst="roundRect">
                  <a:avLst>
                    <a:gd name="adj" fmla="val 5608"/>
                  </a:avLst>
                </a:prstGeom>
                <a:solidFill>
                  <a:srgbClr val="FFFFFF"/>
                </a:solidFill>
                <a:ln w="19050" cap="flat" cmpd="sng">
                  <a:solidFill>
                    <a:srgbClr val="7FD5D9"/>
                  </a:solidFill>
                  <a:prstDash val="solid"/>
                  <a:round/>
                  <a:headEnd type="none" w="sm" len="sm"/>
                  <a:tailEnd type="none" w="sm" len="sm"/>
                </a:ln>
              </p:spPr>
              <p:txBody>
                <a:bodyPr spcFirstLastPara="1" wrap="square" lIns="91425" tIns="45700" rIns="91425" bIns="45700" anchor="t" anchorCtr="0">
                  <a:noAutofit/>
                </a:bodyPr>
                <a:lstStyle/>
                <a:p>
                  <a:pPr marL="85723" marR="0" lvl="0" indent="-9523"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30000" noProof="0" dirty="0">
                    <a:ln>
                      <a:noFill/>
                    </a:ln>
                    <a:solidFill>
                      <a:srgbClr val="000000"/>
                    </a:solidFill>
                    <a:effectLst/>
                    <a:uLnTx/>
                    <a:uFillTx/>
                    <a:latin typeface="Arial" panose="020B0604020202020204"/>
                    <a:ea typeface="Arial"/>
                    <a:cs typeface="Arial"/>
                    <a:sym typeface="Arial"/>
                  </a:endParaRPr>
                </a:p>
              </p:txBody>
            </p:sp>
            <p:sp>
              <p:nvSpPr>
                <p:cNvPr id="211" name="Google Shape;904;p79">
                  <a:extLst>
                    <a:ext uri="{FF2B5EF4-FFF2-40B4-BE49-F238E27FC236}">
                      <a16:creationId xmlns:a16="http://schemas.microsoft.com/office/drawing/2014/main" id="{584FA938-D43D-4902-BE69-CCBB6D429DBC}"/>
                    </a:ext>
                  </a:extLst>
                </p:cNvPr>
                <p:cNvSpPr/>
                <p:nvPr/>
              </p:nvSpPr>
              <p:spPr>
                <a:xfrm>
                  <a:off x="748306" y="3074083"/>
                  <a:ext cx="2034000" cy="289094"/>
                </a:xfrm>
                <a:prstGeom prst="roundRect">
                  <a:avLst>
                    <a:gd name="adj" fmla="val 16667"/>
                  </a:avLst>
                </a:prstGeom>
                <a:solidFill>
                  <a:srgbClr val="7FD5D9"/>
                </a:solidFill>
                <a:ln w="19050" cap="flat" cmpd="sng">
                  <a:solidFill>
                    <a:srgbClr val="7FD5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62626"/>
                    </a:buClr>
                    <a:buSzPts val="1600"/>
                    <a:buFont typeface="Arial"/>
                    <a:buNone/>
                    <a:tabLst/>
                    <a:defRPr/>
                  </a:pPr>
                  <a:r>
                    <a:rPr kumimoji="0" lang="en-GB" sz="1600" b="1" i="1" u="none" strike="noStrike" kern="0" cap="none" spc="0" normalizeH="0" baseline="0" noProof="0" dirty="0">
                      <a:ln>
                        <a:noFill/>
                      </a:ln>
                      <a:solidFill>
                        <a:srgbClr val="262626"/>
                      </a:solidFill>
                      <a:effectLst/>
                      <a:uLnTx/>
                      <a:uFillTx/>
                      <a:latin typeface="Arial" panose="020B0604020202020204"/>
                      <a:ea typeface="Arial"/>
                      <a:cs typeface="Arial"/>
                      <a:sym typeface="Arial"/>
                    </a:rPr>
                    <a:t>HER2</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grpSp>
          <p:sp>
            <p:nvSpPr>
              <p:cNvPr id="209" name="Google Shape;905;p79">
                <a:extLst>
                  <a:ext uri="{FF2B5EF4-FFF2-40B4-BE49-F238E27FC236}">
                    <a16:creationId xmlns:a16="http://schemas.microsoft.com/office/drawing/2014/main" id="{02AB957E-C0A5-4AA5-ADF5-11F6A253CBE6}"/>
                  </a:ext>
                </a:extLst>
              </p:cNvPr>
              <p:cNvSpPr/>
              <p:nvPr/>
            </p:nvSpPr>
            <p:spPr>
              <a:xfrm>
                <a:off x="9459042" y="5938443"/>
                <a:ext cx="2081000" cy="320943"/>
              </a:xfrm>
              <a:prstGeom prst="rect">
                <a:avLst/>
              </a:prstGeom>
              <a:noFill/>
              <a:ln>
                <a:noFill/>
              </a:ln>
            </p:spPr>
            <p:txBody>
              <a:bodyPr spcFirstLastPara="1" wrap="square" lIns="91425" tIns="45700" rIns="91425" bIns="45700" anchor="ctr" anchorCtr="0">
                <a:noAutofit/>
              </a:bodyPr>
              <a:lstStyle/>
              <a:p>
                <a:pPr marL="171450" marR="0" lvl="0" indent="-171450" algn="l" defTabSz="914400" rtl="0" eaLnBrk="1" fontAlgn="auto" latinLnBrk="0" hangingPunct="1">
                  <a:lnSpc>
                    <a:spcPct val="100000"/>
                  </a:lnSpc>
                  <a:spcBef>
                    <a:spcPts val="0"/>
                  </a:spcBef>
                  <a:spcAft>
                    <a:spcPts val="0"/>
                  </a:spcAft>
                  <a:buClr>
                    <a:srgbClr val="44546A">
                      <a:lumMod val="75000"/>
                    </a:srgbClr>
                  </a:buClr>
                  <a:buSzPts val="1200"/>
                  <a:buFont typeface="Arial"/>
                  <a:buChar char="•"/>
                  <a:tabLst/>
                  <a:defRPr/>
                </a:pPr>
                <a:r>
                  <a:rPr kumimoji="0" lang="en-GB"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Trastuzumab deruxtecan</a:t>
                </a:r>
                <a:endParaRPr kumimoji="0" sz="12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grpSp>
    </p:spTree>
    <p:extLst>
      <p:ext uri="{BB962C8B-B14F-4D97-AF65-F5344CB8AC3E}">
        <p14:creationId xmlns:p14="http://schemas.microsoft.com/office/powerpoint/2010/main" val="2325811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9E0F1C7D-1A3F-4BB6-0945-1BD32C5EF6A6}"/>
              </a:ext>
            </a:extLst>
          </p:cNvPr>
          <p:cNvSpPr txBox="1">
            <a:spLocks/>
          </p:cNvSpPr>
          <p:nvPr/>
        </p:nvSpPr>
        <p:spPr>
          <a:xfrm>
            <a:off x="657375" y="794587"/>
            <a:ext cx="9721296" cy="487363"/>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200" b="0" i="0" u="none" strike="noStrike" kern="1200" cap="none" spc="0" normalizeH="0" baseline="0" noProof="0" smtClean="0">
                <a:ln>
                  <a:noFill/>
                </a:ln>
                <a:solidFill>
                  <a:srgbClr val="BC36F0"/>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dirty="0">
              <a:ln>
                <a:noFill/>
              </a:ln>
              <a:solidFill>
                <a:srgbClr val="BC36F0"/>
              </a:solidFill>
              <a:effectLst/>
              <a:uLnTx/>
              <a:uFillTx/>
              <a:latin typeface="Arial" panose="020B0604020202020204" pitchFamily="34" charset="0"/>
              <a:ea typeface="+mn-ea"/>
              <a:cs typeface="Arial" panose="020B0604020202020204" pitchFamily="34" charset="0"/>
            </a:endParaRPr>
          </a:p>
        </p:txBody>
      </p:sp>
      <p:sp>
        <p:nvSpPr>
          <p:cNvPr id="13" name="Title 6">
            <a:extLst>
              <a:ext uri="{FF2B5EF4-FFF2-40B4-BE49-F238E27FC236}">
                <a16:creationId xmlns:a16="http://schemas.microsoft.com/office/drawing/2014/main" id="{FC414F4E-7864-B6FE-A74F-756BF3B1AC23}"/>
              </a:ext>
            </a:extLst>
          </p:cNvPr>
          <p:cNvSpPr txBox="1">
            <a:spLocks/>
          </p:cNvSpPr>
          <p:nvPr/>
        </p:nvSpPr>
        <p:spPr>
          <a:xfrm>
            <a:off x="657375" y="344953"/>
            <a:ext cx="11097850" cy="727200"/>
          </a:xfrm>
          <a:prstGeom prst="rect">
            <a:avLst/>
          </a:prstGeom>
        </p:spPr>
        <p:txBody>
          <a:bodyPr vert="horz" lIns="91440" tIns="45720" rIns="91440" bIns="45720" rtlCol="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n-ea"/>
                <a:cs typeface="Arial" panose="020B0604020202020204" pitchFamily="34" charset="0"/>
              </a:rPr>
              <a:t>Crizotinib</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n-ea"/>
                <a:cs typeface="Arial" panose="020B0604020202020204" pitchFamily="34" charset="0"/>
              </a:rPr>
              <a:t> and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n-ea"/>
                <a:cs typeface="Arial" panose="020B0604020202020204" pitchFamily="34" charset="0"/>
              </a:rPr>
              <a:t>entrectinib</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n-ea"/>
                <a:cs typeface="Arial" panose="020B0604020202020204" pitchFamily="34" charset="0"/>
              </a:rPr>
              <a:t> are approved 1L ROS1 inhibitors for advanced </a:t>
            </a:r>
            <a:br>
              <a:rPr kumimoji="0" lang="en-US" sz="2800" b="1" i="0" u="none" strike="noStrike" kern="1200" cap="none" spc="0" normalizeH="0" baseline="0" noProof="0" dirty="0" smtClean="0">
                <a:ln>
                  <a:noFill/>
                </a:ln>
                <a:solidFill>
                  <a:srgbClr val="006666"/>
                </a:solidFill>
                <a:effectLst/>
                <a:uLnTx/>
                <a:uFillTx/>
                <a:latin typeface="Calibri" panose="020F0502020204030204"/>
                <a:ea typeface="+mn-ea"/>
                <a:cs typeface="Arial" panose="020B0604020202020204" pitchFamily="34" charset="0"/>
              </a:rPr>
            </a:br>
            <a:r>
              <a:rPr kumimoji="0" lang="en-US" sz="2800" b="1" i="1" u="none" strike="noStrike" kern="1200" cap="none" spc="0" normalizeH="0" baseline="0" noProof="0" dirty="0" smtClean="0">
                <a:ln>
                  <a:noFill/>
                </a:ln>
                <a:solidFill>
                  <a:srgbClr val="006666"/>
                </a:solidFill>
                <a:effectLst/>
                <a:uLnTx/>
                <a:uFillTx/>
                <a:latin typeface="Calibri" panose="020F0502020204030204"/>
                <a:ea typeface="+mn-ea"/>
                <a:cs typeface="Arial" panose="020B0604020202020204" pitchFamily="34" charset="0"/>
              </a:rPr>
              <a:t>ROS1</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n-ea"/>
                <a:cs typeface="Arial" panose="020B0604020202020204" pitchFamily="34" charset="0"/>
              </a:rPr>
              <a:t> fusion-positive NSCLC</a:t>
            </a:r>
            <a:endParaRPr kumimoji="0" lang="en-US" sz="2800" b="1" i="0" u="none" strike="noStrike" kern="1200" cap="none" spc="0" normalizeH="0" baseline="0" noProof="0" dirty="0">
              <a:ln>
                <a:noFill/>
              </a:ln>
              <a:solidFill>
                <a:srgbClr val="006666"/>
              </a:solidFill>
              <a:effectLst/>
              <a:uLnTx/>
              <a:uFillTx/>
              <a:latin typeface="Calibri" panose="020F0502020204030204"/>
              <a:ea typeface="+mn-ea"/>
              <a:cs typeface="Arial" panose="020B0604020202020204" pitchFamily="34" charset="0"/>
            </a:endParaRPr>
          </a:p>
        </p:txBody>
      </p:sp>
      <p:sp>
        <p:nvSpPr>
          <p:cNvPr id="14" name="Text Placeholder 2">
            <a:extLst>
              <a:ext uri="{FF2B5EF4-FFF2-40B4-BE49-F238E27FC236}">
                <a16:creationId xmlns:a16="http://schemas.microsoft.com/office/drawing/2014/main" id="{21059545-A2DF-FC1F-0648-26B115634175}"/>
              </a:ext>
            </a:extLst>
          </p:cNvPr>
          <p:cNvSpPr txBox="1">
            <a:spLocks/>
          </p:cNvSpPr>
          <p:nvPr/>
        </p:nvSpPr>
        <p:spPr>
          <a:xfrm>
            <a:off x="657374" y="6052151"/>
            <a:ext cx="10277175" cy="582138"/>
          </a:xfrm>
          <a:prstGeom prst="rect">
            <a:avLst/>
          </a:prstGeom>
        </p:spPr>
        <p:txBody>
          <a:bodyPr vert="horz" lIns="91440" tIns="45720" rIns="91440" bIns="45720" rtlCol="0" anchor="b">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2800"/>
              <a:buFont typeface="Arial"/>
              <a:buNone/>
              <a:tabLst/>
              <a:defRPr/>
            </a:pPr>
            <a: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t>1. Fan, et al. WCLC 202</a:t>
            </a:r>
            <a:r>
              <a:rPr kumimoji="0" lang="en-GB"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t>2 </a:t>
            </a:r>
            <a: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t>(Abs 879); 2. Desai, et al. Neuro </a:t>
            </a:r>
            <a:r>
              <a:rPr kumimoji="0" lang="en-GB" sz="800" b="0" i="0" u="none" strike="noStrike" kern="1200" cap="none" spc="0" normalizeH="0" baseline="0" noProof="0" dirty="0" err="1" smtClean="0">
                <a:ln>
                  <a:noFill/>
                </a:ln>
                <a:solidFill>
                  <a:srgbClr val="44546A"/>
                </a:solidFill>
                <a:effectLst/>
                <a:uLnTx/>
                <a:uFillTx/>
                <a:latin typeface="Arial"/>
                <a:ea typeface="Arial"/>
                <a:cs typeface="Arial"/>
                <a:sym typeface="Arial"/>
              </a:rPr>
              <a:t>Oncol</a:t>
            </a:r>
            <a: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t> 2022; 3. </a:t>
            </a:r>
            <a:r>
              <a:rPr kumimoji="0" lang="en-GB" sz="800" b="0" i="0" u="none" strike="noStrike" kern="1200" cap="none" spc="0" normalizeH="0" baseline="0" noProof="0" dirty="0" err="1" smtClean="0">
                <a:ln>
                  <a:noFill/>
                </a:ln>
                <a:solidFill>
                  <a:srgbClr val="44546A"/>
                </a:solidFill>
                <a:effectLst/>
                <a:uLnTx/>
                <a:uFillTx/>
                <a:latin typeface="Arial"/>
                <a:ea typeface="Arial"/>
                <a:cs typeface="Arial"/>
                <a:sym typeface="Arial"/>
              </a:rPr>
              <a:t>Entrectinib</a:t>
            </a:r>
            <a: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t> trials: NCT02097810, NCT02568267, </a:t>
            </a:r>
            <a:r>
              <a:rPr kumimoji="0" lang="en-GB" sz="800" b="0" i="0" u="none" strike="noStrike" kern="1200" cap="none" spc="0" normalizeH="0" baseline="0" noProof="0" dirty="0" err="1" smtClean="0">
                <a:ln>
                  <a:noFill/>
                </a:ln>
                <a:solidFill>
                  <a:srgbClr val="44546A"/>
                </a:solidFill>
                <a:effectLst/>
                <a:uLnTx/>
                <a:uFillTx/>
                <a:latin typeface="Arial"/>
                <a:ea typeface="Arial"/>
                <a:cs typeface="Arial"/>
                <a:sym typeface="Arial"/>
              </a:rPr>
              <a:t>EudraCT</a:t>
            </a:r>
            <a: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t> 2012-000148-8; </a:t>
            </a:r>
            <a:b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br>
            <a: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t>4. </a:t>
            </a:r>
            <a:r>
              <a:rPr kumimoji="0" lang="en-GB" sz="800" b="0" i="0" u="none" strike="noStrike" kern="1200" cap="none" spc="0" normalizeH="0" baseline="0" noProof="0" dirty="0" err="1" smtClean="0">
                <a:ln>
                  <a:noFill/>
                </a:ln>
                <a:solidFill>
                  <a:srgbClr val="44546A"/>
                </a:solidFill>
                <a:effectLst/>
                <a:uLnTx/>
                <a:uFillTx/>
                <a:latin typeface="Arial"/>
                <a:ea typeface="Arial"/>
                <a:cs typeface="Arial"/>
                <a:sym typeface="Arial"/>
              </a:rPr>
              <a:t>Dingemans</a:t>
            </a:r>
            <a: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t>, et al. J </a:t>
            </a:r>
            <a:r>
              <a:rPr kumimoji="0" lang="en-GB" sz="800" b="0" i="0" u="none" strike="noStrike" kern="1200" cap="none" spc="0" normalizeH="0" baseline="0" noProof="0" dirty="0" err="1" smtClean="0">
                <a:ln>
                  <a:noFill/>
                </a:ln>
                <a:solidFill>
                  <a:srgbClr val="44546A"/>
                </a:solidFill>
                <a:effectLst/>
                <a:uLnTx/>
                <a:uFillTx/>
                <a:latin typeface="Arial"/>
                <a:ea typeface="Arial"/>
                <a:cs typeface="Arial"/>
                <a:sym typeface="Arial"/>
              </a:rPr>
              <a:t>Clin</a:t>
            </a:r>
            <a: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t> </a:t>
            </a:r>
            <a:r>
              <a:rPr kumimoji="0" lang="en-GB" sz="800" b="0" i="0" u="none" strike="noStrike" kern="1200" cap="none" spc="0" normalizeH="0" baseline="0" noProof="0" dirty="0" err="1" smtClean="0">
                <a:ln>
                  <a:noFill/>
                </a:ln>
                <a:solidFill>
                  <a:srgbClr val="44546A"/>
                </a:solidFill>
                <a:effectLst/>
                <a:uLnTx/>
                <a:uFillTx/>
                <a:latin typeface="Arial"/>
                <a:ea typeface="Arial"/>
                <a:cs typeface="Arial"/>
                <a:sym typeface="Arial"/>
              </a:rPr>
              <a:t>Oncol</a:t>
            </a:r>
            <a: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t> 2022; 5. Yun, et al. </a:t>
            </a:r>
            <a:r>
              <a:rPr kumimoji="0" lang="en-GB" sz="800" b="0" i="0" u="none" strike="noStrike" kern="1200" cap="none" spc="0" normalizeH="0" baseline="0" noProof="0" dirty="0" err="1" smtClean="0">
                <a:ln>
                  <a:noFill/>
                </a:ln>
                <a:solidFill>
                  <a:srgbClr val="44546A"/>
                </a:solidFill>
                <a:effectLst/>
                <a:uLnTx/>
                <a:uFillTx/>
                <a:latin typeface="Arial"/>
                <a:ea typeface="Arial"/>
                <a:cs typeface="Arial"/>
                <a:sym typeface="Arial"/>
              </a:rPr>
              <a:t>Clin</a:t>
            </a:r>
            <a: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t> Cancer Res 2020; 6. Shaw, et al. Lancet </a:t>
            </a:r>
            <a:r>
              <a:rPr kumimoji="0" lang="en-GB" sz="800" b="0" i="0" u="none" strike="noStrike" kern="1200" cap="none" spc="0" normalizeH="0" baseline="0" noProof="0" dirty="0" err="1" smtClean="0">
                <a:ln>
                  <a:noFill/>
                </a:ln>
                <a:solidFill>
                  <a:srgbClr val="44546A"/>
                </a:solidFill>
                <a:effectLst/>
                <a:uLnTx/>
                <a:uFillTx/>
                <a:latin typeface="Arial"/>
                <a:ea typeface="Arial"/>
                <a:cs typeface="Arial"/>
                <a:sym typeface="Arial"/>
              </a:rPr>
              <a:t>Oncol</a:t>
            </a:r>
            <a:r>
              <a:rPr kumimoji="0" lang="en-GB" sz="800" b="0" i="0" u="none" strike="noStrike" kern="1200" cap="none" spc="0" normalizeH="0" baseline="0" noProof="0" dirty="0" smtClean="0">
                <a:ln>
                  <a:noFill/>
                </a:ln>
                <a:solidFill>
                  <a:srgbClr val="44546A"/>
                </a:solidFill>
                <a:effectLst/>
                <a:uLnTx/>
                <a:uFillTx/>
                <a:latin typeface="Arial"/>
                <a:ea typeface="Arial"/>
                <a:cs typeface="Arial"/>
                <a:sym typeface="Arial"/>
              </a:rPr>
              <a:t> 2019</a:t>
            </a:r>
            <a:endParaRPr kumimoji="0" lang="en-GB" sz="800" b="0" i="0" u="none" strike="noStrike" kern="1200" cap="none" spc="0" normalizeH="0" baseline="0" noProof="0" dirty="0">
              <a:ln>
                <a:noFill/>
              </a:ln>
              <a:solidFill>
                <a:srgbClr val="44546A"/>
              </a:solidFill>
              <a:effectLst/>
              <a:uLnTx/>
              <a:uFillTx/>
              <a:latin typeface="Arial" panose="020B0604020202020204"/>
              <a:ea typeface="+mn-ea"/>
              <a:cs typeface="Arial" panose="020B0604020202020204" pitchFamily="34" charset="0"/>
            </a:endParaRPr>
          </a:p>
        </p:txBody>
      </p:sp>
      <p:pic>
        <p:nvPicPr>
          <p:cNvPr id="15" name="table"/>
          <p:cNvPicPr>
            <a:picLocks noChangeAspect="1"/>
          </p:cNvPicPr>
          <p:nvPr/>
        </p:nvPicPr>
        <p:blipFill>
          <a:blip r:embed="rId2"/>
          <a:stretch>
            <a:fillRect/>
          </a:stretch>
        </p:blipFill>
        <p:spPr>
          <a:xfrm>
            <a:off x="657375" y="1874263"/>
            <a:ext cx="5544000" cy="3703558"/>
          </a:xfrm>
          <a:prstGeom prst="rect">
            <a:avLst/>
          </a:prstGeom>
          <a:solidFill>
            <a:srgbClr val="006666"/>
          </a:solidFill>
        </p:spPr>
      </p:pic>
      <p:grpSp>
        <p:nvGrpSpPr>
          <p:cNvPr id="16" name="Group 13">
            <a:extLst>
              <a:ext uri="{FF2B5EF4-FFF2-40B4-BE49-F238E27FC236}">
                <a16:creationId xmlns:a16="http://schemas.microsoft.com/office/drawing/2014/main" id="{F1B597ED-B82F-46E3-B399-5D8D88907282}"/>
              </a:ext>
            </a:extLst>
          </p:cNvPr>
          <p:cNvGrpSpPr/>
          <p:nvPr/>
        </p:nvGrpSpPr>
        <p:grpSpPr>
          <a:xfrm>
            <a:off x="6399264" y="2279475"/>
            <a:ext cx="2268335" cy="2076406"/>
            <a:chOff x="6389890" y="2598663"/>
            <a:chExt cx="2095500" cy="2076406"/>
          </a:xfrm>
        </p:grpSpPr>
        <p:sp>
          <p:nvSpPr>
            <p:cNvPr id="20" name="Google Shape;1209;p86">
              <a:extLst>
                <a:ext uri="{FF2B5EF4-FFF2-40B4-BE49-F238E27FC236}">
                  <a16:creationId xmlns:a16="http://schemas.microsoft.com/office/drawing/2014/main" id="{E3C9F3AC-0545-4878-A067-3E3A8CCEE780}"/>
                </a:ext>
              </a:extLst>
            </p:cNvPr>
            <p:cNvSpPr/>
            <p:nvPr/>
          </p:nvSpPr>
          <p:spPr>
            <a:xfrm>
              <a:off x="6389890" y="2598663"/>
              <a:ext cx="2095500" cy="2076406"/>
            </a:xfrm>
            <a:prstGeom prst="roundRect">
              <a:avLst>
                <a:gd name="adj" fmla="val 10704"/>
              </a:avLst>
            </a:prstGeom>
            <a:solidFill>
              <a:srgbClr val="1482FA"/>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66666"/>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smtClean="0">
                <a:ln>
                  <a:noFill/>
                </a:ln>
                <a:solidFill>
                  <a:srgbClr val="FFFFFF"/>
                </a:solidFill>
                <a:effectLst/>
                <a:uLnTx/>
                <a:uFillTx/>
                <a:latin typeface="Arial"/>
                <a:ea typeface="Arial"/>
                <a:cs typeface="Arial"/>
                <a:sym typeface="Arial"/>
              </a:endParaRPr>
            </a:p>
          </p:txBody>
        </p:sp>
        <p:sp>
          <p:nvSpPr>
            <p:cNvPr id="21" name="Google Shape;1210;p86">
              <a:extLst>
                <a:ext uri="{FF2B5EF4-FFF2-40B4-BE49-F238E27FC236}">
                  <a16:creationId xmlns:a16="http://schemas.microsoft.com/office/drawing/2014/main" id="{66473B93-DDB3-4465-8215-1BA3839F3061}"/>
                </a:ext>
              </a:extLst>
            </p:cNvPr>
            <p:cNvSpPr/>
            <p:nvPr/>
          </p:nvSpPr>
          <p:spPr>
            <a:xfrm>
              <a:off x="6456040" y="2667044"/>
              <a:ext cx="1963200" cy="1951800"/>
            </a:xfrm>
            <a:prstGeom prst="roundRect">
              <a:avLst>
                <a:gd name="adj" fmla="val 11787"/>
              </a:avLst>
            </a:prstGeom>
            <a:solidFill>
              <a:srgbClr val="1482FA"/>
            </a:solid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66666"/>
                </a:lnSpc>
                <a:spcBef>
                  <a:spcPts val="0"/>
                </a:spcBef>
                <a:spcAft>
                  <a:spcPts val="0"/>
                </a:spcAft>
                <a:buClr>
                  <a:srgbClr val="000000"/>
                </a:buClr>
                <a:buSzPts val="1800"/>
                <a:buFont typeface="Arial"/>
                <a:buNone/>
                <a:tabLst/>
                <a:defRPr/>
              </a:pPr>
              <a:r>
                <a:rPr kumimoji="0" lang="en-GB" sz="1800" b="1" i="0" u="none" strike="noStrike" kern="0" cap="none" spc="0" normalizeH="0" baseline="0" noProof="0" dirty="0" smtClean="0">
                  <a:ln>
                    <a:noFill/>
                  </a:ln>
                  <a:solidFill>
                    <a:srgbClr val="FFFFFF"/>
                  </a:solidFill>
                  <a:effectLst/>
                  <a:uLnTx/>
                  <a:uFillTx/>
                  <a:latin typeface="Arial"/>
                  <a:ea typeface="Arial"/>
                  <a:cs typeface="Arial"/>
                  <a:sym typeface="Arial"/>
                </a:rPr>
                <a:t>Entrectinib*</a:t>
              </a:r>
              <a:endParaRPr kumimoji="0" sz="1400" b="0" i="0" u="none" strike="noStrike" kern="0" cap="none" spc="0" normalizeH="0" baseline="0" noProof="0" dirty="0" smtClean="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smtClean="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dirty="0" smtClean="0">
                  <a:ln>
                    <a:noFill/>
                  </a:ln>
                  <a:solidFill>
                    <a:srgbClr val="FFFFFF"/>
                  </a:solidFill>
                  <a:effectLst/>
                  <a:uLnTx/>
                  <a:uFillTx/>
                  <a:latin typeface="Arial"/>
                  <a:ea typeface="Arial"/>
                  <a:cs typeface="Arial"/>
                  <a:sym typeface="Arial"/>
                </a:rPr>
                <a:t>Key trials: </a:t>
              </a:r>
              <a:br>
                <a:rPr kumimoji="0" lang="en-GB" sz="1400" b="0" i="0" u="none" strike="noStrike" kern="0" cap="none" spc="0" normalizeH="0" baseline="0" noProof="0" dirty="0" smtClean="0">
                  <a:ln>
                    <a:noFill/>
                  </a:ln>
                  <a:solidFill>
                    <a:srgbClr val="FFFFFF"/>
                  </a:solidFill>
                  <a:effectLst/>
                  <a:uLnTx/>
                  <a:uFillTx/>
                  <a:latin typeface="Arial"/>
                  <a:ea typeface="Arial"/>
                  <a:cs typeface="Arial"/>
                  <a:sym typeface="Arial"/>
                </a:rPr>
              </a:br>
              <a:r>
                <a:rPr kumimoji="0" lang="en-GB" sz="1400" b="1" i="0" u="none" strike="noStrike" kern="0" cap="none" spc="0" normalizeH="0" baseline="0" noProof="0" dirty="0" smtClean="0">
                  <a:ln>
                    <a:noFill/>
                  </a:ln>
                  <a:solidFill>
                    <a:srgbClr val="FFFFFF"/>
                  </a:solidFill>
                  <a:effectLst/>
                  <a:uLnTx/>
                  <a:uFillTx/>
                  <a:latin typeface="Arial"/>
                  <a:ea typeface="Arial"/>
                  <a:cs typeface="Arial"/>
                  <a:sym typeface="Arial"/>
                </a:rPr>
                <a:t>STARTRK-NG</a:t>
              </a:r>
              <a:r>
                <a:rPr kumimoji="0" lang="en-GB" sz="1400" b="0" i="0" u="none" strike="noStrike" kern="0" cap="none" spc="0" normalizeH="0" baseline="0" noProof="0" dirty="0" smtClean="0">
                  <a:ln>
                    <a:noFill/>
                  </a:ln>
                  <a:solidFill>
                    <a:srgbClr val="FFFFFF"/>
                  </a:solidFill>
                  <a:effectLst/>
                  <a:uLnTx/>
                  <a:uFillTx/>
                  <a:latin typeface="Arial"/>
                  <a:ea typeface="Arial"/>
                  <a:cs typeface="Arial"/>
                  <a:sym typeface="Arial"/>
                </a:rPr>
                <a:t>,</a:t>
              </a:r>
              <a:r>
                <a:rPr kumimoji="0" lang="en-GB" sz="1400" b="0" i="0" u="none" strike="noStrike" kern="0" cap="none" spc="0" normalizeH="0" baseline="30000" noProof="0" dirty="0" smtClean="0">
                  <a:ln>
                    <a:noFill/>
                  </a:ln>
                  <a:solidFill>
                    <a:srgbClr val="FFFFFF"/>
                  </a:solidFill>
                  <a:effectLst/>
                  <a:uLnTx/>
                  <a:uFillTx/>
                  <a:latin typeface="Arial"/>
                  <a:ea typeface="Arial"/>
                  <a:cs typeface="Arial"/>
                  <a:sym typeface="Arial"/>
                </a:rPr>
                <a:t>2</a:t>
              </a:r>
              <a:r>
                <a:rPr kumimoji="0" lang="en-GB" sz="1400" b="0" i="0" u="none" strike="noStrike" kern="0" cap="none" spc="0" normalizeH="0" baseline="0" noProof="0" dirty="0" smtClean="0">
                  <a:ln>
                    <a:noFill/>
                  </a:ln>
                  <a:solidFill>
                    <a:srgbClr val="FFFFFF"/>
                  </a:solidFill>
                  <a:effectLst/>
                  <a:uLnTx/>
                  <a:uFillTx/>
                  <a:latin typeface="Arial"/>
                  <a:ea typeface="Arial"/>
                  <a:cs typeface="Arial"/>
                  <a:sym typeface="Arial"/>
                </a:rPr>
                <a:t> </a:t>
              </a:r>
              <a:br>
                <a:rPr kumimoji="0" lang="en-GB" sz="1400" b="0" i="0" u="none" strike="noStrike" kern="0" cap="none" spc="0" normalizeH="0" baseline="0" noProof="0" dirty="0" smtClean="0">
                  <a:ln>
                    <a:noFill/>
                  </a:ln>
                  <a:solidFill>
                    <a:srgbClr val="FFFFFF"/>
                  </a:solidFill>
                  <a:effectLst/>
                  <a:uLnTx/>
                  <a:uFillTx/>
                  <a:latin typeface="Arial"/>
                  <a:ea typeface="Arial"/>
                  <a:cs typeface="Arial"/>
                  <a:sym typeface="Arial"/>
                </a:rPr>
              </a:br>
              <a:r>
                <a:rPr kumimoji="0" lang="en-GB" sz="1400" b="1" i="0" u="none" strike="noStrike" kern="0" cap="none" spc="0" normalizeH="0" baseline="0" noProof="0" dirty="0" smtClean="0">
                  <a:ln>
                    <a:noFill/>
                  </a:ln>
                  <a:solidFill>
                    <a:srgbClr val="FFFFFF"/>
                  </a:solidFill>
                  <a:effectLst/>
                  <a:uLnTx/>
                  <a:uFillTx/>
                  <a:latin typeface="Arial"/>
                  <a:ea typeface="Arial"/>
                  <a:cs typeface="Arial"/>
                  <a:sym typeface="Arial"/>
                </a:rPr>
                <a:t>ALKA-372-001, STARTRK-1 and STARTRK-2</a:t>
              </a:r>
              <a:r>
                <a:rPr kumimoji="0" lang="en-GB" sz="1400" b="0" i="0" u="none" strike="noStrike" kern="0" cap="none" spc="0" normalizeH="0" baseline="30000" noProof="0" dirty="0" smtClean="0">
                  <a:ln>
                    <a:noFill/>
                  </a:ln>
                  <a:solidFill>
                    <a:srgbClr val="FFFFFF"/>
                  </a:solidFill>
                  <a:effectLst/>
                  <a:uLnTx/>
                  <a:uFillTx/>
                  <a:latin typeface="Arial"/>
                  <a:ea typeface="Arial"/>
                  <a:cs typeface="Arial"/>
                  <a:sym typeface="Arial"/>
                </a:rPr>
                <a:t>1,3</a:t>
              </a:r>
              <a:endParaRPr kumimoji="0" sz="1400" b="0" i="0" u="none" strike="noStrike" kern="0" cap="none" spc="0" normalizeH="0" baseline="0" noProof="0" dirty="0" smtClean="0">
                <a:ln>
                  <a:noFill/>
                </a:ln>
                <a:solidFill>
                  <a:srgbClr val="FFFFFF"/>
                </a:solidFill>
                <a:effectLst/>
                <a:uLnTx/>
                <a:uFillTx/>
                <a:latin typeface="Arial"/>
                <a:ea typeface="Arial"/>
                <a:cs typeface="Arial"/>
                <a:sym typeface="Arial"/>
              </a:endParaRPr>
            </a:p>
          </p:txBody>
        </p:sp>
      </p:grpSp>
      <p:sp>
        <p:nvSpPr>
          <p:cNvPr id="17" name="Google Shape;1205;p86">
            <a:extLst>
              <a:ext uri="{FF2B5EF4-FFF2-40B4-BE49-F238E27FC236}">
                <a16:creationId xmlns:a16="http://schemas.microsoft.com/office/drawing/2014/main" id="{0B617191-6505-42D5-81F6-91CF2B81C7EC}"/>
              </a:ext>
            </a:extLst>
          </p:cNvPr>
          <p:cNvSpPr/>
          <p:nvPr/>
        </p:nvSpPr>
        <p:spPr>
          <a:xfrm>
            <a:off x="8859303" y="2347853"/>
            <a:ext cx="2675322" cy="1951799"/>
          </a:xfrm>
          <a:prstGeom prst="roundRect">
            <a:avLst>
              <a:gd name="adj" fmla="val 10811"/>
            </a:avLst>
          </a:prstGeom>
          <a:solidFill>
            <a:srgbClr val="FFFFFF"/>
          </a:solidFill>
          <a:ln w="28575" cap="flat" cmpd="sng">
            <a:solidFill>
              <a:srgbClr val="1482FA"/>
            </a:solidFill>
            <a:prstDash val="solid"/>
            <a:round/>
            <a:headEnd type="none" w="sm" len="sm"/>
            <a:tailEnd type="none" w="sm" len="sm"/>
          </a:ln>
        </p:spPr>
        <p:txBody>
          <a:bodyPr spcFirstLastPara="1" wrap="square" lIns="91425" tIns="36000" rIns="91425" bIns="360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400" b="1" i="0" u="none" strike="noStrike" kern="0" cap="none" spc="0" normalizeH="0" baseline="0" noProof="0" dirty="0" smtClean="0">
                <a:ln>
                  <a:noFill/>
                </a:ln>
                <a:solidFill>
                  <a:srgbClr val="44546A"/>
                </a:solidFill>
                <a:effectLst/>
                <a:uLnTx/>
                <a:uFillTx/>
                <a:latin typeface="Arial"/>
                <a:ea typeface="Arial"/>
                <a:cs typeface="Arial"/>
                <a:sym typeface="Arial"/>
              </a:rPr>
              <a:t>An ongoing, randomised, </a:t>
            </a:r>
            <a:br>
              <a:rPr kumimoji="0" lang="en-GB" sz="1400" b="1" i="0" u="none" strike="noStrike" kern="0" cap="none" spc="0" normalizeH="0" baseline="0" noProof="0" dirty="0" smtClean="0">
                <a:ln>
                  <a:noFill/>
                </a:ln>
                <a:solidFill>
                  <a:srgbClr val="44546A"/>
                </a:solidFill>
                <a:effectLst/>
                <a:uLnTx/>
                <a:uFillTx/>
                <a:latin typeface="Arial"/>
                <a:ea typeface="Arial"/>
                <a:cs typeface="Arial"/>
                <a:sym typeface="Arial"/>
              </a:rPr>
            </a:br>
            <a:r>
              <a:rPr kumimoji="0" lang="en-GB" sz="1400" b="1" i="0" u="none" strike="noStrike" kern="0" cap="none" spc="0" normalizeH="0" baseline="0" noProof="0" dirty="0" smtClean="0">
                <a:ln>
                  <a:noFill/>
                </a:ln>
                <a:solidFill>
                  <a:srgbClr val="44546A"/>
                </a:solidFill>
                <a:effectLst/>
                <a:uLnTx/>
                <a:uFillTx/>
                <a:latin typeface="Arial"/>
                <a:ea typeface="Arial"/>
                <a:cs typeface="Arial"/>
                <a:sym typeface="Arial"/>
              </a:rPr>
              <a:t>phase III head-to-head trial aims to directly compare the efficacy and safety </a:t>
            </a:r>
            <a:br>
              <a:rPr kumimoji="0" lang="en-GB" sz="1400" b="1" i="0" u="none" strike="noStrike" kern="0" cap="none" spc="0" normalizeH="0" baseline="0" noProof="0" dirty="0" smtClean="0">
                <a:ln>
                  <a:noFill/>
                </a:ln>
                <a:solidFill>
                  <a:srgbClr val="44546A"/>
                </a:solidFill>
                <a:effectLst/>
                <a:uLnTx/>
                <a:uFillTx/>
                <a:latin typeface="Arial"/>
                <a:ea typeface="Arial"/>
                <a:cs typeface="Arial"/>
                <a:sym typeface="Arial"/>
              </a:rPr>
            </a:br>
            <a:r>
              <a:rPr kumimoji="0" lang="en-GB" sz="1400" b="1" i="0" u="none" strike="noStrike" kern="0" cap="none" spc="0" normalizeH="0" baseline="0" noProof="0" dirty="0" smtClean="0">
                <a:ln>
                  <a:noFill/>
                </a:ln>
                <a:solidFill>
                  <a:srgbClr val="44546A"/>
                </a:solidFill>
                <a:effectLst/>
                <a:uLnTx/>
                <a:uFillTx/>
                <a:latin typeface="Arial"/>
                <a:ea typeface="Arial"/>
                <a:cs typeface="Arial"/>
                <a:sym typeface="Arial"/>
              </a:rPr>
              <a:t>of entrectinib and crizotinib in patients with advanced/ metastatic </a:t>
            </a:r>
            <a:r>
              <a:rPr kumimoji="0" lang="en-GB" sz="1400" b="1" i="1" u="none" strike="noStrike" kern="0" cap="none" spc="0" normalizeH="0" baseline="0" noProof="0" dirty="0" smtClean="0">
                <a:ln>
                  <a:noFill/>
                </a:ln>
                <a:solidFill>
                  <a:srgbClr val="44546A"/>
                </a:solidFill>
                <a:effectLst/>
                <a:uLnTx/>
                <a:uFillTx/>
                <a:latin typeface="Arial"/>
                <a:ea typeface="Arial"/>
                <a:cs typeface="Arial"/>
                <a:sym typeface="Arial"/>
              </a:rPr>
              <a:t>ROS1</a:t>
            </a:r>
            <a:r>
              <a:rPr kumimoji="0" lang="en-GB" sz="1400" b="1" i="0" u="none" strike="noStrike" kern="0" cap="none" spc="0" normalizeH="0" baseline="0" noProof="0" dirty="0" smtClean="0">
                <a:ln>
                  <a:noFill/>
                </a:ln>
                <a:solidFill>
                  <a:srgbClr val="44546A"/>
                </a:solidFill>
                <a:effectLst/>
                <a:uLnTx/>
                <a:uFillTx/>
                <a:latin typeface="Arial"/>
                <a:ea typeface="Arial"/>
                <a:cs typeface="Arial"/>
                <a:sym typeface="Arial"/>
              </a:rPr>
              <a:t> fusion-positive NSCLC</a:t>
            </a:r>
            <a:r>
              <a:rPr kumimoji="0" lang="en-GB" sz="1400" b="0" i="0" u="none" strike="noStrike" kern="0" cap="none" spc="0" normalizeH="0" baseline="30000" noProof="0" dirty="0" smtClean="0">
                <a:ln>
                  <a:noFill/>
                </a:ln>
                <a:solidFill>
                  <a:srgbClr val="44546A"/>
                </a:solidFill>
                <a:effectLst/>
                <a:uLnTx/>
                <a:uFillTx/>
                <a:latin typeface="Arial"/>
                <a:ea typeface="Arial"/>
                <a:cs typeface="Arial"/>
                <a:sym typeface="Arial"/>
              </a:rPr>
              <a:t>4</a:t>
            </a:r>
            <a:endParaRPr kumimoji="0" sz="1400" b="0" i="0" u="none" strike="noStrike" kern="0" cap="none" spc="0" normalizeH="0" baseline="30000" noProof="0" dirty="0" smtClean="0">
              <a:ln>
                <a:noFill/>
              </a:ln>
              <a:solidFill>
                <a:srgbClr val="44546A"/>
              </a:solidFill>
              <a:effectLst/>
              <a:uLnTx/>
              <a:uFillTx/>
              <a:latin typeface="Arial"/>
              <a:ea typeface="Arial"/>
              <a:cs typeface="Arial"/>
              <a:sym typeface="Arial"/>
            </a:endParaRPr>
          </a:p>
        </p:txBody>
      </p:sp>
      <p:sp>
        <p:nvSpPr>
          <p:cNvPr id="18" name="Google Shape;1205;p86">
            <a:extLst>
              <a:ext uri="{FF2B5EF4-FFF2-40B4-BE49-F238E27FC236}">
                <a16:creationId xmlns:a16="http://schemas.microsoft.com/office/drawing/2014/main" id="{13A77C61-F20B-49C5-A966-1BF07AEA63AE}"/>
              </a:ext>
            </a:extLst>
          </p:cNvPr>
          <p:cNvSpPr/>
          <p:nvPr/>
        </p:nvSpPr>
        <p:spPr>
          <a:xfrm>
            <a:off x="6399264" y="4477964"/>
            <a:ext cx="5135361" cy="1058120"/>
          </a:xfrm>
          <a:prstGeom prst="roundRect">
            <a:avLst>
              <a:gd name="adj" fmla="val 17112"/>
            </a:avLst>
          </a:prstGeom>
          <a:solidFill>
            <a:srgbClr val="FFFFFF"/>
          </a:solidFill>
          <a:ln w="28575" cap="flat" cmpd="sng">
            <a:solidFill>
              <a:srgbClr val="1482FA"/>
            </a:solidFill>
            <a:prstDash val="solid"/>
            <a:round/>
            <a:headEnd type="none" w="sm" len="sm"/>
            <a:tailEnd type="none" w="sm" len="sm"/>
          </a:ln>
        </p:spPr>
        <p:txBody>
          <a:bodyPr spcFirstLastPara="1" wrap="square" lIns="91425" tIns="36000" rIns="91425" bIns="360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4546A"/>
                </a:solidFill>
                <a:effectLst/>
                <a:uLnTx/>
                <a:uFillTx/>
                <a:latin typeface="Arial" panose="020B0604020202020204" pitchFamily="34" charset="0"/>
                <a:ea typeface="+mn-ea"/>
                <a:cs typeface="+mn-cs"/>
              </a:rPr>
              <a:t>Repotrectinib</a:t>
            </a:r>
            <a:r>
              <a:rPr kumimoji="0" lang="en-US" sz="1400" b="0" i="0" u="none" strike="noStrike" kern="0" cap="none" spc="0" normalizeH="0" baseline="30000" noProof="0" dirty="0" smtClean="0">
                <a:ln>
                  <a:noFill/>
                </a:ln>
                <a:solidFill>
                  <a:srgbClr val="44546A"/>
                </a:solidFill>
                <a:effectLst/>
                <a:uLnTx/>
                <a:uFillTx/>
                <a:latin typeface="Arial" panose="020B0604020202020204" pitchFamily="34" charset="0"/>
                <a:ea typeface="+mn-ea"/>
                <a:cs typeface="+mn-cs"/>
              </a:rPr>
              <a:t>5</a:t>
            </a:r>
            <a:r>
              <a:rPr kumimoji="0" lang="en-US" sz="1400" b="1" i="0" u="none" strike="noStrike" kern="0" cap="none" spc="0" normalizeH="0" baseline="0" noProof="0" dirty="0" smtClean="0">
                <a:ln>
                  <a:noFill/>
                </a:ln>
                <a:solidFill>
                  <a:srgbClr val="44546A"/>
                </a:solidFill>
                <a:effectLst/>
                <a:uLnTx/>
                <a:uFillTx/>
                <a:latin typeface="Arial" panose="020B0604020202020204" pitchFamily="34" charset="0"/>
                <a:ea typeface="+mn-ea"/>
                <a:cs typeface="+mn-cs"/>
              </a:rPr>
              <a:t> and lorlatinib</a:t>
            </a:r>
            <a:r>
              <a:rPr kumimoji="0" lang="en-US" sz="1400" b="0" i="0" u="none" strike="noStrike" kern="0" cap="none" spc="0" normalizeH="0" baseline="30000" noProof="0" dirty="0" smtClean="0">
                <a:ln>
                  <a:noFill/>
                </a:ln>
                <a:solidFill>
                  <a:srgbClr val="44546A"/>
                </a:solidFill>
                <a:effectLst/>
                <a:uLnTx/>
                <a:uFillTx/>
                <a:latin typeface="Arial" panose="020B0604020202020204" pitchFamily="34" charset="0"/>
                <a:ea typeface="+mn-ea"/>
                <a:cs typeface="+mn-cs"/>
              </a:rPr>
              <a:t>6</a:t>
            </a:r>
            <a:r>
              <a:rPr kumimoji="0" lang="en-US" sz="1400" b="1" i="0" u="none" strike="noStrike" kern="0" cap="none" spc="0" normalizeH="0" baseline="0" noProof="0" dirty="0" smtClean="0">
                <a:ln>
                  <a:noFill/>
                </a:ln>
                <a:solidFill>
                  <a:srgbClr val="44546A"/>
                </a:solidFill>
                <a:effectLst/>
                <a:uLnTx/>
                <a:uFillTx/>
                <a:latin typeface="Arial" panose="020B0604020202020204" pitchFamily="34" charset="0"/>
                <a:ea typeface="+mn-ea"/>
                <a:cs typeface="+mn-cs"/>
              </a:rPr>
              <a:t> are other investigational ROS1 inhibitors in development and </a:t>
            </a:r>
            <a:r>
              <a:rPr kumimoji="0" lang="en-US" sz="1400" b="1" i="0" u="sng" strike="noStrike" kern="0" cap="none" spc="0" normalizeH="0" baseline="0" noProof="0" dirty="0" smtClean="0">
                <a:ln>
                  <a:noFill/>
                </a:ln>
                <a:solidFill>
                  <a:srgbClr val="44546A"/>
                </a:solidFill>
                <a:effectLst/>
                <a:uLnTx/>
                <a:uFillTx/>
                <a:latin typeface="Arial" panose="020B0604020202020204" pitchFamily="34" charset="0"/>
                <a:ea typeface="+mn-ea"/>
                <a:cs typeface="+mn-cs"/>
              </a:rPr>
              <a:t>not approved</a:t>
            </a:r>
            <a:r>
              <a:rPr kumimoji="0" lang="en-US" sz="1400" b="1" i="0" u="none" strike="noStrike" kern="0" cap="none" spc="0" normalizeH="0" baseline="0" noProof="0" dirty="0" smtClean="0">
                <a:ln>
                  <a:noFill/>
                </a:ln>
                <a:solidFill>
                  <a:srgbClr val="44546A"/>
                </a:solidFill>
                <a:effectLst/>
                <a:uLnTx/>
                <a:uFillTx/>
                <a:latin typeface="Arial" panose="020B0604020202020204" pitchFamily="34" charset="0"/>
                <a:ea typeface="+mn-ea"/>
                <a:cs typeface="+mn-cs"/>
              </a:rPr>
              <a:t> </a:t>
            </a:r>
            <a:br>
              <a:rPr kumimoji="0" lang="en-US" sz="1400" b="1" i="0" u="none" strike="noStrike" kern="0" cap="none" spc="0" normalizeH="0" baseline="0" noProof="0" dirty="0" smtClean="0">
                <a:ln>
                  <a:noFill/>
                </a:ln>
                <a:solidFill>
                  <a:srgbClr val="44546A"/>
                </a:solidFill>
                <a:effectLst/>
                <a:uLnTx/>
                <a:uFillTx/>
                <a:latin typeface="Arial" panose="020B0604020202020204" pitchFamily="34" charset="0"/>
                <a:ea typeface="+mn-ea"/>
                <a:cs typeface="+mn-cs"/>
              </a:rPr>
            </a:br>
            <a:r>
              <a:rPr kumimoji="0" lang="en-US" sz="1400" b="1" i="0" u="none" strike="noStrike" kern="0" cap="none" spc="0" normalizeH="0" baseline="0" noProof="0" dirty="0" smtClean="0">
                <a:ln>
                  <a:noFill/>
                </a:ln>
                <a:solidFill>
                  <a:srgbClr val="44546A"/>
                </a:solidFill>
                <a:effectLst/>
                <a:uLnTx/>
                <a:uFillTx/>
                <a:latin typeface="Arial" panose="020B0604020202020204" pitchFamily="34" charset="0"/>
                <a:ea typeface="+mn-ea"/>
                <a:cs typeface="+mn-cs"/>
              </a:rPr>
              <a:t>for 1L treatment of patients with </a:t>
            </a:r>
            <a:br>
              <a:rPr kumimoji="0" lang="en-US" sz="1400" b="1" i="0" u="none" strike="noStrike" kern="0" cap="none" spc="0" normalizeH="0" baseline="0" noProof="0" dirty="0" smtClean="0">
                <a:ln>
                  <a:noFill/>
                </a:ln>
                <a:solidFill>
                  <a:srgbClr val="44546A"/>
                </a:solidFill>
                <a:effectLst/>
                <a:uLnTx/>
                <a:uFillTx/>
                <a:latin typeface="Arial" panose="020B0604020202020204" pitchFamily="34" charset="0"/>
                <a:ea typeface="+mn-ea"/>
                <a:cs typeface="+mn-cs"/>
              </a:rPr>
            </a:br>
            <a:r>
              <a:rPr kumimoji="0" lang="en-US" sz="1400" b="1" i="0" u="none" strike="noStrike" kern="0" cap="none" spc="0" normalizeH="0" baseline="0" noProof="0" dirty="0" smtClean="0">
                <a:ln>
                  <a:noFill/>
                </a:ln>
                <a:solidFill>
                  <a:srgbClr val="44546A"/>
                </a:solidFill>
                <a:effectLst/>
                <a:uLnTx/>
                <a:uFillTx/>
                <a:latin typeface="Arial" panose="020B0604020202020204" pitchFamily="34" charset="0"/>
                <a:ea typeface="+mn-ea"/>
                <a:cs typeface="+mn-cs"/>
              </a:rPr>
              <a:t>advanced</a:t>
            </a:r>
            <a:r>
              <a:rPr kumimoji="0" lang="en-US" sz="1400" b="1" i="1" u="none" strike="noStrike" kern="0" cap="none" spc="0" normalizeH="0" baseline="0" noProof="0" dirty="0" smtClean="0">
                <a:ln>
                  <a:noFill/>
                </a:ln>
                <a:solidFill>
                  <a:srgbClr val="44546A"/>
                </a:solidFill>
                <a:effectLst/>
                <a:uLnTx/>
                <a:uFillTx/>
                <a:latin typeface="Arial" panose="020B0604020202020204" pitchFamily="34" charset="0"/>
                <a:ea typeface="+mn-ea"/>
                <a:cs typeface="+mn-cs"/>
              </a:rPr>
              <a:t> ROS1</a:t>
            </a:r>
            <a:r>
              <a:rPr kumimoji="0" lang="en-US" sz="1400" b="1" i="0" u="none" strike="noStrike" kern="0" cap="none" spc="0" normalizeH="0" baseline="0" noProof="0" dirty="0" smtClean="0">
                <a:ln>
                  <a:noFill/>
                </a:ln>
                <a:solidFill>
                  <a:srgbClr val="44546A"/>
                </a:solidFill>
                <a:effectLst/>
                <a:uLnTx/>
                <a:uFillTx/>
                <a:latin typeface="Arial" panose="020B0604020202020204" pitchFamily="34" charset="0"/>
                <a:ea typeface="+mn-ea"/>
                <a:cs typeface="+mn-cs"/>
              </a:rPr>
              <a:t> fusion-positive NSCLC</a:t>
            </a:r>
            <a:endParaRPr kumimoji="0" lang="en-US" sz="1600" b="0" i="0" u="none" strike="noStrike" kern="0" cap="none" spc="0" normalizeH="0" baseline="0" noProof="0" dirty="0" smtClean="0">
              <a:ln>
                <a:noFill/>
              </a:ln>
              <a:solidFill>
                <a:srgbClr val="44546A"/>
              </a:solidFill>
              <a:effectLst/>
              <a:uLnTx/>
              <a:uFillTx/>
              <a:latin typeface="Arial" panose="020B0604020202020204" pitchFamily="34" charset="0"/>
              <a:ea typeface="+mn-ea"/>
              <a:cs typeface="+mn-cs"/>
            </a:endParaRPr>
          </a:p>
        </p:txBody>
      </p:sp>
      <p:cxnSp>
        <p:nvCxnSpPr>
          <p:cNvPr id="19" name="Straight Connector 11">
            <a:extLst>
              <a:ext uri="{FF2B5EF4-FFF2-40B4-BE49-F238E27FC236}">
                <a16:creationId xmlns:a16="http://schemas.microsoft.com/office/drawing/2014/main" id="{9EF80608-E3F1-45A4-9E98-8078084C9148}"/>
              </a:ext>
            </a:extLst>
          </p:cNvPr>
          <p:cNvCxnSpPr>
            <a:cxnSpLocks/>
          </p:cNvCxnSpPr>
          <p:nvPr/>
        </p:nvCxnSpPr>
        <p:spPr>
          <a:xfrm flipH="1">
            <a:off x="560759" y="240012"/>
            <a:ext cx="0" cy="1152000"/>
          </a:xfrm>
          <a:prstGeom prst="line">
            <a:avLst/>
          </a:prstGeom>
          <a:noFill/>
          <a:ln w="57150" cap="flat" cmpd="sng" algn="ctr">
            <a:solidFill>
              <a:srgbClr val="006666"/>
            </a:solidFill>
            <a:prstDash val="solid"/>
            <a:miter lim="800000"/>
          </a:ln>
          <a:effectLst/>
        </p:spPr>
      </p:cxnSp>
      <p:cxnSp>
        <p:nvCxnSpPr>
          <p:cNvPr id="22" name="Connettore diritto 21"/>
          <p:cNvCxnSpPr/>
          <p:nvPr/>
        </p:nvCxnSpPr>
        <p:spPr>
          <a:xfrm>
            <a:off x="757646" y="12060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240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9E0F1C7D-1A3F-4BB6-0945-1BD32C5EF6A6}"/>
              </a:ext>
            </a:extLst>
          </p:cNvPr>
          <p:cNvSpPr txBox="1">
            <a:spLocks/>
          </p:cNvSpPr>
          <p:nvPr/>
        </p:nvSpPr>
        <p:spPr>
          <a:xfrm>
            <a:off x="648000" y="936000"/>
            <a:ext cx="9721296" cy="4873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b="0" i="0"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0"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0"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200" b="0" i="0" u="none" strike="noStrike" kern="1200" cap="none" spc="0" normalizeH="0" baseline="0" noProof="0" smtClean="0">
                <a:ln>
                  <a:noFill/>
                </a:ln>
                <a:solidFill>
                  <a:srgbClr val="BC36F0"/>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dirty="0">
              <a:ln>
                <a:noFill/>
              </a:ln>
              <a:solidFill>
                <a:srgbClr val="BC36F0"/>
              </a:solidFill>
              <a:effectLst/>
              <a:uLnTx/>
              <a:uFillTx/>
              <a:latin typeface="Arial" panose="020B0604020202020204" pitchFamily="34" charset="0"/>
              <a:ea typeface="+mn-ea"/>
              <a:cs typeface="Arial" panose="020B0604020202020204" pitchFamily="34" charset="0"/>
            </a:endParaRPr>
          </a:p>
        </p:txBody>
      </p:sp>
      <p:sp>
        <p:nvSpPr>
          <p:cNvPr id="11" name="Title 6">
            <a:extLst>
              <a:ext uri="{FF2B5EF4-FFF2-40B4-BE49-F238E27FC236}">
                <a16:creationId xmlns:a16="http://schemas.microsoft.com/office/drawing/2014/main" id="{FC414F4E-7864-B6FE-A74F-756BF3B1AC23}"/>
              </a:ext>
            </a:extLst>
          </p:cNvPr>
          <p:cNvSpPr txBox="1">
            <a:spLocks/>
          </p:cNvSpPr>
          <p:nvPr/>
        </p:nvSpPr>
        <p:spPr>
          <a:xfrm>
            <a:off x="648000" y="365125"/>
            <a:ext cx="9739048"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Selpercatinib</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and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pralsetinib</a:t>
            </a:r>
            <a:r>
              <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are RET inhibitors </a:t>
            </a:r>
            <a:b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b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for advanced </a:t>
            </a:r>
            <a:r>
              <a:rPr kumimoji="0" lang="en-US" sz="2800" b="1" i="1"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RET</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fusion-positive NSCLC</a:t>
            </a:r>
            <a:endPar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endParaRPr>
          </a:p>
        </p:txBody>
      </p:sp>
      <p:sp>
        <p:nvSpPr>
          <p:cNvPr id="12" name="Text Placeholder 2">
            <a:extLst>
              <a:ext uri="{FF2B5EF4-FFF2-40B4-BE49-F238E27FC236}">
                <a16:creationId xmlns:a16="http://schemas.microsoft.com/office/drawing/2014/main" id="{21059545-A2DF-FC1F-0648-26B115634175}"/>
              </a:ext>
            </a:extLst>
          </p:cNvPr>
          <p:cNvSpPr txBox="1">
            <a:spLocks/>
          </p:cNvSpPr>
          <p:nvPr/>
        </p:nvSpPr>
        <p:spPr>
          <a:xfrm>
            <a:off x="647999" y="6193564"/>
            <a:ext cx="10277175"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2800"/>
              <a:buFont typeface="Arial"/>
              <a:buNone/>
              <a:tabLst/>
              <a:defRPr/>
            </a:pPr>
            <a:r>
              <a:rPr kumimoji="0" lang="en-US" sz="800" b="0" i="0" u="none" strike="noStrike" kern="1200" cap="none" spc="0" normalizeH="0" baseline="0" noProof="0" smtClean="0">
                <a:ln>
                  <a:noFill/>
                </a:ln>
                <a:solidFill>
                  <a:srgbClr val="44546A"/>
                </a:solidFill>
                <a:effectLst/>
                <a:uLnTx/>
                <a:uFillTx/>
                <a:latin typeface="Arial"/>
                <a:ea typeface="Arial"/>
                <a:cs typeface="Arial"/>
                <a:sym typeface="Arial"/>
              </a:rPr>
              <a:t>1. Drilon, et al. ELCC 2022 (Abs 27P); 2. https://clinicaltrials.gov/ct2/show/NCT04194944 </a:t>
            </a:r>
            <a:br>
              <a:rPr kumimoji="0" lang="en-US" sz="800" b="0" i="0" u="none" strike="noStrike" kern="1200" cap="none" spc="0" normalizeH="0" baseline="0" noProof="0" smtClean="0">
                <a:ln>
                  <a:noFill/>
                </a:ln>
                <a:solidFill>
                  <a:srgbClr val="44546A"/>
                </a:solidFill>
                <a:effectLst/>
                <a:uLnTx/>
                <a:uFillTx/>
                <a:latin typeface="Arial"/>
                <a:ea typeface="Arial"/>
                <a:cs typeface="Arial"/>
                <a:sym typeface="Arial"/>
              </a:rPr>
            </a:br>
            <a:r>
              <a:rPr kumimoji="0" lang="en-US" sz="800" b="0" i="0" u="none" strike="noStrike" kern="1200" cap="none" spc="0" normalizeH="0" baseline="0" noProof="0" smtClean="0">
                <a:ln>
                  <a:noFill/>
                </a:ln>
                <a:solidFill>
                  <a:srgbClr val="44546A"/>
                </a:solidFill>
                <a:effectLst/>
                <a:uLnTx/>
                <a:uFillTx/>
                <a:latin typeface="Arial"/>
                <a:ea typeface="Arial"/>
                <a:cs typeface="Arial"/>
                <a:sym typeface="Arial"/>
              </a:rPr>
              <a:t>3. RETEVMO Prescribing Information (FDA: https://www.accessdata.fda.gov/drugsatfda_docs/label/2020/213246s000lbl.pdf) </a:t>
            </a:r>
            <a:br>
              <a:rPr kumimoji="0" lang="en-US" sz="800" b="0" i="0" u="none" strike="noStrike" kern="1200" cap="none" spc="0" normalizeH="0" baseline="0" noProof="0" smtClean="0">
                <a:ln>
                  <a:noFill/>
                </a:ln>
                <a:solidFill>
                  <a:srgbClr val="44546A"/>
                </a:solidFill>
                <a:effectLst/>
                <a:uLnTx/>
                <a:uFillTx/>
                <a:latin typeface="Arial"/>
                <a:ea typeface="Arial"/>
                <a:cs typeface="Arial"/>
                <a:sym typeface="Arial"/>
              </a:rPr>
            </a:br>
            <a:r>
              <a:rPr kumimoji="0" lang="en-US" sz="800" b="0" i="0" u="none" strike="noStrike" kern="1200" cap="none" spc="0" normalizeH="0" baseline="0" noProof="0" smtClean="0">
                <a:ln>
                  <a:noFill/>
                </a:ln>
                <a:solidFill>
                  <a:srgbClr val="44546A"/>
                </a:solidFill>
                <a:effectLst/>
                <a:uLnTx/>
                <a:uFillTx/>
                <a:latin typeface="Arial"/>
                <a:ea typeface="Arial"/>
                <a:cs typeface="Arial"/>
                <a:sym typeface="Arial"/>
              </a:rPr>
              <a:t>4. RETSEVMO SmPC (EMA: https://www.ema.europa.eu/en/documents/product-information/retsevmo-epar-product-information_en.pdf)</a:t>
            </a:r>
            <a:endParaRPr kumimoji="0" lang="en-US" sz="800" b="0" i="0" u="none" strike="noStrike" kern="1200" cap="none" spc="0" normalizeH="0" baseline="0" noProof="0" dirty="0">
              <a:ln>
                <a:noFill/>
              </a:ln>
              <a:solidFill>
                <a:srgbClr val="44546A"/>
              </a:solidFill>
              <a:effectLst/>
              <a:uLnTx/>
              <a:uFillTx/>
              <a:latin typeface="Arial" panose="020B0604020202020204"/>
              <a:ea typeface="+mn-ea"/>
              <a:cs typeface="Arial" panose="020B0604020202020204" pitchFamily="34" charset="0"/>
            </a:endParaRPr>
          </a:p>
        </p:txBody>
      </p:sp>
      <p:sp>
        <p:nvSpPr>
          <p:cNvPr id="13" name="Google Shape;1205;p86">
            <a:extLst>
              <a:ext uri="{FF2B5EF4-FFF2-40B4-BE49-F238E27FC236}">
                <a16:creationId xmlns:a16="http://schemas.microsoft.com/office/drawing/2014/main" id="{0B617191-6505-42D5-81F6-91CF2B81C7EC}"/>
              </a:ext>
            </a:extLst>
          </p:cNvPr>
          <p:cNvSpPr/>
          <p:nvPr/>
        </p:nvSpPr>
        <p:spPr>
          <a:xfrm>
            <a:off x="1545679" y="1307283"/>
            <a:ext cx="2962275" cy="1083799"/>
          </a:xfrm>
          <a:prstGeom prst="roundRect">
            <a:avLst>
              <a:gd name="adj" fmla="val 10811"/>
            </a:avLst>
          </a:prstGeom>
          <a:solidFill>
            <a:srgbClr val="FFFFFF"/>
          </a:solidFill>
          <a:ln w="28575" cap="flat" cmpd="sng">
            <a:solidFill>
              <a:srgbClr val="1482FA"/>
            </a:solidFill>
            <a:prstDash val="solid"/>
            <a:round/>
            <a:headEnd type="none" w="sm" len="sm"/>
            <a:tailEnd type="none" w="sm" len="sm"/>
          </a:ln>
        </p:spPr>
        <p:txBody>
          <a:bodyPr spcFirstLastPara="1" wrap="square" lIns="91425" tIns="36000" rIns="91425"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400" b="1" i="0" u="none" strike="noStrike" kern="0" cap="none" spc="0" normalizeH="0" baseline="0" noProof="0" dirty="0" err="1" smtClean="0">
                <a:ln>
                  <a:noFill/>
                </a:ln>
                <a:solidFill>
                  <a:srgbClr val="1482FA"/>
                </a:solidFill>
                <a:effectLst/>
                <a:uLnTx/>
                <a:uFillTx/>
                <a:latin typeface="Arial"/>
                <a:ea typeface="Arial"/>
                <a:cs typeface="Arial"/>
                <a:sym typeface="Arial"/>
              </a:rPr>
              <a:t>Selpercatinib</a:t>
            </a:r>
            <a:r>
              <a:rPr kumimoji="0" lang="en-US" sz="14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 approved in1L  advanced RET fusion-positive NSCLC </a:t>
            </a:r>
            <a:r>
              <a:rPr kumimoji="0" lang="en-US" sz="1400" b="1"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in the US</a:t>
            </a:r>
            <a:r>
              <a:rPr kumimoji="0" lang="en-US" sz="14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 and 2</a:t>
            </a:r>
            <a:r>
              <a:rPr kumimoji="0" lang="en-US" sz="1400" b="0" i="0" u="none" strike="noStrike" kern="0" cap="none" spc="0" normalizeH="0" baseline="30000" noProof="0" dirty="0" smtClean="0">
                <a:ln>
                  <a:noFill/>
                </a:ln>
                <a:solidFill>
                  <a:srgbClr val="44546A">
                    <a:lumMod val="75000"/>
                  </a:srgbClr>
                </a:solidFill>
                <a:effectLst/>
                <a:uLnTx/>
                <a:uFillTx/>
                <a:latin typeface="Arial"/>
                <a:ea typeface="Arial"/>
                <a:cs typeface="Arial"/>
                <a:sym typeface="Arial"/>
              </a:rPr>
              <a:t>nd</a:t>
            </a:r>
            <a:r>
              <a:rPr kumimoji="0" lang="en-US" sz="14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 3</a:t>
            </a:r>
            <a:r>
              <a:rPr kumimoji="0" lang="en-US" sz="1400" b="0" i="0" u="none" strike="noStrike" kern="0" cap="none" spc="0" normalizeH="0" baseline="30000" noProof="0" dirty="0" smtClean="0">
                <a:ln>
                  <a:noFill/>
                </a:ln>
                <a:solidFill>
                  <a:srgbClr val="44546A">
                    <a:lumMod val="75000"/>
                  </a:srgbClr>
                </a:solidFill>
                <a:effectLst/>
                <a:uLnTx/>
                <a:uFillTx/>
                <a:latin typeface="Arial"/>
                <a:ea typeface="Arial"/>
                <a:cs typeface="Arial"/>
                <a:sym typeface="Arial"/>
              </a:rPr>
              <a:t>rd</a:t>
            </a:r>
            <a:r>
              <a:rPr kumimoji="0" lang="en-US" sz="14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 </a:t>
            </a:r>
            <a:r>
              <a:rPr kumimoji="0" lang="en-US" sz="1400" b="1"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in the EU</a:t>
            </a:r>
            <a:r>
              <a:rPr kumimoji="0" lang="en-US" sz="1400" b="0" i="0" u="none" strike="noStrike" kern="0" cap="none" spc="0" normalizeH="0" baseline="30000" noProof="0" dirty="0" smtClean="0">
                <a:ln>
                  <a:noFill/>
                </a:ln>
                <a:solidFill>
                  <a:srgbClr val="44546A">
                    <a:lumMod val="75000"/>
                  </a:srgbClr>
                </a:solidFill>
                <a:effectLst/>
                <a:uLnTx/>
                <a:uFillTx/>
                <a:latin typeface="Arial"/>
                <a:ea typeface="Arial"/>
                <a:cs typeface="Arial"/>
                <a:sym typeface="Arial"/>
              </a:rPr>
              <a:t>3,4</a:t>
            </a:r>
            <a:r>
              <a:rPr kumimoji="0" lang="en-US" sz="14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 </a:t>
            </a:r>
          </a:p>
        </p:txBody>
      </p:sp>
      <p:graphicFrame>
        <p:nvGraphicFramePr>
          <p:cNvPr id="14" name="Google Shape;1221;p87">
            <a:extLst>
              <a:ext uri="{FF2B5EF4-FFF2-40B4-BE49-F238E27FC236}">
                <a16:creationId xmlns:a16="http://schemas.microsoft.com/office/drawing/2014/main" id="{9EE9D864-752F-4CBC-9239-AA0A7994D688}"/>
              </a:ext>
            </a:extLst>
          </p:cNvPr>
          <p:cNvGraphicFramePr/>
          <p:nvPr>
            <p:extLst/>
          </p:nvPr>
        </p:nvGraphicFramePr>
        <p:xfrm>
          <a:off x="544987" y="2501144"/>
          <a:ext cx="4963661" cy="3556340"/>
        </p:xfrm>
        <a:graphic>
          <a:graphicData uri="http://schemas.openxmlformats.org/drawingml/2006/table">
            <a:tbl>
              <a:tblPr>
                <a:noFill/>
              </a:tblPr>
              <a:tblGrid>
                <a:gridCol w="1524049">
                  <a:extLst>
                    <a:ext uri="{9D8B030D-6E8A-4147-A177-3AD203B41FA5}">
                      <a16:colId xmlns:a16="http://schemas.microsoft.com/office/drawing/2014/main" val="20000"/>
                    </a:ext>
                  </a:extLst>
                </a:gridCol>
                <a:gridCol w="1567715">
                  <a:extLst>
                    <a:ext uri="{9D8B030D-6E8A-4147-A177-3AD203B41FA5}">
                      <a16:colId xmlns:a16="http://schemas.microsoft.com/office/drawing/2014/main" val="20001"/>
                    </a:ext>
                  </a:extLst>
                </a:gridCol>
                <a:gridCol w="1871897">
                  <a:extLst>
                    <a:ext uri="{9D8B030D-6E8A-4147-A177-3AD203B41FA5}">
                      <a16:colId xmlns:a16="http://schemas.microsoft.com/office/drawing/2014/main" val="20002"/>
                    </a:ext>
                  </a:extLst>
                </a:gridCol>
              </a:tblGrid>
              <a:tr h="0">
                <a:tc row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mj-lt"/>
                      </a:endParaRPr>
                    </a:p>
                  </a:txBody>
                  <a:tcPr marL="91450" marR="91450" marT="45725" marB="45725"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B41CD"/>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chemeClr val="dk1"/>
                        </a:buClr>
                        <a:buSzPts val="1400"/>
                        <a:buFont typeface="Arial"/>
                        <a:buNone/>
                      </a:pPr>
                      <a:r>
                        <a:rPr lang="en-GB" sz="1400" b="1" u="none" strike="noStrike" cap="none" dirty="0">
                          <a:solidFill>
                            <a:schemeClr val="lt1"/>
                          </a:solidFill>
                          <a:latin typeface="+mj-lt"/>
                          <a:ea typeface="Arial"/>
                          <a:cs typeface="Arial"/>
                          <a:sym typeface="Arial"/>
                        </a:rPr>
                        <a:t>Selpercatinib</a:t>
                      </a:r>
                      <a:r>
                        <a:rPr lang="en-GB" sz="1400" b="0" u="none" strike="noStrike" cap="none" baseline="30000" dirty="0">
                          <a:solidFill>
                            <a:schemeClr val="lt1"/>
                          </a:solidFill>
                          <a:latin typeface="+mj-lt"/>
                        </a:rPr>
                        <a:t>1</a:t>
                      </a:r>
                      <a:endParaRPr sz="1400" b="0" u="none" strike="noStrike" cap="none" dirty="0">
                        <a:solidFill>
                          <a:schemeClr val="lt1"/>
                        </a:solidFill>
                        <a:latin typeface="+mj-lt"/>
                      </a:endParaRPr>
                    </a:p>
                  </a:txBody>
                  <a:tcPr marL="91450" marR="91450" marT="45725" marB="45725"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B41CD"/>
                    </a:solidFill>
                  </a:tcP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chemeClr val="lt1"/>
                        </a:buClr>
                        <a:buSzPts val="1400"/>
                        <a:buFont typeface="Arial"/>
                        <a:buNone/>
                      </a:pPr>
                      <a:r>
                        <a:rPr lang="en-GB" sz="1400" b="1" u="none" strike="noStrike" cap="none" dirty="0">
                          <a:solidFill>
                            <a:schemeClr val="lt1"/>
                          </a:solidFill>
                          <a:latin typeface="+mj-lt"/>
                        </a:rPr>
                        <a:t>Prior platinum treatment </a:t>
                      </a:r>
                      <a:br>
                        <a:rPr lang="en-GB" sz="1400" b="1" u="none" strike="noStrike" cap="none" dirty="0">
                          <a:solidFill>
                            <a:schemeClr val="lt1"/>
                          </a:solidFill>
                          <a:latin typeface="+mj-lt"/>
                        </a:rPr>
                      </a:br>
                      <a:r>
                        <a:rPr lang="en-GB" sz="1400" b="1" u="none" strike="noStrike" cap="none" dirty="0">
                          <a:solidFill>
                            <a:schemeClr val="lt1"/>
                          </a:solidFill>
                          <a:latin typeface="+mj-lt"/>
                        </a:rPr>
                        <a:t>(n=247)</a:t>
                      </a:r>
                      <a:endParaRPr sz="1400" u="none" strike="noStrike" cap="none" dirty="0">
                        <a:latin typeface="+mj-lt"/>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B41CD"/>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chemeClr val="lt1"/>
                        </a:buClr>
                        <a:buSzPts val="1400"/>
                        <a:buFont typeface="Arial"/>
                        <a:buNone/>
                      </a:pPr>
                      <a:r>
                        <a:rPr lang="en-GB" sz="1400" b="1" u="none" strike="noStrike" cap="none" dirty="0">
                          <a:solidFill>
                            <a:schemeClr val="lt1"/>
                          </a:solidFill>
                          <a:latin typeface="+mj-lt"/>
                        </a:rPr>
                        <a:t>Treatment </a:t>
                      </a:r>
                      <a:br>
                        <a:rPr lang="en-GB" sz="1400" b="1" u="none" strike="noStrike" cap="none" dirty="0">
                          <a:solidFill>
                            <a:schemeClr val="lt1"/>
                          </a:solidFill>
                          <a:latin typeface="+mj-lt"/>
                        </a:rPr>
                      </a:br>
                      <a:r>
                        <a:rPr lang="en-GB" sz="1400" b="1" u="none" strike="noStrike" cap="none" dirty="0">
                          <a:solidFill>
                            <a:schemeClr val="lt1"/>
                          </a:solidFill>
                          <a:latin typeface="+mj-lt"/>
                        </a:rPr>
                        <a:t>naïve</a:t>
                      </a:r>
                      <a:br>
                        <a:rPr lang="en-GB" sz="1400" b="1" u="none" strike="noStrike" cap="none" dirty="0">
                          <a:solidFill>
                            <a:schemeClr val="lt1"/>
                          </a:solidFill>
                          <a:latin typeface="+mj-lt"/>
                        </a:rPr>
                      </a:br>
                      <a:r>
                        <a:rPr lang="en-GB" sz="1400" b="1" u="none" strike="noStrike" cap="none" dirty="0">
                          <a:solidFill>
                            <a:schemeClr val="lt1"/>
                          </a:solidFill>
                          <a:latin typeface="+mj-lt"/>
                        </a:rPr>
                        <a:t>(n=69) </a:t>
                      </a:r>
                      <a:endParaRPr sz="1400" u="none" strike="noStrike" cap="none" dirty="0">
                        <a:latin typeface="+mj-lt"/>
                      </a:endParaRPr>
                    </a:p>
                  </a:txBody>
                  <a:tcPr marL="91450" marR="91450" marT="45725" marB="45725"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B41CD"/>
                    </a:solidFill>
                  </a:tcPr>
                </a:tc>
                <a:extLst>
                  <a:ext uri="{0D108BD9-81ED-4DB2-BD59-A6C34878D82A}">
                    <a16:rowId xmlns:a16="http://schemas.microsoft.com/office/drawing/2014/main" val="10001"/>
                  </a:ext>
                </a:extLst>
              </a:tr>
              <a:tr h="504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rtl="0">
                        <a:spcBef>
                          <a:spcPts val="0"/>
                        </a:spcBef>
                        <a:spcAft>
                          <a:spcPts val="0"/>
                        </a:spcAft>
                        <a:buClr>
                          <a:schemeClr val="dk1"/>
                        </a:buClr>
                        <a:buSzPts val="1100"/>
                        <a:buFont typeface="Arial"/>
                        <a:buNone/>
                      </a:pPr>
                      <a:r>
                        <a:rPr lang="en-GB" sz="1400" b="1" dirty="0">
                          <a:solidFill>
                            <a:schemeClr val="tx2">
                              <a:lumMod val="75000"/>
                            </a:schemeClr>
                          </a:solidFill>
                          <a:latin typeface="+mj-lt"/>
                        </a:rPr>
                        <a:t>Median survival </a:t>
                      </a:r>
                      <a:br>
                        <a:rPr lang="en-GB" sz="1400" b="1" dirty="0">
                          <a:solidFill>
                            <a:schemeClr val="tx2">
                              <a:lumMod val="75000"/>
                            </a:schemeClr>
                          </a:solidFill>
                          <a:latin typeface="+mj-lt"/>
                        </a:rPr>
                      </a:br>
                      <a:r>
                        <a:rPr lang="en-GB" sz="1400" b="1" dirty="0">
                          <a:solidFill>
                            <a:schemeClr val="tx2">
                              <a:lumMod val="75000"/>
                            </a:schemeClr>
                          </a:solidFill>
                          <a:latin typeface="+mj-lt"/>
                        </a:rPr>
                        <a:t>follow-up</a:t>
                      </a:r>
                      <a:r>
                        <a:rPr lang="en-GB" sz="1400" dirty="0">
                          <a:solidFill>
                            <a:schemeClr val="tx2">
                              <a:lumMod val="75000"/>
                            </a:schemeClr>
                          </a:solidFill>
                          <a:latin typeface="+mj-lt"/>
                        </a:rPr>
                        <a:t>, </a:t>
                      </a:r>
                      <a:r>
                        <a:rPr lang="en-GB" sz="1400" dirty="0" err="1" smtClean="0">
                          <a:solidFill>
                            <a:schemeClr val="tx2">
                              <a:lumMod val="75000"/>
                            </a:schemeClr>
                          </a:solidFill>
                          <a:latin typeface="+mj-lt"/>
                        </a:rPr>
                        <a:t>mos</a:t>
                      </a:r>
                      <a:endParaRPr sz="1400" b="1" u="none" strike="noStrike" cap="none" dirty="0">
                        <a:solidFill>
                          <a:schemeClr val="tx2">
                            <a:lumMod val="75000"/>
                          </a:schemeClr>
                        </a:solidFill>
                        <a:latin typeface="+mj-lt"/>
                      </a:endParaRPr>
                    </a:p>
                  </a:txBody>
                  <a:tcPr marL="91450" marR="9145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D5FC"/>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None/>
                      </a:pPr>
                      <a:r>
                        <a:rPr lang="en-GB" sz="1400" dirty="0">
                          <a:solidFill>
                            <a:schemeClr val="tx2">
                              <a:lumMod val="75000"/>
                            </a:schemeClr>
                          </a:solidFill>
                          <a:latin typeface="+mj-lt"/>
                        </a:rPr>
                        <a:t>24.7</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D5FC"/>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None/>
                      </a:pPr>
                      <a:r>
                        <a:rPr lang="en-GB" sz="1400" dirty="0">
                          <a:solidFill>
                            <a:schemeClr val="tx2">
                              <a:lumMod val="75000"/>
                            </a:schemeClr>
                          </a:solidFill>
                          <a:latin typeface="+mj-lt"/>
                        </a:rPr>
                        <a:t>21.9</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D5FC"/>
                    </a:solidFill>
                  </a:tcPr>
                </a:tc>
                <a:extLst>
                  <a:ext uri="{0D108BD9-81ED-4DB2-BD59-A6C34878D82A}">
                    <a16:rowId xmlns:a16="http://schemas.microsoft.com/office/drawing/2014/main" val="10002"/>
                  </a:ext>
                </a:extLst>
              </a:tr>
              <a:tr h="504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ORR</a:t>
                      </a:r>
                      <a:r>
                        <a:rPr lang="en-GB" sz="1400" u="none" strike="noStrike" cap="none" dirty="0">
                          <a:solidFill>
                            <a:schemeClr val="tx2">
                              <a:lumMod val="75000"/>
                            </a:schemeClr>
                          </a:solidFill>
                          <a:latin typeface="+mj-lt"/>
                        </a:rPr>
                        <a:t>, %* </a:t>
                      </a:r>
                      <a:br>
                        <a:rPr lang="en-GB" sz="1400" u="none" strike="noStrike" cap="none" dirty="0">
                          <a:solidFill>
                            <a:schemeClr val="tx2">
                              <a:lumMod val="75000"/>
                            </a:schemeClr>
                          </a:solidFill>
                          <a:latin typeface="+mj-lt"/>
                        </a:rPr>
                      </a:br>
                      <a:r>
                        <a:rPr lang="en-GB" sz="1400" u="none" strike="noStrike" cap="none" dirty="0">
                          <a:solidFill>
                            <a:schemeClr val="tx2">
                              <a:lumMod val="75000"/>
                            </a:schemeClr>
                          </a:solidFill>
                          <a:latin typeface="+mj-lt"/>
                        </a:rPr>
                        <a:t>(95% CI)</a:t>
                      </a:r>
                      <a:endParaRPr sz="1400" u="none" strike="noStrike" cap="none" dirty="0">
                        <a:solidFill>
                          <a:schemeClr val="tx2">
                            <a:lumMod val="75000"/>
                          </a:schemeClr>
                        </a:solidFill>
                        <a:latin typeface="+mj-lt"/>
                      </a:endParaRPr>
                    </a:p>
                  </a:txBody>
                  <a:tcPr marL="91450" marR="9145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EDF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61.1</a:t>
                      </a:r>
                      <a:endParaRPr lang="en-GB" sz="1400" b="1" u="none" strike="noStrike" cap="none" baseline="30000" dirty="0">
                        <a:solidFill>
                          <a:schemeClr val="tx2">
                            <a:lumMod val="75000"/>
                          </a:schemeClr>
                        </a:solidFill>
                        <a:latin typeface="+mj-lt"/>
                      </a:endParaRPr>
                    </a:p>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solidFill>
                            <a:schemeClr val="tx2">
                              <a:lumMod val="75000"/>
                            </a:schemeClr>
                          </a:solidFill>
                          <a:latin typeface="+mj-lt"/>
                        </a:rPr>
                        <a:t>(54.7, 67.2)</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EDF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84.1</a:t>
                      </a:r>
                    </a:p>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solidFill>
                            <a:schemeClr val="tx2">
                              <a:lumMod val="75000"/>
                            </a:schemeClr>
                          </a:solidFill>
                          <a:latin typeface="+mj-lt"/>
                        </a:rPr>
                        <a:t>(73.3, 91.8)</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EDFE"/>
                    </a:solidFill>
                  </a:tcPr>
                </a:tc>
                <a:extLst>
                  <a:ext uri="{0D108BD9-81ED-4DB2-BD59-A6C34878D82A}">
                    <a16:rowId xmlns:a16="http://schemas.microsoft.com/office/drawing/2014/main" val="10003"/>
                  </a:ext>
                </a:extLst>
              </a:tr>
              <a:tr h="504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Median DoR</a:t>
                      </a:r>
                      <a:r>
                        <a:rPr lang="en-GB" sz="1400" u="none" strike="noStrike" cap="none" dirty="0">
                          <a:solidFill>
                            <a:schemeClr val="tx2">
                              <a:lumMod val="75000"/>
                            </a:schemeClr>
                          </a:solidFill>
                          <a:latin typeface="+mj-lt"/>
                        </a:rPr>
                        <a:t>, </a:t>
                      </a:r>
                      <a:r>
                        <a:rPr lang="en-GB" sz="1400" u="none" strike="noStrike" cap="none" dirty="0" err="1" smtClean="0">
                          <a:solidFill>
                            <a:schemeClr val="tx2">
                              <a:lumMod val="75000"/>
                            </a:schemeClr>
                          </a:solidFill>
                          <a:latin typeface="+mj-lt"/>
                        </a:rPr>
                        <a:t>mos</a:t>
                      </a:r>
                      <a:r>
                        <a:rPr lang="en-GB" sz="1400" u="none" strike="noStrike" cap="none" dirty="0" smtClean="0">
                          <a:solidFill>
                            <a:schemeClr val="tx2">
                              <a:lumMod val="75000"/>
                            </a:schemeClr>
                          </a:solidFill>
                          <a:latin typeface="+mj-lt"/>
                        </a:rPr>
                        <a:t> (</a:t>
                      </a:r>
                      <a:r>
                        <a:rPr lang="en-GB" sz="1400" u="none" strike="noStrike" cap="none" dirty="0">
                          <a:solidFill>
                            <a:schemeClr val="tx2">
                              <a:lumMod val="75000"/>
                            </a:schemeClr>
                          </a:solidFill>
                          <a:latin typeface="+mj-lt"/>
                        </a:rPr>
                        <a:t>95% CI)</a:t>
                      </a:r>
                      <a:endParaRPr sz="1400" u="none" strike="noStrike" cap="none" dirty="0">
                        <a:solidFill>
                          <a:schemeClr val="tx2">
                            <a:lumMod val="75000"/>
                          </a:schemeClr>
                        </a:solidFill>
                        <a:latin typeface="+mj-lt"/>
                      </a:endParaRPr>
                    </a:p>
                  </a:txBody>
                  <a:tcPr marL="91450" marR="9145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D5FC"/>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28.6</a:t>
                      </a:r>
                      <a:r>
                        <a:rPr lang="en-GB" sz="1400" u="none" strike="noStrike" cap="none" baseline="30000" dirty="0">
                          <a:solidFill>
                            <a:schemeClr val="tx2">
                              <a:lumMod val="75000"/>
                            </a:schemeClr>
                          </a:solidFill>
                          <a:latin typeface="+mj-lt"/>
                        </a:rPr>
                        <a:t>†</a:t>
                      </a:r>
                      <a:r>
                        <a:rPr lang="en-GB" sz="1400" u="none" strike="noStrike" cap="none" dirty="0">
                          <a:solidFill>
                            <a:schemeClr val="tx2">
                              <a:lumMod val="75000"/>
                            </a:schemeClr>
                          </a:solidFill>
                          <a:latin typeface="+mj-lt"/>
                        </a:rPr>
                        <a:t> </a:t>
                      </a:r>
                      <a:br>
                        <a:rPr lang="en-GB" sz="1400" u="none" strike="noStrike" cap="none" dirty="0">
                          <a:solidFill>
                            <a:schemeClr val="tx2">
                              <a:lumMod val="75000"/>
                            </a:schemeClr>
                          </a:solidFill>
                          <a:latin typeface="+mj-lt"/>
                        </a:rPr>
                      </a:br>
                      <a:r>
                        <a:rPr lang="en-GB" sz="1400" u="none" strike="noStrike" cap="none" dirty="0">
                          <a:solidFill>
                            <a:schemeClr val="tx2">
                              <a:lumMod val="75000"/>
                            </a:schemeClr>
                          </a:solidFill>
                          <a:latin typeface="+mj-lt"/>
                        </a:rPr>
                        <a:t>(20.4, NE)</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D5FC"/>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20.2</a:t>
                      </a:r>
                      <a:r>
                        <a:rPr lang="en-GB" sz="1400" u="none" strike="noStrike" cap="none" baseline="30000" dirty="0">
                          <a:solidFill>
                            <a:schemeClr val="tx2">
                              <a:lumMod val="75000"/>
                            </a:schemeClr>
                          </a:solidFill>
                          <a:latin typeface="+mj-lt"/>
                        </a:rPr>
                        <a:t>†</a:t>
                      </a:r>
                      <a:r>
                        <a:rPr lang="en-GB" sz="1400" u="none" strike="noStrike" cap="none" dirty="0">
                          <a:solidFill>
                            <a:schemeClr val="tx2">
                              <a:lumMod val="75000"/>
                            </a:schemeClr>
                          </a:solidFill>
                          <a:latin typeface="+mj-lt"/>
                        </a:rPr>
                        <a:t> </a:t>
                      </a:r>
                      <a:br>
                        <a:rPr lang="en-GB" sz="1400" u="none" strike="noStrike" cap="none" dirty="0">
                          <a:solidFill>
                            <a:schemeClr val="tx2">
                              <a:lumMod val="75000"/>
                            </a:schemeClr>
                          </a:solidFill>
                          <a:latin typeface="+mj-lt"/>
                        </a:rPr>
                      </a:br>
                      <a:r>
                        <a:rPr lang="en-GB" sz="1400" u="none" strike="noStrike" cap="none" dirty="0">
                          <a:solidFill>
                            <a:schemeClr val="tx2">
                              <a:lumMod val="75000"/>
                            </a:schemeClr>
                          </a:solidFill>
                          <a:latin typeface="+mj-lt"/>
                        </a:rPr>
                        <a:t>(13.0, NE)</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D5FC"/>
                    </a:solidFill>
                  </a:tcPr>
                </a:tc>
                <a:extLst>
                  <a:ext uri="{0D108BD9-81ED-4DB2-BD59-A6C34878D82A}">
                    <a16:rowId xmlns:a16="http://schemas.microsoft.com/office/drawing/2014/main" val="10004"/>
                  </a:ext>
                </a:extLst>
              </a:tr>
              <a:tr h="504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Median PFS</a:t>
                      </a:r>
                      <a:r>
                        <a:rPr lang="en-GB" sz="1400" u="none" strike="noStrike" cap="none" dirty="0">
                          <a:solidFill>
                            <a:schemeClr val="tx2">
                              <a:lumMod val="75000"/>
                            </a:schemeClr>
                          </a:solidFill>
                          <a:latin typeface="+mj-lt"/>
                        </a:rPr>
                        <a:t>, </a:t>
                      </a:r>
                      <a:r>
                        <a:rPr lang="en-GB" sz="1400" u="none" strike="noStrike" cap="none" dirty="0" err="1" smtClean="0">
                          <a:solidFill>
                            <a:schemeClr val="tx2">
                              <a:lumMod val="75000"/>
                            </a:schemeClr>
                          </a:solidFill>
                          <a:latin typeface="+mj-lt"/>
                        </a:rPr>
                        <a:t>mos</a:t>
                      </a:r>
                      <a:r>
                        <a:rPr lang="en-GB" sz="1400" u="none" strike="noStrike" cap="none" dirty="0" smtClean="0">
                          <a:solidFill>
                            <a:schemeClr val="tx2">
                              <a:lumMod val="75000"/>
                            </a:schemeClr>
                          </a:solidFill>
                          <a:latin typeface="+mj-lt"/>
                        </a:rPr>
                        <a:t> </a:t>
                      </a:r>
                      <a:r>
                        <a:rPr lang="en-GB" sz="1400" u="none" strike="noStrike" cap="none" dirty="0">
                          <a:solidFill>
                            <a:schemeClr val="tx2">
                              <a:lumMod val="75000"/>
                            </a:schemeClr>
                          </a:solidFill>
                          <a:latin typeface="+mj-lt"/>
                        </a:rPr>
                        <a:t/>
                      </a:r>
                      <a:br>
                        <a:rPr lang="en-GB" sz="1400" u="none" strike="noStrike" cap="none" dirty="0">
                          <a:solidFill>
                            <a:schemeClr val="tx2">
                              <a:lumMod val="75000"/>
                            </a:schemeClr>
                          </a:solidFill>
                          <a:latin typeface="+mj-lt"/>
                        </a:rPr>
                      </a:br>
                      <a:r>
                        <a:rPr lang="en-GB" sz="1400" u="none" strike="noStrike" cap="none" dirty="0">
                          <a:solidFill>
                            <a:schemeClr val="tx2">
                              <a:lumMod val="75000"/>
                            </a:schemeClr>
                          </a:solidFill>
                          <a:latin typeface="+mj-lt"/>
                        </a:rPr>
                        <a:t>(95% CI)</a:t>
                      </a:r>
                      <a:endParaRPr sz="1400" b="1" u="none" strike="noStrike" cap="none" dirty="0">
                        <a:solidFill>
                          <a:schemeClr val="tx2">
                            <a:lumMod val="75000"/>
                          </a:schemeClr>
                        </a:solidFill>
                        <a:latin typeface="+mj-lt"/>
                      </a:endParaRPr>
                    </a:p>
                  </a:txBody>
                  <a:tcPr marL="91450" marR="9145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EDF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24.9</a:t>
                      </a:r>
                      <a:r>
                        <a:rPr lang="en-GB" sz="1400" u="none" strike="noStrike" cap="none" baseline="30000" dirty="0">
                          <a:solidFill>
                            <a:schemeClr val="tx2">
                              <a:lumMod val="75000"/>
                            </a:schemeClr>
                          </a:solidFill>
                          <a:latin typeface="+mj-lt"/>
                        </a:rPr>
                        <a:t>†</a:t>
                      </a:r>
                      <a:r>
                        <a:rPr lang="en-GB" sz="1400" u="none" strike="noStrike" cap="none" dirty="0">
                          <a:solidFill>
                            <a:schemeClr val="tx2">
                              <a:lumMod val="75000"/>
                            </a:schemeClr>
                          </a:solidFill>
                          <a:latin typeface="+mj-lt"/>
                        </a:rPr>
                        <a:t> </a:t>
                      </a:r>
                      <a:br>
                        <a:rPr lang="en-GB" sz="1400" u="none" strike="noStrike" cap="none" dirty="0">
                          <a:solidFill>
                            <a:schemeClr val="tx2">
                              <a:lumMod val="75000"/>
                            </a:schemeClr>
                          </a:solidFill>
                          <a:latin typeface="+mj-lt"/>
                        </a:rPr>
                      </a:br>
                      <a:r>
                        <a:rPr lang="en-GB" sz="1400" u="none" strike="noStrike" cap="none" dirty="0">
                          <a:solidFill>
                            <a:schemeClr val="tx2">
                              <a:lumMod val="75000"/>
                            </a:schemeClr>
                          </a:solidFill>
                          <a:latin typeface="+mj-lt"/>
                        </a:rPr>
                        <a:t>(19.3, NE)</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EDF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22.0</a:t>
                      </a:r>
                      <a:r>
                        <a:rPr lang="en-GB" sz="1400" u="none" strike="noStrike" cap="none" baseline="30000" dirty="0">
                          <a:solidFill>
                            <a:schemeClr val="tx2">
                              <a:lumMod val="75000"/>
                            </a:schemeClr>
                          </a:solidFill>
                          <a:latin typeface="+mj-lt"/>
                        </a:rPr>
                        <a:t>†</a:t>
                      </a:r>
                      <a:r>
                        <a:rPr lang="en-GB" sz="1400" u="none" strike="noStrike" cap="none" dirty="0">
                          <a:solidFill>
                            <a:schemeClr val="tx2">
                              <a:lumMod val="75000"/>
                            </a:schemeClr>
                          </a:solidFill>
                          <a:latin typeface="+mj-lt"/>
                        </a:rPr>
                        <a:t> </a:t>
                      </a:r>
                      <a:br>
                        <a:rPr lang="en-GB" sz="1400" u="none" strike="noStrike" cap="none" dirty="0">
                          <a:solidFill>
                            <a:schemeClr val="tx2">
                              <a:lumMod val="75000"/>
                            </a:schemeClr>
                          </a:solidFill>
                          <a:latin typeface="+mj-lt"/>
                        </a:rPr>
                      </a:br>
                      <a:r>
                        <a:rPr lang="en-GB" sz="1400" u="none" strike="noStrike" cap="none" dirty="0">
                          <a:solidFill>
                            <a:schemeClr val="tx2">
                              <a:lumMod val="75000"/>
                            </a:schemeClr>
                          </a:solidFill>
                          <a:latin typeface="+mj-lt"/>
                        </a:rPr>
                        <a:t>(13.8, NE) </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EDFE"/>
                    </a:solidFill>
                  </a:tcPr>
                </a:tc>
                <a:extLst>
                  <a:ext uri="{0D108BD9-81ED-4DB2-BD59-A6C34878D82A}">
                    <a16:rowId xmlns:a16="http://schemas.microsoft.com/office/drawing/2014/main" val="10005"/>
                  </a:ext>
                </a:extLst>
              </a:tr>
              <a:tr h="504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CNS ORR</a:t>
                      </a:r>
                      <a:r>
                        <a:rPr lang="en-GB" sz="1400" b="0" u="none" strike="noStrike" cap="none" dirty="0">
                          <a:solidFill>
                            <a:schemeClr val="tx2">
                              <a:lumMod val="75000"/>
                            </a:schemeClr>
                          </a:solidFill>
                          <a:latin typeface="+mj-lt"/>
                        </a:rPr>
                        <a:t>, </a:t>
                      </a:r>
                    </a:p>
                    <a:p>
                      <a:pPr marL="0" marR="0" lvl="0" indent="0" algn="l" rtl="0">
                        <a:lnSpc>
                          <a:spcPct val="100000"/>
                        </a:lnSpc>
                        <a:spcBef>
                          <a:spcPts val="0"/>
                        </a:spcBef>
                        <a:spcAft>
                          <a:spcPts val="0"/>
                        </a:spcAft>
                        <a:buClr>
                          <a:srgbClr val="000000"/>
                        </a:buClr>
                        <a:buSzPts val="1400"/>
                        <a:buFont typeface="Arial"/>
                        <a:buNone/>
                      </a:pPr>
                      <a:r>
                        <a:rPr lang="en-GB" sz="1400" b="0" u="none" strike="noStrike" cap="none" dirty="0">
                          <a:solidFill>
                            <a:schemeClr val="tx2">
                              <a:lumMod val="75000"/>
                            </a:schemeClr>
                          </a:solidFill>
                          <a:latin typeface="+mj-lt"/>
                        </a:rPr>
                        <a:t>% (95% CI)</a:t>
                      </a:r>
                    </a:p>
                  </a:txBody>
                  <a:tcPr marL="91450" marR="9145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D5FC"/>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i="1" u="none" strike="noStrike" cap="none" dirty="0">
                          <a:solidFill>
                            <a:schemeClr val="tx2">
                              <a:lumMod val="75000"/>
                            </a:schemeClr>
                          </a:solidFill>
                          <a:latin typeface="+mj-lt"/>
                        </a:rPr>
                        <a:t>n=26</a:t>
                      </a:r>
                      <a:r>
                        <a:rPr lang="en-GB" sz="1400" u="none" strike="noStrike" cap="none" dirty="0">
                          <a:solidFill>
                            <a:schemeClr val="tx2">
                              <a:lumMod val="75000"/>
                            </a:schemeClr>
                          </a:solidFill>
                          <a:latin typeface="+mj-lt"/>
                        </a:rPr>
                        <a:t/>
                      </a:r>
                      <a:br>
                        <a:rPr lang="en-GB" sz="1400" u="none" strike="noStrike" cap="none" dirty="0">
                          <a:solidFill>
                            <a:schemeClr val="tx2">
                              <a:lumMod val="75000"/>
                            </a:schemeClr>
                          </a:solidFill>
                          <a:latin typeface="+mj-lt"/>
                        </a:rPr>
                      </a:br>
                      <a:r>
                        <a:rPr lang="en-GB" sz="1400" b="1" u="none" strike="noStrike" cap="none" dirty="0">
                          <a:solidFill>
                            <a:schemeClr val="tx2">
                              <a:lumMod val="75000"/>
                            </a:schemeClr>
                          </a:solidFill>
                          <a:latin typeface="+mj-lt"/>
                        </a:rPr>
                        <a:t>84.6</a:t>
                      </a:r>
                      <a:r>
                        <a:rPr lang="en-GB" sz="1400" u="none" strike="noStrike" cap="none" dirty="0">
                          <a:solidFill>
                            <a:schemeClr val="tx2">
                              <a:lumMod val="75000"/>
                            </a:schemeClr>
                          </a:solidFill>
                          <a:latin typeface="+mj-lt"/>
                        </a:rPr>
                        <a:t> (65.1, 95.6)</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D5FC"/>
                    </a:solidFill>
                  </a:tcPr>
                </a:tc>
                <a:tc hMerge="1">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DFE"/>
                    </a:solidFill>
                  </a:tcPr>
                </a:tc>
                <a:extLst>
                  <a:ext uri="{0D108BD9-81ED-4DB2-BD59-A6C34878D82A}">
                    <a16:rowId xmlns:a16="http://schemas.microsoft.com/office/drawing/2014/main" val="324060845"/>
                  </a:ext>
                </a:extLst>
              </a:tr>
            </a:tbl>
          </a:graphicData>
        </a:graphic>
      </p:graphicFrame>
      <p:cxnSp>
        <p:nvCxnSpPr>
          <p:cNvPr id="15" name="Straight Connector 10">
            <a:extLst>
              <a:ext uri="{FF2B5EF4-FFF2-40B4-BE49-F238E27FC236}">
                <a16:creationId xmlns:a16="http://schemas.microsoft.com/office/drawing/2014/main" id="{AC77F455-113A-48C4-B115-0C51DFA2A61F}"/>
              </a:ext>
            </a:extLst>
          </p:cNvPr>
          <p:cNvCxnSpPr>
            <a:cxnSpLocks/>
          </p:cNvCxnSpPr>
          <p:nvPr/>
        </p:nvCxnSpPr>
        <p:spPr>
          <a:xfrm flipH="1">
            <a:off x="544987" y="381425"/>
            <a:ext cx="6397" cy="925857"/>
          </a:xfrm>
          <a:prstGeom prst="line">
            <a:avLst/>
          </a:prstGeom>
          <a:noFill/>
          <a:ln w="57150" cap="flat" cmpd="sng" algn="ctr">
            <a:solidFill>
              <a:srgbClr val="006666"/>
            </a:solidFill>
            <a:prstDash val="solid"/>
            <a:miter lim="800000"/>
          </a:ln>
          <a:effectLst/>
        </p:spPr>
      </p:cxnSp>
      <p:graphicFrame>
        <p:nvGraphicFramePr>
          <p:cNvPr id="16" name="Google Shape;2257;p149">
            <a:extLst>
              <a:ext uri="{FF2B5EF4-FFF2-40B4-BE49-F238E27FC236}">
                <a16:creationId xmlns:a16="http://schemas.microsoft.com/office/drawing/2014/main" id="{0A5962C5-4838-4DF3-B76B-657CBC81F2BF}"/>
              </a:ext>
            </a:extLst>
          </p:cNvPr>
          <p:cNvGraphicFramePr/>
          <p:nvPr>
            <p:extLst/>
          </p:nvPr>
        </p:nvGraphicFramePr>
        <p:xfrm>
          <a:off x="6096085" y="2498108"/>
          <a:ext cx="5239233" cy="3568236"/>
        </p:xfrm>
        <a:graphic>
          <a:graphicData uri="http://schemas.openxmlformats.org/drawingml/2006/table">
            <a:tbl>
              <a:tblPr>
                <a:noFill/>
              </a:tblPr>
              <a:tblGrid>
                <a:gridCol w="2074721">
                  <a:extLst>
                    <a:ext uri="{9D8B030D-6E8A-4147-A177-3AD203B41FA5}">
                      <a16:colId xmlns:a16="http://schemas.microsoft.com/office/drawing/2014/main" val="20000"/>
                    </a:ext>
                  </a:extLst>
                </a:gridCol>
                <a:gridCol w="1667588">
                  <a:extLst>
                    <a:ext uri="{9D8B030D-6E8A-4147-A177-3AD203B41FA5}">
                      <a16:colId xmlns:a16="http://schemas.microsoft.com/office/drawing/2014/main" val="20001"/>
                    </a:ext>
                  </a:extLst>
                </a:gridCol>
                <a:gridCol w="1496924">
                  <a:extLst>
                    <a:ext uri="{9D8B030D-6E8A-4147-A177-3AD203B41FA5}">
                      <a16:colId xmlns:a16="http://schemas.microsoft.com/office/drawing/2014/main" val="20002"/>
                    </a:ext>
                  </a:extLst>
                </a:gridCol>
              </a:tblGrid>
              <a:tr h="304229">
                <a:tc row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FFFFFF"/>
                        </a:solidFill>
                        <a:latin typeface="+mj-lt"/>
                      </a:endParaRPr>
                    </a:p>
                  </a:txBody>
                  <a:tcPr marL="91450" marR="0" marT="45725" marB="45725"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1482FA">
                        <a:lumMod val="75000"/>
                      </a:srgbClr>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rgbClr val="FFFFFF"/>
                          </a:solidFill>
                          <a:latin typeface="+mj-lt"/>
                          <a:ea typeface="Arial"/>
                          <a:cs typeface="Arial"/>
                          <a:sym typeface="Arial"/>
                        </a:rPr>
                        <a:t>Pralsetinib</a:t>
                      </a:r>
                      <a:r>
                        <a:rPr lang="en-GB" sz="1400" b="0" u="none" strike="noStrike" cap="none" baseline="30000" dirty="0">
                          <a:solidFill>
                            <a:srgbClr val="FFFFFF"/>
                          </a:solidFill>
                          <a:latin typeface="+mj-lt"/>
                        </a:rPr>
                        <a:t>1</a:t>
                      </a:r>
                      <a:endParaRPr sz="1400" b="0" u="none" strike="noStrike" cap="none" dirty="0">
                        <a:solidFill>
                          <a:srgbClr val="FFFFFF"/>
                        </a:solidFill>
                        <a:latin typeface="+mj-lt"/>
                      </a:endParaRPr>
                    </a:p>
                  </a:txBody>
                  <a:tcPr marL="91450" marR="91450" marT="45725" marB="45725"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482FA">
                        <a:lumMod val="75000"/>
                      </a:srgbClr>
                    </a:solidFill>
                  </a:tcPr>
                </a:tc>
                <a:tc hMerge="1">
                  <a:txBody>
                    <a:bodyPr/>
                    <a:lstStyle/>
                    <a:p>
                      <a:endParaRPr lang="en-US"/>
                    </a:p>
                  </a:txBody>
                  <a:tcPr/>
                </a:tc>
                <a:extLst>
                  <a:ext uri="{0D108BD9-81ED-4DB2-BD59-A6C34878D82A}">
                    <a16:rowId xmlns:a16="http://schemas.microsoft.com/office/drawing/2014/main" val="10000"/>
                  </a:ext>
                </a:extLst>
              </a:tr>
              <a:tr h="730136">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FFFFFF"/>
                        </a:buClr>
                        <a:buSzPts val="1400"/>
                        <a:buFont typeface="Arial"/>
                        <a:buNone/>
                      </a:pPr>
                      <a:r>
                        <a:rPr lang="en-GB" sz="1400" b="1" u="none" strike="noStrike" cap="none" dirty="0">
                          <a:solidFill>
                            <a:srgbClr val="FFFFFF"/>
                          </a:solidFill>
                          <a:latin typeface="+mj-lt"/>
                        </a:rPr>
                        <a:t>Prior</a:t>
                      </a:r>
                      <a:r>
                        <a:rPr lang="en-GB" sz="1400" b="1" dirty="0">
                          <a:solidFill>
                            <a:srgbClr val="FFFFFF"/>
                          </a:solidFill>
                          <a:latin typeface="+mj-lt"/>
                        </a:rPr>
                        <a:t> p</a:t>
                      </a:r>
                      <a:r>
                        <a:rPr lang="en-GB" sz="1400" b="1" u="none" strike="noStrike" cap="none" dirty="0">
                          <a:solidFill>
                            <a:srgbClr val="FFFFFF"/>
                          </a:solidFill>
                          <a:latin typeface="+mj-lt"/>
                        </a:rPr>
                        <a:t>latinum treatment</a:t>
                      </a:r>
                      <a:endParaRPr sz="1400" dirty="0">
                        <a:latin typeface="+mj-lt"/>
                      </a:endParaRPr>
                    </a:p>
                    <a:p>
                      <a:pPr marL="0" marR="0" lvl="0" indent="0" algn="ctr" rtl="0">
                        <a:lnSpc>
                          <a:spcPct val="100000"/>
                        </a:lnSpc>
                        <a:spcBef>
                          <a:spcPts val="0"/>
                        </a:spcBef>
                        <a:spcAft>
                          <a:spcPts val="0"/>
                        </a:spcAft>
                        <a:buClr>
                          <a:srgbClr val="FFFFFF"/>
                        </a:buClr>
                        <a:buSzPts val="1400"/>
                        <a:buFont typeface="Arial"/>
                        <a:buNone/>
                      </a:pPr>
                      <a:r>
                        <a:rPr lang="en-GB" sz="1400" b="1" u="none" strike="noStrike" cap="none" dirty="0">
                          <a:solidFill>
                            <a:srgbClr val="FFFFFF"/>
                          </a:solidFill>
                          <a:latin typeface="+mj-lt"/>
                        </a:rPr>
                        <a:t>(n=</a:t>
                      </a:r>
                      <a:r>
                        <a:rPr lang="en-GB" sz="1400" b="1" dirty="0">
                          <a:solidFill>
                            <a:srgbClr val="FFFFFF"/>
                          </a:solidFill>
                          <a:latin typeface="+mj-lt"/>
                        </a:rPr>
                        <a:t>126</a:t>
                      </a:r>
                      <a:r>
                        <a:rPr lang="en-GB" sz="1400" b="1" u="none" strike="noStrike" cap="none" dirty="0">
                          <a:solidFill>
                            <a:srgbClr val="FFFFFF"/>
                          </a:solidFill>
                          <a:latin typeface="+mj-lt"/>
                        </a:rPr>
                        <a:t>)</a:t>
                      </a:r>
                      <a:endParaRPr sz="1400" b="1" u="none" strike="noStrike" cap="none" dirty="0">
                        <a:solidFill>
                          <a:srgbClr val="FFFFFF"/>
                        </a:solidFill>
                        <a:latin typeface="+mj-lt"/>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1482FA">
                        <a:lumMod val="75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FFFFFF"/>
                        </a:buClr>
                        <a:buSzPts val="1400"/>
                        <a:buFont typeface="Arial"/>
                        <a:buNone/>
                      </a:pPr>
                      <a:r>
                        <a:rPr lang="en-GB" sz="1400" b="1" u="none" strike="noStrike" cap="none" dirty="0">
                          <a:solidFill>
                            <a:srgbClr val="FFFFFF"/>
                          </a:solidFill>
                          <a:latin typeface="+mj-lt"/>
                        </a:rPr>
                        <a:t>Treatment </a:t>
                      </a:r>
                      <a:br>
                        <a:rPr lang="en-GB" sz="1400" b="1" u="none" strike="noStrike" cap="none" dirty="0">
                          <a:solidFill>
                            <a:srgbClr val="FFFFFF"/>
                          </a:solidFill>
                          <a:latin typeface="+mj-lt"/>
                        </a:rPr>
                      </a:br>
                      <a:r>
                        <a:rPr lang="en-GB" sz="1400" b="1" u="none" strike="noStrike" cap="none" dirty="0">
                          <a:solidFill>
                            <a:srgbClr val="FFFFFF"/>
                          </a:solidFill>
                          <a:latin typeface="+mj-lt"/>
                        </a:rPr>
                        <a:t>naïve</a:t>
                      </a:r>
                      <a:endParaRPr sz="1400" dirty="0">
                        <a:latin typeface="+mj-lt"/>
                      </a:endParaRPr>
                    </a:p>
                    <a:p>
                      <a:pPr marL="0" marR="0" lvl="0" indent="0" algn="ctr" rtl="0">
                        <a:lnSpc>
                          <a:spcPct val="100000"/>
                        </a:lnSpc>
                        <a:spcBef>
                          <a:spcPts val="0"/>
                        </a:spcBef>
                        <a:spcAft>
                          <a:spcPts val="0"/>
                        </a:spcAft>
                        <a:buClr>
                          <a:srgbClr val="FFFFFF"/>
                        </a:buClr>
                        <a:buSzPts val="1400"/>
                        <a:buFont typeface="Arial"/>
                        <a:buNone/>
                      </a:pPr>
                      <a:r>
                        <a:rPr lang="en-GB" sz="1400" b="1" u="none" strike="noStrike" cap="none" dirty="0">
                          <a:solidFill>
                            <a:srgbClr val="FFFFFF"/>
                          </a:solidFill>
                          <a:latin typeface="+mj-lt"/>
                        </a:rPr>
                        <a:t>(n=</a:t>
                      </a:r>
                      <a:r>
                        <a:rPr lang="en-GB" sz="1400" b="1" dirty="0">
                          <a:solidFill>
                            <a:srgbClr val="FFFFFF"/>
                          </a:solidFill>
                          <a:latin typeface="+mj-lt"/>
                        </a:rPr>
                        <a:t>68</a:t>
                      </a:r>
                      <a:r>
                        <a:rPr lang="en-GB" sz="1400" b="1" u="none" strike="noStrike" cap="none" dirty="0">
                          <a:solidFill>
                            <a:srgbClr val="FFFFFF"/>
                          </a:solidFill>
                          <a:latin typeface="+mj-lt"/>
                        </a:rPr>
                        <a:t>)</a:t>
                      </a:r>
                      <a:endParaRPr sz="1400" b="1" u="none" strike="noStrike" cap="none" dirty="0">
                        <a:solidFill>
                          <a:srgbClr val="FFFFFF"/>
                        </a:solidFill>
                        <a:latin typeface="+mj-lt"/>
                      </a:endParaRPr>
                    </a:p>
                  </a:txBody>
                  <a:tcPr marL="91450" marR="91450" marT="45725" marB="45725"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1482FA">
                        <a:lumMod val="75000"/>
                      </a:srgbClr>
                    </a:solidFill>
                  </a:tcPr>
                </a:tc>
                <a:extLst>
                  <a:ext uri="{0D108BD9-81ED-4DB2-BD59-A6C34878D82A}">
                    <a16:rowId xmlns:a16="http://schemas.microsoft.com/office/drawing/2014/main" val="10001"/>
                  </a:ext>
                </a:extLst>
              </a:tr>
              <a:tr h="4259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ORR</a:t>
                      </a:r>
                      <a:r>
                        <a:rPr lang="en-GB" sz="1400" u="none" strike="noStrike" cap="none" dirty="0">
                          <a:solidFill>
                            <a:schemeClr val="tx2">
                              <a:lumMod val="75000"/>
                            </a:schemeClr>
                          </a:solidFill>
                          <a:latin typeface="+mj-lt"/>
                        </a:rPr>
                        <a:t>, %*</a:t>
                      </a:r>
                      <a:r>
                        <a:rPr lang="en-GB" sz="1400" baseline="30000" dirty="0">
                          <a:solidFill>
                            <a:schemeClr val="tx2">
                              <a:lumMod val="75000"/>
                            </a:schemeClr>
                          </a:solidFill>
                          <a:latin typeface="+mj-lt"/>
                        </a:rPr>
                        <a:t>†</a:t>
                      </a:r>
                      <a:r>
                        <a:rPr lang="en-GB" sz="1400" u="none" strike="noStrike" cap="none" dirty="0">
                          <a:solidFill>
                            <a:schemeClr val="tx2">
                              <a:lumMod val="75000"/>
                            </a:schemeClr>
                          </a:solidFill>
                          <a:latin typeface="+mj-lt"/>
                        </a:rPr>
                        <a:t> </a:t>
                      </a:r>
                      <a:br>
                        <a:rPr lang="en-GB" sz="1400" u="none" strike="noStrike" cap="none" dirty="0">
                          <a:solidFill>
                            <a:schemeClr val="tx2">
                              <a:lumMod val="75000"/>
                            </a:schemeClr>
                          </a:solidFill>
                          <a:latin typeface="+mj-lt"/>
                        </a:rPr>
                      </a:br>
                      <a:r>
                        <a:rPr lang="en-GB" sz="1400" u="none" strike="noStrike" cap="none" dirty="0">
                          <a:solidFill>
                            <a:schemeClr val="tx2">
                              <a:lumMod val="75000"/>
                            </a:schemeClr>
                          </a:solidFill>
                          <a:latin typeface="+mj-lt"/>
                        </a:rPr>
                        <a:t>(95% CI)</a:t>
                      </a:r>
                      <a:endParaRPr sz="1400" u="none" strike="noStrike" cap="none" dirty="0">
                        <a:solidFill>
                          <a:schemeClr val="tx2">
                            <a:lumMod val="75000"/>
                          </a:schemeClr>
                        </a:solidFill>
                        <a:latin typeface="+mj-lt"/>
                      </a:endParaRPr>
                    </a:p>
                  </a:txBody>
                  <a:tcPr marL="91450" marR="0" marT="0" marB="0"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0B41CD">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1" dirty="0">
                          <a:solidFill>
                            <a:schemeClr val="tx2">
                              <a:lumMod val="75000"/>
                            </a:schemeClr>
                          </a:solidFill>
                          <a:latin typeface="+mj-lt"/>
                        </a:rPr>
                        <a:t>62</a:t>
                      </a:r>
                      <a:endParaRPr sz="1400" dirty="0">
                        <a:solidFill>
                          <a:schemeClr val="tx2">
                            <a:lumMod val="75000"/>
                          </a:schemeClr>
                        </a:solidFill>
                        <a:latin typeface="+mj-lt"/>
                      </a:endParaRPr>
                    </a:p>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solidFill>
                            <a:schemeClr val="tx2">
                              <a:lumMod val="75000"/>
                            </a:schemeClr>
                          </a:solidFill>
                          <a:latin typeface="+mj-lt"/>
                        </a:rPr>
                        <a:t>(5</a:t>
                      </a:r>
                      <a:r>
                        <a:rPr lang="en-GB" sz="1400" dirty="0">
                          <a:solidFill>
                            <a:schemeClr val="tx2">
                              <a:lumMod val="75000"/>
                            </a:schemeClr>
                          </a:solidFill>
                          <a:latin typeface="+mj-lt"/>
                        </a:rPr>
                        <a:t>3</a:t>
                      </a:r>
                      <a:r>
                        <a:rPr lang="en-GB" sz="1400" u="none" strike="noStrike" cap="none" dirty="0">
                          <a:solidFill>
                            <a:schemeClr val="tx2">
                              <a:lumMod val="75000"/>
                            </a:schemeClr>
                          </a:solidFill>
                          <a:latin typeface="+mj-lt"/>
                        </a:rPr>
                        <a:t>, </a:t>
                      </a:r>
                      <a:r>
                        <a:rPr lang="en-GB" sz="1400" dirty="0">
                          <a:solidFill>
                            <a:schemeClr val="tx2">
                              <a:lumMod val="75000"/>
                            </a:schemeClr>
                          </a:solidFill>
                          <a:latin typeface="+mj-lt"/>
                        </a:rPr>
                        <a:t>70</a:t>
                      </a:r>
                      <a:r>
                        <a:rPr lang="en-GB" sz="1400" u="none" strike="noStrike" cap="none" dirty="0">
                          <a:solidFill>
                            <a:schemeClr val="tx2">
                              <a:lumMod val="75000"/>
                            </a:schemeClr>
                          </a:solidFill>
                          <a:latin typeface="+mj-lt"/>
                        </a:rPr>
                        <a:t>)</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0B41CD">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7</a:t>
                      </a:r>
                      <a:r>
                        <a:rPr lang="en-GB" sz="1400" b="1" dirty="0">
                          <a:solidFill>
                            <a:schemeClr val="tx2">
                              <a:lumMod val="75000"/>
                            </a:schemeClr>
                          </a:solidFill>
                          <a:latin typeface="+mj-lt"/>
                        </a:rPr>
                        <a:t>9</a:t>
                      </a:r>
                      <a:endParaRPr sz="1400" dirty="0">
                        <a:solidFill>
                          <a:schemeClr val="tx2">
                            <a:lumMod val="75000"/>
                          </a:schemeClr>
                        </a:solidFill>
                        <a:latin typeface="+mj-lt"/>
                      </a:endParaRPr>
                    </a:p>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solidFill>
                            <a:schemeClr val="tx2">
                              <a:lumMod val="75000"/>
                            </a:schemeClr>
                          </a:solidFill>
                          <a:latin typeface="+mj-lt"/>
                        </a:rPr>
                        <a:t>(6</a:t>
                      </a:r>
                      <a:r>
                        <a:rPr lang="en-GB" sz="1400" dirty="0">
                          <a:solidFill>
                            <a:schemeClr val="tx2">
                              <a:lumMod val="75000"/>
                            </a:schemeClr>
                          </a:solidFill>
                          <a:latin typeface="+mj-lt"/>
                        </a:rPr>
                        <a:t>8</a:t>
                      </a:r>
                      <a:r>
                        <a:rPr lang="en-GB" sz="1400" u="none" strike="noStrike" cap="none" dirty="0">
                          <a:solidFill>
                            <a:schemeClr val="tx2">
                              <a:lumMod val="75000"/>
                            </a:schemeClr>
                          </a:solidFill>
                          <a:latin typeface="+mj-lt"/>
                        </a:rPr>
                        <a:t>, 8</a:t>
                      </a:r>
                      <a:r>
                        <a:rPr lang="en-GB" sz="1400" dirty="0">
                          <a:solidFill>
                            <a:schemeClr val="tx2">
                              <a:lumMod val="75000"/>
                            </a:schemeClr>
                          </a:solidFill>
                          <a:latin typeface="+mj-lt"/>
                        </a:rPr>
                        <a:t>8</a:t>
                      </a:r>
                      <a:r>
                        <a:rPr lang="en-GB" sz="1400" u="none" strike="noStrike" cap="none" dirty="0">
                          <a:solidFill>
                            <a:schemeClr val="tx2">
                              <a:lumMod val="75000"/>
                            </a:schemeClr>
                          </a:solidFill>
                          <a:latin typeface="+mj-lt"/>
                        </a:rPr>
                        <a:t>)</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0B41CD">
                        <a:lumMod val="20000"/>
                        <a:lumOff val="80000"/>
                      </a:srgbClr>
                    </a:solidFill>
                  </a:tcPr>
                </a:tc>
                <a:extLst>
                  <a:ext uri="{0D108BD9-81ED-4DB2-BD59-A6C34878D82A}">
                    <a16:rowId xmlns:a16="http://schemas.microsoft.com/office/drawing/2014/main" val="10002"/>
                  </a:ext>
                </a:extLst>
              </a:tr>
              <a:tr h="4259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Median DoR</a:t>
                      </a:r>
                      <a:r>
                        <a:rPr lang="en-GB" sz="1400" u="none" strike="noStrike" cap="none" dirty="0">
                          <a:solidFill>
                            <a:schemeClr val="tx2">
                              <a:lumMod val="75000"/>
                            </a:schemeClr>
                          </a:solidFill>
                          <a:latin typeface="+mj-lt"/>
                        </a:rPr>
                        <a:t>, </a:t>
                      </a:r>
                      <a:r>
                        <a:rPr lang="en-GB" sz="1400" u="none" strike="noStrike" cap="none" dirty="0" err="1" smtClean="0">
                          <a:solidFill>
                            <a:schemeClr val="tx2">
                              <a:lumMod val="75000"/>
                            </a:schemeClr>
                          </a:solidFill>
                          <a:latin typeface="+mj-lt"/>
                        </a:rPr>
                        <a:t>mos</a:t>
                      </a:r>
                      <a:r>
                        <a:rPr lang="en-GB" sz="1400" baseline="30000" dirty="0">
                          <a:solidFill>
                            <a:schemeClr val="tx2">
                              <a:lumMod val="75000"/>
                            </a:schemeClr>
                          </a:solidFill>
                          <a:latin typeface="+mj-lt"/>
                        </a:rPr>
                        <a:t>†</a:t>
                      </a:r>
                      <a:r>
                        <a:rPr lang="en-GB" sz="1400" u="none" strike="noStrike" cap="none" dirty="0">
                          <a:solidFill>
                            <a:schemeClr val="tx2">
                              <a:lumMod val="75000"/>
                            </a:schemeClr>
                          </a:solidFill>
                          <a:latin typeface="+mj-lt"/>
                        </a:rPr>
                        <a:t> </a:t>
                      </a:r>
                      <a:br>
                        <a:rPr lang="en-GB" sz="1400" u="none" strike="noStrike" cap="none" dirty="0">
                          <a:solidFill>
                            <a:schemeClr val="tx2">
                              <a:lumMod val="75000"/>
                            </a:schemeClr>
                          </a:solidFill>
                          <a:latin typeface="+mj-lt"/>
                        </a:rPr>
                      </a:br>
                      <a:r>
                        <a:rPr lang="en-GB" sz="1400" u="none" strike="noStrike" cap="none" dirty="0">
                          <a:solidFill>
                            <a:schemeClr val="tx2">
                              <a:lumMod val="75000"/>
                            </a:schemeClr>
                          </a:solidFill>
                          <a:latin typeface="+mj-lt"/>
                        </a:rPr>
                        <a:t>(95% CI)</a:t>
                      </a:r>
                      <a:endParaRPr sz="1400" u="none" strike="noStrike" cap="none" dirty="0">
                        <a:solidFill>
                          <a:schemeClr val="tx2">
                            <a:lumMod val="75000"/>
                          </a:schemeClr>
                        </a:solidFill>
                        <a:latin typeface="+mj-lt"/>
                      </a:endParaRPr>
                    </a:p>
                  </a:txBody>
                  <a:tcPr marL="91450" marR="0" marT="0" marB="0"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F1F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22.3</a:t>
                      </a:r>
                      <a:endParaRPr sz="1400" baseline="30000" dirty="0">
                        <a:solidFill>
                          <a:schemeClr val="tx2">
                            <a:lumMod val="75000"/>
                          </a:schemeClr>
                        </a:solidFill>
                        <a:latin typeface="+mj-lt"/>
                      </a:endParaRPr>
                    </a:p>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solidFill>
                            <a:schemeClr val="tx2">
                              <a:lumMod val="75000"/>
                            </a:schemeClr>
                          </a:solidFill>
                          <a:latin typeface="+mj-lt"/>
                        </a:rPr>
                        <a:t>(15.1, NR)</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F1F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NR</a:t>
                      </a:r>
                      <a:endParaRPr sz="1400" baseline="30000" dirty="0">
                        <a:solidFill>
                          <a:schemeClr val="tx2">
                            <a:lumMod val="75000"/>
                          </a:schemeClr>
                        </a:solidFill>
                        <a:latin typeface="+mj-lt"/>
                      </a:endParaRPr>
                    </a:p>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solidFill>
                            <a:schemeClr val="tx2">
                              <a:lumMod val="75000"/>
                            </a:schemeClr>
                          </a:solidFill>
                          <a:latin typeface="+mj-lt"/>
                        </a:rPr>
                        <a:t>(9.0, NR)</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6F1FE"/>
                    </a:solidFill>
                  </a:tcPr>
                </a:tc>
                <a:extLst>
                  <a:ext uri="{0D108BD9-81ED-4DB2-BD59-A6C34878D82A}">
                    <a16:rowId xmlns:a16="http://schemas.microsoft.com/office/drawing/2014/main" val="10003"/>
                  </a:ext>
                </a:extLst>
              </a:tr>
              <a:tr h="31503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82562" marR="0" lvl="0" indent="0" algn="l" rtl="0">
                        <a:lnSpc>
                          <a:spcPct val="100000"/>
                        </a:lnSpc>
                        <a:spcBef>
                          <a:spcPts val="0"/>
                        </a:spcBef>
                        <a:spcAft>
                          <a:spcPts val="0"/>
                        </a:spcAft>
                        <a:buClr>
                          <a:srgbClr val="000000"/>
                        </a:buClr>
                        <a:buSzPts val="1400"/>
                        <a:buFont typeface="Arial"/>
                        <a:buNone/>
                      </a:pPr>
                      <a:r>
                        <a:rPr lang="en-GB" sz="1400" b="0" u="none" strike="noStrike" cap="none" dirty="0">
                          <a:solidFill>
                            <a:schemeClr val="tx2">
                              <a:lumMod val="75000"/>
                            </a:schemeClr>
                          </a:solidFill>
                          <a:latin typeface="+mj-lt"/>
                        </a:rPr>
                        <a:t>Median follow-up, </a:t>
                      </a:r>
                      <a:r>
                        <a:rPr lang="en-GB" sz="1400" b="0" u="none" strike="noStrike" cap="none" dirty="0" err="1" smtClean="0">
                          <a:solidFill>
                            <a:schemeClr val="tx2">
                              <a:lumMod val="75000"/>
                            </a:schemeClr>
                          </a:solidFill>
                          <a:latin typeface="+mj-lt"/>
                        </a:rPr>
                        <a:t>mos</a:t>
                      </a:r>
                      <a:endParaRPr sz="1400" b="0" u="none" strike="noStrike" cap="none" dirty="0">
                        <a:solidFill>
                          <a:schemeClr val="tx2">
                            <a:lumMod val="75000"/>
                          </a:schemeClr>
                        </a:solidFill>
                        <a:latin typeface="+mj-lt"/>
                      </a:endParaRPr>
                    </a:p>
                  </a:txBody>
                  <a:tcPr marL="91450" marR="0" marT="0" marB="0"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E6F1F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0" u="none" strike="noStrike" cap="none" dirty="0">
                          <a:solidFill>
                            <a:schemeClr val="tx2">
                              <a:lumMod val="75000"/>
                            </a:schemeClr>
                          </a:solidFill>
                          <a:latin typeface="+mj-lt"/>
                        </a:rPr>
                        <a:t>16.7</a:t>
                      </a:r>
                      <a:endParaRPr sz="1400" b="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E6F1F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0" u="none" strike="noStrike" cap="none" dirty="0">
                          <a:solidFill>
                            <a:schemeClr val="tx2">
                              <a:lumMod val="75000"/>
                            </a:schemeClr>
                          </a:solidFill>
                          <a:latin typeface="+mj-lt"/>
                        </a:rPr>
                        <a:t>7.4</a:t>
                      </a:r>
                      <a:endParaRPr sz="1400" b="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E6F1FE"/>
                    </a:solidFill>
                  </a:tcPr>
                </a:tc>
                <a:extLst>
                  <a:ext uri="{0D108BD9-81ED-4DB2-BD59-A6C34878D82A}">
                    <a16:rowId xmlns:a16="http://schemas.microsoft.com/office/drawing/2014/main" val="10004"/>
                  </a:ext>
                </a:extLst>
              </a:tr>
              <a:tr h="63886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Median PFS</a:t>
                      </a:r>
                      <a:r>
                        <a:rPr lang="en-GB" sz="1400" u="none" strike="noStrike" cap="none" dirty="0">
                          <a:solidFill>
                            <a:schemeClr val="tx2">
                              <a:lumMod val="75000"/>
                            </a:schemeClr>
                          </a:solidFill>
                          <a:latin typeface="+mj-lt"/>
                        </a:rPr>
                        <a:t>, </a:t>
                      </a:r>
                      <a:r>
                        <a:rPr lang="en-GB" sz="1400" u="none" strike="noStrike" cap="none" dirty="0" err="1" smtClean="0">
                          <a:solidFill>
                            <a:schemeClr val="tx2">
                              <a:lumMod val="75000"/>
                            </a:schemeClr>
                          </a:solidFill>
                          <a:latin typeface="+mj-lt"/>
                        </a:rPr>
                        <a:t>mos</a:t>
                      </a:r>
                      <a:r>
                        <a:rPr lang="en-GB" sz="1400" u="none" strike="noStrike" cap="none" baseline="30000" dirty="0">
                          <a:solidFill>
                            <a:schemeClr val="tx2">
                              <a:lumMod val="75000"/>
                            </a:schemeClr>
                          </a:solidFill>
                          <a:latin typeface="+mj-lt"/>
                        </a:rPr>
                        <a:t>†</a:t>
                      </a:r>
                      <a:r>
                        <a:rPr lang="en-GB" sz="1400" u="none" strike="noStrike" cap="none" dirty="0">
                          <a:solidFill>
                            <a:schemeClr val="tx2">
                              <a:lumMod val="75000"/>
                            </a:schemeClr>
                          </a:solidFill>
                          <a:latin typeface="+mj-lt"/>
                        </a:rPr>
                        <a:t> </a:t>
                      </a:r>
                      <a:br>
                        <a:rPr lang="en-GB" sz="1400" u="none" strike="noStrike" cap="none" dirty="0">
                          <a:solidFill>
                            <a:schemeClr val="tx2">
                              <a:lumMod val="75000"/>
                            </a:schemeClr>
                          </a:solidFill>
                          <a:latin typeface="+mj-lt"/>
                        </a:rPr>
                      </a:br>
                      <a:r>
                        <a:rPr lang="en-GB" sz="1400" u="none" strike="noStrike" cap="none" dirty="0">
                          <a:solidFill>
                            <a:schemeClr val="tx2">
                              <a:lumMod val="75000"/>
                            </a:schemeClr>
                          </a:solidFill>
                          <a:latin typeface="+mj-lt"/>
                        </a:rPr>
                        <a:t>(95% CI)</a:t>
                      </a:r>
                      <a:endParaRPr sz="1400" b="1" u="none" strike="noStrike" cap="none" dirty="0">
                        <a:solidFill>
                          <a:schemeClr val="tx2">
                            <a:lumMod val="75000"/>
                          </a:schemeClr>
                        </a:solidFill>
                        <a:latin typeface="+mj-lt"/>
                      </a:endParaRPr>
                    </a:p>
                  </a:txBody>
                  <a:tcPr marL="91450" marR="0" marT="0" marB="0"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B41CD">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i="1" dirty="0">
                          <a:solidFill>
                            <a:schemeClr val="tx2">
                              <a:lumMod val="75000"/>
                            </a:schemeClr>
                          </a:solidFill>
                          <a:latin typeface="+mj-lt"/>
                        </a:rPr>
                        <a:t>n=136</a:t>
                      </a:r>
                      <a:endParaRPr sz="1400" i="1" dirty="0">
                        <a:solidFill>
                          <a:schemeClr val="tx2">
                            <a:lumMod val="75000"/>
                          </a:schemeClr>
                        </a:solidFill>
                        <a:latin typeface="+mj-lt"/>
                      </a:endParaRPr>
                    </a:p>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16.5</a:t>
                      </a:r>
                      <a:endParaRPr sz="1400" dirty="0">
                        <a:solidFill>
                          <a:schemeClr val="tx2">
                            <a:lumMod val="75000"/>
                          </a:schemeClr>
                        </a:solidFill>
                        <a:latin typeface="+mj-lt"/>
                      </a:endParaRPr>
                    </a:p>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solidFill>
                            <a:schemeClr val="tx2">
                              <a:lumMod val="75000"/>
                            </a:schemeClr>
                          </a:solidFill>
                          <a:latin typeface="+mj-lt"/>
                        </a:rPr>
                        <a:t>(10.5, 24.1)</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B41CD">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i="1" dirty="0">
                          <a:solidFill>
                            <a:schemeClr val="tx2">
                              <a:lumMod val="75000"/>
                            </a:schemeClr>
                          </a:solidFill>
                          <a:latin typeface="+mj-lt"/>
                        </a:rPr>
                        <a:t>n=75</a:t>
                      </a:r>
                      <a:endParaRPr sz="1400" i="1" dirty="0">
                        <a:solidFill>
                          <a:schemeClr val="tx2">
                            <a:lumMod val="75000"/>
                          </a:schemeClr>
                        </a:solidFill>
                        <a:latin typeface="+mj-lt"/>
                      </a:endParaRPr>
                    </a:p>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13.0</a:t>
                      </a:r>
                      <a:r>
                        <a:rPr lang="en-GB" sz="1400" u="none" strike="noStrike" cap="none" baseline="30000" dirty="0">
                          <a:solidFill>
                            <a:schemeClr val="tx2">
                              <a:lumMod val="75000"/>
                            </a:schemeClr>
                          </a:solidFill>
                          <a:latin typeface="+mj-lt"/>
                        </a:rPr>
                        <a:t>§</a:t>
                      </a:r>
                      <a:endParaRPr sz="1400" baseline="30000" dirty="0">
                        <a:solidFill>
                          <a:schemeClr val="tx2">
                            <a:lumMod val="75000"/>
                          </a:schemeClr>
                        </a:solidFill>
                        <a:latin typeface="+mj-lt"/>
                      </a:endParaRPr>
                    </a:p>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solidFill>
                            <a:schemeClr val="tx2">
                              <a:lumMod val="75000"/>
                            </a:schemeClr>
                          </a:solidFill>
                          <a:latin typeface="+mj-lt"/>
                        </a:rPr>
                        <a:t>(9.1, NR)</a:t>
                      </a:r>
                      <a:endParaRPr sz="140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B41CD">
                        <a:lumMod val="20000"/>
                        <a:lumOff val="80000"/>
                      </a:srgbClr>
                    </a:solidFill>
                  </a:tcPr>
                </a:tc>
                <a:extLst>
                  <a:ext uri="{0D108BD9-81ED-4DB2-BD59-A6C34878D82A}">
                    <a16:rowId xmlns:a16="http://schemas.microsoft.com/office/drawing/2014/main" val="10005"/>
                  </a:ext>
                </a:extLst>
              </a:tr>
              <a:tr h="29662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82562" marR="0" lvl="0" indent="0" algn="l" rtl="0">
                        <a:lnSpc>
                          <a:spcPct val="100000"/>
                        </a:lnSpc>
                        <a:spcBef>
                          <a:spcPts val="0"/>
                        </a:spcBef>
                        <a:spcAft>
                          <a:spcPts val="0"/>
                        </a:spcAft>
                        <a:buClr>
                          <a:srgbClr val="000000"/>
                        </a:buClr>
                        <a:buSzPts val="1400"/>
                        <a:buFont typeface="Arial"/>
                        <a:buNone/>
                      </a:pPr>
                      <a:r>
                        <a:rPr lang="en-GB" sz="1400" b="0" u="none" strike="noStrike" cap="none" dirty="0">
                          <a:solidFill>
                            <a:schemeClr val="tx2">
                              <a:lumMod val="75000"/>
                            </a:schemeClr>
                          </a:solidFill>
                          <a:latin typeface="+mj-lt"/>
                        </a:rPr>
                        <a:t>Median follow-up, </a:t>
                      </a:r>
                      <a:r>
                        <a:rPr lang="en-GB" sz="1400" b="0" u="none" strike="noStrike" cap="none" dirty="0" err="1" smtClean="0">
                          <a:solidFill>
                            <a:schemeClr val="tx2">
                              <a:lumMod val="75000"/>
                            </a:schemeClr>
                          </a:solidFill>
                          <a:latin typeface="+mj-lt"/>
                        </a:rPr>
                        <a:t>mos</a:t>
                      </a:r>
                      <a:endParaRPr sz="1400" b="0" u="none" strike="noStrike" cap="none" dirty="0">
                        <a:solidFill>
                          <a:schemeClr val="tx2">
                            <a:lumMod val="75000"/>
                          </a:schemeClr>
                        </a:solidFill>
                        <a:latin typeface="+mj-lt"/>
                      </a:endParaRPr>
                    </a:p>
                  </a:txBody>
                  <a:tcPr marL="91450" marR="0" marT="0" marB="0"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0B41CD">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0" u="none" strike="noStrike" cap="none" dirty="0">
                          <a:solidFill>
                            <a:schemeClr val="tx2">
                              <a:lumMod val="75000"/>
                            </a:schemeClr>
                          </a:solidFill>
                          <a:latin typeface="+mj-lt"/>
                        </a:rPr>
                        <a:t>18.4</a:t>
                      </a:r>
                      <a:endParaRPr sz="1400" b="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0B41CD">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b="0" u="none" strike="noStrike" cap="none" dirty="0">
                          <a:solidFill>
                            <a:schemeClr val="tx2">
                              <a:lumMod val="75000"/>
                            </a:schemeClr>
                          </a:solidFill>
                          <a:latin typeface="+mj-lt"/>
                        </a:rPr>
                        <a:t>9.2</a:t>
                      </a:r>
                      <a:endParaRPr sz="1400" b="0"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0B41CD">
                        <a:lumMod val="20000"/>
                        <a:lumOff val="80000"/>
                      </a:srgbClr>
                    </a:solidFill>
                  </a:tcPr>
                </a:tc>
                <a:extLst>
                  <a:ext uri="{0D108BD9-81ED-4DB2-BD59-A6C34878D82A}">
                    <a16:rowId xmlns:a16="http://schemas.microsoft.com/office/drawing/2014/main" val="10006"/>
                  </a:ext>
                </a:extLst>
              </a:tr>
              <a:tr h="4259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Intracranial ORR</a:t>
                      </a:r>
                      <a:r>
                        <a:rPr lang="en-GB" sz="1400" b="0" u="none" strike="noStrike" cap="none" dirty="0">
                          <a:solidFill>
                            <a:schemeClr val="tx2">
                              <a:lumMod val="75000"/>
                            </a:schemeClr>
                          </a:solidFill>
                          <a:latin typeface="+mj-lt"/>
                        </a:rPr>
                        <a:t>,</a:t>
                      </a:r>
                      <a:endParaRPr sz="1400" dirty="0">
                        <a:solidFill>
                          <a:schemeClr val="tx2">
                            <a:lumMod val="75000"/>
                          </a:schemeClr>
                        </a:solidFill>
                        <a:latin typeface="+mj-lt"/>
                      </a:endParaRPr>
                    </a:p>
                    <a:p>
                      <a:pPr marL="0" marR="0" lvl="0" indent="0" algn="l" rtl="0">
                        <a:lnSpc>
                          <a:spcPct val="100000"/>
                        </a:lnSpc>
                        <a:spcBef>
                          <a:spcPts val="0"/>
                        </a:spcBef>
                        <a:spcAft>
                          <a:spcPts val="0"/>
                        </a:spcAft>
                        <a:buClr>
                          <a:srgbClr val="000000"/>
                        </a:buClr>
                        <a:buSzPts val="1400"/>
                        <a:buFont typeface="Arial"/>
                        <a:buNone/>
                      </a:pPr>
                      <a:r>
                        <a:rPr lang="en-GB" sz="1400" b="0" u="none" strike="noStrike" cap="none" dirty="0">
                          <a:solidFill>
                            <a:schemeClr val="tx2">
                              <a:lumMod val="75000"/>
                            </a:schemeClr>
                          </a:solidFill>
                          <a:latin typeface="+mj-lt"/>
                        </a:rPr>
                        <a:t>% (95% CI)</a:t>
                      </a:r>
                      <a:endParaRPr sz="1400" b="1" u="none" strike="noStrike" cap="none" dirty="0">
                        <a:solidFill>
                          <a:schemeClr val="tx2">
                            <a:lumMod val="75000"/>
                          </a:schemeClr>
                        </a:solidFill>
                        <a:latin typeface="+mj-lt"/>
                      </a:endParaRPr>
                    </a:p>
                  </a:txBody>
                  <a:tcPr marL="91450" marR="0" marT="0" marB="0"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E6F1FE"/>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rtl="0">
                        <a:lnSpc>
                          <a:spcPct val="100000"/>
                        </a:lnSpc>
                        <a:spcBef>
                          <a:spcPts val="0"/>
                        </a:spcBef>
                        <a:spcAft>
                          <a:spcPts val="0"/>
                        </a:spcAft>
                        <a:buClr>
                          <a:srgbClr val="000000"/>
                        </a:buClr>
                        <a:buSzPts val="1400"/>
                        <a:buFont typeface="Arial"/>
                        <a:buNone/>
                      </a:pPr>
                      <a:r>
                        <a:rPr lang="en-GB" sz="1400" i="1" u="none" strike="noStrike" cap="none" dirty="0">
                          <a:solidFill>
                            <a:schemeClr val="tx2">
                              <a:lumMod val="75000"/>
                            </a:schemeClr>
                          </a:solidFill>
                          <a:latin typeface="+mj-lt"/>
                        </a:rPr>
                        <a:t>n=10</a:t>
                      </a:r>
                      <a:endParaRPr sz="1400" i="1" dirty="0">
                        <a:solidFill>
                          <a:schemeClr val="tx2">
                            <a:lumMod val="75000"/>
                          </a:schemeClr>
                        </a:solidFill>
                        <a:latin typeface="+mj-lt"/>
                      </a:endParaRPr>
                    </a:p>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2">
                              <a:lumMod val="75000"/>
                            </a:schemeClr>
                          </a:solidFill>
                          <a:latin typeface="+mj-lt"/>
                        </a:rPr>
                        <a:t>70</a:t>
                      </a:r>
                      <a:r>
                        <a:rPr lang="en-GB" sz="1400" u="none" strike="noStrike" cap="none" dirty="0">
                          <a:solidFill>
                            <a:schemeClr val="tx2">
                              <a:lumMod val="75000"/>
                            </a:schemeClr>
                          </a:solidFill>
                          <a:latin typeface="+mj-lt"/>
                        </a:rPr>
                        <a:t> (35, 93)</a:t>
                      </a:r>
                      <a:endParaRPr sz="1400" i="1" u="none" strike="noStrike" cap="none" dirty="0">
                        <a:solidFill>
                          <a:schemeClr val="tx2">
                            <a:lumMod val="75000"/>
                          </a:schemeClr>
                        </a:solidFill>
                        <a:latin typeface="+mj-lt"/>
                      </a:endParaRPr>
                    </a:p>
                  </a:txBody>
                  <a:tcPr marL="91450" marR="91450" marT="0"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E6F1FE"/>
                    </a:solidFill>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17" name="Google Shape;1205;p86">
            <a:extLst>
              <a:ext uri="{FF2B5EF4-FFF2-40B4-BE49-F238E27FC236}">
                <a16:creationId xmlns:a16="http://schemas.microsoft.com/office/drawing/2014/main" id="{0B617191-6505-42D5-81F6-91CF2B81C7EC}"/>
              </a:ext>
            </a:extLst>
          </p:cNvPr>
          <p:cNvSpPr/>
          <p:nvPr/>
        </p:nvSpPr>
        <p:spPr>
          <a:xfrm>
            <a:off x="7623523" y="1307282"/>
            <a:ext cx="2962275" cy="1127215"/>
          </a:xfrm>
          <a:prstGeom prst="roundRect">
            <a:avLst>
              <a:gd name="adj" fmla="val 10811"/>
            </a:avLst>
          </a:prstGeom>
          <a:solidFill>
            <a:srgbClr val="FFFFFF"/>
          </a:solidFill>
          <a:ln w="28575" cap="flat" cmpd="sng">
            <a:solidFill>
              <a:srgbClr val="1482FA"/>
            </a:solidFill>
            <a:prstDash val="solid"/>
            <a:round/>
            <a:headEnd type="none" w="sm" len="sm"/>
            <a:tailEnd type="none" w="sm" len="sm"/>
          </a:ln>
        </p:spPr>
        <p:txBody>
          <a:bodyPr spcFirstLastPara="1" wrap="square" lIns="91425" tIns="36000" rIns="91425"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400" b="1" i="0" u="none" strike="noStrike" kern="0" cap="none" spc="0" normalizeH="0" baseline="0" noProof="0" dirty="0" err="1" smtClean="0">
                <a:ln>
                  <a:noFill/>
                </a:ln>
                <a:solidFill>
                  <a:srgbClr val="1482FA"/>
                </a:solidFill>
                <a:effectLst/>
                <a:uLnTx/>
                <a:uFillTx/>
                <a:latin typeface="Arial"/>
                <a:ea typeface="Arial"/>
                <a:cs typeface="Arial"/>
                <a:sym typeface="Arial"/>
              </a:rPr>
              <a:t>Pralsetinib</a:t>
            </a:r>
            <a:r>
              <a:rPr kumimoji="0" lang="en-US" sz="1400" b="0" i="0" u="none" strike="noStrike" kern="0" cap="none" spc="0" normalizeH="0" baseline="0" noProof="0" dirty="0" smtClean="0">
                <a:ln>
                  <a:noFill/>
                </a:ln>
                <a:solidFill>
                  <a:srgbClr val="44546A"/>
                </a:solidFill>
                <a:effectLst/>
                <a:uLnTx/>
                <a:uFillTx/>
                <a:latin typeface="Arial"/>
                <a:ea typeface="Arial"/>
                <a:cs typeface="Arial"/>
                <a:sym typeface="Arial"/>
              </a:rPr>
              <a:t> </a:t>
            </a:r>
            <a:r>
              <a:rPr kumimoji="0" lang="en-US" sz="14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approved in </a:t>
            </a:r>
            <a:br>
              <a:rPr kumimoji="0" lang="en-US" sz="14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br>
            <a:r>
              <a:rPr kumimoji="0" lang="en-US" sz="1400" b="1"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1L treatment </a:t>
            </a:r>
            <a:r>
              <a:rPr kumimoji="0" lang="en-US" sz="14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advanced RET fusion-positive NSCLC in the </a:t>
            </a:r>
            <a:r>
              <a:rPr kumimoji="0" lang="en-US" sz="1400" b="1"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US and EU</a:t>
            </a:r>
            <a:r>
              <a:rPr kumimoji="0" lang="en-US" sz="1400" b="0" i="0" u="none" strike="noStrike" kern="0" cap="none" spc="0" normalizeH="0" baseline="30000" noProof="0" dirty="0" smtClean="0">
                <a:ln>
                  <a:noFill/>
                </a:ln>
                <a:solidFill>
                  <a:srgbClr val="44546A">
                    <a:lumMod val="75000"/>
                  </a:srgbClr>
                </a:solidFill>
                <a:effectLst/>
                <a:uLnTx/>
                <a:uFillTx/>
                <a:latin typeface="Arial"/>
                <a:ea typeface="Arial"/>
                <a:cs typeface="Arial"/>
                <a:sym typeface="Arial"/>
              </a:rPr>
              <a:t>3,4</a:t>
            </a:r>
          </a:p>
        </p:txBody>
      </p:sp>
      <p:cxnSp>
        <p:nvCxnSpPr>
          <p:cNvPr id="19" name="Connettore diritto 18"/>
          <p:cNvCxnSpPr/>
          <p:nvPr/>
        </p:nvCxnSpPr>
        <p:spPr>
          <a:xfrm>
            <a:off x="757646" y="12060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16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919D1-2A52-9D45-B368-0AC2E221C870}" type="slidenum">
              <a:rPr kumimoji="0" lang="it-IT"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36" name="Group 5">
            <a:extLst>
              <a:ext uri="{FF2B5EF4-FFF2-40B4-BE49-F238E27FC236}">
                <a16:creationId xmlns:a16="http://schemas.microsoft.com/office/drawing/2014/main" id="{14EFB88D-8B9D-4BA9-A5BF-1EA26D0BE83D}"/>
              </a:ext>
            </a:extLst>
          </p:cNvPr>
          <p:cNvGrpSpPr/>
          <p:nvPr/>
        </p:nvGrpSpPr>
        <p:grpSpPr>
          <a:xfrm>
            <a:off x="7580662" y="4080411"/>
            <a:ext cx="4132163" cy="702767"/>
            <a:chOff x="7486961" y="7335591"/>
            <a:chExt cx="4132163" cy="702767"/>
          </a:xfrm>
        </p:grpSpPr>
        <p:sp>
          <p:nvSpPr>
            <p:cNvPr id="66" name="Google Shape;1261;p89">
              <a:extLst>
                <a:ext uri="{FF2B5EF4-FFF2-40B4-BE49-F238E27FC236}">
                  <a16:creationId xmlns:a16="http://schemas.microsoft.com/office/drawing/2014/main" id="{0BA40274-AF22-489C-B7C5-5BE9B11A43F3}"/>
                </a:ext>
              </a:extLst>
            </p:cNvPr>
            <p:cNvSpPr txBox="1"/>
            <p:nvPr/>
          </p:nvSpPr>
          <p:spPr>
            <a:xfrm>
              <a:off x="7486961" y="7335591"/>
              <a:ext cx="4132163" cy="215444"/>
            </a:xfrm>
            <a:prstGeom prst="rect">
              <a:avLst/>
            </a:prstGeom>
            <a:noFill/>
            <a:ln>
              <a:noFill/>
            </a:ln>
          </p:spPr>
          <p:txBody>
            <a:bodyPr spcFirstLastPara="1" wrap="square" lIns="0" tIns="0" rIns="0" bIns="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B41CD"/>
                  </a:solidFill>
                  <a:effectLst/>
                  <a:uLnTx/>
                  <a:uFillTx/>
                  <a:latin typeface="Arial" panose="020B0604020202020204"/>
                  <a:ea typeface="+mn-ea"/>
                  <a:cs typeface="Arial"/>
                  <a:sym typeface="Arial"/>
                </a:rPr>
                <a:t>Phase I dose-escalation trial (monotherapy)</a:t>
              </a:r>
              <a:r>
                <a:rPr kumimoji="0" lang="en-GB" sz="1400" b="0" i="0" u="none" strike="noStrike" kern="0" cap="none" spc="0" normalizeH="0" baseline="30000" noProof="0" dirty="0">
                  <a:ln>
                    <a:noFill/>
                  </a:ln>
                  <a:solidFill>
                    <a:srgbClr val="0B41CD"/>
                  </a:solidFill>
                  <a:effectLst/>
                  <a:uLnTx/>
                  <a:uFillTx/>
                  <a:latin typeface="Arial" panose="020B0604020202020204"/>
                  <a:ea typeface="+mn-ea"/>
                  <a:cs typeface="Arial"/>
                  <a:sym typeface="Arial"/>
                </a:rPr>
                <a:t>8,9</a:t>
              </a:r>
            </a:p>
          </p:txBody>
        </p:sp>
        <p:sp>
          <p:nvSpPr>
            <p:cNvPr id="67" name="Google Shape;1261;p89">
              <a:extLst>
                <a:ext uri="{FF2B5EF4-FFF2-40B4-BE49-F238E27FC236}">
                  <a16:creationId xmlns:a16="http://schemas.microsoft.com/office/drawing/2014/main" id="{E84BB254-8624-4936-B1F3-7103474D20F9}"/>
                </a:ext>
              </a:extLst>
            </p:cNvPr>
            <p:cNvSpPr txBox="1"/>
            <p:nvPr/>
          </p:nvSpPr>
          <p:spPr>
            <a:xfrm>
              <a:off x="7668824" y="7534768"/>
              <a:ext cx="3768436" cy="503590"/>
            </a:xfrm>
            <a:prstGeom prst="rect">
              <a:avLst/>
            </a:prstGeom>
            <a:noFill/>
            <a:ln>
              <a:noFill/>
            </a:ln>
          </p:spPr>
          <p:txBody>
            <a:bodyPr spcFirstLastPara="1" wrap="square" lIns="36000" tIns="36000" rIns="36000" bIns="3600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Unconfirmed ORR: </a:t>
              </a:r>
              <a:r>
                <a:rPr kumimoji="0" lang="en-GB" sz="1400" b="1" i="0" u="none" strike="noStrike" kern="0" cap="none" spc="0" normalizeH="0" baseline="0" noProof="0" dirty="0">
                  <a:ln>
                    <a:noFill/>
                  </a:ln>
                  <a:solidFill>
                    <a:srgbClr val="0B41CD"/>
                  </a:solidFill>
                  <a:effectLst/>
                  <a:uLnTx/>
                  <a:uFillTx/>
                  <a:latin typeface="Arial" panose="020B0604020202020204"/>
                  <a:ea typeface="+mn-ea"/>
                  <a:cs typeface="Arial"/>
                  <a:sym typeface="Arial"/>
                </a:rPr>
                <a:t>53%</a:t>
              </a: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GB" sz="14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(n=30/57)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17% of patients had ≥1 grade 3–5 TRAE</a:t>
              </a:r>
            </a:p>
          </p:txBody>
        </p:sp>
      </p:grpSp>
      <p:grpSp>
        <p:nvGrpSpPr>
          <p:cNvPr id="37" name="Group 9">
            <a:extLst>
              <a:ext uri="{FF2B5EF4-FFF2-40B4-BE49-F238E27FC236}">
                <a16:creationId xmlns:a16="http://schemas.microsoft.com/office/drawing/2014/main" id="{7F67CD61-6FD1-4FB0-B188-471E15A1A441}"/>
              </a:ext>
            </a:extLst>
          </p:cNvPr>
          <p:cNvGrpSpPr/>
          <p:nvPr/>
        </p:nvGrpSpPr>
        <p:grpSpPr>
          <a:xfrm>
            <a:off x="479174" y="4080410"/>
            <a:ext cx="4790253" cy="1521545"/>
            <a:chOff x="601342" y="7335591"/>
            <a:chExt cx="4790253" cy="1521545"/>
          </a:xfrm>
        </p:grpSpPr>
        <p:sp>
          <p:nvSpPr>
            <p:cNvPr id="62" name="Google Shape;1261;p89">
              <a:extLst>
                <a:ext uri="{FF2B5EF4-FFF2-40B4-BE49-F238E27FC236}">
                  <a16:creationId xmlns:a16="http://schemas.microsoft.com/office/drawing/2014/main" id="{A9B070AB-0165-4DDC-A89A-4E311BCC750A}"/>
                </a:ext>
              </a:extLst>
            </p:cNvPr>
            <p:cNvSpPr txBox="1"/>
            <p:nvPr/>
          </p:nvSpPr>
          <p:spPr>
            <a:xfrm>
              <a:off x="649468" y="7335591"/>
              <a:ext cx="4694001" cy="215444"/>
            </a:xfrm>
            <a:prstGeom prst="rect">
              <a:avLst/>
            </a:prstGeom>
            <a:noFill/>
            <a:ln>
              <a:noFill/>
            </a:ln>
          </p:spPr>
          <p:txBody>
            <a:bodyPr spcFirstLastPara="1" wrap="square" lIns="0" tIns="0" rIns="0" bIns="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6666"/>
                  </a:solidFill>
                  <a:effectLst/>
                  <a:uLnTx/>
                  <a:uFillTx/>
                  <a:latin typeface="Arial" panose="020B0604020202020204"/>
                  <a:ea typeface="+mn-ea"/>
                  <a:cs typeface="Arial"/>
                  <a:sym typeface="Arial"/>
                </a:rPr>
                <a:t>Phase II multicentre, open-label trial (monotherapy)</a:t>
              </a:r>
              <a:r>
                <a:rPr kumimoji="0" lang="en-GB" sz="1400" b="0" i="0" u="none" strike="noStrike" kern="0" cap="none" spc="0" normalizeH="0" baseline="30000" noProof="0" dirty="0">
                  <a:ln>
                    <a:noFill/>
                  </a:ln>
                  <a:solidFill>
                    <a:srgbClr val="006666"/>
                  </a:solidFill>
                  <a:effectLst/>
                  <a:uLnTx/>
                  <a:uFillTx/>
                  <a:latin typeface="Arial" panose="020B0604020202020204"/>
                  <a:ea typeface="+mn-ea"/>
                  <a:cs typeface="Arial"/>
                  <a:sym typeface="Arial"/>
                </a:rPr>
                <a:t>3,4</a:t>
              </a:r>
            </a:p>
          </p:txBody>
        </p:sp>
        <p:sp>
          <p:nvSpPr>
            <p:cNvPr id="63" name="Google Shape;1261;p89">
              <a:extLst>
                <a:ext uri="{FF2B5EF4-FFF2-40B4-BE49-F238E27FC236}">
                  <a16:creationId xmlns:a16="http://schemas.microsoft.com/office/drawing/2014/main" id="{CA6BD2FF-96A4-400B-AA79-A0D9660B62DB}"/>
                </a:ext>
              </a:extLst>
            </p:cNvPr>
            <p:cNvSpPr txBox="1"/>
            <p:nvPr/>
          </p:nvSpPr>
          <p:spPr>
            <a:xfrm>
              <a:off x="601342" y="8154369"/>
              <a:ext cx="4790253" cy="215444"/>
            </a:xfrm>
            <a:prstGeom prst="rect">
              <a:avLst/>
            </a:prstGeom>
            <a:noFill/>
            <a:ln>
              <a:noFill/>
            </a:ln>
          </p:spPr>
          <p:txBody>
            <a:bodyPr spcFirstLastPara="1" wrap="square" lIns="0" tIns="0" rIns="0" bIns="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6666"/>
                  </a:solidFill>
                  <a:effectLst/>
                  <a:uLnTx/>
                  <a:uFillTx/>
                  <a:latin typeface="Arial" panose="020B0604020202020204"/>
                  <a:ea typeface="+mn-ea"/>
                  <a:cs typeface="Arial"/>
                  <a:sym typeface="Arial"/>
                </a:rPr>
                <a:t>Phase </a:t>
              </a:r>
              <a:r>
                <a:rPr kumimoji="0" lang="en-GB" sz="1400" b="1" i="0" u="none" strike="noStrike" kern="0" cap="none" spc="0" normalizeH="0" baseline="0" noProof="0" dirty="0" err="1">
                  <a:ln>
                    <a:noFill/>
                  </a:ln>
                  <a:solidFill>
                    <a:srgbClr val="006666"/>
                  </a:solidFill>
                  <a:effectLst/>
                  <a:uLnTx/>
                  <a:uFillTx/>
                  <a:latin typeface="Arial" panose="020B0604020202020204"/>
                  <a:ea typeface="+mn-ea"/>
                  <a:cs typeface="Arial"/>
                  <a:sym typeface="Arial"/>
                </a:rPr>
                <a:t>Ib</a:t>
              </a:r>
              <a:r>
                <a:rPr kumimoji="0" lang="en-GB" sz="1400" b="1" i="0" u="none" strike="noStrike" kern="0" cap="none" spc="0" normalizeH="0" baseline="0" noProof="0" dirty="0">
                  <a:ln>
                    <a:noFill/>
                  </a:ln>
                  <a:solidFill>
                    <a:srgbClr val="006666"/>
                  </a:solidFill>
                  <a:effectLst/>
                  <a:uLnTx/>
                  <a:uFillTx/>
                  <a:latin typeface="Arial" panose="020B0604020202020204"/>
                  <a:ea typeface="+mn-ea"/>
                  <a:cs typeface="Arial"/>
                  <a:sym typeface="Arial"/>
                </a:rPr>
                <a:t> multicentre, open-label trials (CIT combo)</a:t>
              </a:r>
              <a:r>
                <a:rPr kumimoji="0" lang="en-GB" sz="1400" b="0" i="0" u="none" strike="noStrike" kern="0" cap="none" spc="0" normalizeH="0" baseline="30000" noProof="0" dirty="0">
                  <a:ln>
                    <a:noFill/>
                  </a:ln>
                  <a:solidFill>
                    <a:srgbClr val="006666"/>
                  </a:solidFill>
                  <a:effectLst/>
                  <a:uLnTx/>
                  <a:uFillTx/>
                  <a:latin typeface="Arial" panose="020B0604020202020204"/>
                  <a:ea typeface="+mn-ea"/>
                  <a:cs typeface="Arial"/>
                  <a:sym typeface="Arial"/>
                </a:rPr>
                <a:t>5–6</a:t>
              </a:r>
            </a:p>
          </p:txBody>
        </p:sp>
        <p:sp>
          <p:nvSpPr>
            <p:cNvPr id="64" name="Google Shape;1261;p89">
              <a:extLst>
                <a:ext uri="{FF2B5EF4-FFF2-40B4-BE49-F238E27FC236}">
                  <a16:creationId xmlns:a16="http://schemas.microsoft.com/office/drawing/2014/main" id="{075B4691-97CC-46DC-8FC9-5B8C95BB1EFF}"/>
                </a:ext>
              </a:extLst>
            </p:cNvPr>
            <p:cNvSpPr txBox="1"/>
            <p:nvPr/>
          </p:nvSpPr>
          <p:spPr>
            <a:xfrm>
              <a:off x="1069045" y="7534768"/>
              <a:ext cx="3854847" cy="503590"/>
            </a:xfrm>
            <a:prstGeom prst="rect">
              <a:avLst/>
            </a:prstGeom>
            <a:noFill/>
            <a:ln>
              <a:noFill/>
            </a:ln>
          </p:spPr>
          <p:txBody>
            <a:bodyPr spcFirstLastPara="1" wrap="square" lIns="36000" tIns="36000" rIns="36000" bIns="3600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ORR: </a:t>
              </a:r>
              <a:r>
                <a:rPr kumimoji="0" lang="en-GB" sz="1400" b="1" i="0" u="none" strike="noStrike" kern="0" cap="none" spc="0" normalizeH="0" baseline="0" noProof="0" dirty="0">
                  <a:ln>
                    <a:noFill/>
                  </a:ln>
                  <a:solidFill>
                    <a:srgbClr val="006666"/>
                  </a:solidFill>
                  <a:effectLst/>
                  <a:uLnTx/>
                  <a:uFillTx/>
                  <a:latin typeface="Arial" panose="020B0604020202020204"/>
                  <a:ea typeface="+mn-ea"/>
                  <a:cs typeface="Arial"/>
                  <a:sym typeface="Arial"/>
                </a:rPr>
                <a:t>37%</a:t>
              </a: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GB" sz="14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(n=46/126)</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21% of patients had ≥1 grade 3–5 TRAE</a:t>
              </a:r>
            </a:p>
          </p:txBody>
        </p:sp>
        <p:sp>
          <p:nvSpPr>
            <p:cNvPr id="65" name="Google Shape;1261;p89">
              <a:extLst>
                <a:ext uri="{FF2B5EF4-FFF2-40B4-BE49-F238E27FC236}">
                  <a16:creationId xmlns:a16="http://schemas.microsoft.com/office/drawing/2014/main" id="{89A12EC2-72ED-4EC9-B781-5D2286002289}"/>
                </a:ext>
              </a:extLst>
            </p:cNvPr>
            <p:cNvSpPr txBox="1"/>
            <p:nvPr/>
          </p:nvSpPr>
          <p:spPr>
            <a:xfrm>
              <a:off x="767786" y="8353546"/>
              <a:ext cx="4457364" cy="503590"/>
            </a:xfrm>
            <a:prstGeom prst="rect">
              <a:avLst/>
            </a:prstGeom>
            <a:noFill/>
            <a:ln>
              <a:noFill/>
            </a:ln>
          </p:spPr>
          <p:txBody>
            <a:bodyPr spcFirstLastPara="1" wrap="square" lIns="36000" tIns="36000" rIns="36000" bIns="3600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ORR: </a:t>
              </a:r>
              <a:r>
                <a:rPr kumimoji="0" lang="en-GB" sz="1400" b="1" i="0" u="none" strike="noStrike" kern="0" cap="none" spc="0" normalizeH="0" baseline="0" noProof="0" dirty="0">
                  <a:ln>
                    <a:noFill/>
                  </a:ln>
                  <a:solidFill>
                    <a:srgbClr val="006666"/>
                  </a:solidFill>
                  <a:effectLst/>
                  <a:uLnTx/>
                  <a:uFillTx/>
                  <a:latin typeface="Arial" panose="020B0604020202020204"/>
                  <a:ea typeface="+mn-ea"/>
                  <a:cs typeface="Arial"/>
                  <a:sym typeface="Arial"/>
                </a:rPr>
                <a:t>29%</a:t>
              </a: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GB" sz="14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(n=17/58)</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Grade 3–4 TRAE were mostly liver enzyme elevations</a:t>
              </a:r>
            </a:p>
          </p:txBody>
        </p:sp>
      </p:grpSp>
      <p:sp>
        <p:nvSpPr>
          <p:cNvPr id="38" name="Text Placeholder 8">
            <a:extLst>
              <a:ext uri="{FF2B5EF4-FFF2-40B4-BE49-F238E27FC236}">
                <a16:creationId xmlns:a16="http://schemas.microsoft.com/office/drawing/2014/main" id="{9E0F1C7D-1A3F-4BB6-0945-1BD32C5EF6A6}"/>
              </a:ext>
            </a:extLst>
          </p:cNvPr>
          <p:cNvSpPr>
            <a:spLocks noGrp="1"/>
          </p:cNvSpPr>
          <p:nvPr/>
        </p:nvSpPr>
        <p:spPr>
          <a:xfrm>
            <a:off x="807843" y="794587"/>
            <a:ext cx="9721296" cy="4873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b="0" i="0"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0" i="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0" i="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200" b="0" i="0" u="none" strike="noStrike" kern="1200" cap="none" spc="0" normalizeH="0" baseline="0" noProof="0" dirty="0">
                <a:ln>
                  <a:noFill/>
                </a:ln>
                <a:solidFill>
                  <a:srgbClr val="BC36F0"/>
                </a:solidFill>
                <a:effectLst/>
                <a:uLnTx/>
                <a:uFillTx/>
                <a:latin typeface="Arial" panose="020B0604020202020204" pitchFamily="34" charset="0"/>
                <a:ea typeface="+mn-ea"/>
                <a:cs typeface="Arial" panose="020B0604020202020204" pitchFamily="34" charset="0"/>
              </a:rPr>
              <a:t> </a:t>
            </a:r>
          </a:p>
        </p:txBody>
      </p:sp>
      <p:sp>
        <p:nvSpPr>
          <p:cNvPr id="39" name="Title 6">
            <a:extLst>
              <a:ext uri="{FF2B5EF4-FFF2-40B4-BE49-F238E27FC236}">
                <a16:creationId xmlns:a16="http://schemas.microsoft.com/office/drawing/2014/main" id="{FC414F4E-7864-B6FE-A74F-756BF3B1AC23}"/>
              </a:ext>
            </a:extLst>
          </p:cNvPr>
          <p:cNvSpPr>
            <a:spLocks noGrp="1"/>
          </p:cNvSpPr>
          <p:nvPr/>
        </p:nvSpPr>
        <p:spPr>
          <a:xfrm>
            <a:off x="807843" y="223712"/>
            <a:ext cx="9739048"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6666"/>
                </a:solidFill>
                <a:effectLst/>
                <a:uLnTx/>
                <a:uFillTx/>
                <a:latin typeface="Calibri" panose="020F0502020204030204" pitchFamily="34" charset="0"/>
                <a:ea typeface="+mj-ea"/>
                <a:cs typeface="Calibri" panose="020F0502020204030204" pitchFamily="34" charset="0"/>
              </a:rPr>
              <a:t>KRAS inhibitors are emerging treatments for patients </a:t>
            </a:r>
            <a:br>
              <a:rPr kumimoji="0" lang="en-US" sz="2800" b="1" i="0" u="none" strike="noStrike" kern="1200" cap="none" spc="0" normalizeH="0" baseline="0" noProof="0" dirty="0">
                <a:ln>
                  <a:noFill/>
                </a:ln>
                <a:solidFill>
                  <a:srgbClr val="006666"/>
                </a:solidFill>
                <a:effectLst/>
                <a:uLnTx/>
                <a:uFillTx/>
                <a:latin typeface="Calibri" panose="020F0502020204030204" pitchFamily="34" charset="0"/>
                <a:ea typeface="+mj-ea"/>
                <a:cs typeface="Calibri" panose="020F0502020204030204" pitchFamily="34" charset="0"/>
              </a:rPr>
            </a:br>
            <a:r>
              <a:rPr kumimoji="0" lang="en-US" sz="2800" b="1" i="0" u="none" strike="noStrike" kern="1200" cap="none" spc="0" normalizeH="0" baseline="0" noProof="0" dirty="0">
                <a:ln>
                  <a:noFill/>
                </a:ln>
                <a:solidFill>
                  <a:srgbClr val="006666"/>
                </a:solidFill>
                <a:effectLst/>
                <a:uLnTx/>
                <a:uFillTx/>
                <a:latin typeface="Calibri" panose="020F0502020204030204" pitchFamily="34" charset="0"/>
                <a:ea typeface="+mj-ea"/>
                <a:cs typeface="Calibri" panose="020F0502020204030204" pitchFamily="34" charset="0"/>
              </a:rPr>
              <a:t>with advanced NSCLC harbouring a </a:t>
            </a:r>
            <a:r>
              <a:rPr kumimoji="0" lang="en-US" sz="2800" b="1" i="1" u="none" strike="noStrike" kern="1200" cap="none" spc="0" normalizeH="0" baseline="0" noProof="0" dirty="0">
                <a:ln>
                  <a:noFill/>
                </a:ln>
                <a:solidFill>
                  <a:srgbClr val="006666"/>
                </a:solidFill>
                <a:effectLst/>
                <a:uLnTx/>
                <a:uFillTx/>
                <a:latin typeface="Calibri" panose="020F0502020204030204" pitchFamily="34" charset="0"/>
                <a:ea typeface="+mj-ea"/>
                <a:cs typeface="Calibri" panose="020F0502020204030204" pitchFamily="34" charset="0"/>
              </a:rPr>
              <a:t>KRAS</a:t>
            </a:r>
            <a:r>
              <a:rPr kumimoji="0" lang="en-US" sz="2800" b="1" i="0" u="none" strike="noStrike" kern="1200" cap="none" spc="0" normalizeH="0" baseline="0" noProof="0" dirty="0">
                <a:ln>
                  <a:noFill/>
                </a:ln>
                <a:solidFill>
                  <a:srgbClr val="006666"/>
                </a:solidFill>
                <a:effectLst/>
                <a:uLnTx/>
                <a:uFillTx/>
                <a:latin typeface="Calibri" panose="020F0502020204030204" pitchFamily="34" charset="0"/>
                <a:ea typeface="+mj-ea"/>
                <a:cs typeface="Calibri" panose="020F0502020204030204" pitchFamily="34" charset="0"/>
              </a:rPr>
              <a:t> G12C mutation</a:t>
            </a:r>
          </a:p>
        </p:txBody>
      </p:sp>
      <p:sp>
        <p:nvSpPr>
          <p:cNvPr id="40" name="Text Placeholder 2">
            <a:extLst>
              <a:ext uri="{FF2B5EF4-FFF2-40B4-BE49-F238E27FC236}">
                <a16:creationId xmlns:a16="http://schemas.microsoft.com/office/drawing/2014/main" id="{21059545-A2DF-FC1F-0648-26B115634175}"/>
              </a:ext>
            </a:extLst>
          </p:cNvPr>
          <p:cNvSpPr>
            <a:spLocks noGrp="1"/>
          </p:cNvSpPr>
          <p:nvPr/>
        </p:nvSpPr>
        <p:spPr>
          <a:xfrm>
            <a:off x="807842" y="6052151"/>
            <a:ext cx="10277175"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r>
            <a:br>
              <a:rPr kumimoji="0" lang="en-GB" sz="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1. LUMAKRAS Prescribing Information (FDA: https://www.accessdata.fda.gov/drugsatfda_docs/label/2021/214665s000lbl.pdf); 2. LUMAKRAS SmPC (EMA: https://www.ema.europa.eu/en/documents/product-information/lumykras-epar-product-information_en.pdf); 3. Skoulidis, et al. N Engl J Med 2021; 4. https://clinicaltrials.gov/ct2/show/NCT03600883; 5. Li, et al. WCLC 2022 (Abs OA03.06); </a:t>
            </a:r>
            <a:br>
              <a:rPr kumimoji="0" lang="en-GB" sz="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6. https://clinicaltrials.gov/ct2/show/NCT04185883; 7. Jänne, et al. N Engl J Med 2022; 8. Sacher, et al. WCLC 2022 (OA03.04); 9. https://clinicaltrials.gov/ct2/show/NCT04449874</a:t>
            </a:r>
            <a:endParaRPr kumimoji="0" lang="en-US" sz="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41" name="Google Shape;1244;p89">
            <a:extLst>
              <a:ext uri="{FF2B5EF4-FFF2-40B4-BE49-F238E27FC236}">
                <a16:creationId xmlns:a16="http://schemas.microsoft.com/office/drawing/2014/main" id="{38990CB0-E4D8-4111-996C-5FE6B26BF7D1}"/>
              </a:ext>
            </a:extLst>
          </p:cNvPr>
          <p:cNvSpPr/>
          <p:nvPr/>
        </p:nvSpPr>
        <p:spPr>
          <a:xfrm>
            <a:off x="559522" y="2876893"/>
            <a:ext cx="4610842" cy="738664"/>
          </a:xfrm>
          <a:prstGeom prst="rect">
            <a:avLst/>
          </a:prstGeom>
          <a:noFill/>
          <a:ln>
            <a:noFill/>
          </a:ln>
        </p:spPr>
        <p:txBody>
          <a:bodyPr spcFirstLastPara="1" wrap="square" lIns="0" tIns="0" rIns="0" bIns="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1" i="0" u="none" strike="noStrike" kern="0" cap="none" spc="0" normalizeH="0" baseline="0" noProof="0" dirty="0">
                <a:ln>
                  <a:noFill/>
                </a:ln>
                <a:solidFill>
                  <a:srgbClr val="006666"/>
                </a:solidFill>
                <a:effectLst/>
                <a:uLnTx/>
                <a:uFillTx/>
                <a:latin typeface="Arial" panose="020B0604020202020204"/>
                <a:ea typeface="Arial"/>
                <a:cs typeface="Arial"/>
                <a:sym typeface="Arial"/>
              </a:rPr>
              <a:t>Sotorasib </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is </a:t>
            </a:r>
            <a:r>
              <a:rPr kumimoji="0" lang="en-GB" sz="1600" b="1"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approved</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in the US and EU </a:t>
            </a:r>
            <a:r>
              <a:rPr kumimoji="0" lang="en-GB" sz="1600" b="1"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a:r>
            <a:br>
              <a:rPr kumimoji="0" lang="en-GB" sz="1600" b="1"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b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for patients with </a:t>
            </a:r>
            <a:r>
              <a:rPr kumimoji="0" lang="en-GB" sz="1600" b="1"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previously treated </a:t>
            </a:r>
            <a:br>
              <a:rPr kumimoji="0" lang="en-GB" sz="1600" b="1"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br>
            <a:r>
              <a:rPr kumimoji="0" lang="en-GB" sz="16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KRAS </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G12C mutation-positive advanced NSCLC</a:t>
            </a:r>
            <a:r>
              <a:rPr kumimoji="0" lang="en-GB" sz="16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1,2 </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nvGrpSpPr>
          <p:cNvPr id="58" name="Group 12">
            <a:extLst>
              <a:ext uri="{FF2B5EF4-FFF2-40B4-BE49-F238E27FC236}">
                <a16:creationId xmlns:a16="http://schemas.microsoft.com/office/drawing/2014/main" id="{C438A1CD-F946-4CD1-9B3F-0B4D14C5B797}"/>
              </a:ext>
            </a:extLst>
          </p:cNvPr>
          <p:cNvGrpSpPr/>
          <p:nvPr/>
        </p:nvGrpSpPr>
        <p:grpSpPr>
          <a:xfrm>
            <a:off x="1701676" y="1418885"/>
            <a:ext cx="2326535" cy="941716"/>
            <a:chOff x="1440672" y="1826998"/>
            <a:chExt cx="2326535" cy="941716"/>
          </a:xfrm>
          <a:solidFill>
            <a:srgbClr val="006666"/>
          </a:solidFill>
        </p:grpSpPr>
        <p:sp>
          <p:nvSpPr>
            <p:cNvPr id="60" name="Google Shape;1249;p89">
              <a:extLst>
                <a:ext uri="{FF2B5EF4-FFF2-40B4-BE49-F238E27FC236}">
                  <a16:creationId xmlns:a16="http://schemas.microsoft.com/office/drawing/2014/main" id="{08B9E64F-331D-457B-BE11-4897C79DADEC}"/>
                </a:ext>
              </a:extLst>
            </p:cNvPr>
            <p:cNvSpPr/>
            <p:nvPr/>
          </p:nvSpPr>
          <p:spPr>
            <a:xfrm>
              <a:off x="1440672" y="1826998"/>
              <a:ext cx="2326535" cy="941716"/>
            </a:xfrm>
            <a:prstGeom prst="roundRect">
              <a:avLst>
                <a:gd name="adj" fmla="val 24359"/>
              </a:avLst>
            </a:prstGeom>
            <a:grp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61" name="Google Shape;1250;p89">
              <a:extLst>
                <a:ext uri="{FF2B5EF4-FFF2-40B4-BE49-F238E27FC236}">
                  <a16:creationId xmlns:a16="http://schemas.microsoft.com/office/drawing/2014/main" id="{B07C441B-6FDD-4AAA-991F-534125B66ABB}"/>
                </a:ext>
              </a:extLst>
            </p:cNvPr>
            <p:cNvSpPr/>
            <p:nvPr/>
          </p:nvSpPr>
          <p:spPr>
            <a:xfrm>
              <a:off x="1509674" y="1900287"/>
              <a:ext cx="2188532" cy="795138"/>
            </a:xfrm>
            <a:prstGeom prst="roundRect">
              <a:avLst>
                <a:gd name="adj" fmla="val 24359"/>
              </a:avLst>
            </a:prstGeom>
            <a:grp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a:ea typeface="Arial"/>
                  <a:cs typeface="Arial"/>
                  <a:sym typeface="Arial"/>
                </a:rPr>
                <a:t>Sotorasib</a:t>
              </a:r>
              <a:r>
                <a:rPr kumimoji="0" lang="en-GB" sz="1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1–6</a:t>
              </a:r>
              <a:endParaRPr kumimoji="0" sz="1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endParaRPr>
            </a:p>
          </p:txBody>
        </p:sp>
      </p:grpSp>
      <p:sp>
        <p:nvSpPr>
          <p:cNvPr id="59" name="Google Shape;1256;p89">
            <a:extLst>
              <a:ext uri="{FF2B5EF4-FFF2-40B4-BE49-F238E27FC236}">
                <a16:creationId xmlns:a16="http://schemas.microsoft.com/office/drawing/2014/main" id="{E304A772-FE4C-4A3A-BA48-460057056852}"/>
              </a:ext>
            </a:extLst>
          </p:cNvPr>
          <p:cNvSpPr/>
          <p:nvPr/>
        </p:nvSpPr>
        <p:spPr>
          <a:xfrm rot="10800000">
            <a:off x="2721244" y="2434168"/>
            <a:ext cx="287400" cy="232500"/>
          </a:xfrm>
          <a:prstGeom prst="triangle">
            <a:avLst>
              <a:gd name="adj" fmla="val 50000"/>
            </a:avLst>
          </a:prstGeom>
          <a:solidFill>
            <a:srgbClr val="006666"/>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grpSp>
        <p:nvGrpSpPr>
          <p:cNvPr id="43" name="Group 15">
            <a:extLst>
              <a:ext uri="{FF2B5EF4-FFF2-40B4-BE49-F238E27FC236}">
                <a16:creationId xmlns:a16="http://schemas.microsoft.com/office/drawing/2014/main" id="{692F1FFB-847A-4E6F-BEB6-FB965429A603}"/>
              </a:ext>
            </a:extLst>
          </p:cNvPr>
          <p:cNvGrpSpPr/>
          <p:nvPr/>
        </p:nvGrpSpPr>
        <p:grpSpPr>
          <a:xfrm>
            <a:off x="5092576" y="1418885"/>
            <a:ext cx="2326535" cy="1247783"/>
            <a:chOff x="4986158" y="1826998"/>
            <a:chExt cx="2326535" cy="1247783"/>
          </a:xfrm>
        </p:grpSpPr>
        <p:grpSp>
          <p:nvGrpSpPr>
            <p:cNvPr id="54" name="Group 14">
              <a:extLst>
                <a:ext uri="{FF2B5EF4-FFF2-40B4-BE49-F238E27FC236}">
                  <a16:creationId xmlns:a16="http://schemas.microsoft.com/office/drawing/2014/main" id="{2D6E2BF6-26CD-4BBE-9741-C2B3F961D5CE}"/>
                </a:ext>
              </a:extLst>
            </p:cNvPr>
            <p:cNvGrpSpPr/>
            <p:nvPr/>
          </p:nvGrpSpPr>
          <p:grpSpPr>
            <a:xfrm>
              <a:off x="4986158" y="1826998"/>
              <a:ext cx="2326535" cy="941716"/>
              <a:chOff x="4986158" y="1826998"/>
              <a:chExt cx="2326535" cy="941716"/>
            </a:xfrm>
          </p:grpSpPr>
          <p:sp>
            <p:nvSpPr>
              <p:cNvPr id="56" name="Google Shape;1251;p89">
                <a:extLst>
                  <a:ext uri="{FF2B5EF4-FFF2-40B4-BE49-F238E27FC236}">
                    <a16:creationId xmlns:a16="http://schemas.microsoft.com/office/drawing/2014/main" id="{E746C520-29F5-40F7-A3EE-9D001F3E65EB}"/>
                  </a:ext>
                </a:extLst>
              </p:cNvPr>
              <p:cNvSpPr/>
              <p:nvPr/>
            </p:nvSpPr>
            <p:spPr>
              <a:xfrm>
                <a:off x="4986158" y="1826998"/>
                <a:ext cx="2326535" cy="941716"/>
              </a:xfrm>
              <a:prstGeom prst="roundRect">
                <a:avLst>
                  <a:gd name="adj" fmla="val 24359"/>
                </a:avLst>
              </a:prstGeom>
              <a:solidFill>
                <a:srgbClr val="993366"/>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57" name="Google Shape;1252;p89">
                <a:extLst>
                  <a:ext uri="{FF2B5EF4-FFF2-40B4-BE49-F238E27FC236}">
                    <a16:creationId xmlns:a16="http://schemas.microsoft.com/office/drawing/2014/main" id="{BFBC30DE-5F78-413B-A428-A1ADAC71D033}"/>
                  </a:ext>
                </a:extLst>
              </p:cNvPr>
              <p:cNvSpPr/>
              <p:nvPr/>
            </p:nvSpPr>
            <p:spPr>
              <a:xfrm>
                <a:off x="5055159" y="1892335"/>
                <a:ext cx="2188532" cy="811042"/>
              </a:xfrm>
              <a:prstGeom prst="roundRect">
                <a:avLst>
                  <a:gd name="adj" fmla="val 24359"/>
                </a:avLst>
              </a:prstGeom>
              <a:solidFill>
                <a:srgbClr val="993366"/>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a:ea typeface="Arial"/>
                    <a:cs typeface="Arial"/>
                    <a:sym typeface="Arial"/>
                  </a:rPr>
                  <a:t>Adagrasib</a:t>
                </a:r>
                <a:r>
                  <a:rPr kumimoji="0" lang="en-GB" sz="1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7</a:t>
                </a: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grpSp>
        <p:sp>
          <p:nvSpPr>
            <p:cNvPr id="55" name="Google Shape;1257;p89">
              <a:extLst>
                <a:ext uri="{FF2B5EF4-FFF2-40B4-BE49-F238E27FC236}">
                  <a16:creationId xmlns:a16="http://schemas.microsoft.com/office/drawing/2014/main" id="{0D6AB3FC-C334-4FA9-881B-8FF8F4972F97}"/>
                </a:ext>
              </a:extLst>
            </p:cNvPr>
            <p:cNvSpPr/>
            <p:nvPr/>
          </p:nvSpPr>
          <p:spPr>
            <a:xfrm rot="10800000">
              <a:off x="6005725" y="2842281"/>
              <a:ext cx="287400" cy="232500"/>
            </a:xfrm>
            <a:prstGeom prst="triangle">
              <a:avLst>
                <a:gd name="adj" fmla="val 50000"/>
              </a:avLst>
            </a:prstGeom>
            <a:solidFill>
              <a:srgbClr val="993366"/>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grpSp>
      <p:grpSp>
        <p:nvGrpSpPr>
          <p:cNvPr id="44" name="Group 11">
            <a:extLst>
              <a:ext uri="{FF2B5EF4-FFF2-40B4-BE49-F238E27FC236}">
                <a16:creationId xmlns:a16="http://schemas.microsoft.com/office/drawing/2014/main" id="{010A7606-A299-49A0-BAD5-595F20A6E860}"/>
              </a:ext>
            </a:extLst>
          </p:cNvPr>
          <p:cNvGrpSpPr/>
          <p:nvPr/>
        </p:nvGrpSpPr>
        <p:grpSpPr>
          <a:xfrm>
            <a:off x="8464725" y="1418885"/>
            <a:ext cx="2326536" cy="1247784"/>
            <a:chOff x="8531643" y="1826998"/>
            <a:chExt cx="2326536" cy="1247784"/>
          </a:xfrm>
        </p:grpSpPr>
        <p:grpSp>
          <p:nvGrpSpPr>
            <p:cNvPr id="50" name="Group 10">
              <a:extLst>
                <a:ext uri="{FF2B5EF4-FFF2-40B4-BE49-F238E27FC236}">
                  <a16:creationId xmlns:a16="http://schemas.microsoft.com/office/drawing/2014/main" id="{834A4ED5-C2D8-4D86-ADAE-81ABB1D3A978}"/>
                </a:ext>
              </a:extLst>
            </p:cNvPr>
            <p:cNvGrpSpPr/>
            <p:nvPr/>
          </p:nvGrpSpPr>
          <p:grpSpPr>
            <a:xfrm>
              <a:off x="8531643" y="1826998"/>
              <a:ext cx="2326536" cy="941716"/>
              <a:chOff x="8531643" y="1826998"/>
              <a:chExt cx="2326536" cy="941716"/>
            </a:xfrm>
          </p:grpSpPr>
          <p:sp>
            <p:nvSpPr>
              <p:cNvPr id="52" name="Google Shape;1253;p89">
                <a:extLst>
                  <a:ext uri="{FF2B5EF4-FFF2-40B4-BE49-F238E27FC236}">
                    <a16:creationId xmlns:a16="http://schemas.microsoft.com/office/drawing/2014/main" id="{5217B5CA-AB08-496D-9F7C-DB3A350A0BBA}"/>
                  </a:ext>
                </a:extLst>
              </p:cNvPr>
              <p:cNvSpPr/>
              <p:nvPr/>
            </p:nvSpPr>
            <p:spPr>
              <a:xfrm>
                <a:off x="8531643" y="1826998"/>
                <a:ext cx="2326536" cy="941716"/>
              </a:xfrm>
              <a:prstGeom prst="roundRect">
                <a:avLst>
                  <a:gd name="adj" fmla="val 24359"/>
                </a:avLst>
              </a:prstGeom>
              <a:solidFill>
                <a:schemeClr val="accent6"/>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53" name="Google Shape;1254;p89">
                <a:extLst>
                  <a:ext uri="{FF2B5EF4-FFF2-40B4-BE49-F238E27FC236}">
                    <a16:creationId xmlns:a16="http://schemas.microsoft.com/office/drawing/2014/main" id="{B45E8801-ADC0-4F2A-AFC6-1E9DC0F9FDC1}"/>
                  </a:ext>
                </a:extLst>
              </p:cNvPr>
              <p:cNvSpPr/>
              <p:nvPr/>
            </p:nvSpPr>
            <p:spPr>
              <a:xfrm>
                <a:off x="8600645" y="1892335"/>
                <a:ext cx="2188532" cy="811042"/>
              </a:xfrm>
              <a:prstGeom prst="roundRect">
                <a:avLst>
                  <a:gd name="adj" fmla="val 24359"/>
                </a:avLst>
              </a:prstGeom>
              <a:solidFill>
                <a:schemeClr val="accent6"/>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a:ea typeface="Arial"/>
                    <a:cs typeface="Arial"/>
                    <a:sym typeface="Arial"/>
                  </a:rPr>
                  <a:t>GDC-6036</a:t>
                </a:r>
                <a:r>
                  <a:rPr kumimoji="0" lang="en-GB" sz="1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8,9</a:t>
                </a: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grpSp>
        <p:sp>
          <p:nvSpPr>
            <p:cNvPr id="51" name="Google Shape;1258;p89">
              <a:extLst>
                <a:ext uri="{FF2B5EF4-FFF2-40B4-BE49-F238E27FC236}">
                  <a16:creationId xmlns:a16="http://schemas.microsoft.com/office/drawing/2014/main" id="{3C2FB8FA-89F4-471D-BC67-41FA0AE259E4}"/>
                </a:ext>
              </a:extLst>
            </p:cNvPr>
            <p:cNvSpPr/>
            <p:nvPr/>
          </p:nvSpPr>
          <p:spPr>
            <a:xfrm rot="10800000">
              <a:off x="9551211" y="2842282"/>
              <a:ext cx="287400" cy="2325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grpSp>
      <p:sp>
        <p:nvSpPr>
          <p:cNvPr id="45" name="Google Shape;1259;p89">
            <a:extLst>
              <a:ext uri="{FF2B5EF4-FFF2-40B4-BE49-F238E27FC236}">
                <a16:creationId xmlns:a16="http://schemas.microsoft.com/office/drawing/2014/main" id="{04F288A0-8E70-4D8C-A880-BFEBA90B9114}"/>
              </a:ext>
            </a:extLst>
          </p:cNvPr>
          <p:cNvSpPr/>
          <p:nvPr/>
        </p:nvSpPr>
        <p:spPr>
          <a:xfrm>
            <a:off x="5269426" y="2876893"/>
            <a:ext cx="6315655" cy="738664"/>
          </a:xfrm>
          <a:prstGeom prst="rect">
            <a:avLst/>
          </a:prstGeom>
          <a:noFill/>
          <a:ln>
            <a:noFill/>
          </a:ln>
        </p:spPr>
        <p:txBody>
          <a:bodyPr spcFirstLastPara="1" wrap="square" lIns="0" tIns="0" rIns="0" bIns="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1" i="0" u="none" strike="noStrike" kern="0" cap="none" spc="0" normalizeH="0" baseline="0" noProof="0" dirty="0">
                <a:ln>
                  <a:noFill/>
                </a:ln>
                <a:solidFill>
                  <a:srgbClr val="993366"/>
                </a:solidFill>
                <a:effectLst/>
                <a:uLnTx/>
                <a:uFillTx/>
                <a:latin typeface="Arial" panose="020B0604020202020204"/>
                <a:ea typeface="Arial"/>
                <a:cs typeface="Arial"/>
                <a:sym typeface="Arial"/>
              </a:rPr>
              <a:t>Adagrasib</a:t>
            </a:r>
            <a:r>
              <a:rPr kumimoji="0" lang="en-GB" sz="16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 </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and</a:t>
            </a:r>
            <a:r>
              <a:rPr kumimoji="0" lang="en-GB" sz="16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 </a:t>
            </a:r>
            <a:r>
              <a:rPr kumimoji="0" lang="en-GB" sz="1600" b="1" i="0" u="none" strike="noStrike" kern="0" cap="none" spc="0" normalizeH="0" baseline="0" noProof="0" dirty="0">
                <a:ln>
                  <a:noFill/>
                </a:ln>
                <a:solidFill>
                  <a:srgbClr val="0B41CD"/>
                </a:solidFill>
                <a:effectLst/>
                <a:uLnTx/>
                <a:uFillTx/>
                <a:latin typeface="Arial" panose="020B0604020202020204"/>
                <a:ea typeface="Arial"/>
                <a:cs typeface="Arial"/>
                <a:sym typeface="Arial"/>
              </a:rPr>
              <a:t>GDC-6036</a:t>
            </a:r>
            <a:r>
              <a:rPr kumimoji="0" lang="en-GB" sz="1600" b="0" i="0" u="none" strike="noStrike" kern="0" cap="none" spc="0" normalizeH="0" baseline="0" noProof="0" dirty="0">
                <a:ln>
                  <a:noFill/>
                </a:ln>
                <a:solidFill>
                  <a:srgbClr val="000000"/>
                </a:solidFill>
                <a:effectLst/>
                <a:uLnTx/>
                <a:uFillTx/>
                <a:latin typeface="Arial" panose="020B0604020202020204"/>
                <a:ea typeface="Arial"/>
                <a:cs typeface="Arial"/>
                <a:sym typeface="Arial"/>
              </a:rPr>
              <a:t> </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are investigational KRAS inhibitors in development and </a:t>
            </a:r>
            <a:r>
              <a:rPr kumimoji="0" lang="en-GB" sz="1600" b="1"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not approved </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for treatment of patients with advanced NSCLC harbouring a </a:t>
            </a:r>
            <a:r>
              <a:rPr kumimoji="0" lang="en-GB" sz="16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KRAS</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G12C mutation</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cxnSp>
        <p:nvCxnSpPr>
          <p:cNvPr id="46" name="Straight Connector 39">
            <a:extLst>
              <a:ext uri="{FF2B5EF4-FFF2-40B4-BE49-F238E27FC236}">
                <a16:creationId xmlns:a16="http://schemas.microsoft.com/office/drawing/2014/main" id="{E6CC709C-6F26-4751-A676-EEA3F8280B91}"/>
              </a:ext>
            </a:extLst>
          </p:cNvPr>
          <p:cNvCxnSpPr>
            <a:cxnSpLocks/>
          </p:cNvCxnSpPr>
          <p:nvPr/>
        </p:nvCxnSpPr>
        <p:spPr>
          <a:xfrm>
            <a:off x="7708406" y="3878137"/>
            <a:ext cx="3876675" cy="0"/>
          </a:xfrm>
          <a:prstGeom prst="line">
            <a:avLst/>
          </a:prstGeom>
          <a:ln w="793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4">
            <a:extLst>
              <a:ext uri="{FF2B5EF4-FFF2-40B4-BE49-F238E27FC236}">
                <a16:creationId xmlns:a16="http://schemas.microsoft.com/office/drawing/2014/main" id="{AD7C1547-5CD9-4C1B-8CB7-B3DAC9D1F17F}"/>
              </a:ext>
            </a:extLst>
          </p:cNvPr>
          <p:cNvCxnSpPr>
            <a:cxnSpLocks/>
          </p:cNvCxnSpPr>
          <p:nvPr/>
        </p:nvCxnSpPr>
        <p:spPr>
          <a:xfrm>
            <a:off x="5651006" y="3878137"/>
            <a:ext cx="1504950" cy="0"/>
          </a:xfrm>
          <a:prstGeom prst="line">
            <a:avLst/>
          </a:prstGeom>
          <a:ln w="79375" cap="rnd">
            <a:solidFill>
              <a:srgbClr val="993366"/>
            </a:solidFill>
          </a:ln>
        </p:spPr>
        <p:style>
          <a:lnRef idx="1">
            <a:schemeClr val="accent1"/>
          </a:lnRef>
          <a:fillRef idx="0">
            <a:schemeClr val="accent1"/>
          </a:fillRef>
          <a:effectRef idx="0">
            <a:schemeClr val="accent1"/>
          </a:effectRef>
          <a:fontRef idx="minor">
            <a:schemeClr val="tx1"/>
          </a:fontRef>
        </p:style>
      </p:cxnSp>
      <p:cxnSp>
        <p:nvCxnSpPr>
          <p:cNvPr id="48" name="Straight Connector 17">
            <a:extLst>
              <a:ext uri="{FF2B5EF4-FFF2-40B4-BE49-F238E27FC236}">
                <a16:creationId xmlns:a16="http://schemas.microsoft.com/office/drawing/2014/main" id="{040D393B-70E9-4334-A916-30582FC48F43}"/>
              </a:ext>
            </a:extLst>
          </p:cNvPr>
          <p:cNvCxnSpPr>
            <a:cxnSpLocks/>
          </p:cNvCxnSpPr>
          <p:nvPr/>
        </p:nvCxnSpPr>
        <p:spPr>
          <a:xfrm>
            <a:off x="631331" y="3878137"/>
            <a:ext cx="4467225" cy="0"/>
          </a:xfrm>
          <a:prstGeom prst="line">
            <a:avLst/>
          </a:prstGeom>
          <a:ln w="79375" cap="rnd">
            <a:solidFill>
              <a:srgbClr val="006666"/>
            </a:solidFill>
          </a:ln>
        </p:spPr>
        <p:style>
          <a:lnRef idx="1">
            <a:schemeClr val="accent1"/>
          </a:lnRef>
          <a:fillRef idx="0">
            <a:schemeClr val="accent1"/>
          </a:fillRef>
          <a:effectRef idx="0">
            <a:schemeClr val="accent1"/>
          </a:effectRef>
          <a:fontRef idx="minor">
            <a:schemeClr val="tx1"/>
          </a:fontRef>
        </p:style>
      </p:cxnSp>
      <p:cxnSp>
        <p:nvCxnSpPr>
          <p:cNvPr id="49" name="Straight Connector 47">
            <a:extLst>
              <a:ext uri="{FF2B5EF4-FFF2-40B4-BE49-F238E27FC236}">
                <a16:creationId xmlns:a16="http://schemas.microsoft.com/office/drawing/2014/main" id="{15EFE465-2295-47C3-8B66-66E12ABB759D}"/>
              </a:ext>
            </a:extLst>
          </p:cNvPr>
          <p:cNvCxnSpPr>
            <a:cxnSpLocks/>
          </p:cNvCxnSpPr>
          <p:nvPr/>
        </p:nvCxnSpPr>
        <p:spPr>
          <a:xfrm flipH="1">
            <a:off x="711227" y="240012"/>
            <a:ext cx="0" cy="720000"/>
          </a:xfrm>
          <a:prstGeom prst="line">
            <a:avLst/>
          </a:prstGeom>
          <a:ln w="57150">
            <a:solidFill>
              <a:srgbClr val="006666"/>
            </a:solidFill>
          </a:ln>
        </p:spPr>
        <p:style>
          <a:lnRef idx="1">
            <a:schemeClr val="accent1"/>
          </a:lnRef>
          <a:fillRef idx="0">
            <a:schemeClr val="accent1"/>
          </a:fillRef>
          <a:effectRef idx="0">
            <a:schemeClr val="accent1"/>
          </a:effectRef>
          <a:fontRef idx="minor">
            <a:schemeClr val="tx1"/>
          </a:fontRef>
        </p:style>
      </p:cxnSp>
      <p:cxnSp>
        <p:nvCxnSpPr>
          <p:cNvPr id="68" name="Connettore diritto 67"/>
          <p:cNvCxnSpPr/>
          <p:nvPr/>
        </p:nvCxnSpPr>
        <p:spPr>
          <a:xfrm>
            <a:off x="757646" y="12060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445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p:cNvPicPr>
            <a:picLocks noChangeAspect="1"/>
          </p:cNvPicPr>
          <p:nvPr/>
        </p:nvPicPr>
        <p:blipFill rotWithShape="1">
          <a:blip r:embed="rId3" cstate="print">
            <a:extLst>
              <a:ext uri="{28A0092B-C50C-407E-A947-70E740481C1C}">
                <a14:useLocalDpi xmlns:a14="http://schemas.microsoft.com/office/drawing/2010/main" val="0"/>
              </a:ext>
            </a:extLst>
          </a:blip>
          <a:srcRect l="51711" t="28795" r="25398" b="26755"/>
          <a:stretch/>
        </p:blipFill>
        <p:spPr>
          <a:xfrm>
            <a:off x="1752601" y="1676401"/>
            <a:ext cx="3294071" cy="3651997"/>
          </a:xfrm>
          <a:prstGeom prst="rect">
            <a:avLst/>
          </a:prstGeom>
          <a:ln>
            <a:solidFill>
              <a:schemeClr val="accent1"/>
            </a:solidFill>
          </a:ln>
        </p:spPr>
      </p:pic>
      <p:grpSp>
        <p:nvGrpSpPr>
          <p:cNvPr id="68" name="Gruppo 67"/>
          <p:cNvGrpSpPr/>
          <p:nvPr/>
        </p:nvGrpSpPr>
        <p:grpSpPr>
          <a:xfrm>
            <a:off x="5061186" y="914399"/>
            <a:ext cx="4082815" cy="4987534"/>
            <a:chOff x="3537185" y="914399"/>
            <a:chExt cx="4082815" cy="4987534"/>
          </a:xfrm>
        </p:grpSpPr>
        <p:grpSp>
          <p:nvGrpSpPr>
            <p:cNvPr id="67" name="Gruppo 66"/>
            <p:cNvGrpSpPr/>
            <p:nvPr/>
          </p:nvGrpSpPr>
          <p:grpSpPr>
            <a:xfrm>
              <a:off x="3537185" y="914399"/>
              <a:ext cx="4082815" cy="4987534"/>
              <a:chOff x="3537185" y="914399"/>
              <a:chExt cx="4082815" cy="4987534"/>
            </a:xfrm>
          </p:grpSpPr>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t="19968" r="6947"/>
              <a:stretch/>
            </p:blipFill>
            <p:spPr>
              <a:xfrm>
                <a:off x="3537185" y="914399"/>
                <a:ext cx="4082815" cy="2714171"/>
              </a:xfrm>
              <a:prstGeom prst="rect">
                <a:avLst/>
              </a:prstGeom>
              <a:ln>
                <a:solidFill>
                  <a:schemeClr val="accent1"/>
                </a:solidFill>
              </a:ln>
            </p:spPr>
          </p:pic>
          <p:pic>
            <p:nvPicPr>
              <p:cNvPr id="4" name="Immagine 3"/>
              <p:cNvPicPr>
                <a:picLocks noChangeAspect="1"/>
              </p:cNvPicPr>
              <p:nvPr/>
            </p:nvPicPr>
            <p:blipFill rotWithShape="1">
              <a:blip r:embed="rId5">
                <a:extLst>
                  <a:ext uri="{28A0092B-C50C-407E-A947-70E740481C1C}">
                    <a14:useLocalDpi xmlns:a14="http://schemas.microsoft.com/office/drawing/2010/main" val="0"/>
                  </a:ext>
                </a:extLst>
              </a:blip>
              <a:srcRect t="24606"/>
              <a:stretch/>
            </p:blipFill>
            <p:spPr>
              <a:xfrm>
                <a:off x="3537185" y="3653970"/>
                <a:ext cx="4082815" cy="2247963"/>
              </a:xfrm>
              <a:prstGeom prst="rect">
                <a:avLst/>
              </a:prstGeom>
              <a:ln>
                <a:solidFill>
                  <a:schemeClr val="accent1"/>
                </a:solidFill>
              </a:ln>
            </p:spPr>
          </p:pic>
        </p:grpSp>
        <p:pic>
          <p:nvPicPr>
            <p:cNvPr id="5" name="Immagine 4"/>
            <p:cNvPicPr>
              <a:picLocks noChangeAspect="1"/>
            </p:cNvPicPr>
            <p:nvPr/>
          </p:nvPicPr>
          <p:blipFill>
            <a:blip r:embed="rId6"/>
            <a:stretch>
              <a:fillRect/>
            </a:stretch>
          </p:blipFill>
          <p:spPr>
            <a:xfrm>
              <a:off x="6934200" y="5105400"/>
              <a:ext cx="555195" cy="723900"/>
            </a:xfrm>
            <a:prstGeom prst="rect">
              <a:avLst/>
            </a:prstGeom>
          </p:spPr>
        </p:pic>
        <p:pic>
          <p:nvPicPr>
            <p:cNvPr id="6" name="Immagine 5"/>
            <p:cNvPicPr>
              <a:picLocks noChangeAspect="1"/>
            </p:cNvPicPr>
            <p:nvPr/>
          </p:nvPicPr>
          <p:blipFill>
            <a:blip r:embed="rId7"/>
            <a:stretch>
              <a:fillRect/>
            </a:stretch>
          </p:blipFill>
          <p:spPr>
            <a:xfrm>
              <a:off x="7009492" y="2743200"/>
              <a:ext cx="479903" cy="696634"/>
            </a:xfrm>
            <a:prstGeom prst="rect">
              <a:avLst/>
            </a:prstGeom>
          </p:spPr>
        </p:pic>
      </p:grpSp>
      <p:sp>
        <p:nvSpPr>
          <p:cNvPr id="7" name="object 8"/>
          <p:cNvSpPr txBox="1">
            <a:spLocks/>
          </p:cNvSpPr>
          <p:nvPr/>
        </p:nvSpPr>
        <p:spPr>
          <a:xfrm>
            <a:off x="1774372" y="220397"/>
            <a:ext cx="8868555" cy="566822"/>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it-IT" sz="3600" b="1" kern="0" dirty="0">
                <a:solidFill>
                  <a:srgbClr val="1F497D">
                    <a:lumMod val="75000"/>
                  </a:srgbClr>
                </a:solidFill>
                <a:latin typeface="Calibri"/>
              </a:rPr>
              <a:t>Sopravvivenza a 5 anni ONCOLOGIA</a:t>
            </a:r>
            <a:endParaRPr lang="it-IT" sz="3600" b="1" kern="0" dirty="0">
              <a:solidFill>
                <a:srgbClr val="1F497D">
                  <a:lumMod val="75000"/>
                </a:srgbClr>
              </a:solidFill>
              <a:latin typeface="Calibri"/>
              <a:cs typeface="Verdana"/>
            </a:endParaRPr>
          </a:p>
        </p:txBody>
      </p:sp>
      <p:sp>
        <p:nvSpPr>
          <p:cNvPr id="8" name="Rettangolo 7"/>
          <p:cNvSpPr/>
          <p:nvPr/>
        </p:nvSpPr>
        <p:spPr>
          <a:xfrm>
            <a:off x="1752600" y="5715001"/>
            <a:ext cx="3544560" cy="830997"/>
          </a:xfrm>
          <a:prstGeom prst="rect">
            <a:avLst/>
          </a:prstGeom>
        </p:spPr>
        <p:txBody>
          <a:bodyPr wrap="none">
            <a:spAutoFit/>
          </a:bodyPr>
          <a:lstStyle/>
          <a:p>
            <a:pPr algn="ctr"/>
            <a:r>
              <a:rPr lang="it-IT" sz="2400" b="1" kern="0" dirty="0">
                <a:solidFill>
                  <a:srgbClr val="1F497D">
                    <a:lumMod val="75000"/>
                  </a:srgbClr>
                </a:solidFill>
                <a:latin typeface="Calibri"/>
              </a:rPr>
              <a:t>40% diagnosi oltre 10 anni</a:t>
            </a:r>
          </a:p>
          <a:p>
            <a:pPr algn="ctr"/>
            <a:r>
              <a:rPr lang="it-IT" sz="2400" b="1" kern="0" dirty="0">
                <a:solidFill>
                  <a:srgbClr val="1F497D">
                    <a:lumMod val="75000"/>
                  </a:srgbClr>
                </a:solidFill>
                <a:latin typeface="Calibri"/>
              </a:rPr>
              <a:t>30% diagnosi oltre 5 anni</a:t>
            </a:r>
            <a:endParaRPr lang="it-IT" sz="2400" dirty="0">
              <a:solidFill>
                <a:prstClr val="black"/>
              </a:solidFill>
              <a:latin typeface="Calibri"/>
            </a:endParaRPr>
          </a:p>
        </p:txBody>
      </p:sp>
      <p:sp>
        <p:nvSpPr>
          <p:cNvPr id="9" name="Freccia in giù 8"/>
          <p:cNvSpPr/>
          <p:nvPr/>
        </p:nvSpPr>
        <p:spPr>
          <a:xfrm>
            <a:off x="3200400" y="5328398"/>
            <a:ext cx="609600" cy="3866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solidFill>
              <a:latin typeface="Calibri"/>
            </a:endParaRPr>
          </a:p>
        </p:txBody>
      </p:sp>
      <p:grpSp>
        <p:nvGrpSpPr>
          <p:cNvPr id="69" name="Gruppo 68"/>
          <p:cNvGrpSpPr/>
          <p:nvPr/>
        </p:nvGrpSpPr>
        <p:grpSpPr>
          <a:xfrm>
            <a:off x="5116829" y="1656045"/>
            <a:ext cx="4853940" cy="3361771"/>
            <a:chOff x="3592829" y="1656044"/>
            <a:chExt cx="4853940" cy="3361771"/>
          </a:xfrm>
        </p:grpSpPr>
        <p:grpSp>
          <p:nvGrpSpPr>
            <p:cNvPr id="70" name="object 2"/>
            <p:cNvGrpSpPr/>
            <p:nvPr/>
          </p:nvGrpSpPr>
          <p:grpSpPr>
            <a:xfrm>
              <a:off x="4511601" y="2084986"/>
              <a:ext cx="3723004" cy="2369820"/>
              <a:chOff x="4511601" y="2200302"/>
              <a:chExt cx="3723004" cy="2369820"/>
            </a:xfrm>
          </p:grpSpPr>
          <p:sp>
            <p:nvSpPr>
              <p:cNvPr id="91" name="object 3"/>
              <p:cNvSpPr/>
              <p:nvPr/>
            </p:nvSpPr>
            <p:spPr>
              <a:xfrm>
                <a:off x="4551522" y="2201890"/>
                <a:ext cx="3676650" cy="2327275"/>
              </a:xfrm>
              <a:custGeom>
                <a:avLst/>
                <a:gdLst/>
                <a:ahLst/>
                <a:cxnLst/>
                <a:rect l="l" t="t" r="r" b="b"/>
                <a:pathLst>
                  <a:path w="3676650" h="2327275">
                    <a:moveTo>
                      <a:pt x="3676154" y="0"/>
                    </a:moveTo>
                    <a:lnTo>
                      <a:pt x="0" y="0"/>
                    </a:lnTo>
                    <a:lnTo>
                      <a:pt x="0" y="2326963"/>
                    </a:lnTo>
                    <a:lnTo>
                      <a:pt x="3676154" y="2326963"/>
                    </a:lnTo>
                    <a:lnTo>
                      <a:pt x="3676154" y="0"/>
                    </a:lnTo>
                    <a:close/>
                  </a:path>
                </a:pathLst>
              </a:custGeom>
              <a:solidFill>
                <a:srgbClr val="FFF7D6">
                  <a:alpha val="83139"/>
                </a:srgbClr>
              </a:solidFill>
            </p:spPr>
            <p:txBody>
              <a:bodyPr wrap="square" lIns="0" tIns="0" rIns="0" bIns="0" rtlCol="0"/>
              <a:lstStyle/>
              <a:p>
                <a:endParaRPr dirty="0">
                  <a:solidFill>
                    <a:prstClr val="black"/>
                  </a:solidFill>
                  <a:latin typeface="Calibri"/>
                </a:endParaRPr>
              </a:p>
            </p:txBody>
          </p:sp>
          <p:sp>
            <p:nvSpPr>
              <p:cNvPr id="92" name="object 4"/>
              <p:cNvSpPr/>
              <p:nvPr/>
            </p:nvSpPr>
            <p:spPr>
              <a:xfrm>
                <a:off x="4551522" y="2493264"/>
                <a:ext cx="3199130" cy="1743710"/>
              </a:xfrm>
              <a:custGeom>
                <a:avLst/>
                <a:gdLst/>
                <a:ahLst/>
                <a:cxnLst/>
                <a:rect l="l" t="t" r="r" b="b"/>
                <a:pathLst>
                  <a:path w="3199129" h="1743710">
                    <a:moveTo>
                      <a:pt x="0" y="1743456"/>
                    </a:moveTo>
                    <a:lnTo>
                      <a:pt x="572906" y="1743456"/>
                    </a:lnTo>
                  </a:path>
                  <a:path w="3199129" h="1743710">
                    <a:moveTo>
                      <a:pt x="1050329" y="1743456"/>
                    </a:moveTo>
                    <a:lnTo>
                      <a:pt x="1098071" y="1743456"/>
                    </a:lnTo>
                  </a:path>
                  <a:path w="3199129" h="1743710">
                    <a:moveTo>
                      <a:pt x="1575494" y="1743456"/>
                    </a:moveTo>
                    <a:lnTo>
                      <a:pt x="1623236" y="1743456"/>
                    </a:lnTo>
                  </a:path>
                  <a:path w="3199129" h="1743710">
                    <a:moveTo>
                      <a:pt x="2100660" y="1743456"/>
                    </a:moveTo>
                    <a:lnTo>
                      <a:pt x="2148400" y="1743456"/>
                    </a:lnTo>
                  </a:path>
                  <a:path w="3199129" h="1743710">
                    <a:moveTo>
                      <a:pt x="2625824" y="1743456"/>
                    </a:moveTo>
                    <a:lnTo>
                      <a:pt x="2673565" y="1743456"/>
                    </a:lnTo>
                  </a:path>
                  <a:path w="3199129" h="1743710">
                    <a:moveTo>
                      <a:pt x="3150989" y="1743456"/>
                    </a:moveTo>
                    <a:lnTo>
                      <a:pt x="3198731" y="1743456"/>
                    </a:lnTo>
                  </a:path>
                  <a:path w="3199129" h="1743710">
                    <a:moveTo>
                      <a:pt x="0" y="1453896"/>
                    </a:moveTo>
                    <a:lnTo>
                      <a:pt x="1623236" y="1453896"/>
                    </a:lnTo>
                  </a:path>
                  <a:path w="3199129" h="1743710">
                    <a:moveTo>
                      <a:pt x="2100660" y="1453896"/>
                    </a:moveTo>
                    <a:lnTo>
                      <a:pt x="2148400" y="1453896"/>
                    </a:lnTo>
                  </a:path>
                  <a:path w="3199129" h="1743710">
                    <a:moveTo>
                      <a:pt x="2625824" y="1453896"/>
                    </a:moveTo>
                    <a:lnTo>
                      <a:pt x="2673565" y="1453896"/>
                    </a:lnTo>
                  </a:path>
                  <a:path w="3199129" h="1743710">
                    <a:moveTo>
                      <a:pt x="3150989" y="1453896"/>
                    </a:moveTo>
                    <a:lnTo>
                      <a:pt x="3198731" y="1453896"/>
                    </a:lnTo>
                  </a:path>
                  <a:path w="3199129" h="1743710">
                    <a:moveTo>
                      <a:pt x="0" y="1164336"/>
                    </a:moveTo>
                    <a:lnTo>
                      <a:pt x="2148400" y="1164336"/>
                    </a:lnTo>
                  </a:path>
                  <a:path w="3199129" h="1743710">
                    <a:moveTo>
                      <a:pt x="2625824" y="1164336"/>
                    </a:moveTo>
                    <a:lnTo>
                      <a:pt x="2673565" y="1164336"/>
                    </a:lnTo>
                  </a:path>
                  <a:path w="3199129" h="1743710">
                    <a:moveTo>
                      <a:pt x="3150989" y="1164336"/>
                    </a:moveTo>
                    <a:lnTo>
                      <a:pt x="3198731" y="1164336"/>
                    </a:lnTo>
                  </a:path>
                  <a:path w="3199129" h="1743710">
                    <a:moveTo>
                      <a:pt x="0" y="871728"/>
                    </a:moveTo>
                    <a:lnTo>
                      <a:pt x="2673565" y="871728"/>
                    </a:lnTo>
                  </a:path>
                  <a:path w="3199129" h="1743710">
                    <a:moveTo>
                      <a:pt x="3150989" y="871728"/>
                    </a:moveTo>
                    <a:lnTo>
                      <a:pt x="3198731" y="871728"/>
                    </a:lnTo>
                  </a:path>
                  <a:path w="3199129" h="1743710">
                    <a:moveTo>
                      <a:pt x="0" y="582168"/>
                    </a:moveTo>
                    <a:lnTo>
                      <a:pt x="2673565" y="582168"/>
                    </a:lnTo>
                  </a:path>
                  <a:path w="3199129" h="1743710">
                    <a:moveTo>
                      <a:pt x="3150989" y="582168"/>
                    </a:moveTo>
                    <a:lnTo>
                      <a:pt x="3198731" y="582168"/>
                    </a:lnTo>
                  </a:path>
                  <a:path w="3199129" h="1743710">
                    <a:moveTo>
                      <a:pt x="0" y="289560"/>
                    </a:moveTo>
                    <a:lnTo>
                      <a:pt x="2673565" y="289560"/>
                    </a:lnTo>
                  </a:path>
                  <a:path w="3199129" h="1743710">
                    <a:moveTo>
                      <a:pt x="3150989" y="289560"/>
                    </a:moveTo>
                    <a:lnTo>
                      <a:pt x="3198731" y="289560"/>
                    </a:lnTo>
                  </a:path>
                  <a:path w="3199129" h="1743710">
                    <a:moveTo>
                      <a:pt x="0" y="0"/>
                    </a:moveTo>
                    <a:lnTo>
                      <a:pt x="3198731" y="0"/>
                    </a:lnTo>
                  </a:path>
                </a:pathLst>
              </a:custGeom>
              <a:ln w="3175">
                <a:solidFill>
                  <a:srgbClr val="FFFFFF"/>
                </a:solidFill>
              </a:ln>
            </p:spPr>
            <p:txBody>
              <a:bodyPr wrap="square" lIns="0" tIns="0" rIns="0" bIns="0" rtlCol="0"/>
              <a:lstStyle/>
              <a:p>
                <a:endParaRPr dirty="0">
                  <a:solidFill>
                    <a:prstClr val="black"/>
                  </a:solidFill>
                  <a:latin typeface="Calibri"/>
                </a:endParaRPr>
              </a:p>
            </p:txBody>
          </p:sp>
          <p:sp>
            <p:nvSpPr>
              <p:cNvPr id="93" name="object 5"/>
              <p:cNvSpPr/>
              <p:nvPr/>
            </p:nvSpPr>
            <p:spPr>
              <a:xfrm>
                <a:off x="4551515" y="4525809"/>
                <a:ext cx="3199130" cy="3175"/>
              </a:xfrm>
              <a:custGeom>
                <a:avLst/>
                <a:gdLst/>
                <a:ahLst/>
                <a:cxnLst/>
                <a:rect l="l" t="t" r="r" b="b"/>
                <a:pathLst>
                  <a:path w="3199129" h="3175">
                    <a:moveTo>
                      <a:pt x="47739" y="0"/>
                    </a:moveTo>
                    <a:lnTo>
                      <a:pt x="0" y="0"/>
                    </a:lnTo>
                    <a:lnTo>
                      <a:pt x="0" y="3048"/>
                    </a:lnTo>
                    <a:lnTo>
                      <a:pt x="47739" y="3048"/>
                    </a:lnTo>
                    <a:lnTo>
                      <a:pt x="47739" y="0"/>
                    </a:lnTo>
                    <a:close/>
                  </a:path>
                  <a:path w="3199129" h="3175">
                    <a:moveTo>
                      <a:pt x="572909" y="0"/>
                    </a:moveTo>
                    <a:lnTo>
                      <a:pt x="526453" y="0"/>
                    </a:lnTo>
                    <a:lnTo>
                      <a:pt x="526453" y="3048"/>
                    </a:lnTo>
                    <a:lnTo>
                      <a:pt x="572909" y="3048"/>
                    </a:lnTo>
                    <a:lnTo>
                      <a:pt x="572909" y="0"/>
                    </a:lnTo>
                    <a:close/>
                  </a:path>
                  <a:path w="3199129" h="3175">
                    <a:moveTo>
                      <a:pt x="1098067" y="0"/>
                    </a:moveTo>
                    <a:lnTo>
                      <a:pt x="1050709" y="0"/>
                    </a:lnTo>
                    <a:lnTo>
                      <a:pt x="1050709" y="3048"/>
                    </a:lnTo>
                    <a:lnTo>
                      <a:pt x="1098067" y="3048"/>
                    </a:lnTo>
                    <a:lnTo>
                      <a:pt x="1098067" y="0"/>
                    </a:lnTo>
                    <a:close/>
                  </a:path>
                  <a:path w="3199129" h="3175">
                    <a:moveTo>
                      <a:pt x="1623237" y="0"/>
                    </a:moveTo>
                    <a:lnTo>
                      <a:pt x="1574965" y="0"/>
                    </a:lnTo>
                    <a:lnTo>
                      <a:pt x="1574965" y="3048"/>
                    </a:lnTo>
                    <a:lnTo>
                      <a:pt x="1623237" y="3048"/>
                    </a:lnTo>
                    <a:lnTo>
                      <a:pt x="1623237" y="0"/>
                    </a:lnTo>
                    <a:close/>
                  </a:path>
                  <a:path w="3199129" h="3175">
                    <a:moveTo>
                      <a:pt x="2148408" y="0"/>
                    </a:moveTo>
                    <a:lnTo>
                      <a:pt x="2099208" y="0"/>
                    </a:lnTo>
                    <a:lnTo>
                      <a:pt x="2099208" y="3048"/>
                    </a:lnTo>
                    <a:lnTo>
                      <a:pt x="2148408" y="3048"/>
                    </a:lnTo>
                    <a:lnTo>
                      <a:pt x="2148408" y="0"/>
                    </a:lnTo>
                    <a:close/>
                  </a:path>
                  <a:path w="3199129" h="3175">
                    <a:moveTo>
                      <a:pt x="2673566" y="0"/>
                    </a:moveTo>
                    <a:lnTo>
                      <a:pt x="2626525" y="0"/>
                    </a:lnTo>
                    <a:lnTo>
                      <a:pt x="2626525" y="3048"/>
                    </a:lnTo>
                    <a:lnTo>
                      <a:pt x="2673566" y="3048"/>
                    </a:lnTo>
                    <a:lnTo>
                      <a:pt x="2673566" y="0"/>
                    </a:lnTo>
                    <a:close/>
                  </a:path>
                  <a:path w="3199129" h="3175">
                    <a:moveTo>
                      <a:pt x="3198736" y="0"/>
                    </a:moveTo>
                    <a:lnTo>
                      <a:pt x="3150781" y="0"/>
                    </a:lnTo>
                    <a:lnTo>
                      <a:pt x="3150781" y="3048"/>
                    </a:lnTo>
                    <a:lnTo>
                      <a:pt x="3198736" y="3048"/>
                    </a:lnTo>
                    <a:lnTo>
                      <a:pt x="3198736" y="0"/>
                    </a:lnTo>
                    <a:close/>
                  </a:path>
                </a:pathLst>
              </a:custGeom>
              <a:solidFill>
                <a:srgbClr val="9999FF"/>
              </a:solidFill>
            </p:spPr>
            <p:txBody>
              <a:bodyPr wrap="square" lIns="0" tIns="0" rIns="0" bIns="0" rtlCol="0"/>
              <a:lstStyle/>
              <a:p>
                <a:endParaRPr dirty="0">
                  <a:solidFill>
                    <a:prstClr val="black"/>
                  </a:solidFill>
                  <a:latin typeface="Calibri"/>
                </a:endParaRPr>
              </a:p>
            </p:txBody>
          </p:sp>
          <p:sp>
            <p:nvSpPr>
              <p:cNvPr id="94" name="object 6"/>
              <p:cNvSpPr/>
              <p:nvPr/>
            </p:nvSpPr>
            <p:spPr>
              <a:xfrm>
                <a:off x="4545172" y="4524155"/>
                <a:ext cx="54610" cy="0"/>
              </a:xfrm>
              <a:custGeom>
                <a:avLst/>
                <a:gdLst/>
                <a:ahLst/>
                <a:cxnLst/>
                <a:rect l="l" t="t" r="r" b="b"/>
                <a:pathLst>
                  <a:path w="54610">
                    <a:moveTo>
                      <a:pt x="0" y="0"/>
                    </a:moveTo>
                    <a:lnTo>
                      <a:pt x="54090" y="0"/>
                    </a:lnTo>
                  </a:path>
                </a:pathLst>
              </a:custGeom>
              <a:ln w="9397">
                <a:solidFill>
                  <a:srgbClr val="000000"/>
                </a:solidFill>
              </a:ln>
            </p:spPr>
            <p:txBody>
              <a:bodyPr wrap="square" lIns="0" tIns="0" rIns="0" bIns="0" rtlCol="0"/>
              <a:lstStyle/>
              <a:p>
                <a:endParaRPr dirty="0">
                  <a:solidFill>
                    <a:prstClr val="black"/>
                  </a:solidFill>
                  <a:latin typeface="Calibri"/>
                </a:endParaRPr>
              </a:p>
            </p:txBody>
          </p:sp>
          <p:sp>
            <p:nvSpPr>
              <p:cNvPr id="95" name="object 7"/>
              <p:cNvSpPr/>
              <p:nvPr/>
            </p:nvSpPr>
            <p:spPr>
              <a:xfrm>
                <a:off x="4545172" y="4528092"/>
                <a:ext cx="490855" cy="5080"/>
              </a:xfrm>
              <a:custGeom>
                <a:avLst/>
                <a:gdLst/>
                <a:ahLst/>
                <a:cxnLst/>
                <a:rect l="l" t="t" r="r" b="b"/>
                <a:pathLst>
                  <a:path w="490854" h="5079">
                    <a:moveTo>
                      <a:pt x="0" y="0"/>
                    </a:moveTo>
                    <a:lnTo>
                      <a:pt x="490378" y="0"/>
                    </a:lnTo>
                  </a:path>
                  <a:path w="490854" h="5079">
                    <a:moveTo>
                      <a:pt x="0" y="4698"/>
                    </a:moveTo>
                    <a:lnTo>
                      <a:pt x="490378" y="4698"/>
                    </a:lnTo>
                  </a:path>
                </a:pathLst>
              </a:custGeom>
              <a:ln w="3175">
                <a:solidFill>
                  <a:srgbClr val="000000"/>
                </a:solidFill>
              </a:ln>
            </p:spPr>
            <p:txBody>
              <a:bodyPr wrap="square" lIns="0" tIns="0" rIns="0" bIns="0" rtlCol="0"/>
              <a:lstStyle/>
              <a:p>
                <a:endParaRPr dirty="0">
                  <a:solidFill>
                    <a:prstClr val="black"/>
                  </a:solidFill>
                  <a:latin typeface="Calibri"/>
                </a:endParaRPr>
              </a:p>
            </p:txBody>
          </p:sp>
          <p:sp>
            <p:nvSpPr>
              <p:cNvPr id="96" name="object 8"/>
              <p:cNvSpPr/>
              <p:nvPr/>
            </p:nvSpPr>
            <p:spPr>
              <a:xfrm>
                <a:off x="5076686" y="4524155"/>
                <a:ext cx="48260" cy="0"/>
              </a:xfrm>
              <a:custGeom>
                <a:avLst/>
                <a:gdLst/>
                <a:ahLst/>
                <a:cxnLst/>
                <a:rect l="l" t="t" r="r" b="b"/>
                <a:pathLst>
                  <a:path w="48260">
                    <a:moveTo>
                      <a:pt x="0" y="0"/>
                    </a:moveTo>
                    <a:lnTo>
                      <a:pt x="47742" y="0"/>
                    </a:lnTo>
                  </a:path>
                </a:pathLst>
              </a:custGeom>
              <a:ln w="9397">
                <a:solidFill>
                  <a:srgbClr val="000000"/>
                </a:solidFill>
              </a:ln>
            </p:spPr>
            <p:txBody>
              <a:bodyPr wrap="square" lIns="0" tIns="0" rIns="0" bIns="0" rtlCol="0"/>
              <a:lstStyle/>
              <a:p>
                <a:endParaRPr dirty="0">
                  <a:solidFill>
                    <a:prstClr val="black"/>
                  </a:solidFill>
                  <a:latin typeface="Calibri"/>
                </a:endParaRPr>
              </a:p>
            </p:txBody>
          </p:sp>
          <p:sp>
            <p:nvSpPr>
              <p:cNvPr id="97" name="object 9"/>
              <p:cNvSpPr/>
              <p:nvPr/>
            </p:nvSpPr>
            <p:spPr>
              <a:xfrm>
                <a:off x="5071618" y="4528092"/>
                <a:ext cx="53340" cy="0"/>
              </a:xfrm>
              <a:custGeom>
                <a:avLst/>
                <a:gdLst/>
                <a:ahLst/>
                <a:cxnLst/>
                <a:rect l="l" t="t" r="r" b="b"/>
                <a:pathLst>
                  <a:path w="53339">
                    <a:moveTo>
                      <a:pt x="0" y="0"/>
                    </a:moveTo>
                    <a:lnTo>
                      <a:pt x="52810" y="0"/>
                    </a:lnTo>
                  </a:path>
                </a:pathLst>
              </a:custGeom>
              <a:ln w="3175">
                <a:solidFill>
                  <a:srgbClr val="000000"/>
                </a:solidFill>
              </a:ln>
            </p:spPr>
            <p:txBody>
              <a:bodyPr wrap="square" lIns="0" tIns="0" rIns="0" bIns="0" rtlCol="0"/>
              <a:lstStyle/>
              <a:p>
                <a:endParaRPr dirty="0">
                  <a:solidFill>
                    <a:prstClr val="black"/>
                  </a:solidFill>
                  <a:latin typeface="Calibri"/>
                </a:endParaRPr>
              </a:p>
            </p:txBody>
          </p:sp>
          <p:sp>
            <p:nvSpPr>
              <p:cNvPr id="98" name="object 10"/>
              <p:cNvSpPr/>
              <p:nvPr/>
            </p:nvSpPr>
            <p:spPr>
              <a:xfrm>
                <a:off x="5071618" y="4532791"/>
                <a:ext cx="488315" cy="0"/>
              </a:xfrm>
              <a:custGeom>
                <a:avLst/>
                <a:gdLst/>
                <a:ahLst/>
                <a:cxnLst/>
                <a:rect l="l" t="t" r="r" b="b"/>
                <a:pathLst>
                  <a:path w="488314">
                    <a:moveTo>
                      <a:pt x="0" y="0"/>
                    </a:moveTo>
                    <a:lnTo>
                      <a:pt x="488188" y="0"/>
                    </a:lnTo>
                  </a:path>
                </a:pathLst>
              </a:custGeom>
              <a:ln w="3175">
                <a:solidFill>
                  <a:srgbClr val="000000"/>
                </a:solidFill>
              </a:ln>
            </p:spPr>
            <p:txBody>
              <a:bodyPr wrap="square" lIns="0" tIns="0" rIns="0" bIns="0" rtlCol="0"/>
              <a:lstStyle/>
              <a:p>
                <a:endParaRPr dirty="0">
                  <a:solidFill>
                    <a:prstClr val="black"/>
                  </a:solidFill>
                  <a:latin typeface="Calibri"/>
                </a:endParaRPr>
              </a:p>
            </p:txBody>
          </p:sp>
          <p:sp>
            <p:nvSpPr>
              <p:cNvPr id="99" name="object 11"/>
              <p:cNvSpPr/>
              <p:nvPr/>
            </p:nvSpPr>
            <p:spPr>
              <a:xfrm>
                <a:off x="5595874" y="4524155"/>
                <a:ext cx="53975" cy="0"/>
              </a:xfrm>
              <a:custGeom>
                <a:avLst/>
                <a:gdLst/>
                <a:ahLst/>
                <a:cxnLst/>
                <a:rect l="l" t="t" r="r" b="b"/>
                <a:pathLst>
                  <a:path w="53975">
                    <a:moveTo>
                      <a:pt x="0" y="0"/>
                    </a:moveTo>
                    <a:lnTo>
                      <a:pt x="53719" y="0"/>
                    </a:lnTo>
                  </a:path>
                </a:pathLst>
              </a:custGeom>
              <a:ln w="9397">
                <a:solidFill>
                  <a:srgbClr val="000000"/>
                </a:solidFill>
              </a:ln>
            </p:spPr>
            <p:txBody>
              <a:bodyPr wrap="square" lIns="0" tIns="0" rIns="0" bIns="0" rtlCol="0"/>
              <a:lstStyle/>
              <a:p>
                <a:endParaRPr dirty="0">
                  <a:solidFill>
                    <a:prstClr val="black"/>
                  </a:solidFill>
                  <a:latin typeface="Calibri"/>
                </a:endParaRPr>
              </a:p>
            </p:txBody>
          </p:sp>
          <p:sp>
            <p:nvSpPr>
              <p:cNvPr id="100" name="object 12"/>
              <p:cNvSpPr/>
              <p:nvPr/>
            </p:nvSpPr>
            <p:spPr>
              <a:xfrm>
                <a:off x="5595874" y="4528092"/>
                <a:ext cx="491490" cy="5080"/>
              </a:xfrm>
              <a:custGeom>
                <a:avLst/>
                <a:gdLst/>
                <a:ahLst/>
                <a:cxnLst/>
                <a:rect l="l" t="t" r="r" b="b"/>
                <a:pathLst>
                  <a:path w="491489" h="5079">
                    <a:moveTo>
                      <a:pt x="0" y="0"/>
                    </a:moveTo>
                    <a:lnTo>
                      <a:pt x="53719" y="0"/>
                    </a:lnTo>
                  </a:path>
                  <a:path w="491489" h="5079">
                    <a:moveTo>
                      <a:pt x="0" y="4698"/>
                    </a:moveTo>
                    <a:lnTo>
                      <a:pt x="491236" y="4698"/>
                    </a:lnTo>
                  </a:path>
                </a:pathLst>
              </a:custGeom>
              <a:ln w="3175">
                <a:solidFill>
                  <a:srgbClr val="000000"/>
                </a:solidFill>
              </a:ln>
            </p:spPr>
            <p:txBody>
              <a:bodyPr wrap="square" lIns="0" tIns="0" rIns="0" bIns="0" rtlCol="0"/>
              <a:lstStyle/>
              <a:p>
                <a:endParaRPr dirty="0">
                  <a:solidFill>
                    <a:prstClr val="black"/>
                  </a:solidFill>
                  <a:latin typeface="Calibri"/>
                </a:endParaRPr>
              </a:p>
            </p:txBody>
          </p:sp>
          <p:sp>
            <p:nvSpPr>
              <p:cNvPr id="101" name="object 13"/>
              <p:cNvSpPr/>
              <p:nvPr/>
            </p:nvSpPr>
            <p:spPr>
              <a:xfrm>
                <a:off x="6127017" y="4524155"/>
                <a:ext cx="48260" cy="0"/>
              </a:xfrm>
              <a:custGeom>
                <a:avLst/>
                <a:gdLst/>
                <a:ahLst/>
                <a:cxnLst/>
                <a:rect l="l" t="t" r="r" b="b"/>
                <a:pathLst>
                  <a:path w="48260">
                    <a:moveTo>
                      <a:pt x="0" y="0"/>
                    </a:moveTo>
                    <a:lnTo>
                      <a:pt x="47742" y="0"/>
                    </a:lnTo>
                  </a:path>
                </a:pathLst>
              </a:custGeom>
              <a:ln w="9397">
                <a:solidFill>
                  <a:srgbClr val="000000"/>
                </a:solidFill>
              </a:ln>
            </p:spPr>
            <p:txBody>
              <a:bodyPr wrap="square" lIns="0" tIns="0" rIns="0" bIns="0" rtlCol="0"/>
              <a:lstStyle/>
              <a:p>
                <a:endParaRPr dirty="0">
                  <a:solidFill>
                    <a:prstClr val="black"/>
                  </a:solidFill>
                  <a:latin typeface="Calibri"/>
                </a:endParaRPr>
              </a:p>
            </p:txBody>
          </p:sp>
          <p:sp>
            <p:nvSpPr>
              <p:cNvPr id="102" name="object 14"/>
              <p:cNvSpPr/>
              <p:nvPr/>
            </p:nvSpPr>
            <p:spPr>
              <a:xfrm>
                <a:off x="6120130" y="4528092"/>
                <a:ext cx="491490" cy="5080"/>
              </a:xfrm>
              <a:custGeom>
                <a:avLst/>
                <a:gdLst/>
                <a:ahLst/>
                <a:cxnLst/>
                <a:rect l="l" t="t" r="r" b="b"/>
                <a:pathLst>
                  <a:path w="491490" h="5079">
                    <a:moveTo>
                      <a:pt x="0" y="0"/>
                    </a:moveTo>
                    <a:lnTo>
                      <a:pt x="54628" y="0"/>
                    </a:lnTo>
                  </a:path>
                  <a:path w="491490" h="5079">
                    <a:moveTo>
                      <a:pt x="0" y="4698"/>
                    </a:moveTo>
                    <a:lnTo>
                      <a:pt x="491236" y="4698"/>
                    </a:lnTo>
                  </a:path>
                </a:pathLst>
              </a:custGeom>
              <a:ln w="3175">
                <a:solidFill>
                  <a:srgbClr val="000000"/>
                </a:solidFill>
              </a:ln>
            </p:spPr>
            <p:txBody>
              <a:bodyPr wrap="square" lIns="0" tIns="0" rIns="0" bIns="0" rtlCol="0"/>
              <a:lstStyle/>
              <a:p>
                <a:endParaRPr dirty="0">
                  <a:solidFill>
                    <a:prstClr val="black"/>
                  </a:solidFill>
                  <a:latin typeface="Calibri"/>
                </a:endParaRPr>
              </a:p>
            </p:txBody>
          </p:sp>
          <p:sp>
            <p:nvSpPr>
              <p:cNvPr id="103" name="object 15"/>
              <p:cNvSpPr/>
              <p:nvPr/>
            </p:nvSpPr>
            <p:spPr>
              <a:xfrm>
                <a:off x="6644386" y="4524155"/>
                <a:ext cx="55880" cy="0"/>
              </a:xfrm>
              <a:custGeom>
                <a:avLst/>
                <a:gdLst/>
                <a:ahLst/>
                <a:cxnLst/>
                <a:rect l="l" t="t" r="r" b="b"/>
                <a:pathLst>
                  <a:path w="55879">
                    <a:moveTo>
                      <a:pt x="0" y="0"/>
                    </a:moveTo>
                    <a:lnTo>
                      <a:pt x="55536" y="0"/>
                    </a:lnTo>
                  </a:path>
                </a:pathLst>
              </a:custGeom>
              <a:ln w="9397">
                <a:solidFill>
                  <a:srgbClr val="000000"/>
                </a:solidFill>
              </a:ln>
            </p:spPr>
            <p:txBody>
              <a:bodyPr wrap="square" lIns="0" tIns="0" rIns="0" bIns="0" rtlCol="0"/>
              <a:lstStyle/>
              <a:p>
                <a:endParaRPr dirty="0">
                  <a:solidFill>
                    <a:prstClr val="black"/>
                  </a:solidFill>
                  <a:latin typeface="Calibri"/>
                </a:endParaRPr>
              </a:p>
            </p:txBody>
          </p:sp>
          <p:sp>
            <p:nvSpPr>
              <p:cNvPr id="104" name="object 16"/>
              <p:cNvSpPr/>
              <p:nvPr/>
            </p:nvSpPr>
            <p:spPr>
              <a:xfrm>
                <a:off x="6644386" y="4528092"/>
                <a:ext cx="491490" cy="5080"/>
              </a:xfrm>
              <a:custGeom>
                <a:avLst/>
                <a:gdLst/>
                <a:ahLst/>
                <a:cxnLst/>
                <a:rect l="l" t="t" r="r" b="b"/>
                <a:pathLst>
                  <a:path w="491490" h="5079">
                    <a:moveTo>
                      <a:pt x="0" y="0"/>
                    </a:moveTo>
                    <a:lnTo>
                      <a:pt x="491236" y="0"/>
                    </a:lnTo>
                  </a:path>
                  <a:path w="491490" h="5079">
                    <a:moveTo>
                      <a:pt x="0" y="4698"/>
                    </a:moveTo>
                    <a:lnTo>
                      <a:pt x="491236" y="4698"/>
                    </a:lnTo>
                  </a:path>
                </a:pathLst>
              </a:custGeom>
              <a:ln w="3175">
                <a:solidFill>
                  <a:srgbClr val="000000"/>
                </a:solidFill>
              </a:ln>
            </p:spPr>
            <p:txBody>
              <a:bodyPr wrap="square" lIns="0" tIns="0" rIns="0" bIns="0" rtlCol="0"/>
              <a:lstStyle/>
              <a:p>
                <a:endParaRPr dirty="0">
                  <a:solidFill>
                    <a:prstClr val="black"/>
                  </a:solidFill>
                  <a:latin typeface="Calibri"/>
                </a:endParaRPr>
              </a:p>
            </p:txBody>
          </p:sp>
          <p:sp>
            <p:nvSpPr>
              <p:cNvPr id="105" name="object 17"/>
              <p:cNvSpPr/>
              <p:nvPr/>
            </p:nvSpPr>
            <p:spPr>
              <a:xfrm>
                <a:off x="7171690" y="4524155"/>
                <a:ext cx="53975" cy="0"/>
              </a:xfrm>
              <a:custGeom>
                <a:avLst/>
                <a:gdLst/>
                <a:ahLst/>
                <a:cxnLst/>
                <a:rect l="l" t="t" r="r" b="b"/>
                <a:pathLst>
                  <a:path w="53975">
                    <a:moveTo>
                      <a:pt x="0" y="0"/>
                    </a:moveTo>
                    <a:lnTo>
                      <a:pt x="53397" y="0"/>
                    </a:lnTo>
                  </a:path>
                </a:pathLst>
              </a:custGeom>
              <a:ln w="9397">
                <a:solidFill>
                  <a:srgbClr val="000000"/>
                </a:solidFill>
              </a:ln>
            </p:spPr>
            <p:txBody>
              <a:bodyPr wrap="square" lIns="0" tIns="0" rIns="0" bIns="0" rtlCol="0"/>
              <a:lstStyle/>
              <a:p>
                <a:endParaRPr dirty="0">
                  <a:solidFill>
                    <a:prstClr val="black"/>
                  </a:solidFill>
                  <a:latin typeface="Calibri"/>
                </a:endParaRPr>
              </a:p>
            </p:txBody>
          </p:sp>
          <p:sp>
            <p:nvSpPr>
              <p:cNvPr id="106" name="object 18"/>
              <p:cNvSpPr/>
              <p:nvPr/>
            </p:nvSpPr>
            <p:spPr>
              <a:xfrm>
                <a:off x="7171690" y="4528092"/>
                <a:ext cx="488315" cy="5080"/>
              </a:xfrm>
              <a:custGeom>
                <a:avLst/>
                <a:gdLst/>
                <a:ahLst/>
                <a:cxnLst/>
                <a:rect l="l" t="t" r="r" b="b"/>
                <a:pathLst>
                  <a:path w="488315" h="5079">
                    <a:moveTo>
                      <a:pt x="0" y="0"/>
                    </a:moveTo>
                    <a:lnTo>
                      <a:pt x="488188" y="0"/>
                    </a:lnTo>
                  </a:path>
                  <a:path w="488315" h="5079">
                    <a:moveTo>
                      <a:pt x="0" y="4698"/>
                    </a:moveTo>
                    <a:lnTo>
                      <a:pt x="488188" y="4698"/>
                    </a:lnTo>
                  </a:path>
                </a:pathLst>
              </a:custGeom>
              <a:ln w="3175">
                <a:solidFill>
                  <a:srgbClr val="000000"/>
                </a:solidFill>
              </a:ln>
            </p:spPr>
            <p:txBody>
              <a:bodyPr wrap="square" lIns="0" tIns="0" rIns="0" bIns="0" rtlCol="0"/>
              <a:lstStyle/>
              <a:p>
                <a:endParaRPr dirty="0">
                  <a:solidFill>
                    <a:prstClr val="black"/>
                  </a:solidFill>
                  <a:latin typeface="Calibri"/>
                </a:endParaRPr>
              </a:p>
            </p:txBody>
          </p:sp>
          <p:sp>
            <p:nvSpPr>
              <p:cNvPr id="107" name="object 19"/>
              <p:cNvSpPr/>
              <p:nvPr/>
            </p:nvSpPr>
            <p:spPr>
              <a:xfrm>
                <a:off x="7695946" y="4524155"/>
                <a:ext cx="54610" cy="0"/>
              </a:xfrm>
              <a:custGeom>
                <a:avLst/>
                <a:gdLst/>
                <a:ahLst/>
                <a:cxnLst/>
                <a:rect l="l" t="t" r="r" b="b"/>
                <a:pathLst>
                  <a:path w="54609">
                    <a:moveTo>
                      <a:pt x="0" y="0"/>
                    </a:moveTo>
                    <a:lnTo>
                      <a:pt x="54307" y="0"/>
                    </a:lnTo>
                  </a:path>
                </a:pathLst>
              </a:custGeom>
              <a:ln w="9397">
                <a:solidFill>
                  <a:srgbClr val="000000"/>
                </a:solidFill>
              </a:ln>
            </p:spPr>
            <p:txBody>
              <a:bodyPr wrap="square" lIns="0" tIns="0" rIns="0" bIns="0" rtlCol="0"/>
              <a:lstStyle/>
              <a:p>
                <a:endParaRPr dirty="0">
                  <a:solidFill>
                    <a:prstClr val="black"/>
                  </a:solidFill>
                  <a:latin typeface="Calibri"/>
                </a:endParaRPr>
              </a:p>
            </p:txBody>
          </p:sp>
          <p:sp>
            <p:nvSpPr>
              <p:cNvPr id="108" name="object 20"/>
              <p:cNvSpPr/>
              <p:nvPr/>
            </p:nvSpPr>
            <p:spPr>
              <a:xfrm>
                <a:off x="7695946" y="4528092"/>
                <a:ext cx="491490" cy="5080"/>
              </a:xfrm>
              <a:custGeom>
                <a:avLst/>
                <a:gdLst/>
                <a:ahLst/>
                <a:cxnLst/>
                <a:rect l="l" t="t" r="r" b="b"/>
                <a:pathLst>
                  <a:path w="491490" h="5079">
                    <a:moveTo>
                      <a:pt x="0" y="0"/>
                    </a:moveTo>
                    <a:lnTo>
                      <a:pt x="491236" y="0"/>
                    </a:lnTo>
                  </a:path>
                  <a:path w="491490" h="5079">
                    <a:moveTo>
                      <a:pt x="0" y="4698"/>
                    </a:moveTo>
                    <a:lnTo>
                      <a:pt x="491236" y="4698"/>
                    </a:lnTo>
                  </a:path>
                </a:pathLst>
              </a:custGeom>
              <a:ln w="3175">
                <a:solidFill>
                  <a:srgbClr val="000000"/>
                </a:solidFill>
              </a:ln>
            </p:spPr>
            <p:txBody>
              <a:bodyPr wrap="square" lIns="0" tIns="0" rIns="0" bIns="0" rtlCol="0"/>
              <a:lstStyle/>
              <a:p>
                <a:endParaRPr dirty="0">
                  <a:solidFill>
                    <a:prstClr val="black"/>
                  </a:solidFill>
                  <a:latin typeface="Calibri"/>
                </a:endParaRPr>
              </a:p>
            </p:txBody>
          </p:sp>
          <p:pic>
            <p:nvPicPr>
              <p:cNvPr id="109" name="object 21"/>
              <p:cNvPicPr/>
              <p:nvPr/>
            </p:nvPicPr>
            <p:blipFill>
              <a:blip r:embed="rId8" cstate="print"/>
              <a:stretch>
                <a:fillRect/>
              </a:stretch>
            </p:blipFill>
            <p:spPr>
              <a:xfrm>
                <a:off x="4599263" y="4348514"/>
                <a:ext cx="477423" cy="180340"/>
              </a:xfrm>
              <a:prstGeom prst="rect">
                <a:avLst/>
              </a:prstGeom>
            </p:spPr>
          </p:pic>
          <p:sp>
            <p:nvSpPr>
              <p:cNvPr id="110" name="object 22"/>
              <p:cNvSpPr/>
              <p:nvPr/>
            </p:nvSpPr>
            <p:spPr>
              <a:xfrm>
                <a:off x="4599263" y="4348514"/>
                <a:ext cx="477520" cy="180340"/>
              </a:xfrm>
              <a:custGeom>
                <a:avLst/>
                <a:gdLst/>
                <a:ahLst/>
                <a:cxnLst/>
                <a:rect l="l" t="t" r="r" b="b"/>
                <a:pathLst>
                  <a:path w="477520" h="180339">
                    <a:moveTo>
                      <a:pt x="0" y="0"/>
                    </a:moveTo>
                    <a:lnTo>
                      <a:pt x="477423" y="0"/>
                    </a:lnTo>
                    <a:lnTo>
                      <a:pt x="477423" y="180340"/>
                    </a:lnTo>
                    <a:lnTo>
                      <a:pt x="0" y="180340"/>
                    </a:lnTo>
                    <a:lnTo>
                      <a:pt x="0" y="0"/>
                    </a:lnTo>
                    <a:close/>
                  </a:path>
                </a:pathLst>
              </a:custGeom>
              <a:ln w="12700">
                <a:solidFill>
                  <a:srgbClr val="000000"/>
                </a:solidFill>
              </a:ln>
            </p:spPr>
            <p:txBody>
              <a:bodyPr wrap="square" lIns="0" tIns="0" rIns="0" bIns="0" rtlCol="0"/>
              <a:lstStyle/>
              <a:p>
                <a:endParaRPr dirty="0">
                  <a:solidFill>
                    <a:prstClr val="black"/>
                  </a:solidFill>
                  <a:latin typeface="Calibri"/>
                </a:endParaRPr>
              </a:p>
            </p:txBody>
          </p:sp>
          <p:pic>
            <p:nvPicPr>
              <p:cNvPr id="111" name="object 23"/>
              <p:cNvPicPr/>
              <p:nvPr/>
            </p:nvPicPr>
            <p:blipFill>
              <a:blip r:embed="rId9" cstate="print"/>
              <a:stretch>
                <a:fillRect/>
              </a:stretch>
            </p:blipFill>
            <p:spPr>
              <a:xfrm>
                <a:off x="5124429" y="4206568"/>
                <a:ext cx="477422" cy="322285"/>
              </a:xfrm>
              <a:prstGeom prst="rect">
                <a:avLst/>
              </a:prstGeom>
            </p:spPr>
          </p:pic>
          <p:sp>
            <p:nvSpPr>
              <p:cNvPr id="112" name="object 24"/>
              <p:cNvSpPr/>
              <p:nvPr/>
            </p:nvSpPr>
            <p:spPr>
              <a:xfrm>
                <a:off x="5124429" y="4206568"/>
                <a:ext cx="477520" cy="322580"/>
              </a:xfrm>
              <a:custGeom>
                <a:avLst/>
                <a:gdLst/>
                <a:ahLst/>
                <a:cxnLst/>
                <a:rect l="l" t="t" r="r" b="b"/>
                <a:pathLst>
                  <a:path w="477520" h="322579">
                    <a:moveTo>
                      <a:pt x="0" y="0"/>
                    </a:moveTo>
                    <a:lnTo>
                      <a:pt x="477423" y="0"/>
                    </a:lnTo>
                    <a:lnTo>
                      <a:pt x="477423" y="322285"/>
                    </a:lnTo>
                    <a:lnTo>
                      <a:pt x="0" y="322285"/>
                    </a:lnTo>
                    <a:lnTo>
                      <a:pt x="0" y="0"/>
                    </a:lnTo>
                    <a:close/>
                  </a:path>
                </a:pathLst>
              </a:custGeom>
              <a:ln w="12700">
                <a:solidFill>
                  <a:srgbClr val="000000"/>
                </a:solidFill>
              </a:ln>
            </p:spPr>
            <p:txBody>
              <a:bodyPr wrap="square" lIns="0" tIns="0" rIns="0" bIns="0" rtlCol="0"/>
              <a:lstStyle/>
              <a:p>
                <a:endParaRPr dirty="0">
                  <a:solidFill>
                    <a:prstClr val="black"/>
                  </a:solidFill>
                  <a:latin typeface="Calibri"/>
                </a:endParaRPr>
              </a:p>
            </p:txBody>
          </p:sp>
          <p:pic>
            <p:nvPicPr>
              <p:cNvPr id="113" name="object 25"/>
              <p:cNvPicPr/>
              <p:nvPr/>
            </p:nvPicPr>
            <p:blipFill>
              <a:blip r:embed="rId10" cstate="print"/>
              <a:stretch>
                <a:fillRect/>
              </a:stretch>
            </p:blipFill>
            <p:spPr>
              <a:xfrm>
                <a:off x="5649593" y="3988417"/>
                <a:ext cx="477423" cy="540437"/>
              </a:xfrm>
              <a:prstGeom prst="rect">
                <a:avLst/>
              </a:prstGeom>
            </p:spPr>
          </p:pic>
          <p:sp>
            <p:nvSpPr>
              <p:cNvPr id="114" name="object 26"/>
              <p:cNvSpPr/>
              <p:nvPr/>
            </p:nvSpPr>
            <p:spPr>
              <a:xfrm>
                <a:off x="5649593" y="3988417"/>
                <a:ext cx="477520" cy="541020"/>
              </a:xfrm>
              <a:custGeom>
                <a:avLst/>
                <a:gdLst/>
                <a:ahLst/>
                <a:cxnLst/>
                <a:rect l="l" t="t" r="r" b="b"/>
                <a:pathLst>
                  <a:path w="477520" h="541020">
                    <a:moveTo>
                      <a:pt x="0" y="0"/>
                    </a:moveTo>
                    <a:lnTo>
                      <a:pt x="477423" y="0"/>
                    </a:lnTo>
                    <a:lnTo>
                      <a:pt x="477423" y="540437"/>
                    </a:lnTo>
                    <a:lnTo>
                      <a:pt x="0" y="540437"/>
                    </a:lnTo>
                    <a:lnTo>
                      <a:pt x="0" y="0"/>
                    </a:lnTo>
                    <a:close/>
                  </a:path>
                </a:pathLst>
              </a:custGeom>
              <a:ln w="12700">
                <a:solidFill>
                  <a:srgbClr val="000000"/>
                </a:solidFill>
              </a:ln>
            </p:spPr>
            <p:txBody>
              <a:bodyPr wrap="square" lIns="0" tIns="0" rIns="0" bIns="0" rtlCol="0"/>
              <a:lstStyle/>
              <a:p>
                <a:endParaRPr dirty="0">
                  <a:solidFill>
                    <a:prstClr val="black"/>
                  </a:solidFill>
                  <a:latin typeface="Calibri"/>
                </a:endParaRPr>
              </a:p>
            </p:txBody>
          </p:sp>
          <p:pic>
            <p:nvPicPr>
              <p:cNvPr id="115" name="object 27"/>
              <p:cNvPicPr/>
              <p:nvPr/>
            </p:nvPicPr>
            <p:blipFill>
              <a:blip r:embed="rId11" cstate="print"/>
              <a:stretch>
                <a:fillRect/>
              </a:stretch>
            </p:blipFill>
            <p:spPr>
              <a:xfrm>
                <a:off x="6174759" y="3707436"/>
                <a:ext cx="477423" cy="821418"/>
              </a:xfrm>
              <a:prstGeom prst="rect">
                <a:avLst/>
              </a:prstGeom>
            </p:spPr>
          </p:pic>
          <p:sp>
            <p:nvSpPr>
              <p:cNvPr id="116" name="object 28"/>
              <p:cNvSpPr/>
              <p:nvPr/>
            </p:nvSpPr>
            <p:spPr>
              <a:xfrm>
                <a:off x="6174759" y="3707436"/>
                <a:ext cx="477520" cy="821690"/>
              </a:xfrm>
              <a:custGeom>
                <a:avLst/>
                <a:gdLst/>
                <a:ahLst/>
                <a:cxnLst/>
                <a:rect l="l" t="t" r="r" b="b"/>
                <a:pathLst>
                  <a:path w="477520" h="821689">
                    <a:moveTo>
                      <a:pt x="0" y="0"/>
                    </a:moveTo>
                    <a:lnTo>
                      <a:pt x="477423" y="0"/>
                    </a:lnTo>
                    <a:lnTo>
                      <a:pt x="477423" y="821418"/>
                    </a:lnTo>
                    <a:lnTo>
                      <a:pt x="0" y="821418"/>
                    </a:lnTo>
                    <a:lnTo>
                      <a:pt x="0" y="0"/>
                    </a:lnTo>
                    <a:close/>
                  </a:path>
                </a:pathLst>
              </a:custGeom>
              <a:ln w="12700">
                <a:solidFill>
                  <a:srgbClr val="000000"/>
                </a:solidFill>
              </a:ln>
            </p:spPr>
            <p:txBody>
              <a:bodyPr wrap="square" lIns="0" tIns="0" rIns="0" bIns="0" rtlCol="0"/>
              <a:lstStyle/>
              <a:p>
                <a:endParaRPr dirty="0">
                  <a:solidFill>
                    <a:prstClr val="black"/>
                  </a:solidFill>
                  <a:latin typeface="Calibri"/>
                </a:endParaRPr>
              </a:p>
            </p:txBody>
          </p:sp>
          <p:pic>
            <p:nvPicPr>
              <p:cNvPr id="117" name="object 29"/>
              <p:cNvPicPr/>
              <p:nvPr/>
            </p:nvPicPr>
            <p:blipFill>
              <a:blip r:embed="rId12" cstate="print"/>
              <a:stretch>
                <a:fillRect/>
              </a:stretch>
            </p:blipFill>
            <p:spPr>
              <a:xfrm>
                <a:off x="6699923" y="3409002"/>
                <a:ext cx="477423" cy="1119851"/>
              </a:xfrm>
              <a:prstGeom prst="rect">
                <a:avLst/>
              </a:prstGeom>
            </p:spPr>
          </p:pic>
          <p:sp>
            <p:nvSpPr>
              <p:cNvPr id="118" name="object 30"/>
              <p:cNvSpPr/>
              <p:nvPr/>
            </p:nvSpPr>
            <p:spPr>
              <a:xfrm>
                <a:off x="6699923" y="3409002"/>
                <a:ext cx="477520" cy="1120140"/>
              </a:xfrm>
              <a:custGeom>
                <a:avLst/>
                <a:gdLst/>
                <a:ahLst/>
                <a:cxnLst/>
                <a:rect l="l" t="t" r="r" b="b"/>
                <a:pathLst>
                  <a:path w="477520" h="1120139">
                    <a:moveTo>
                      <a:pt x="0" y="0"/>
                    </a:moveTo>
                    <a:lnTo>
                      <a:pt x="477423" y="0"/>
                    </a:lnTo>
                    <a:lnTo>
                      <a:pt x="477423" y="1119851"/>
                    </a:lnTo>
                    <a:lnTo>
                      <a:pt x="0" y="1119851"/>
                    </a:lnTo>
                    <a:lnTo>
                      <a:pt x="0" y="0"/>
                    </a:lnTo>
                    <a:close/>
                  </a:path>
                </a:pathLst>
              </a:custGeom>
              <a:ln w="12700">
                <a:solidFill>
                  <a:srgbClr val="000000"/>
                </a:solidFill>
              </a:ln>
            </p:spPr>
            <p:txBody>
              <a:bodyPr wrap="square" lIns="0" tIns="0" rIns="0" bIns="0" rtlCol="0"/>
              <a:lstStyle/>
              <a:p>
                <a:endParaRPr dirty="0">
                  <a:solidFill>
                    <a:prstClr val="black"/>
                  </a:solidFill>
                  <a:latin typeface="Calibri"/>
                </a:endParaRPr>
              </a:p>
            </p:txBody>
          </p:sp>
          <p:pic>
            <p:nvPicPr>
              <p:cNvPr id="119" name="object 31"/>
              <p:cNvPicPr/>
              <p:nvPr/>
            </p:nvPicPr>
            <p:blipFill>
              <a:blip r:embed="rId13" cstate="print"/>
              <a:stretch>
                <a:fillRect/>
              </a:stretch>
            </p:blipFill>
            <p:spPr>
              <a:xfrm>
                <a:off x="7225088" y="2762032"/>
                <a:ext cx="477423" cy="1766821"/>
              </a:xfrm>
              <a:prstGeom prst="rect">
                <a:avLst/>
              </a:prstGeom>
            </p:spPr>
          </p:pic>
          <p:sp>
            <p:nvSpPr>
              <p:cNvPr id="120" name="object 32"/>
              <p:cNvSpPr/>
              <p:nvPr/>
            </p:nvSpPr>
            <p:spPr>
              <a:xfrm>
                <a:off x="7225088" y="2762032"/>
                <a:ext cx="477520" cy="1767205"/>
              </a:xfrm>
              <a:custGeom>
                <a:avLst/>
                <a:gdLst/>
                <a:ahLst/>
                <a:cxnLst/>
                <a:rect l="l" t="t" r="r" b="b"/>
                <a:pathLst>
                  <a:path w="477520" h="1767204">
                    <a:moveTo>
                      <a:pt x="0" y="0"/>
                    </a:moveTo>
                    <a:lnTo>
                      <a:pt x="477423" y="0"/>
                    </a:lnTo>
                    <a:lnTo>
                      <a:pt x="477423" y="1766821"/>
                    </a:lnTo>
                    <a:lnTo>
                      <a:pt x="0" y="1766821"/>
                    </a:lnTo>
                    <a:lnTo>
                      <a:pt x="0" y="0"/>
                    </a:lnTo>
                    <a:close/>
                  </a:path>
                </a:pathLst>
              </a:custGeom>
              <a:ln w="12700">
                <a:solidFill>
                  <a:srgbClr val="000000"/>
                </a:solidFill>
              </a:ln>
            </p:spPr>
            <p:txBody>
              <a:bodyPr wrap="square" lIns="0" tIns="0" rIns="0" bIns="0" rtlCol="0"/>
              <a:lstStyle/>
              <a:p>
                <a:endParaRPr dirty="0">
                  <a:solidFill>
                    <a:prstClr val="black"/>
                  </a:solidFill>
                  <a:latin typeface="Calibri"/>
                </a:endParaRPr>
              </a:p>
            </p:txBody>
          </p:sp>
          <p:pic>
            <p:nvPicPr>
              <p:cNvPr id="121" name="object 33"/>
              <p:cNvPicPr/>
              <p:nvPr/>
            </p:nvPicPr>
            <p:blipFill>
              <a:blip r:embed="rId14" cstate="print"/>
              <a:stretch>
                <a:fillRect/>
              </a:stretch>
            </p:blipFill>
            <p:spPr>
              <a:xfrm>
                <a:off x="7750253" y="2429272"/>
                <a:ext cx="477422" cy="2099581"/>
              </a:xfrm>
              <a:prstGeom prst="rect">
                <a:avLst/>
              </a:prstGeom>
            </p:spPr>
          </p:pic>
          <p:sp>
            <p:nvSpPr>
              <p:cNvPr id="122" name="object 34"/>
              <p:cNvSpPr/>
              <p:nvPr/>
            </p:nvSpPr>
            <p:spPr>
              <a:xfrm>
                <a:off x="7750253" y="2429272"/>
                <a:ext cx="477520" cy="2099945"/>
              </a:xfrm>
              <a:custGeom>
                <a:avLst/>
                <a:gdLst/>
                <a:ahLst/>
                <a:cxnLst/>
                <a:rect l="l" t="t" r="r" b="b"/>
                <a:pathLst>
                  <a:path w="477520" h="2099945">
                    <a:moveTo>
                      <a:pt x="0" y="0"/>
                    </a:moveTo>
                    <a:lnTo>
                      <a:pt x="477423" y="0"/>
                    </a:lnTo>
                    <a:lnTo>
                      <a:pt x="477423" y="2099582"/>
                    </a:lnTo>
                    <a:lnTo>
                      <a:pt x="0" y="2099582"/>
                    </a:lnTo>
                    <a:lnTo>
                      <a:pt x="0" y="0"/>
                    </a:lnTo>
                    <a:close/>
                  </a:path>
                </a:pathLst>
              </a:custGeom>
              <a:ln w="12700">
                <a:solidFill>
                  <a:srgbClr val="000000"/>
                </a:solidFill>
              </a:ln>
            </p:spPr>
            <p:txBody>
              <a:bodyPr wrap="square" lIns="0" tIns="0" rIns="0" bIns="0" rtlCol="0"/>
              <a:lstStyle/>
              <a:p>
                <a:endParaRPr dirty="0">
                  <a:solidFill>
                    <a:prstClr val="black"/>
                  </a:solidFill>
                  <a:latin typeface="Calibri"/>
                </a:endParaRPr>
              </a:p>
            </p:txBody>
          </p:sp>
          <p:sp>
            <p:nvSpPr>
              <p:cNvPr id="123" name="object 35"/>
              <p:cNvSpPr/>
              <p:nvPr/>
            </p:nvSpPr>
            <p:spPr>
              <a:xfrm>
                <a:off x="4551522" y="2201890"/>
                <a:ext cx="0" cy="2327275"/>
              </a:xfrm>
              <a:custGeom>
                <a:avLst/>
                <a:gdLst/>
                <a:ahLst/>
                <a:cxnLst/>
                <a:rect l="l" t="t" r="r" b="b"/>
                <a:pathLst>
                  <a:path h="2327275">
                    <a:moveTo>
                      <a:pt x="0" y="2326964"/>
                    </a:moveTo>
                    <a:lnTo>
                      <a:pt x="1" y="0"/>
                    </a:lnTo>
                  </a:path>
                </a:pathLst>
              </a:custGeom>
              <a:ln w="3175">
                <a:solidFill>
                  <a:srgbClr val="000000"/>
                </a:solidFill>
              </a:ln>
            </p:spPr>
            <p:txBody>
              <a:bodyPr wrap="square" lIns="0" tIns="0" rIns="0" bIns="0" rtlCol="0"/>
              <a:lstStyle/>
              <a:p>
                <a:endParaRPr dirty="0">
                  <a:solidFill>
                    <a:prstClr val="black"/>
                  </a:solidFill>
                  <a:latin typeface="Calibri"/>
                </a:endParaRPr>
              </a:p>
            </p:txBody>
          </p:sp>
          <p:sp>
            <p:nvSpPr>
              <p:cNvPr id="124" name="object 36"/>
              <p:cNvSpPr/>
              <p:nvPr/>
            </p:nvSpPr>
            <p:spPr>
              <a:xfrm>
                <a:off x="4513188" y="2201890"/>
                <a:ext cx="38735" cy="2327275"/>
              </a:xfrm>
              <a:custGeom>
                <a:avLst/>
                <a:gdLst/>
                <a:ahLst/>
                <a:cxnLst/>
                <a:rect l="l" t="t" r="r" b="b"/>
                <a:pathLst>
                  <a:path w="38735" h="2327275">
                    <a:moveTo>
                      <a:pt x="0" y="2326964"/>
                    </a:moveTo>
                    <a:lnTo>
                      <a:pt x="38333" y="2326964"/>
                    </a:lnTo>
                  </a:path>
                  <a:path w="38735" h="2327275">
                    <a:moveTo>
                      <a:pt x="0" y="2034830"/>
                    </a:moveTo>
                    <a:lnTo>
                      <a:pt x="38333" y="2034830"/>
                    </a:lnTo>
                  </a:path>
                  <a:path w="38735" h="2327275">
                    <a:moveTo>
                      <a:pt x="0" y="1745270"/>
                    </a:moveTo>
                    <a:lnTo>
                      <a:pt x="38333" y="1745270"/>
                    </a:lnTo>
                  </a:path>
                  <a:path w="38735" h="2327275">
                    <a:moveTo>
                      <a:pt x="0" y="1455710"/>
                    </a:moveTo>
                    <a:lnTo>
                      <a:pt x="38333" y="1455710"/>
                    </a:lnTo>
                  </a:path>
                  <a:path w="38735" h="2327275">
                    <a:moveTo>
                      <a:pt x="0" y="1163102"/>
                    </a:moveTo>
                    <a:lnTo>
                      <a:pt x="38333" y="1163102"/>
                    </a:lnTo>
                  </a:path>
                  <a:path w="38735" h="2327275">
                    <a:moveTo>
                      <a:pt x="0" y="873542"/>
                    </a:moveTo>
                    <a:lnTo>
                      <a:pt x="38333" y="873542"/>
                    </a:lnTo>
                  </a:path>
                  <a:path w="38735" h="2327275">
                    <a:moveTo>
                      <a:pt x="0" y="580934"/>
                    </a:moveTo>
                    <a:lnTo>
                      <a:pt x="38333" y="580934"/>
                    </a:lnTo>
                  </a:path>
                  <a:path w="38735" h="2327275">
                    <a:moveTo>
                      <a:pt x="0" y="291374"/>
                    </a:moveTo>
                    <a:lnTo>
                      <a:pt x="38333" y="291374"/>
                    </a:lnTo>
                  </a:path>
                  <a:path w="38735" h="2327275">
                    <a:moveTo>
                      <a:pt x="0" y="0"/>
                    </a:moveTo>
                    <a:lnTo>
                      <a:pt x="38333" y="0"/>
                    </a:lnTo>
                  </a:path>
                </a:pathLst>
              </a:custGeom>
              <a:ln w="3175">
                <a:solidFill>
                  <a:srgbClr val="000000"/>
                </a:solidFill>
              </a:ln>
            </p:spPr>
            <p:txBody>
              <a:bodyPr wrap="square" lIns="0" tIns="0" rIns="0" bIns="0" rtlCol="0"/>
              <a:lstStyle/>
              <a:p>
                <a:endParaRPr dirty="0">
                  <a:solidFill>
                    <a:prstClr val="black"/>
                  </a:solidFill>
                  <a:latin typeface="Calibri"/>
                </a:endParaRPr>
              </a:p>
            </p:txBody>
          </p:sp>
          <p:sp>
            <p:nvSpPr>
              <p:cNvPr id="125" name="object 37"/>
              <p:cNvSpPr/>
              <p:nvPr/>
            </p:nvSpPr>
            <p:spPr>
              <a:xfrm>
                <a:off x="4551522" y="4528854"/>
                <a:ext cx="3676650" cy="39370"/>
              </a:xfrm>
              <a:custGeom>
                <a:avLst/>
                <a:gdLst/>
                <a:ahLst/>
                <a:cxnLst/>
                <a:rect l="l" t="t" r="r" b="b"/>
                <a:pathLst>
                  <a:path w="3676650" h="39370">
                    <a:moveTo>
                      <a:pt x="0" y="0"/>
                    </a:moveTo>
                    <a:lnTo>
                      <a:pt x="3676155" y="1"/>
                    </a:lnTo>
                  </a:path>
                  <a:path w="3676650" h="39370">
                    <a:moveTo>
                      <a:pt x="0" y="0"/>
                    </a:moveTo>
                    <a:lnTo>
                      <a:pt x="0" y="39264"/>
                    </a:lnTo>
                  </a:path>
                  <a:path w="3676650" h="39370">
                    <a:moveTo>
                      <a:pt x="526446" y="0"/>
                    </a:moveTo>
                    <a:lnTo>
                      <a:pt x="526446" y="39264"/>
                    </a:lnTo>
                  </a:path>
                  <a:path w="3676650" h="39370">
                    <a:moveTo>
                      <a:pt x="1050702" y="0"/>
                    </a:moveTo>
                    <a:lnTo>
                      <a:pt x="1050702" y="39264"/>
                    </a:lnTo>
                  </a:path>
                  <a:path w="3676650" h="39370">
                    <a:moveTo>
                      <a:pt x="1574958" y="0"/>
                    </a:moveTo>
                    <a:lnTo>
                      <a:pt x="1574958" y="39264"/>
                    </a:lnTo>
                  </a:path>
                  <a:path w="3676650" h="39370">
                    <a:moveTo>
                      <a:pt x="2099214" y="0"/>
                    </a:moveTo>
                    <a:lnTo>
                      <a:pt x="2099214" y="39264"/>
                    </a:lnTo>
                  </a:path>
                  <a:path w="3676650" h="39370">
                    <a:moveTo>
                      <a:pt x="2626518" y="0"/>
                    </a:moveTo>
                    <a:lnTo>
                      <a:pt x="2626518" y="39264"/>
                    </a:lnTo>
                  </a:path>
                  <a:path w="3676650" h="39370">
                    <a:moveTo>
                      <a:pt x="3150774" y="0"/>
                    </a:moveTo>
                    <a:lnTo>
                      <a:pt x="3150774" y="39264"/>
                    </a:lnTo>
                  </a:path>
                  <a:path w="3676650" h="39370">
                    <a:moveTo>
                      <a:pt x="3676155" y="0"/>
                    </a:moveTo>
                    <a:lnTo>
                      <a:pt x="3676155" y="39264"/>
                    </a:lnTo>
                  </a:path>
                </a:pathLst>
              </a:custGeom>
              <a:ln w="3175">
                <a:solidFill>
                  <a:srgbClr val="000000"/>
                </a:solidFill>
              </a:ln>
            </p:spPr>
            <p:txBody>
              <a:bodyPr wrap="square" lIns="0" tIns="0" rIns="0" bIns="0" rtlCol="0"/>
              <a:lstStyle/>
              <a:p>
                <a:endParaRPr dirty="0">
                  <a:solidFill>
                    <a:prstClr val="black"/>
                  </a:solidFill>
                  <a:latin typeface="Calibri"/>
                </a:endParaRPr>
              </a:p>
            </p:txBody>
          </p:sp>
        </p:grpSp>
        <p:sp>
          <p:nvSpPr>
            <p:cNvPr id="71" name="object 38"/>
            <p:cNvSpPr txBox="1"/>
            <p:nvPr/>
          </p:nvSpPr>
          <p:spPr>
            <a:xfrm>
              <a:off x="4679146" y="4438904"/>
              <a:ext cx="307975" cy="166712"/>
            </a:xfrm>
            <a:prstGeom prst="rect">
              <a:avLst/>
            </a:prstGeom>
          </p:spPr>
          <p:txBody>
            <a:bodyPr vert="horz" wrap="square" lIns="0" tIns="12700" rIns="0" bIns="0" rtlCol="0">
              <a:spAutoFit/>
            </a:bodyPr>
            <a:lstStyle/>
            <a:p>
              <a:pPr marL="12700">
                <a:spcBef>
                  <a:spcPts val="100"/>
                </a:spcBef>
              </a:pPr>
              <a:r>
                <a:rPr sz="1000" b="1" spc="-5" dirty="0">
                  <a:solidFill>
                    <a:prstClr val="black"/>
                  </a:solidFill>
                  <a:latin typeface="Arial"/>
                  <a:cs typeface="Arial"/>
                </a:rPr>
                <a:t>1970</a:t>
              </a:r>
              <a:endParaRPr sz="1000" dirty="0">
                <a:solidFill>
                  <a:prstClr val="black"/>
                </a:solidFill>
                <a:latin typeface="Arial"/>
                <a:cs typeface="Arial"/>
              </a:endParaRPr>
            </a:p>
          </p:txBody>
        </p:sp>
        <p:sp>
          <p:nvSpPr>
            <p:cNvPr id="72" name="object 39"/>
            <p:cNvSpPr txBox="1"/>
            <p:nvPr/>
          </p:nvSpPr>
          <p:spPr>
            <a:xfrm>
              <a:off x="5240216" y="4438904"/>
              <a:ext cx="1866900" cy="166712"/>
            </a:xfrm>
            <a:prstGeom prst="rect">
              <a:avLst/>
            </a:prstGeom>
          </p:spPr>
          <p:txBody>
            <a:bodyPr vert="horz" wrap="square" lIns="0" tIns="12700" rIns="0" bIns="0" rtlCol="0">
              <a:spAutoFit/>
            </a:bodyPr>
            <a:lstStyle/>
            <a:p>
              <a:pPr marL="12700">
                <a:spcBef>
                  <a:spcPts val="100"/>
                </a:spcBef>
                <a:tabLst>
                  <a:tab pos="548005" algn="l"/>
                  <a:tab pos="1043305" algn="l"/>
                  <a:tab pos="1570990" algn="l"/>
                </a:tabLst>
              </a:pPr>
              <a:r>
                <a:rPr sz="1000" b="1" spc="-5" dirty="0">
                  <a:solidFill>
                    <a:prstClr val="black"/>
                  </a:solidFill>
                  <a:latin typeface="Arial"/>
                  <a:cs typeface="Arial"/>
                </a:rPr>
                <a:t>198</a:t>
              </a:r>
              <a:r>
                <a:rPr sz="1000" b="1" dirty="0">
                  <a:solidFill>
                    <a:prstClr val="black"/>
                  </a:solidFill>
                  <a:latin typeface="Arial"/>
                  <a:cs typeface="Arial"/>
                </a:rPr>
                <a:t>0	</a:t>
              </a:r>
              <a:r>
                <a:rPr sz="1000" b="1" spc="-5" dirty="0">
                  <a:solidFill>
                    <a:prstClr val="black"/>
                  </a:solidFill>
                  <a:latin typeface="Arial"/>
                  <a:cs typeface="Arial"/>
                </a:rPr>
                <a:t>199</a:t>
              </a:r>
              <a:r>
                <a:rPr sz="1000" b="1" dirty="0">
                  <a:solidFill>
                    <a:prstClr val="black"/>
                  </a:solidFill>
                  <a:latin typeface="Arial"/>
                  <a:cs typeface="Arial"/>
                </a:rPr>
                <a:t>0	</a:t>
              </a:r>
              <a:r>
                <a:rPr sz="1000" b="1" spc="-5" dirty="0">
                  <a:solidFill>
                    <a:prstClr val="black"/>
                  </a:solidFill>
                  <a:latin typeface="Arial"/>
                  <a:cs typeface="Arial"/>
                </a:rPr>
                <a:t>200</a:t>
              </a:r>
              <a:r>
                <a:rPr sz="1000" b="1" dirty="0">
                  <a:solidFill>
                    <a:prstClr val="black"/>
                  </a:solidFill>
                  <a:latin typeface="Arial"/>
                  <a:cs typeface="Arial"/>
                </a:rPr>
                <a:t>0	</a:t>
              </a:r>
              <a:r>
                <a:rPr sz="1000" b="1" spc="-5" dirty="0">
                  <a:solidFill>
                    <a:prstClr val="black"/>
                  </a:solidFill>
                  <a:latin typeface="Arial"/>
                  <a:cs typeface="Arial"/>
                </a:rPr>
                <a:t>2010</a:t>
              </a:r>
              <a:endParaRPr sz="1000" dirty="0">
                <a:solidFill>
                  <a:prstClr val="black"/>
                </a:solidFill>
                <a:latin typeface="Arial"/>
                <a:cs typeface="Arial"/>
              </a:endParaRPr>
            </a:p>
          </p:txBody>
        </p:sp>
        <p:sp>
          <p:nvSpPr>
            <p:cNvPr id="73" name="object 40"/>
            <p:cNvSpPr txBox="1"/>
            <p:nvPr/>
          </p:nvSpPr>
          <p:spPr>
            <a:xfrm>
              <a:off x="7355959" y="4438904"/>
              <a:ext cx="821690" cy="166712"/>
            </a:xfrm>
            <a:prstGeom prst="rect">
              <a:avLst/>
            </a:prstGeom>
          </p:spPr>
          <p:txBody>
            <a:bodyPr vert="horz" wrap="square" lIns="0" tIns="12700" rIns="0" bIns="0" rtlCol="0">
              <a:spAutoFit/>
            </a:bodyPr>
            <a:lstStyle/>
            <a:p>
              <a:pPr marL="12700">
                <a:spcBef>
                  <a:spcPts val="100"/>
                </a:spcBef>
                <a:tabLst>
                  <a:tab pos="525780" algn="l"/>
                </a:tabLst>
              </a:pPr>
              <a:r>
                <a:rPr sz="1000" b="1" spc="-5" dirty="0">
                  <a:solidFill>
                    <a:prstClr val="black"/>
                  </a:solidFill>
                  <a:latin typeface="Arial"/>
                  <a:cs typeface="Arial"/>
                </a:rPr>
                <a:t>201</a:t>
              </a:r>
              <a:r>
                <a:rPr sz="1000" b="1" dirty="0">
                  <a:solidFill>
                    <a:prstClr val="black"/>
                  </a:solidFill>
                  <a:latin typeface="Arial"/>
                  <a:cs typeface="Arial"/>
                </a:rPr>
                <a:t>5	</a:t>
              </a:r>
              <a:r>
                <a:rPr sz="1000" b="1" spc="-5" dirty="0">
                  <a:solidFill>
                    <a:prstClr val="black"/>
                  </a:solidFill>
                  <a:latin typeface="Arial"/>
                  <a:cs typeface="Arial"/>
                </a:rPr>
                <a:t>2020</a:t>
              </a:r>
              <a:endParaRPr sz="1000" dirty="0">
                <a:solidFill>
                  <a:prstClr val="black"/>
                </a:solidFill>
                <a:latin typeface="Arial"/>
                <a:cs typeface="Arial"/>
              </a:endParaRPr>
            </a:p>
          </p:txBody>
        </p:sp>
        <p:sp>
          <p:nvSpPr>
            <p:cNvPr id="74" name="object 41"/>
            <p:cNvSpPr txBox="1"/>
            <p:nvPr/>
          </p:nvSpPr>
          <p:spPr>
            <a:xfrm>
              <a:off x="4633259" y="3994404"/>
              <a:ext cx="438784" cy="151323"/>
            </a:xfrm>
            <a:prstGeom prst="rect">
              <a:avLst/>
            </a:prstGeom>
          </p:spPr>
          <p:txBody>
            <a:bodyPr vert="horz" wrap="square" lIns="0" tIns="12700" rIns="0" bIns="0" rtlCol="0">
              <a:spAutoFit/>
            </a:bodyPr>
            <a:lstStyle/>
            <a:p>
              <a:pPr marL="12700">
                <a:spcBef>
                  <a:spcPts val="100"/>
                </a:spcBef>
              </a:pPr>
              <a:r>
                <a:rPr sz="900" b="1" dirty="0">
                  <a:solidFill>
                    <a:prstClr val="black"/>
                  </a:solidFill>
                  <a:latin typeface="Arial"/>
                  <a:cs typeface="Arial"/>
                </a:rPr>
                <a:t>310.000</a:t>
              </a:r>
              <a:endParaRPr sz="900" dirty="0">
                <a:solidFill>
                  <a:prstClr val="black"/>
                </a:solidFill>
                <a:latin typeface="Arial"/>
                <a:cs typeface="Arial"/>
              </a:endParaRPr>
            </a:p>
          </p:txBody>
        </p:sp>
        <p:sp>
          <p:nvSpPr>
            <p:cNvPr id="75" name="object 42"/>
            <p:cNvSpPr txBox="1"/>
            <p:nvPr/>
          </p:nvSpPr>
          <p:spPr>
            <a:xfrm>
              <a:off x="5174084" y="3857243"/>
              <a:ext cx="438784" cy="151323"/>
            </a:xfrm>
            <a:prstGeom prst="rect">
              <a:avLst/>
            </a:prstGeom>
          </p:spPr>
          <p:txBody>
            <a:bodyPr vert="horz" wrap="square" lIns="0" tIns="12700" rIns="0" bIns="0" rtlCol="0">
              <a:spAutoFit/>
            </a:bodyPr>
            <a:lstStyle/>
            <a:p>
              <a:pPr marL="12700">
                <a:spcBef>
                  <a:spcPts val="100"/>
                </a:spcBef>
              </a:pPr>
              <a:r>
                <a:rPr sz="900" b="1" dirty="0">
                  <a:solidFill>
                    <a:prstClr val="black"/>
                  </a:solidFill>
                  <a:latin typeface="Arial"/>
                  <a:cs typeface="Arial"/>
                </a:rPr>
                <a:t>554.000</a:t>
              </a:r>
              <a:endParaRPr sz="900" dirty="0">
                <a:solidFill>
                  <a:prstClr val="black"/>
                </a:solidFill>
                <a:latin typeface="Arial"/>
                <a:cs typeface="Arial"/>
              </a:endParaRPr>
            </a:p>
          </p:txBody>
        </p:sp>
        <p:sp>
          <p:nvSpPr>
            <p:cNvPr id="76" name="object 43"/>
            <p:cNvSpPr txBox="1"/>
            <p:nvPr/>
          </p:nvSpPr>
          <p:spPr>
            <a:xfrm>
              <a:off x="5697548" y="3643884"/>
              <a:ext cx="438784" cy="151323"/>
            </a:xfrm>
            <a:prstGeom prst="rect">
              <a:avLst/>
            </a:prstGeom>
          </p:spPr>
          <p:txBody>
            <a:bodyPr vert="horz" wrap="square" lIns="0" tIns="12700" rIns="0" bIns="0" rtlCol="0">
              <a:spAutoFit/>
            </a:bodyPr>
            <a:lstStyle/>
            <a:p>
              <a:pPr marL="12700">
                <a:spcBef>
                  <a:spcPts val="100"/>
                </a:spcBef>
              </a:pPr>
              <a:r>
                <a:rPr sz="900" b="1" dirty="0">
                  <a:solidFill>
                    <a:prstClr val="black"/>
                  </a:solidFill>
                  <a:latin typeface="Arial"/>
                  <a:cs typeface="Arial"/>
                </a:rPr>
                <a:t>929.000</a:t>
              </a:r>
              <a:endParaRPr sz="900" dirty="0">
                <a:solidFill>
                  <a:prstClr val="black"/>
                </a:solidFill>
                <a:latin typeface="Arial"/>
                <a:cs typeface="Arial"/>
              </a:endParaRPr>
            </a:p>
          </p:txBody>
        </p:sp>
        <p:sp>
          <p:nvSpPr>
            <p:cNvPr id="77" name="object 44"/>
            <p:cNvSpPr txBox="1"/>
            <p:nvPr/>
          </p:nvSpPr>
          <p:spPr>
            <a:xfrm>
              <a:off x="6180019" y="3354324"/>
              <a:ext cx="534035" cy="151323"/>
            </a:xfrm>
            <a:prstGeom prst="rect">
              <a:avLst/>
            </a:prstGeom>
          </p:spPr>
          <p:txBody>
            <a:bodyPr vert="horz" wrap="square" lIns="0" tIns="12700" rIns="0" bIns="0" rtlCol="0">
              <a:spAutoFit/>
            </a:bodyPr>
            <a:lstStyle/>
            <a:p>
              <a:pPr marL="12700">
                <a:spcBef>
                  <a:spcPts val="100"/>
                </a:spcBef>
              </a:pPr>
              <a:r>
                <a:rPr sz="900" b="1" dirty="0">
                  <a:solidFill>
                    <a:prstClr val="black"/>
                  </a:solidFill>
                  <a:latin typeface="Arial"/>
                  <a:cs typeface="Arial"/>
                </a:rPr>
                <a:t>1.412.000</a:t>
              </a:r>
              <a:endParaRPr sz="900" dirty="0">
                <a:solidFill>
                  <a:prstClr val="black"/>
                </a:solidFill>
                <a:latin typeface="Arial"/>
                <a:cs typeface="Arial"/>
              </a:endParaRPr>
            </a:p>
          </p:txBody>
        </p:sp>
        <p:sp>
          <p:nvSpPr>
            <p:cNvPr id="78" name="object 45"/>
            <p:cNvSpPr txBox="1"/>
            <p:nvPr/>
          </p:nvSpPr>
          <p:spPr>
            <a:xfrm>
              <a:off x="6703483" y="3058668"/>
              <a:ext cx="534035" cy="151323"/>
            </a:xfrm>
            <a:prstGeom prst="rect">
              <a:avLst/>
            </a:prstGeom>
          </p:spPr>
          <p:txBody>
            <a:bodyPr vert="horz" wrap="square" lIns="0" tIns="12700" rIns="0" bIns="0" rtlCol="0">
              <a:spAutoFit/>
            </a:bodyPr>
            <a:lstStyle/>
            <a:p>
              <a:pPr marL="12700">
                <a:spcBef>
                  <a:spcPts val="100"/>
                </a:spcBef>
              </a:pPr>
              <a:r>
                <a:rPr sz="900" b="1" dirty="0">
                  <a:solidFill>
                    <a:prstClr val="black"/>
                  </a:solidFill>
                  <a:latin typeface="Arial"/>
                  <a:cs typeface="Arial"/>
                </a:rPr>
                <a:t>1.925.000</a:t>
              </a:r>
              <a:endParaRPr sz="900" dirty="0">
                <a:solidFill>
                  <a:prstClr val="black"/>
                </a:solidFill>
                <a:latin typeface="Arial"/>
                <a:cs typeface="Arial"/>
              </a:endParaRPr>
            </a:p>
          </p:txBody>
        </p:sp>
        <p:sp>
          <p:nvSpPr>
            <p:cNvPr id="79" name="object 46"/>
            <p:cNvSpPr txBox="1"/>
            <p:nvPr/>
          </p:nvSpPr>
          <p:spPr>
            <a:xfrm>
              <a:off x="7238847" y="2421636"/>
              <a:ext cx="534035" cy="151323"/>
            </a:xfrm>
            <a:prstGeom prst="rect">
              <a:avLst/>
            </a:prstGeom>
          </p:spPr>
          <p:txBody>
            <a:bodyPr vert="horz" wrap="square" lIns="0" tIns="12700" rIns="0" bIns="0" rtlCol="0">
              <a:spAutoFit/>
            </a:bodyPr>
            <a:lstStyle/>
            <a:p>
              <a:pPr marL="12700">
                <a:spcBef>
                  <a:spcPts val="100"/>
                </a:spcBef>
              </a:pPr>
              <a:r>
                <a:rPr sz="900" b="1" dirty="0">
                  <a:solidFill>
                    <a:prstClr val="black"/>
                  </a:solidFill>
                  <a:latin typeface="Arial"/>
                  <a:cs typeface="Arial"/>
                </a:rPr>
                <a:t>3.037.127</a:t>
              </a:r>
              <a:endParaRPr sz="900" dirty="0">
                <a:solidFill>
                  <a:prstClr val="black"/>
                </a:solidFill>
                <a:latin typeface="Arial"/>
                <a:cs typeface="Arial"/>
              </a:endParaRPr>
            </a:p>
          </p:txBody>
        </p:sp>
        <p:sp>
          <p:nvSpPr>
            <p:cNvPr id="80" name="object 47"/>
            <p:cNvSpPr txBox="1"/>
            <p:nvPr/>
          </p:nvSpPr>
          <p:spPr>
            <a:xfrm>
              <a:off x="7774208" y="2083307"/>
              <a:ext cx="534035" cy="151323"/>
            </a:xfrm>
            <a:prstGeom prst="rect">
              <a:avLst/>
            </a:prstGeom>
          </p:spPr>
          <p:txBody>
            <a:bodyPr vert="horz" wrap="square" lIns="0" tIns="12700" rIns="0" bIns="0" rtlCol="0">
              <a:spAutoFit/>
            </a:bodyPr>
            <a:lstStyle/>
            <a:p>
              <a:pPr marL="12700">
                <a:spcBef>
                  <a:spcPts val="100"/>
                </a:spcBef>
              </a:pPr>
              <a:r>
                <a:rPr sz="900" b="1" dirty="0">
                  <a:solidFill>
                    <a:prstClr val="black"/>
                  </a:solidFill>
                  <a:latin typeface="Arial"/>
                  <a:cs typeface="Arial"/>
                </a:rPr>
                <a:t>3.609.135</a:t>
              </a:r>
              <a:endParaRPr sz="900" dirty="0">
                <a:solidFill>
                  <a:prstClr val="black"/>
                </a:solidFill>
                <a:latin typeface="Arial"/>
                <a:cs typeface="Arial"/>
              </a:endParaRPr>
            </a:p>
          </p:txBody>
        </p:sp>
        <p:sp>
          <p:nvSpPr>
            <p:cNvPr id="81" name="object 48"/>
            <p:cNvSpPr txBox="1"/>
            <p:nvPr/>
          </p:nvSpPr>
          <p:spPr>
            <a:xfrm>
              <a:off x="4358915" y="4310888"/>
              <a:ext cx="96520" cy="166712"/>
            </a:xfrm>
            <a:prstGeom prst="rect">
              <a:avLst/>
            </a:prstGeom>
          </p:spPr>
          <p:txBody>
            <a:bodyPr vert="horz" wrap="square" lIns="0" tIns="12700" rIns="0" bIns="0" rtlCol="0">
              <a:spAutoFit/>
            </a:bodyPr>
            <a:lstStyle/>
            <a:p>
              <a:pPr marL="12700">
                <a:spcBef>
                  <a:spcPts val="100"/>
                </a:spcBef>
              </a:pPr>
              <a:r>
                <a:rPr sz="1000" b="1" dirty="0">
                  <a:solidFill>
                    <a:prstClr val="black"/>
                  </a:solidFill>
                  <a:latin typeface="Arial"/>
                  <a:cs typeface="Arial"/>
                </a:rPr>
                <a:t>0</a:t>
              </a:r>
              <a:endParaRPr sz="1000" dirty="0">
                <a:solidFill>
                  <a:prstClr val="black"/>
                </a:solidFill>
                <a:latin typeface="Arial"/>
                <a:cs typeface="Arial"/>
              </a:endParaRPr>
            </a:p>
          </p:txBody>
        </p:sp>
        <p:sp>
          <p:nvSpPr>
            <p:cNvPr id="82" name="object 49"/>
            <p:cNvSpPr txBox="1"/>
            <p:nvPr/>
          </p:nvSpPr>
          <p:spPr>
            <a:xfrm>
              <a:off x="3970549" y="4021328"/>
              <a:ext cx="495300" cy="166712"/>
            </a:xfrm>
            <a:prstGeom prst="rect">
              <a:avLst/>
            </a:prstGeom>
          </p:spPr>
          <p:txBody>
            <a:bodyPr vert="horz" wrap="square" lIns="0" tIns="12700" rIns="0" bIns="0" rtlCol="0">
              <a:spAutoFit/>
            </a:bodyPr>
            <a:lstStyle/>
            <a:p>
              <a:pPr marL="12700">
                <a:spcBef>
                  <a:spcPts val="100"/>
                </a:spcBef>
              </a:pPr>
              <a:r>
                <a:rPr sz="1000" b="1" spc="5" dirty="0">
                  <a:solidFill>
                    <a:prstClr val="black"/>
                  </a:solidFill>
                  <a:latin typeface="Arial"/>
                  <a:cs typeface="Arial"/>
                </a:rPr>
                <a:t>500.000</a:t>
              </a:r>
              <a:endParaRPr sz="1000" dirty="0">
                <a:solidFill>
                  <a:prstClr val="black"/>
                </a:solidFill>
                <a:latin typeface="Arial"/>
                <a:cs typeface="Arial"/>
              </a:endParaRPr>
            </a:p>
          </p:txBody>
        </p:sp>
        <p:sp>
          <p:nvSpPr>
            <p:cNvPr id="83" name="object 50"/>
            <p:cNvSpPr txBox="1"/>
            <p:nvPr/>
          </p:nvSpPr>
          <p:spPr>
            <a:xfrm>
              <a:off x="3864631" y="3728719"/>
              <a:ext cx="596900" cy="166712"/>
            </a:xfrm>
            <a:prstGeom prst="rect">
              <a:avLst/>
            </a:prstGeom>
          </p:spPr>
          <p:txBody>
            <a:bodyPr vert="horz" wrap="square" lIns="0" tIns="12700" rIns="0" bIns="0" rtlCol="0">
              <a:spAutoFit/>
            </a:bodyPr>
            <a:lstStyle/>
            <a:p>
              <a:pPr marL="12700">
                <a:spcBef>
                  <a:spcPts val="100"/>
                </a:spcBef>
              </a:pPr>
              <a:r>
                <a:rPr sz="1000" b="1" dirty="0">
                  <a:solidFill>
                    <a:prstClr val="black"/>
                  </a:solidFill>
                  <a:latin typeface="Arial"/>
                  <a:cs typeface="Arial"/>
                </a:rPr>
                <a:t>1.000.000</a:t>
              </a:r>
              <a:endParaRPr sz="1000" dirty="0">
                <a:solidFill>
                  <a:prstClr val="black"/>
                </a:solidFill>
                <a:latin typeface="Arial"/>
                <a:cs typeface="Arial"/>
              </a:endParaRPr>
            </a:p>
          </p:txBody>
        </p:sp>
        <p:sp>
          <p:nvSpPr>
            <p:cNvPr id="84" name="object 51"/>
            <p:cNvSpPr txBox="1"/>
            <p:nvPr/>
          </p:nvSpPr>
          <p:spPr>
            <a:xfrm>
              <a:off x="3864631" y="3439160"/>
              <a:ext cx="596900" cy="166712"/>
            </a:xfrm>
            <a:prstGeom prst="rect">
              <a:avLst/>
            </a:prstGeom>
          </p:spPr>
          <p:txBody>
            <a:bodyPr vert="horz" wrap="square" lIns="0" tIns="12700" rIns="0" bIns="0" rtlCol="0">
              <a:spAutoFit/>
            </a:bodyPr>
            <a:lstStyle/>
            <a:p>
              <a:pPr marL="12700">
                <a:spcBef>
                  <a:spcPts val="100"/>
                </a:spcBef>
              </a:pPr>
              <a:r>
                <a:rPr sz="1000" b="1" dirty="0">
                  <a:solidFill>
                    <a:prstClr val="black"/>
                  </a:solidFill>
                  <a:latin typeface="Arial"/>
                  <a:cs typeface="Arial"/>
                </a:rPr>
                <a:t>1.500.000</a:t>
              </a:r>
              <a:endParaRPr sz="1000" dirty="0">
                <a:solidFill>
                  <a:prstClr val="black"/>
                </a:solidFill>
                <a:latin typeface="Arial"/>
                <a:cs typeface="Arial"/>
              </a:endParaRPr>
            </a:p>
          </p:txBody>
        </p:sp>
        <p:sp>
          <p:nvSpPr>
            <p:cNvPr id="85" name="object 52"/>
            <p:cNvSpPr txBox="1"/>
            <p:nvPr/>
          </p:nvSpPr>
          <p:spPr>
            <a:xfrm>
              <a:off x="3864631" y="3146551"/>
              <a:ext cx="596900" cy="166712"/>
            </a:xfrm>
            <a:prstGeom prst="rect">
              <a:avLst/>
            </a:prstGeom>
          </p:spPr>
          <p:txBody>
            <a:bodyPr vert="horz" wrap="square" lIns="0" tIns="12700" rIns="0" bIns="0" rtlCol="0">
              <a:spAutoFit/>
            </a:bodyPr>
            <a:lstStyle/>
            <a:p>
              <a:pPr marL="12700">
                <a:spcBef>
                  <a:spcPts val="100"/>
                </a:spcBef>
              </a:pPr>
              <a:r>
                <a:rPr sz="1000" b="1" dirty="0">
                  <a:solidFill>
                    <a:prstClr val="black"/>
                  </a:solidFill>
                  <a:latin typeface="Arial"/>
                  <a:cs typeface="Arial"/>
                </a:rPr>
                <a:t>2.000.000</a:t>
              </a:r>
              <a:endParaRPr sz="1000" dirty="0">
                <a:solidFill>
                  <a:prstClr val="black"/>
                </a:solidFill>
                <a:latin typeface="Arial"/>
                <a:cs typeface="Arial"/>
              </a:endParaRPr>
            </a:p>
          </p:txBody>
        </p:sp>
        <p:sp>
          <p:nvSpPr>
            <p:cNvPr id="86" name="object 53"/>
            <p:cNvSpPr txBox="1"/>
            <p:nvPr/>
          </p:nvSpPr>
          <p:spPr>
            <a:xfrm>
              <a:off x="3864631" y="2564384"/>
              <a:ext cx="596900" cy="470534"/>
            </a:xfrm>
            <a:prstGeom prst="rect">
              <a:avLst/>
            </a:prstGeom>
          </p:spPr>
          <p:txBody>
            <a:bodyPr vert="horz" wrap="square" lIns="0" tIns="12700" rIns="0" bIns="0" rtlCol="0">
              <a:spAutoFit/>
            </a:bodyPr>
            <a:lstStyle/>
            <a:p>
              <a:pPr marL="12700">
                <a:spcBef>
                  <a:spcPts val="100"/>
                </a:spcBef>
              </a:pPr>
              <a:r>
                <a:rPr sz="1000" b="1" dirty="0">
                  <a:solidFill>
                    <a:prstClr val="black"/>
                  </a:solidFill>
                  <a:latin typeface="Arial"/>
                  <a:cs typeface="Arial"/>
                </a:rPr>
                <a:t>3.000.000</a:t>
              </a:r>
              <a:endParaRPr sz="1000" dirty="0">
                <a:solidFill>
                  <a:prstClr val="black"/>
                </a:solidFill>
                <a:latin typeface="Arial"/>
                <a:cs typeface="Arial"/>
              </a:endParaRPr>
            </a:p>
            <a:p>
              <a:pPr>
                <a:spcBef>
                  <a:spcPts val="10"/>
                </a:spcBef>
              </a:pPr>
              <a:endParaRPr sz="950" dirty="0">
                <a:solidFill>
                  <a:prstClr val="black"/>
                </a:solidFill>
                <a:latin typeface="Arial"/>
                <a:cs typeface="Arial"/>
              </a:endParaRPr>
            </a:p>
            <a:p>
              <a:pPr marL="12700"/>
              <a:r>
                <a:rPr sz="1000" b="1" dirty="0">
                  <a:solidFill>
                    <a:prstClr val="black"/>
                  </a:solidFill>
                  <a:latin typeface="Arial"/>
                  <a:cs typeface="Arial"/>
                </a:rPr>
                <a:t>2.500.000</a:t>
              </a:r>
              <a:endParaRPr sz="1000" dirty="0">
                <a:solidFill>
                  <a:prstClr val="black"/>
                </a:solidFill>
                <a:latin typeface="Arial"/>
                <a:cs typeface="Arial"/>
              </a:endParaRPr>
            </a:p>
          </p:txBody>
        </p:sp>
        <p:sp>
          <p:nvSpPr>
            <p:cNvPr id="87" name="object 54"/>
            <p:cNvSpPr txBox="1"/>
            <p:nvPr/>
          </p:nvSpPr>
          <p:spPr>
            <a:xfrm>
              <a:off x="3864631" y="2274824"/>
              <a:ext cx="596900" cy="166712"/>
            </a:xfrm>
            <a:prstGeom prst="rect">
              <a:avLst/>
            </a:prstGeom>
          </p:spPr>
          <p:txBody>
            <a:bodyPr vert="horz" wrap="square" lIns="0" tIns="12700" rIns="0" bIns="0" rtlCol="0">
              <a:spAutoFit/>
            </a:bodyPr>
            <a:lstStyle/>
            <a:p>
              <a:pPr marL="12700">
                <a:spcBef>
                  <a:spcPts val="100"/>
                </a:spcBef>
              </a:pPr>
              <a:r>
                <a:rPr sz="1000" b="1" dirty="0">
                  <a:solidFill>
                    <a:prstClr val="black"/>
                  </a:solidFill>
                  <a:latin typeface="Arial"/>
                  <a:cs typeface="Arial"/>
                </a:rPr>
                <a:t>3.500.000</a:t>
              </a:r>
              <a:endParaRPr sz="1000" dirty="0">
                <a:solidFill>
                  <a:prstClr val="black"/>
                </a:solidFill>
                <a:latin typeface="Arial"/>
                <a:cs typeface="Arial"/>
              </a:endParaRPr>
            </a:p>
          </p:txBody>
        </p:sp>
        <p:sp>
          <p:nvSpPr>
            <p:cNvPr id="88" name="object 55"/>
            <p:cNvSpPr txBox="1"/>
            <p:nvPr/>
          </p:nvSpPr>
          <p:spPr>
            <a:xfrm>
              <a:off x="3864631" y="1985263"/>
              <a:ext cx="596900" cy="166712"/>
            </a:xfrm>
            <a:prstGeom prst="rect">
              <a:avLst/>
            </a:prstGeom>
          </p:spPr>
          <p:txBody>
            <a:bodyPr vert="horz" wrap="square" lIns="0" tIns="12700" rIns="0" bIns="0" rtlCol="0">
              <a:spAutoFit/>
            </a:bodyPr>
            <a:lstStyle/>
            <a:p>
              <a:pPr marL="12700">
                <a:spcBef>
                  <a:spcPts val="100"/>
                </a:spcBef>
              </a:pPr>
              <a:r>
                <a:rPr sz="1000" b="1" dirty="0">
                  <a:solidFill>
                    <a:prstClr val="black"/>
                  </a:solidFill>
                  <a:latin typeface="Arial"/>
                  <a:cs typeface="Arial"/>
                </a:rPr>
                <a:t>4.000.000</a:t>
              </a:r>
              <a:endParaRPr sz="1000" dirty="0">
                <a:solidFill>
                  <a:prstClr val="black"/>
                </a:solidFill>
                <a:latin typeface="Arial"/>
                <a:cs typeface="Arial"/>
              </a:endParaRPr>
            </a:p>
          </p:txBody>
        </p:sp>
        <p:sp>
          <p:nvSpPr>
            <p:cNvPr id="89" name="object 57"/>
            <p:cNvSpPr/>
            <p:nvPr/>
          </p:nvSpPr>
          <p:spPr>
            <a:xfrm>
              <a:off x="3592829" y="1656044"/>
              <a:ext cx="4853940" cy="3027045"/>
            </a:xfrm>
            <a:custGeom>
              <a:avLst/>
              <a:gdLst/>
              <a:ahLst/>
              <a:cxnLst/>
              <a:rect l="l" t="t" r="r" b="b"/>
              <a:pathLst>
                <a:path w="4853940" h="3027045">
                  <a:moveTo>
                    <a:pt x="0" y="0"/>
                  </a:moveTo>
                  <a:lnTo>
                    <a:pt x="4853939" y="0"/>
                  </a:lnTo>
                  <a:lnTo>
                    <a:pt x="4853939" y="3026518"/>
                  </a:lnTo>
                  <a:lnTo>
                    <a:pt x="0" y="3026518"/>
                  </a:lnTo>
                  <a:lnTo>
                    <a:pt x="0" y="0"/>
                  </a:lnTo>
                  <a:close/>
                </a:path>
              </a:pathLst>
            </a:custGeom>
            <a:ln w="3175">
              <a:solidFill>
                <a:srgbClr val="000000"/>
              </a:solidFill>
            </a:ln>
          </p:spPr>
          <p:txBody>
            <a:bodyPr wrap="square" lIns="0" tIns="0" rIns="0" bIns="0" rtlCol="0"/>
            <a:lstStyle/>
            <a:p>
              <a:endParaRPr dirty="0">
                <a:solidFill>
                  <a:prstClr val="black"/>
                </a:solidFill>
                <a:latin typeface="Calibri"/>
              </a:endParaRPr>
            </a:p>
          </p:txBody>
        </p:sp>
        <p:sp>
          <p:nvSpPr>
            <p:cNvPr id="90" name="object 61"/>
            <p:cNvSpPr txBox="1"/>
            <p:nvPr/>
          </p:nvSpPr>
          <p:spPr>
            <a:xfrm>
              <a:off x="4914666" y="4881880"/>
              <a:ext cx="1805939" cy="135935"/>
            </a:xfrm>
            <a:prstGeom prst="rect">
              <a:avLst/>
            </a:prstGeom>
          </p:spPr>
          <p:txBody>
            <a:bodyPr vert="horz" wrap="square" lIns="0" tIns="12700" rIns="0" bIns="0" rtlCol="0">
              <a:spAutoFit/>
            </a:bodyPr>
            <a:lstStyle/>
            <a:p>
              <a:pPr marL="12700">
                <a:spcBef>
                  <a:spcPts val="100"/>
                </a:spcBef>
              </a:pPr>
              <a:r>
                <a:rPr sz="800" i="1" dirty="0">
                  <a:solidFill>
                    <a:prstClr val="black"/>
                  </a:solidFill>
                  <a:latin typeface="Arial"/>
                  <a:cs typeface="Arial"/>
                </a:rPr>
                <a:t>I</a:t>
              </a:r>
              <a:r>
                <a:rPr sz="800" i="1" spc="-20" dirty="0">
                  <a:solidFill>
                    <a:prstClr val="black"/>
                  </a:solidFill>
                  <a:latin typeface="Arial"/>
                  <a:cs typeface="Arial"/>
                </a:rPr>
                <a:t> </a:t>
              </a:r>
              <a:r>
                <a:rPr sz="800" i="1" spc="-45" dirty="0">
                  <a:solidFill>
                    <a:prstClr val="black"/>
                  </a:solidFill>
                  <a:latin typeface="Arial"/>
                  <a:cs typeface="Arial"/>
                </a:rPr>
                <a:t>N</a:t>
              </a:r>
              <a:r>
                <a:rPr sz="800" i="1" spc="-35" dirty="0">
                  <a:solidFill>
                    <a:prstClr val="black"/>
                  </a:solidFill>
                  <a:latin typeface="Arial"/>
                  <a:cs typeface="Arial"/>
                </a:rPr>
                <a:t>u</a:t>
              </a:r>
              <a:r>
                <a:rPr sz="800" i="1" spc="-45" dirty="0">
                  <a:solidFill>
                    <a:prstClr val="black"/>
                  </a:solidFill>
                  <a:latin typeface="Arial"/>
                  <a:cs typeface="Arial"/>
                </a:rPr>
                <a:t>m</a:t>
              </a:r>
              <a:r>
                <a:rPr sz="800" i="1" spc="-35" dirty="0">
                  <a:solidFill>
                    <a:prstClr val="black"/>
                  </a:solidFill>
                  <a:latin typeface="Arial"/>
                  <a:cs typeface="Arial"/>
                </a:rPr>
                <a:t>e</a:t>
              </a:r>
              <a:r>
                <a:rPr sz="800" i="1" spc="-20" dirty="0">
                  <a:solidFill>
                    <a:prstClr val="black"/>
                  </a:solidFill>
                  <a:latin typeface="Arial"/>
                  <a:cs typeface="Arial"/>
                </a:rPr>
                <a:t>r</a:t>
              </a:r>
              <a:r>
                <a:rPr sz="800" i="1" dirty="0">
                  <a:solidFill>
                    <a:prstClr val="black"/>
                  </a:solidFill>
                  <a:latin typeface="Arial"/>
                  <a:cs typeface="Arial"/>
                </a:rPr>
                <a:t>i</a:t>
              </a:r>
              <a:r>
                <a:rPr sz="800" i="1" spc="-25" dirty="0">
                  <a:solidFill>
                    <a:prstClr val="black"/>
                  </a:solidFill>
                  <a:latin typeface="Arial"/>
                  <a:cs typeface="Arial"/>
                </a:rPr>
                <a:t> </a:t>
              </a:r>
              <a:r>
                <a:rPr sz="800" i="1" spc="-35" dirty="0">
                  <a:solidFill>
                    <a:prstClr val="black"/>
                  </a:solidFill>
                  <a:latin typeface="Arial"/>
                  <a:cs typeface="Arial"/>
                </a:rPr>
                <a:t>de</a:t>
              </a:r>
              <a:r>
                <a:rPr sz="800" i="1" dirty="0">
                  <a:solidFill>
                    <a:prstClr val="black"/>
                  </a:solidFill>
                  <a:latin typeface="Arial"/>
                  <a:cs typeface="Arial"/>
                </a:rPr>
                <a:t>l</a:t>
              </a:r>
              <a:r>
                <a:rPr sz="800" i="1" spc="-25" dirty="0">
                  <a:solidFill>
                    <a:prstClr val="black"/>
                  </a:solidFill>
                  <a:latin typeface="Arial"/>
                  <a:cs typeface="Arial"/>
                </a:rPr>
                <a:t> </a:t>
              </a:r>
              <a:r>
                <a:rPr sz="800" i="1" spc="-45" dirty="0">
                  <a:solidFill>
                    <a:prstClr val="black"/>
                  </a:solidFill>
                  <a:latin typeface="Arial"/>
                  <a:cs typeface="Arial"/>
                </a:rPr>
                <a:t>C</a:t>
              </a:r>
              <a:r>
                <a:rPr sz="800" i="1" spc="-35" dirty="0">
                  <a:solidFill>
                    <a:prstClr val="black"/>
                  </a:solidFill>
                  <a:latin typeface="Arial"/>
                  <a:cs typeface="Arial"/>
                </a:rPr>
                <a:t>an</a:t>
              </a:r>
              <a:r>
                <a:rPr sz="800" i="1" spc="-30" dirty="0">
                  <a:solidFill>
                    <a:prstClr val="black"/>
                  </a:solidFill>
                  <a:latin typeface="Arial"/>
                  <a:cs typeface="Arial"/>
                </a:rPr>
                <a:t>c</a:t>
              </a:r>
              <a:r>
                <a:rPr sz="800" i="1" spc="-20" dirty="0">
                  <a:solidFill>
                    <a:prstClr val="black"/>
                  </a:solidFill>
                  <a:latin typeface="Arial"/>
                  <a:cs typeface="Arial"/>
                </a:rPr>
                <a:t>r</a:t>
              </a:r>
              <a:r>
                <a:rPr sz="800" i="1" dirty="0">
                  <a:solidFill>
                    <a:prstClr val="black"/>
                  </a:solidFill>
                  <a:latin typeface="Arial"/>
                  <a:cs typeface="Arial"/>
                </a:rPr>
                <a:t>o</a:t>
              </a:r>
              <a:r>
                <a:rPr sz="800" i="1" spc="-45" dirty="0">
                  <a:solidFill>
                    <a:prstClr val="black"/>
                  </a:solidFill>
                  <a:latin typeface="Arial"/>
                  <a:cs typeface="Arial"/>
                </a:rPr>
                <a:t> </a:t>
              </a:r>
              <a:r>
                <a:rPr sz="800" i="1" spc="-15" dirty="0">
                  <a:solidFill>
                    <a:prstClr val="black"/>
                  </a:solidFill>
                  <a:latin typeface="Arial"/>
                  <a:cs typeface="Arial"/>
                </a:rPr>
                <a:t>i</a:t>
              </a:r>
              <a:r>
                <a:rPr sz="800" i="1" dirty="0">
                  <a:solidFill>
                    <a:prstClr val="black"/>
                  </a:solidFill>
                  <a:latin typeface="Arial"/>
                  <a:cs typeface="Arial"/>
                </a:rPr>
                <a:t>n</a:t>
              </a:r>
              <a:r>
                <a:rPr sz="800" i="1" spc="-45" dirty="0">
                  <a:solidFill>
                    <a:prstClr val="black"/>
                  </a:solidFill>
                  <a:latin typeface="Arial"/>
                  <a:cs typeface="Arial"/>
                </a:rPr>
                <a:t> </a:t>
              </a:r>
              <a:r>
                <a:rPr sz="800" i="1" spc="-10" dirty="0">
                  <a:solidFill>
                    <a:prstClr val="black"/>
                  </a:solidFill>
                  <a:latin typeface="Arial"/>
                  <a:cs typeface="Arial"/>
                </a:rPr>
                <a:t>It</a:t>
              </a:r>
              <a:r>
                <a:rPr sz="800" i="1" spc="-35" dirty="0">
                  <a:solidFill>
                    <a:prstClr val="black"/>
                  </a:solidFill>
                  <a:latin typeface="Arial"/>
                  <a:cs typeface="Arial"/>
                </a:rPr>
                <a:t>a</a:t>
              </a:r>
              <a:r>
                <a:rPr sz="800" i="1" spc="-15" dirty="0">
                  <a:solidFill>
                    <a:prstClr val="black"/>
                  </a:solidFill>
                  <a:latin typeface="Arial"/>
                  <a:cs typeface="Arial"/>
                </a:rPr>
                <a:t>li</a:t>
              </a:r>
              <a:r>
                <a:rPr sz="800" i="1" dirty="0">
                  <a:solidFill>
                    <a:prstClr val="black"/>
                  </a:solidFill>
                  <a:latin typeface="Arial"/>
                  <a:cs typeface="Arial"/>
                </a:rPr>
                <a:t>a</a:t>
              </a:r>
              <a:r>
                <a:rPr sz="800" i="1" spc="-45" dirty="0">
                  <a:solidFill>
                    <a:prstClr val="black"/>
                  </a:solidFill>
                  <a:latin typeface="Arial"/>
                  <a:cs typeface="Arial"/>
                </a:rPr>
                <a:t> </a:t>
              </a:r>
              <a:r>
                <a:rPr sz="800" i="1" spc="-20" dirty="0">
                  <a:solidFill>
                    <a:prstClr val="black"/>
                  </a:solidFill>
                  <a:latin typeface="Arial"/>
                  <a:cs typeface="Arial"/>
                </a:rPr>
                <a:t>(</a:t>
              </a:r>
              <a:r>
                <a:rPr sz="800" i="1" spc="-35" dirty="0">
                  <a:solidFill>
                    <a:prstClr val="black"/>
                  </a:solidFill>
                  <a:latin typeface="Arial"/>
                  <a:cs typeface="Arial"/>
                </a:rPr>
                <a:t>A</a:t>
              </a:r>
              <a:r>
                <a:rPr sz="800" i="1" spc="-20" dirty="0">
                  <a:solidFill>
                    <a:prstClr val="black"/>
                  </a:solidFill>
                  <a:latin typeface="Arial"/>
                  <a:cs typeface="Arial"/>
                </a:rPr>
                <a:t>i</a:t>
              </a:r>
              <a:r>
                <a:rPr sz="800" i="1" spc="-35" dirty="0">
                  <a:solidFill>
                    <a:prstClr val="black"/>
                  </a:solidFill>
                  <a:latin typeface="Arial"/>
                  <a:cs typeface="Arial"/>
                </a:rPr>
                <a:t>o</a:t>
              </a:r>
              <a:r>
                <a:rPr sz="800" i="1" dirty="0">
                  <a:solidFill>
                    <a:prstClr val="black"/>
                  </a:solidFill>
                  <a:latin typeface="Arial"/>
                  <a:cs typeface="Arial"/>
                </a:rPr>
                <a:t>m</a:t>
              </a:r>
              <a:r>
                <a:rPr sz="800" i="1" spc="-55" dirty="0">
                  <a:solidFill>
                    <a:prstClr val="black"/>
                  </a:solidFill>
                  <a:latin typeface="Arial"/>
                  <a:cs typeface="Arial"/>
                </a:rPr>
                <a:t> </a:t>
              </a:r>
              <a:r>
                <a:rPr sz="800" i="1" spc="-35" dirty="0">
                  <a:solidFill>
                    <a:prstClr val="black"/>
                  </a:solidFill>
                  <a:latin typeface="Arial"/>
                  <a:cs typeface="Arial"/>
                </a:rPr>
                <a:t>A</a:t>
              </a:r>
              <a:r>
                <a:rPr sz="800" i="1" spc="-20" dirty="0">
                  <a:solidFill>
                    <a:prstClr val="black"/>
                  </a:solidFill>
                  <a:latin typeface="Arial"/>
                  <a:cs typeface="Arial"/>
                </a:rPr>
                <a:t>ir</a:t>
              </a:r>
              <a:r>
                <a:rPr sz="800" i="1" spc="-10" dirty="0">
                  <a:solidFill>
                    <a:prstClr val="black"/>
                  </a:solidFill>
                  <a:latin typeface="Arial"/>
                  <a:cs typeface="Arial"/>
                </a:rPr>
                <a:t>t</a:t>
              </a:r>
              <a:r>
                <a:rPr sz="800" i="1" spc="-35" dirty="0">
                  <a:solidFill>
                    <a:prstClr val="black"/>
                  </a:solidFill>
                  <a:latin typeface="Arial"/>
                  <a:cs typeface="Arial"/>
                </a:rPr>
                <a:t>u</a:t>
              </a:r>
              <a:r>
                <a:rPr sz="800" i="1" spc="-45" dirty="0">
                  <a:solidFill>
                    <a:prstClr val="black"/>
                  </a:solidFill>
                  <a:latin typeface="Arial"/>
                  <a:cs typeface="Arial"/>
                </a:rPr>
                <a:t>m</a:t>
              </a:r>
              <a:r>
                <a:rPr sz="800" i="1" dirty="0">
                  <a:solidFill>
                    <a:prstClr val="black"/>
                  </a:solidFill>
                  <a:latin typeface="Arial"/>
                  <a:cs typeface="Arial"/>
                </a:rPr>
                <a:t>)</a:t>
              </a:r>
              <a:endParaRPr sz="800" dirty="0">
                <a:solidFill>
                  <a:prstClr val="black"/>
                </a:solidFill>
                <a:latin typeface="Arial"/>
                <a:cs typeface="Arial"/>
              </a:endParaRPr>
            </a:p>
          </p:txBody>
        </p:sp>
      </p:grpSp>
      <p:sp>
        <p:nvSpPr>
          <p:cNvPr id="128" name="Rettangolo 127"/>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12078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8"/>
                                        </p:tgtEl>
                                        <p:attrNameLst>
                                          <p:attrName>ppt_x</p:attrName>
                                        </p:attrNameLst>
                                      </p:cBhvr>
                                      <p:tavLst>
                                        <p:tav tm="0">
                                          <p:val>
                                            <p:strVal val="ppt_x"/>
                                          </p:val>
                                        </p:tav>
                                        <p:tav tm="100000">
                                          <p:val>
                                            <p:strVal val="ppt_x"/>
                                          </p:val>
                                        </p:tav>
                                      </p:tavLst>
                                    </p:anim>
                                    <p:anim calcmode="lin" valueType="num">
                                      <p:cBhvr additive="base">
                                        <p:cTn id="7" dur="500"/>
                                        <p:tgtEl>
                                          <p:spTgt spid="68"/>
                                        </p:tgtEl>
                                        <p:attrNameLst>
                                          <p:attrName>ppt_y</p:attrName>
                                        </p:attrNameLst>
                                      </p:cBhvr>
                                      <p:tavLst>
                                        <p:tav tm="0">
                                          <p:val>
                                            <p:strVal val="ppt_y"/>
                                          </p:val>
                                        </p:tav>
                                        <p:tav tm="100000">
                                          <p:val>
                                            <p:strVal val="1+ppt_h/2"/>
                                          </p:val>
                                        </p:tav>
                                      </p:tavLst>
                                    </p:anim>
                                    <p:set>
                                      <p:cBhvr>
                                        <p:cTn id="8" dur="1" fill="hold">
                                          <p:stCondLst>
                                            <p:cond delay="499"/>
                                          </p:stCondLst>
                                        </p:cTn>
                                        <p:tgtEl>
                                          <p:spTgt spid="6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additive="base">
                                        <p:cTn id="13" dur="500" fill="hold"/>
                                        <p:tgtEl>
                                          <p:spTgt spid="69"/>
                                        </p:tgtEl>
                                        <p:attrNameLst>
                                          <p:attrName>ppt_x</p:attrName>
                                        </p:attrNameLst>
                                      </p:cBhvr>
                                      <p:tavLst>
                                        <p:tav tm="0">
                                          <p:val>
                                            <p:strVal val="#ppt_x"/>
                                          </p:val>
                                        </p:tav>
                                        <p:tav tm="100000">
                                          <p:val>
                                            <p:strVal val="#ppt_x"/>
                                          </p:val>
                                        </p:tav>
                                      </p:tavLst>
                                    </p:anim>
                                    <p:anim calcmode="lin" valueType="num">
                                      <p:cBhvr additive="base">
                                        <p:cTn id="14"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919D1-2A52-9D45-B368-0AC2E221C870}" type="slidenum">
              <a:rPr kumimoji="0" lang="it-IT"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6" name="CasellaDiTesto 15"/>
          <p:cNvSpPr txBox="1"/>
          <p:nvPr/>
        </p:nvSpPr>
        <p:spPr>
          <a:xfrm>
            <a:off x="546754" y="654827"/>
            <a:ext cx="7136091" cy="914400"/>
          </a:xfrm>
          <a:prstGeom prst="rect">
            <a:avLst/>
          </a:prstGeom>
        </p:spPr>
        <p:txBody>
          <a:bodyPr vert="horz" wrap="none" lIns="91440" tIns="45720" rIns="91440" bIns="45720" rtlCol="0">
            <a:noAutofit/>
          </a:bodyPr>
          <a:lstStyle/>
          <a:p>
            <a:pPr lvl="0">
              <a:spcAft>
                <a:spcPts val="1200"/>
              </a:spcAft>
            </a:pPr>
            <a:r>
              <a:rPr lang="it-IT" sz="2800" b="1" cap="all" dirty="0" smtClean="0">
                <a:solidFill>
                  <a:srgbClr val="44546A">
                    <a:lumMod val="75000"/>
                  </a:srgbClr>
                </a:solidFill>
                <a:latin typeface="Calibri" panose="020F0502020204030204" pitchFamily="34" charset="0"/>
                <a:cs typeface="Calibri" panose="020F0502020204030204" pitchFamily="34" charset="0"/>
              </a:rPr>
              <a:t>Nuovi DATI dalla ricerca per NSCLC oncogene </a:t>
            </a:r>
            <a:r>
              <a:rPr lang="it-IT" sz="2800" b="1" cap="all" dirty="0" err="1" smtClean="0">
                <a:solidFill>
                  <a:srgbClr val="44546A">
                    <a:lumMod val="75000"/>
                  </a:srgbClr>
                </a:solidFill>
                <a:latin typeface="Calibri" panose="020F0502020204030204" pitchFamily="34" charset="0"/>
                <a:cs typeface="Calibri" panose="020F0502020204030204" pitchFamily="34" charset="0"/>
              </a:rPr>
              <a:t>addicted</a:t>
            </a:r>
            <a:endParaRPr kumimoji="0" lang="it-IT" sz="2800" b="1" i="0" u="none" strike="noStrike" kern="1200" cap="all" spc="0" normalizeH="0" baseline="0" noProof="0" dirty="0" smtClean="0">
              <a:ln>
                <a:noFill/>
              </a:ln>
              <a:solidFill>
                <a:srgbClr val="44546A">
                  <a:lumMod val="75000"/>
                </a:srgbClr>
              </a:solidFill>
              <a:effectLst/>
              <a:uLnTx/>
              <a:uFillTx/>
              <a:latin typeface="Calibri" panose="020F0502020204030204" pitchFamily="34" charset="0"/>
              <a:cs typeface="Calibri" panose="020F0502020204030204" pitchFamily="34" charset="0"/>
            </a:endParaRPr>
          </a:p>
          <a:p>
            <a:pPr marL="571500" marR="0" lvl="0" indent="-57150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it-IT" sz="3200" b="1" i="0" u="none" strike="noStrike" kern="1200" cap="none" spc="0" normalizeH="0" baseline="0" noProof="0" dirty="0" smtClean="0">
                <a:ln>
                  <a:noFill/>
                </a:ln>
                <a:solidFill>
                  <a:srgbClr val="44546A">
                    <a:lumMod val="75000"/>
                  </a:srgbClr>
                </a:solidFill>
                <a:effectLst/>
                <a:uLnTx/>
                <a:uFillTx/>
                <a:latin typeface="Calibri" panose="020F0502020204030204" pitchFamily="34" charset="0"/>
                <a:ea typeface="+mn-ea"/>
                <a:cs typeface="Calibri" panose="020F0502020204030204" pitchFamily="34" charset="0"/>
              </a:rPr>
              <a:t>Alzare l’asticella dei</a:t>
            </a:r>
            <a:r>
              <a:rPr kumimoji="0" lang="it-IT" sz="3200" b="1" i="0" u="none" strike="noStrike" kern="1200" cap="none" spc="0" normalizeH="0" noProof="0" dirty="0" smtClean="0">
                <a:ln>
                  <a:noFill/>
                </a:ln>
                <a:solidFill>
                  <a:srgbClr val="44546A">
                    <a:lumMod val="75000"/>
                  </a:srgbClr>
                </a:solidFill>
                <a:effectLst/>
                <a:uLnTx/>
                <a:uFillTx/>
                <a:latin typeface="Calibri" panose="020F0502020204030204" pitchFamily="34" charset="0"/>
                <a:ea typeface="+mn-ea"/>
                <a:cs typeface="Calibri" panose="020F0502020204030204" pitchFamily="34" charset="0"/>
              </a:rPr>
              <a:t> farmaci a bersaglio molecolare già esistenti</a:t>
            </a:r>
            <a:endParaRPr kumimoji="0" lang="it-IT" sz="3200" b="1" i="0" u="none" strike="noStrike" kern="1200" cap="none" spc="0" normalizeH="0" baseline="0" noProof="0" dirty="0" smtClean="0">
              <a:ln>
                <a:noFill/>
              </a:ln>
              <a:solidFill>
                <a:srgbClr val="44546A">
                  <a:lumMod val="75000"/>
                </a:srgbClr>
              </a:solidFill>
              <a:effectLst/>
              <a:uLnTx/>
              <a:uFillTx/>
              <a:latin typeface="Calibri" panose="020F0502020204030204" pitchFamily="34" charset="0"/>
              <a:ea typeface="+mn-ea"/>
              <a:cs typeface="Calibri" panose="020F0502020204030204" pitchFamily="34" charset="0"/>
            </a:endParaRPr>
          </a:p>
          <a:p>
            <a:pPr marL="571500" marR="0" lvl="0" indent="-57150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it-IT" sz="3200" b="1" i="0" u="none" strike="noStrike" kern="1200" cap="none" spc="0" normalizeH="0" baseline="0" noProof="0" dirty="0">
                <a:ln>
                  <a:noFill/>
                </a:ln>
                <a:solidFill>
                  <a:srgbClr val="44546A">
                    <a:lumMod val="75000"/>
                  </a:srgbClr>
                </a:solidFill>
                <a:effectLst/>
                <a:uLnTx/>
                <a:uFillTx/>
                <a:latin typeface="Calibri" panose="020F0502020204030204" pitchFamily="34" charset="0"/>
                <a:ea typeface="+mn-ea"/>
                <a:cs typeface="Calibri" panose="020F0502020204030204" pitchFamily="34" charset="0"/>
              </a:rPr>
              <a:t> </a:t>
            </a:r>
            <a:r>
              <a:rPr kumimoji="0" lang="it-IT" sz="3200" b="1" i="0" u="none" strike="noStrike" kern="1200" cap="none" spc="0" normalizeH="0" baseline="0" noProof="0" dirty="0" err="1">
                <a:ln>
                  <a:noFill/>
                </a:ln>
                <a:solidFill>
                  <a:srgbClr val="FFFFFF">
                    <a:lumMod val="95000"/>
                  </a:srgbClr>
                </a:solidFill>
                <a:effectLst/>
                <a:uLnTx/>
                <a:uFillTx/>
                <a:latin typeface="Calibri" panose="020F0502020204030204" pitchFamily="34" charset="0"/>
                <a:ea typeface="+mn-ea"/>
                <a:cs typeface="Calibri" panose="020F0502020204030204" pitchFamily="34" charset="0"/>
              </a:rPr>
              <a:t>D</a:t>
            </a:r>
            <a:r>
              <a:rPr kumimoji="0" lang="it-IT" sz="3200" b="1" i="0" u="none" strike="noStrike" kern="1200" cap="none" spc="0" normalizeH="0" baseline="0" noProof="0" dirty="0" err="1"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rugging</a:t>
            </a:r>
            <a:r>
              <a:rPr kumimoji="0" lang="it-IT" sz="3200" b="1" i="0" u="none" strike="noStrike" kern="1200" cap="none" spc="0" normalizeH="0" baseline="0" noProof="0" dirty="0"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 the </a:t>
            </a:r>
            <a:r>
              <a:rPr kumimoji="0" lang="it-IT" sz="3200" b="1" i="0" u="none" strike="noStrike" kern="1200" cap="none" spc="0" normalizeH="0" baseline="0" noProof="0" dirty="0" err="1"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undruggble</a:t>
            </a:r>
            <a:endParaRPr kumimoji="0" lang="it-IT" sz="3200" b="1" i="0" u="none" strike="noStrike" kern="1200" cap="none" spc="0" normalizeH="0" baseline="0" noProof="0" dirty="0"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endParaRPr>
          </a:p>
          <a:p>
            <a:pPr marL="571500" marR="0" lvl="0" indent="-57150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it-IT" sz="3600" b="1" i="0" u="none" strike="noStrike" kern="1200" cap="none" spc="0" normalizeH="0" baseline="0" noProof="0" dirty="0" err="1"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Refining</a:t>
            </a:r>
            <a:r>
              <a:rPr kumimoji="0" lang="it-IT" sz="3600" b="1" i="0" u="none" strike="noStrike" kern="1200" cap="none" spc="0" normalizeH="0" baseline="0" noProof="0" dirty="0"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 treatment for </a:t>
            </a:r>
            <a:r>
              <a:rPr kumimoji="0" lang="it-IT" sz="3600" b="1" i="0" u="none" strike="noStrike" kern="1200" cap="none" spc="0" normalizeH="0" baseline="0" noProof="0" dirty="0" err="1"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emerging</a:t>
            </a:r>
            <a:r>
              <a:rPr kumimoji="0" lang="it-IT" sz="3600" b="1" i="0" u="none" strike="noStrike" kern="1200" cap="none" spc="0" normalizeH="0" baseline="0" noProof="0" dirty="0"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 targets</a:t>
            </a:r>
          </a:p>
          <a:p>
            <a:pPr marL="571500" marR="0" lvl="0" indent="-57150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it-IT" sz="3600" b="1" i="0" u="none" strike="noStrike" kern="1200" cap="none" spc="0" normalizeH="0" baseline="0" noProof="0" dirty="0" err="1"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Overcoming</a:t>
            </a:r>
            <a:r>
              <a:rPr kumimoji="0" lang="it-IT" sz="3600" b="1" i="0" u="none" strike="noStrike" kern="1200" cap="none" spc="0" normalizeH="0" baseline="0" noProof="0" dirty="0"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 </a:t>
            </a:r>
            <a:r>
              <a:rPr kumimoji="0" lang="it-IT" sz="3600" b="1" i="0" u="none" strike="noStrike" kern="1200" cap="none" spc="0" normalizeH="0" baseline="0" noProof="0" dirty="0" err="1"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reisistance</a:t>
            </a:r>
            <a:endParaRPr kumimoji="0" lang="it-IT" sz="3600" b="1" i="0" u="none" strike="noStrike" kern="1200" cap="none" spc="0" normalizeH="0" baseline="0" noProof="0" dirty="0"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endParaRPr>
          </a:p>
        </p:txBody>
      </p:sp>
      <p:pic>
        <p:nvPicPr>
          <p:cNvPr id="17" name="Immagine 16"/>
          <p:cNvPicPr>
            <a:picLocks noChangeAspect="1"/>
          </p:cNvPicPr>
          <p:nvPr/>
        </p:nvPicPr>
        <p:blipFill rotWithShape="1">
          <a:blip r:embed="rId2"/>
          <a:srcRect l="2168" t="13310"/>
          <a:stretch/>
        </p:blipFill>
        <p:spPr>
          <a:xfrm>
            <a:off x="699155" y="2132029"/>
            <a:ext cx="11349970" cy="4582752"/>
          </a:xfrm>
          <a:prstGeom prst="rect">
            <a:avLst/>
          </a:prstGeom>
        </p:spPr>
      </p:pic>
      <p:cxnSp>
        <p:nvCxnSpPr>
          <p:cNvPr id="18" name="Connettore diritto 17"/>
          <p:cNvCxnSpPr/>
          <p:nvPr/>
        </p:nvCxnSpPr>
        <p:spPr>
          <a:xfrm>
            <a:off x="1065655" y="12060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872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919D1-2A52-9D45-B368-0AC2E221C870}" type="slidenum">
              <a:rPr kumimoji="0" lang="it-IT"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6" name="CasellaDiTesto 15"/>
          <p:cNvSpPr txBox="1"/>
          <p:nvPr/>
        </p:nvSpPr>
        <p:spPr>
          <a:xfrm>
            <a:off x="1385738" y="0"/>
            <a:ext cx="7136091" cy="914400"/>
          </a:xfrm>
          <a:prstGeom prst="rect">
            <a:avLst/>
          </a:prstGeom>
        </p:spPr>
        <p:txBody>
          <a:bodyPr vert="horz" wrap="none" lIns="91440" tIns="45720" rIns="91440" bIns="45720" rtlCol="0">
            <a:noAutofit/>
          </a:bodyPr>
          <a:lstStyle/>
          <a:p>
            <a:pPr lvl="0">
              <a:spcAft>
                <a:spcPts val="1200"/>
              </a:spcAft>
            </a:pPr>
            <a:r>
              <a:rPr lang="it-IT" sz="2800" b="1" cap="all" dirty="0">
                <a:solidFill>
                  <a:srgbClr val="44546A">
                    <a:lumMod val="75000"/>
                  </a:srgbClr>
                </a:solidFill>
                <a:latin typeface="Calibri" panose="020F0502020204030204" pitchFamily="34" charset="0"/>
                <a:cs typeface="Calibri" panose="020F0502020204030204" pitchFamily="34" charset="0"/>
              </a:rPr>
              <a:t>Nuovi DATI dalla ricerca per NSCLC oncogene </a:t>
            </a:r>
            <a:r>
              <a:rPr lang="it-IT" sz="2800" b="1" cap="all" dirty="0" err="1">
                <a:solidFill>
                  <a:srgbClr val="44546A">
                    <a:lumMod val="75000"/>
                  </a:srgbClr>
                </a:solidFill>
                <a:latin typeface="Calibri" panose="020F0502020204030204" pitchFamily="34" charset="0"/>
                <a:cs typeface="Calibri" panose="020F0502020204030204" pitchFamily="34" charset="0"/>
              </a:rPr>
              <a:t>addicted</a:t>
            </a:r>
            <a:endParaRPr lang="it-IT" sz="2800" b="1" cap="all" dirty="0">
              <a:solidFill>
                <a:srgbClr val="44546A">
                  <a:lumMod val="75000"/>
                </a:srgbClr>
              </a:solidFill>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it-IT" sz="3200" b="1" i="0" u="none" strike="noStrike" kern="1200" cap="none" spc="0" normalizeH="0" baseline="0" noProof="0" dirty="0" err="1" smtClean="0">
                <a:ln>
                  <a:noFill/>
                </a:ln>
                <a:solidFill>
                  <a:srgbClr val="006666"/>
                </a:solidFill>
                <a:effectLst/>
                <a:uLnTx/>
                <a:uFillTx/>
                <a:latin typeface="Calibri" panose="020F0502020204030204" pitchFamily="34" charset="0"/>
                <a:ea typeface="+mn-ea"/>
                <a:cs typeface="Calibri" panose="020F0502020204030204" pitchFamily="34" charset="0"/>
              </a:rPr>
              <a:t>Drugging</a:t>
            </a:r>
            <a:r>
              <a:rPr kumimoji="0" lang="it-IT" sz="3200" b="1" i="0" u="none" strike="noStrike" kern="1200" cap="none" spc="0" normalizeH="0" baseline="0" noProof="0" dirty="0" smtClean="0">
                <a:ln>
                  <a:noFill/>
                </a:ln>
                <a:solidFill>
                  <a:srgbClr val="006666"/>
                </a:solidFill>
                <a:effectLst/>
                <a:uLnTx/>
                <a:uFillTx/>
                <a:latin typeface="Calibri" panose="020F0502020204030204" pitchFamily="34" charset="0"/>
                <a:ea typeface="+mn-ea"/>
                <a:cs typeface="Calibri" panose="020F0502020204030204" pitchFamily="34" charset="0"/>
              </a:rPr>
              <a:t> the </a:t>
            </a:r>
            <a:r>
              <a:rPr kumimoji="0" lang="it-IT" sz="3200" b="1" i="0" u="none" strike="noStrike" kern="1200" cap="none" spc="0" normalizeH="0" baseline="0" noProof="0" dirty="0" err="1" smtClean="0">
                <a:ln>
                  <a:noFill/>
                </a:ln>
                <a:solidFill>
                  <a:srgbClr val="006666"/>
                </a:solidFill>
                <a:effectLst/>
                <a:uLnTx/>
                <a:uFillTx/>
                <a:latin typeface="Calibri" panose="020F0502020204030204" pitchFamily="34" charset="0"/>
                <a:ea typeface="+mn-ea"/>
                <a:cs typeface="Calibri" panose="020F0502020204030204" pitchFamily="34" charset="0"/>
              </a:rPr>
              <a:t>undruggble</a:t>
            </a:r>
            <a:endParaRPr kumimoji="0" lang="it-IT" sz="3200" b="1" i="0" u="none" strike="noStrike" kern="1200" cap="none" spc="0" normalizeH="0" baseline="0" noProof="0" dirty="0" smtClean="0">
              <a:ln>
                <a:noFill/>
              </a:ln>
              <a:solidFill>
                <a:srgbClr val="006666"/>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it-IT" sz="3200" b="1" i="0" u="none" strike="noStrike" kern="1200" cap="none" spc="0" normalizeH="0" baseline="0" noProof="0" dirty="0" smtClean="0">
                <a:ln>
                  <a:noFill/>
                </a:ln>
                <a:solidFill>
                  <a:srgbClr val="006666"/>
                </a:solidFill>
                <a:effectLst/>
                <a:uLnTx/>
                <a:uFillTx/>
                <a:latin typeface="Calibri" panose="020F0502020204030204" pitchFamily="34" charset="0"/>
                <a:ea typeface="+mn-ea"/>
                <a:cs typeface="Calibri" panose="020F0502020204030204" pitchFamily="34" charset="0"/>
              </a:rPr>
              <a:t>Rifinire il </a:t>
            </a:r>
            <a:r>
              <a:rPr kumimoji="0" lang="it-IT" sz="3200" b="1" i="0" u="none" strike="noStrike" kern="1200" cap="none" spc="0" normalizeH="0" baseline="0" noProof="0" dirty="0" err="1" smtClean="0">
                <a:ln>
                  <a:noFill/>
                </a:ln>
                <a:solidFill>
                  <a:srgbClr val="006666"/>
                </a:solidFill>
                <a:effectLst/>
                <a:uLnTx/>
                <a:uFillTx/>
                <a:latin typeface="Calibri" panose="020F0502020204030204" pitchFamily="34" charset="0"/>
                <a:ea typeface="+mn-ea"/>
                <a:cs typeface="Calibri" panose="020F0502020204030204" pitchFamily="34" charset="0"/>
              </a:rPr>
              <a:t>setting</a:t>
            </a:r>
            <a:r>
              <a:rPr kumimoji="0" lang="it-IT" sz="3200" b="1" i="0" u="none" strike="noStrike" kern="1200" cap="none" spc="0" normalizeH="0" baseline="0" noProof="0" dirty="0" smtClean="0">
                <a:ln>
                  <a:noFill/>
                </a:ln>
                <a:solidFill>
                  <a:srgbClr val="006666"/>
                </a:solidFill>
                <a:effectLst/>
                <a:uLnTx/>
                <a:uFillTx/>
                <a:latin typeface="Calibri" panose="020F0502020204030204" pitchFamily="34" charset="0"/>
                <a:ea typeface="+mn-ea"/>
                <a:cs typeface="Calibri" panose="020F0502020204030204" pitchFamily="34" charset="0"/>
              </a:rPr>
              <a:t> di</a:t>
            </a:r>
            <a:r>
              <a:rPr kumimoji="0" lang="it-IT" sz="3200" b="1" i="0" u="none" strike="noStrike" kern="1200" cap="none" spc="0" normalizeH="0" noProof="0" dirty="0" smtClean="0">
                <a:ln>
                  <a:noFill/>
                </a:ln>
                <a:solidFill>
                  <a:srgbClr val="006666"/>
                </a:solidFill>
                <a:effectLst/>
                <a:uLnTx/>
                <a:uFillTx/>
                <a:latin typeface="Calibri" panose="020F0502020204030204" pitchFamily="34" charset="0"/>
                <a:ea typeface="+mn-ea"/>
                <a:cs typeface="Calibri" panose="020F0502020204030204" pitchFamily="34" charset="0"/>
              </a:rPr>
              <a:t> applicazione delle terapie </a:t>
            </a:r>
            <a:r>
              <a:rPr kumimoji="0" lang="it-IT" sz="3200" b="1" i="0" u="none" strike="noStrike" kern="1200" cap="none" spc="0" normalizeH="0" noProof="0" dirty="0" smtClean="0">
                <a:ln>
                  <a:noFill/>
                </a:ln>
                <a:solidFill>
                  <a:srgbClr val="006666"/>
                </a:solidFill>
                <a:effectLst/>
                <a:uLnTx/>
                <a:uFillTx/>
                <a:latin typeface="Calibri" panose="020F0502020204030204" pitchFamily="34" charset="0"/>
                <a:ea typeface="+mn-ea"/>
                <a:cs typeface="Calibri" panose="020F0502020204030204" pitchFamily="34" charset="0"/>
              </a:rPr>
              <a:t>esistenti</a:t>
            </a:r>
            <a:endParaRPr kumimoji="0" lang="it-IT" sz="3200" b="1" i="0" u="none" strike="noStrike" kern="1200" cap="none" spc="0" normalizeH="0" baseline="0" noProof="0" dirty="0" smtClean="0">
              <a:ln>
                <a:noFill/>
              </a:ln>
              <a:solidFill>
                <a:srgbClr val="006666"/>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it-IT" sz="3600" b="1" i="0" u="none" strike="noStrike" kern="1200" cap="none" spc="0" normalizeH="0" baseline="0" noProof="0" dirty="0" err="1"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Overcoming</a:t>
            </a:r>
            <a:r>
              <a:rPr kumimoji="0" lang="it-IT" sz="3600" b="1" i="0" u="none" strike="noStrike" kern="1200" cap="none" spc="0" normalizeH="0" baseline="0" noProof="0" dirty="0"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 </a:t>
            </a:r>
            <a:r>
              <a:rPr kumimoji="0" lang="it-IT" sz="3600" b="1" i="0" u="none" strike="noStrike" kern="1200" cap="none" spc="0" normalizeH="0" baseline="0" noProof="0" dirty="0" err="1"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rPr>
              <a:t>reisistance</a:t>
            </a:r>
            <a:endParaRPr kumimoji="0" lang="it-IT" sz="3600" b="1" i="0" u="none" strike="noStrike" kern="1200" cap="none" spc="0" normalizeH="0" baseline="0" noProof="0" dirty="0" smtClean="0">
              <a:ln>
                <a:noFill/>
              </a:ln>
              <a:solidFill>
                <a:srgbClr val="FFFFFF">
                  <a:lumMod val="95000"/>
                </a:srgbClr>
              </a:solidFill>
              <a:effectLst/>
              <a:uLnTx/>
              <a:uFillTx/>
              <a:latin typeface="Calibri" panose="020F0502020204030204" pitchFamily="34" charset="0"/>
              <a:ea typeface="+mn-ea"/>
              <a:cs typeface="Calibri" panose="020F0502020204030204" pitchFamily="34" charset="0"/>
            </a:endParaRPr>
          </a:p>
        </p:txBody>
      </p:sp>
      <p:pic>
        <p:nvPicPr>
          <p:cNvPr id="5" name="Immagine 4"/>
          <p:cNvPicPr>
            <a:picLocks noChangeAspect="1"/>
          </p:cNvPicPr>
          <p:nvPr/>
        </p:nvPicPr>
        <p:blipFill rotWithShape="1">
          <a:blip r:embed="rId2"/>
          <a:srcRect t="11394"/>
          <a:stretch/>
        </p:blipFill>
        <p:spPr>
          <a:xfrm>
            <a:off x="103695" y="2029852"/>
            <a:ext cx="11882437" cy="4691623"/>
          </a:xfrm>
          <a:prstGeom prst="rect">
            <a:avLst/>
          </a:prstGeom>
        </p:spPr>
      </p:pic>
      <p:cxnSp>
        <p:nvCxnSpPr>
          <p:cNvPr id="6" name="Connettore diritto 5"/>
          <p:cNvCxnSpPr/>
          <p:nvPr/>
        </p:nvCxnSpPr>
        <p:spPr>
          <a:xfrm>
            <a:off x="1007904" y="618934"/>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13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919D1-2A52-9D45-B368-0AC2E221C870}" type="slidenum">
              <a:rPr kumimoji="0" lang="it-IT"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6" name="CasellaDiTesto 15"/>
          <p:cNvSpPr txBox="1"/>
          <p:nvPr/>
        </p:nvSpPr>
        <p:spPr>
          <a:xfrm>
            <a:off x="139065" y="196929"/>
            <a:ext cx="7136091" cy="914400"/>
          </a:xfrm>
          <a:prstGeom prst="rect">
            <a:avLst/>
          </a:prstGeom>
        </p:spPr>
        <p:txBody>
          <a:bodyPr vert="horz" wrap="none" lIns="91440" tIns="45720" rIns="91440" bIns="45720" rtlCol="0">
            <a:noAutofit/>
          </a:bodyPr>
          <a:lstStyle/>
          <a:p>
            <a:pPr lvl="0">
              <a:spcAft>
                <a:spcPts val="1200"/>
              </a:spcAft>
            </a:pPr>
            <a:r>
              <a:rPr lang="it-IT" sz="3600" b="1" cap="all" dirty="0">
                <a:solidFill>
                  <a:srgbClr val="44546A">
                    <a:lumMod val="75000"/>
                  </a:srgbClr>
                </a:solidFill>
                <a:latin typeface="Calibri" panose="020F0502020204030204" pitchFamily="34" charset="0"/>
                <a:cs typeface="Calibri" panose="020F0502020204030204" pitchFamily="34" charset="0"/>
              </a:rPr>
              <a:t>Nuovi DATI dalla ricerca per NSCLC oncogene </a:t>
            </a:r>
            <a:r>
              <a:rPr lang="it-IT" sz="3600" b="1" cap="all" dirty="0" err="1">
                <a:solidFill>
                  <a:srgbClr val="44546A">
                    <a:lumMod val="75000"/>
                  </a:srgbClr>
                </a:solidFill>
                <a:latin typeface="Calibri" panose="020F0502020204030204" pitchFamily="34" charset="0"/>
                <a:cs typeface="Calibri" panose="020F0502020204030204" pitchFamily="34" charset="0"/>
              </a:rPr>
              <a:t>addicted</a:t>
            </a:r>
            <a:endParaRPr lang="it-IT" sz="3600" b="1" cap="all" dirty="0">
              <a:solidFill>
                <a:srgbClr val="44546A">
                  <a:lumMod val="75000"/>
                </a:srgbClr>
              </a:solidFill>
              <a:latin typeface="Calibri" panose="020F0502020204030204" pitchFamily="34" charset="0"/>
              <a:cs typeface="Calibri" panose="020F0502020204030204" pitchFamily="34" charset="0"/>
            </a:endParaRPr>
          </a:p>
          <a:p>
            <a:pPr lvl="0">
              <a:spcAft>
                <a:spcPts val="1200"/>
              </a:spcAft>
            </a:pPr>
            <a:endParaRPr kumimoji="0" lang="it-IT" sz="3600" b="1" i="0" u="none" strike="noStrike" kern="1200" cap="none" spc="0" normalizeH="0" baseline="0" noProof="0" dirty="0" smtClean="0">
              <a:ln>
                <a:noFill/>
              </a:ln>
              <a:solidFill>
                <a:srgbClr val="44546A">
                  <a:lumMod val="75000"/>
                </a:srgbClr>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it-IT" sz="3600" b="1" i="0" u="none" strike="noStrike" kern="1200" cap="none" spc="0" normalizeH="0" baseline="0" noProof="0" dirty="0" smtClean="0">
                <a:ln>
                  <a:noFill/>
                </a:ln>
                <a:solidFill>
                  <a:srgbClr val="006666"/>
                </a:solidFill>
                <a:effectLst/>
                <a:uLnTx/>
                <a:uFillTx/>
                <a:latin typeface="Calibri" panose="020F0502020204030204" pitchFamily="34" charset="0"/>
                <a:ea typeface="+mn-ea"/>
                <a:cs typeface="Calibri" panose="020F0502020204030204" pitchFamily="34" charset="0"/>
              </a:rPr>
              <a:t>Superare la resistenza acquisita</a:t>
            </a:r>
          </a:p>
        </p:txBody>
      </p:sp>
      <p:grpSp>
        <p:nvGrpSpPr>
          <p:cNvPr id="5" name="Gruppo 4"/>
          <p:cNvGrpSpPr/>
          <p:nvPr/>
        </p:nvGrpSpPr>
        <p:grpSpPr>
          <a:xfrm>
            <a:off x="709839" y="2436137"/>
            <a:ext cx="4224281" cy="3672625"/>
            <a:chOff x="709839" y="506453"/>
            <a:chExt cx="5808372" cy="5602310"/>
          </a:xfrm>
        </p:grpSpPr>
        <p:sp>
          <p:nvSpPr>
            <p:cNvPr id="6" name="Ovale 5"/>
            <p:cNvSpPr/>
            <p:nvPr/>
          </p:nvSpPr>
          <p:spPr>
            <a:xfrm>
              <a:off x="709839" y="506453"/>
              <a:ext cx="5808372" cy="560231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e 6"/>
            <p:cNvSpPr/>
            <p:nvPr/>
          </p:nvSpPr>
          <p:spPr>
            <a:xfrm>
              <a:off x="2255305" y="1086003"/>
              <a:ext cx="618185" cy="61818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Ovale 7"/>
            <p:cNvSpPr/>
            <p:nvPr/>
          </p:nvSpPr>
          <p:spPr>
            <a:xfrm>
              <a:off x="1106939" y="2436138"/>
              <a:ext cx="618185" cy="61818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e 8"/>
            <p:cNvSpPr/>
            <p:nvPr/>
          </p:nvSpPr>
          <p:spPr>
            <a:xfrm>
              <a:off x="4002539" y="952921"/>
              <a:ext cx="618185" cy="61818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e 9"/>
            <p:cNvSpPr/>
            <p:nvPr/>
          </p:nvSpPr>
          <p:spPr>
            <a:xfrm>
              <a:off x="3858724" y="2934121"/>
              <a:ext cx="618185" cy="6181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e 10"/>
            <p:cNvSpPr/>
            <p:nvPr/>
          </p:nvSpPr>
          <p:spPr>
            <a:xfrm>
              <a:off x="4049762" y="5198656"/>
              <a:ext cx="618185" cy="6181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e 11"/>
            <p:cNvSpPr/>
            <p:nvPr/>
          </p:nvSpPr>
          <p:spPr>
            <a:xfrm>
              <a:off x="1613508" y="4629839"/>
              <a:ext cx="618185" cy="61818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e 12"/>
            <p:cNvSpPr/>
            <p:nvPr/>
          </p:nvSpPr>
          <p:spPr>
            <a:xfrm>
              <a:off x="5410650" y="1987523"/>
              <a:ext cx="631064" cy="63106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e 13"/>
            <p:cNvSpPr/>
            <p:nvPr/>
          </p:nvSpPr>
          <p:spPr>
            <a:xfrm>
              <a:off x="2536493" y="3532988"/>
              <a:ext cx="620332" cy="6031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e 14"/>
            <p:cNvSpPr/>
            <p:nvPr/>
          </p:nvSpPr>
          <p:spPr>
            <a:xfrm>
              <a:off x="5432094" y="3837789"/>
              <a:ext cx="618185" cy="6181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e 16"/>
            <p:cNvSpPr/>
            <p:nvPr/>
          </p:nvSpPr>
          <p:spPr>
            <a:xfrm>
              <a:off x="2688893" y="2129175"/>
              <a:ext cx="609600" cy="5752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Ovale 17"/>
            <p:cNvSpPr/>
            <p:nvPr/>
          </p:nvSpPr>
          <p:spPr>
            <a:xfrm>
              <a:off x="3611880" y="4052444"/>
              <a:ext cx="618185" cy="61818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e 18"/>
            <p:cNvSpPr/>
            <p:nvPr/>
          </p:nvSpPr>
          <p:spPr>
            <a:xfrm>
              <a:off x="1252899" y="3417079"/>
              <a:ext cx="641796" cy="60746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Ovale 19"/>
            <p:cNvSpPr/>
            <p:nvPr/>
          </p:nvSpPr>
          <p:spPr>
            <a:xfrm>
              <a:off x="4934120" y="2861126"/>
              <a:ext cx="641796" cy="60746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e 20"/>
            <p:cNvSpPr/>
            <p:nvPr/>
          </p:nvSpPr>
          <p:spPr>
            <a:xfrm>
              <a:off x="1755175" y="1794341"/>
              <a:ext cx="641796" cy="60746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e 21"/>
            <p:cNvSpPr/>
            <p:nvPr/>
          </p:nvSpPr>
          <p:spPr>
            <a:xfrm>
              <a:off x="2693187" y="4818729"/>
              <a:ext cx="641796" cy="6074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Ovale 22"/>
            <p:cNvSpPr/>
            <p:nvPr/>
          </p:nvSpPr>
          <p:spPr>
            <a:xfrm>
              <a:off x="4494083" y="3968725"/>
              <a:ext cx="682579" cy="63107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e 23"/>
            <p:cNvSpPr/>
            <p:nvPr/>
          </p:nvSpPr>
          <p:spPr>
            <a:xfrm>
              <a:off x="3015158" y="1470223"/>
              <a:ext cx="641796" cy="60746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e 24"/>
            <p:cNvSpPr/>
            <p:nvPr/>
          </p:nvSpPr>
          <p:spPr>
            <a:xfrm>
              <a:off x="1946212" y="2758110"/>
              <a:ext cx="641796" cy="60746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e 25"/>
            <p:cNvSpPr/>
            <p:nvPr/>
          </p:nvSpPr>
          <p:spPr>
            <a:xfrm>
              <a:off x="4197878" y="1948887"/>
              <a:ext cx="633200" cy="59027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9" name="Gruppo 48"/>
          <p:cNvGrpSpPr/>
          <p:nvPr/>
        </p:nvGrpSpPr>
        <p:grpSpPr>
          <a:xfrm>
            <a:off x="5186165" y="1882556"/>
            <a:ext cx="5161809" cy="3672625"/>
            <a:chOff x="5186165" y="1882556"/>
            <a:chExt cx="5161809" cy="3672625"/>
          </a:xfrm>
        </p:grpSpPr>
        <p:grpSp>
          <p:nvGrpSpPr>
            <p:cNvPr id="27" name="Gruppo 26"/>
            <p:cNvGrpSpPr/>
            <p:nvPr/>
          </p:nvGrpSpPr>
          <p:grpSpPr>
            <a:xfrm>
              <a:off x="6123693" y="1882556"/>
              <a:ext cx="4224281" cy="3672625"/>
              <a:chOff x="6123693" y="1882556"/>
              <a:chExt cx="4224281" cy="3672625"/>
            </a:xfrm>
          </p:grpSpPr>
          <p:sp>
            <p:nvSpPr>
              <p:cNvPr id="28" name="Ovale 27"/>
              <p:cNvSpPr/>
              <p:nvPr/>
            </p:nvSpPr>
            <p:spPr>
              <a:xfrm>
                <a:off x="6123693" y="1882556"/>
                <a:ext cx="4224281" cy="3672625"/>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e 28"/>
              <p:cNvSpPr/>
              <p:nvPr/>
            </p:nvSpPr>
            <p:spPr>
              <a:xfrm>
                <a:off x="7247671" y="2262483"/>
                <a:ext cx="449590" cy="4052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Ovale 29"/>
              <p:cNvSpPr/>
              <p:nvPr/>
            </p:nvSpPr>
            <p:spPr>
              <a:xfrm>
                <a:off x="6412494" y="3147572"/>
                <a:ext cx="449590" cy="4052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Ovale 30"/>
              <p:cNvSpPr/>
              <p:nvPr/>
            </p:nvSpPr>
            <p:spPr>
              <a:xfrm>
                <a:off x="8518390" y="2175241"/>
                <a:ext cx="449590" cy="4052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Ovale 31"/>
              <p:cNvSpPr/>
              <p:nvPr/>
            </p:nvSpPr>
            <p:spPr>
              <a:xfrm>
                <a:off x="8413797" y="3474027"/>
                <a:ext cx="449590" cy="40525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Ovale 32"/>
              <p:cNvSpPr/>
              <p:nvPr/>
            </p:nvSpPr>
            <p:spPr>
              <a:xfrm>
                <a:off x="8552734" y="4958555"/>
                <a:ext cx="449590" cy="4052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Ovale 33"/>
              <p:cNvSpPr/>
              <p:nvPr/>
            </p:nvSpPr>
            <p:spPr>
              <a:xfrm>
                <a:off x="6780908" y="4585664"/>
                <a:ext cx="449590" cy="4052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Ovale 34"/>
              <p:cNvSpPr/>
              <p:nvPr/>
            </p:nvSpPr>
            <p:spPr>
              <a:xfrm>
                <a:off x="9542473" y="2853480"/>
                <a:ext cx="458957" cy="4136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Ovale 35"/>
              <p:cNvSpPr/>
              <p:nvPr/>
            </p:nvSpPr>
            <p:spPr>
              <a:xfrm>
                <a:off x="7452172" y="3866618"/>
                <a:ext cx="451152" cy="3954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Ovale 36"/>
              <p:cNvSpPr/>
              <p:nvPr/>
            </p:nvSpPr>
            <p:spPr>
              <a:xfrm>
                <a:off x="9558069" y="4066432"/>
                <a:ext cx="449590" cy="405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e 37"/>
              <p:cNvSpPr/>
              <p:nvPr/>
            </p:nvSpPr>
            <p:spPr>
              <a:xfrm>
                <a:off x="7563009" y="2946340"/>
                <a:ext cx="443347" cy="3771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Ovale 38"/>
              <p:cNvSpPr/>
              <p:nvPr/>
            </p:nvSpPr>
            <p:spPr>
              <a:xfrm>
                <a:off x="8234273" y="4207150"/>
                <a:ext cx="449590" cy="40525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Ovale 39"/>
              <p:cNvSpPr/>
              <p:nvPr/>
            </p:nvSpPr>
            <p:spPr>
              <a:xfrm>
                <a:off x="6518647" y="3790633"/>
                <a:ext cx="466762" cy="3982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Ovale 40"/>
              <p:cNvSpPr/>
              <p:nvPr/>
            </p:nvSpPr>
            <p:spPr>
              <a:xfrm>
                <a:off x="9195905" y="3426175"/>
                <a:ext cx="466762" cy="39822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Ovale 41"/>
              <p:cNvSpPr/>
              <p:nvPr/>
            </p:nvSpPr>
            <p:spPr>
              <a:xfrm>
                <a:off x="6883939" y="2726838"/>
                <a:ext cx="466762" cy="3982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Ovale 42"/>
              <p:cNvSpPr/>
              <p:nvPr/>
            </p:nvSpPr>
            <p:spPr>
              <a:xfrm>
                <a:off x="7566131" y="4709492"/>
                <a:ext cx="466762" cy="3982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Ovale 43"/>
              <p:cNvSpPr/>
              <p:nvPr/>
            </p:nvSpPr>
            <p:spPr>
              <a:xfrm>
                <a:off x="8875877" y="4152267"/>
                <a:ext cx="496422" cy="41370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Ovale 44"/>
              <p:cNvSpPr/>
              <p:nvPr/>
            </p:nvSpPr>
            <p:spPr>
              <a:xfrm>
                <a:off x="7800293" y="2514361"/>
                <a:ext cx="466762" cy="39822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Ovale 45"/>
              <p:cNvSpPr/>
              <p:nvPr/>
            </p:nvSpPr>
            <p:spPr>
              <a:xfrm>
                <a:off x="7022876" y="3358642"/>
                <a:ext cx="466762" cy="39822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Ovale 46"/>
              <p:cNvSpPr/>
              <p:nvPr/>
            </p:nvSpPr>
            <p:spPr>
              <a:xfrm>
                <a:off x="8660455" y="2828152"/>
                <a:ext cx="460510" cy="38695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 name="Freccia a destra 3"/>
            <p:cNvSpPr/>
            <p:nvPr/>
          </p:nvSpPr>
          <p:spPr>
            <a:xfrm>
              <a:off x="5186165" y="3621648"/>
              <a:ext cx="854109" cy="39822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cxnSp>
        <p:nvCxnSpPr>
          <p:cNvPr id="50" name="Connettore diritto 49"/>
          <p:cNvCxnSpPr/>
          <p:nvPr/>
        </p:nvCxnSpPr>
        <p:spPr>
          <a:xfrm>
            <a:off x="842056" y="1206762"/>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975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902" t="14698" r="1602"/>
          <a:stretch/>
        </p:blipFill>
        <p:spPr>
          <a:xfrm>
            <a:off x="250257" y="1626668"/>
            <a:ext cx="11608067" cy="4355031"/>
          </a:xfrm>
          <a:prstGeom prst="rect">
            <a:avLst/>
          </a:prstGeom>
        </p:spPr>
      </p:pic>
      <p:sp>
        <p:nvSpPr>
          <p:cNvPr id="3" name="Rettangolo 2"/>
          <p:cNvSpPr/>
          <p:nvPr/>
        </p:nvSpPr>
        <p:spPr>
          <a:xfrm>
            <a:off x="1155033" y="199063"/>
            <a:ext cx="10145026" cy="1107996"/>
          </a:xfrm>
          <a:prstGeom prst="rect">
            <a:avLst/>
          </a:prstGeom>
        </p:spPr>
        <p:txBody>
          <a:bodyPr wrap="square">
            <a:spAutoFit/>
          </a:bodyPr>
          <a:lstStyle/>
          <a:p>
            <a:pPr lvl="0">
              <a:spcAft>
                <a:spcPts val="1200"/>
              </a:spcAft>
            </a:pPr>
            <a:r>
              <a:rPr lang="it-IT" sz="2800" b="1" cap="all" dirty="0">
                <a:solidFill>
                  <a:srgbClr val="44546A">
                    <a:lumMod val="75000"/>
                  </a:srgbClr>
                </a:solidFill>
                <a:latin typeface="Calibri" panose="020F0502020204030204" pitchFamily="34" charset="0"/>
                <a:cs typeface="Calibri" panose="020F0502020204030204" pitchFamily="34" charset="0"/>
              </a:rPr>
              <a:t>Nuovi DATI dalla ricerca per NSCLC oncogene </a:t>
            </a:r>
            <a:r>
              <a:rPr lang="it-IT" sz="2800" b="1" cap="all" dirty="0" err="1">
                <a:solidFill>
                  <a:srgbClr val="44546A">
                    <a:lumMod val="75000"/>
                  </a:srgbClr>
                </a:solidFill>
                <a:latin typeface="Calibri" panose="020F0502020204030204" pitchFamily="34" charset="0"/>
                <a:cs typeface="Calibri" panose="020F0502020204030204" pitchFamily="34" charset="0"/>
              </a:rPr>
              <a:t>addicted</a:t>
            </a:r>
            <a:endParaRPr lang="it-IT" sz="2800" b="1" cap="all" dirty="0">
              <a:solidFill>
                <a:srgbClr val="44546A">
                  <a:lumMod val="75000"/>
                </a:srgbClr>
              </a:solidFill>
              <a:latin typeface="Calibri" panose="020F0502020204030204" pitchFamily="34" charset="0"/>
              <a:cs typeface="Calibri" panose="020F0502020204030204" pitchFamily="34" charset="0"/>
            </a:endParaRPr>
          </a:p>
          <a:p>
            <a:pPr marL="571500" lvl="0" indent="-571500">
              <a:spcAft>
                <a:spcPts val="1200"/>
              </a:spcAft>
              <a:buFont typeface="Arial" panose="020B0604020202020204" pitchFamily="34" charset="0"/>
              <a:buChar char="•"/>
              <a:defRPr/>
            </a:pPr>
            <a:r>
              <a:rPr lang="it-IT" sz="2800" b="1" dirty="0" smtClean="0">
                <a:solidFill>
                  <a:srgbClr val="006666"/>
                </a:solidFill>
                <a:latin typeface="Calibri" panose="020F0502020204030204" pitchFamily="34" charset="0"/>
                <a:cs typeface="Calibri" panose="020F0502020204030204" pitchFamily="34" charset="0"/>
              </a:rPr>
              <a:t>Superare </a:t>
            </a:r>
            <a:r>
              <a:rPr lang="it-IT" sz="2800" b="1" dirty="0">
                <a:solidFill>
                  <a:srgbClr val="006666"/>
                </a:solidFill>
                <a:latin typeface="Calibri" panose="020F0502020204030204" pitchFamily="34" charset="0"/>
                <a:cs typeface="Calibri" panose="020F0502020204030204" pitchFamily="34" charset="0"/>
              </a:rPr>
              <a:t>la resistenza acquisita</a:t>
            </a:r>
          </a:p>
        </p:txBody>
      </p:sp>
      <p:cxnSp>
        <p:nvCxnSpPr>
          <p:cNvPr id="4" name="Connettore diritto 3"/>
          <p:cNvCxnSpPr/>
          <p:nvPr/>
        </p:nvCxnSpPr>
        <p:spPr>
          <a:xfrm>
            <a:off x="831171" y="803990"/>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86627" y="1126316"/>
            <a:ext cx="11699875" cy="5170646"/>
          </a:xfrm>
          <a:prstGeom prst="rect">
            <a:avLst/>
          </a:prstGeom>
        </p:spPr>
        <p:txBody>
          <a:bodyPr>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La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lista</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delle</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alterazioni</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molecolari</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druggble</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nel</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NSCLC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sta</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aumentando</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e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già</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oggi</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1:3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fumatori</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e 3:4 non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fumatori</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hanno</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un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bersaglio</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molecolare</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KRAS e ex20 ---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undruggble</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sono</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diventati</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druggable</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in 2-3 </a:t>
            </a:r>
            <a:r>
              <a:rPr kumimoji="0" lang="en-US" sz="22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anni</a:t>
            </a:r>
            <a:r>
              <a:rPr kumimoji="0" lang="en-US" sz="2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Analisi</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molecolare</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approfondita</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sia</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su</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RNA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che</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su</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DNA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fortemente</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raccomandata</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alla</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diagnosi</a:t>
            </a:r>
            <a:endPar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Se non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identifichiamo</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i</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paz</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con un “driver”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togliamo</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loro</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degli</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anni</a:t>
            </a:r>
            <a:r>
              <a:rPr kumimoji="0" lang="en-US" sz="2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1"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di vita”</a:t>
            </a:r>
          </a:p>
          <a:p>
            <a:pPr marL="1257300" marR="0" lvl="2" indent="-342900" algn="just" defTabSz="9144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Usare</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il</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farmaco</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migliore</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per primo</a:t>
            </a:r>
          </a:p>
          <a:p>
            <a:pPr marL="1257300" marR="0" lvl="2" indent="-342900" algn="just" defTabSz="9144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Non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dimenticare</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mai</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il</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SNC</a:t>
            </a:r>
            <a:endParaRPr kumimoji="0" lang="en-US" altLang="it-IT"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1257300" marR="0" lvl="2" indent="-342900" algn="just" defTabSz="9144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Pensare</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in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anticipo</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alla</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strategia</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terapeutica</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alla</a:t>
            </a:r>
            <a:r>
              <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progressione</a:t>
            </a:r>
            <a:endParaRPr kumimoji="0" lang="en-US" altLang="it-IT" sz="2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800100" marR="0" lvl="1" indent="-342900" algn="just" defTabSz="914400" rtl="0" eaLnBrk="1" fontAlgn="auto" latinLnBrk="0" hangingPunct="1">
              <a:lnSpc>
                <a:spcPct val="150000"/>
              </a:lnSpc>
              <a:spcBef>
                <a:spcPts val="0"/>
              </a:spcBef>
              <a:spcAft>
                <a:spcPts val="0"/>
              </a:spcAft>
              <a:buClr>
                <a:srgbClr val="C00000"/>
              </a:buClr>
              <a:buSzTx/>
              <a:buFont typeface="Wingdings" pitchFamily="2" charset="2"/>
              <a:buChar char="ü"/>
              <a:tabLst/>
              <a:defRPr/>
            </a:pPr>
            <a:r>
              <a:rPr kumimoji="0" lang="en-US" altLang="it-IT" sz="22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Usare</a:t>
            </a:r>
            <a:r>
              <a:rPr kumimoji="0" lang="en-US" altLang="it-IT" sz="22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l’immunoterapia</a:t>
            </a:r>
            <a:r>
              <a:rPr kumimoji="0" lang="en-US" altLang="it-IT" sz="22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solo </a:t>
            </a:r>
            <a:r>
              <a:rPr kumimoji="0" lang="en-US" altLang="it-IT" sz="22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nei</a:t>
            </a:r>
            <a:r>
              <a:rPr kumimoji="0" lang="en-US" altLang="it-IT" sz="22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KRAS </a:t>
            </a:r>
            <a:r>
              <a:rPr kumimoji="0" lang="en-US" altLang="it-IT" sz="22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mutati</a:t>
            </a:r>
            <a:r>
              <a:rPr kumimoji="0" lang="en-US" altLang="it-IT" sz="22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en-US" altLang="it-IT" sz="22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negli</a:t>
            </a:r>
            <a:r>
              <a:rPr kumimoji="0" lang="en-US" altLang="it-IT" sz="22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EGFR-</a:t>
            </a:r>
            <a:r>
              <a:rPr kumimoji="0" lang="en-US" altLang="it-IT" sz="22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mutati</a:t>
            </a:r>
            <a:r>
              <a:rPr kumimoji="0" lang="en-US" altLang="it-IT" sz="22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e ALK-</a:t>
            </a:r>
            <a:r>
              <a:rPr kumimoji="0" lang="en-US" altLang="it-IT" sz="22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traslocati</a:t>
            </a:r>
            <a:r>
              <a:rPr kumimoji="0" lang="en-US" altLang="it-IT" sz="22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 è </a:t>
            </a:r>
            <a:r>
              <a:rPr kumimoji="0" lang="en-US" altLang="it-IT" sz="22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anose="020B0600070205080204" pitchFamily="34" charset="-128"/>
                <a:cs typeface="+mn-cs"/>
              </a:rPr>
              <a:t>detriementale</a:t>
            </a:r>
            <a:r>
              <a:rPr kumimoji="0" lang="en-US" altLang="it-IT" sz="22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mn-cs"/>
              </a:rPr>
              <a:t>!</a:t>
            </a:r>
            <a:endParaRPr kumimoji="0" lang="en-US" altLang="it-IT" sz="2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4" name="Rettangolo 3"/>
          <p:cNvSpPr/>
          <p:nvPr/>
        </p:nvSpPr>
        <p:spPr>
          <a:xfrm>
            <a:off x="2793008" y="408958"/>
            <a:ext cx="69272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it-IT" sz="2800" b="1" i="0" u="none" strike="noStrike" kern="1200" cap="none" spc="0" normalizeH="0" baseline="0" noProof="0" dirty="0" smtClean="0">
                <a:ln>
                  <a:noFill/>
                </a:ln>
                <a:solidFill>
                  <a:srgbClr val="44546A">
                    <a:lumMod val="75000"/>
                  </a:srgbClr>
                </a:solidFill>
                <a:effectLst/>
                <a:uLnTx/>
                <a:uFillTx/>
                <a:latin typeface="Calibri" panose="020F0502020204030204" pitchFamily="34" charset="0"/>
                <a:ea typeface="+mn-ea"/>
                <a:cs typeface="Calibri" panose="020F0502020204030204" pitchFamily="34" charset="0"/>
              </a:rPr>
              <a:t>PUNTI CHIAVE : ONCOGENE </a:t>
            </a:r>
            <a:r>
              <a:rPr kumimoji="0" lang="it-IT" sz="2800" b="1" i="0" u="none" strike="noStrike" kern="1200" cap="none" spc="0" normalizeH="0" baseline="0" noProof="0" dirty="0">
                <a:ln>
                  <a:noFill/>
                </a:ln>
                <a:solidFill>
                  <a:srgbClr val="44546A">
                    <a:lumMod val="75000"/>
                  </a:srgbClr>
                </a:solidFill>
                <a:effectLst/>
                <a:uLnTx/>
                <a:uFillTx/>
                <a:latin typeface="Calibri" panose="020F0502020204030204" pitchFamily="34" charset="0"/>
                <a:ea typeface="+mn-ea"/>
                <a:cs typeface="Calibri" panose="020F0502020204030204" pitchFamily="34" charset="0"/>
              </a:rPr>
              <a:t>ADDICTED NSCLC</a:t>
            </a:r>
          </a:p>
        </p:txBody>
      </p:sp>
      <p:cxnSp>
        <p:nvCxnSpPr>
          <p:cNvPr id="5" name="Connettore diritto 4"/>
          <p:cNvCxnSpPr/>
          <p:nvPr/>
        </p:nvCxnSpPr>
        <p:spPr>
          <a:xfrm>
            <a:off x="786521" y="994321"/>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542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p:cNvSpPr txBox="1">
            <a:spLocks/>
          </p:cNvSpPr>
          <p:nvPr/>
        </p:nvSpPr>
        <p:spPr>
          <a:xfrm>
            <a:off x="2241951" y="337156"/>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smtClean="0">
                <a:ln>
                  <a:noFill/>
                </a:ln>
                <a:solidFill>
                  <a:srgbClr val="006666"/>
                </a:solidFill>
                <a:effectLst/>
                <a:uLnTx/>
                <a:uFillTx/>
                <a:latin typeface="Calibri" panose="020F0502020204030204"/>
                <a:ea typeface="+mj-ea"/>
                <a:cs typeface="+mj-cs"/>
              </a:rPr>
              <a:t>Sempre più due mondi separati</a:t>
            </a:r>
            <a:endParaRPr kumimoji="0" lang="it-IT" sz="4400" b="1" i="0" u="none" strike="noStrike" kern="1200" cap="none" spc="0" normalizeH="0" baseline="0" noProof="0" dirty="0">
              <a:ln>
                <a:noFill/>
              </a:ln>
              <a:solidFill>
                <a:srgbClr val="006666"/>
              </a:solidFill>
              <a:effectLst/>
              <a:uLnTx/>
              <a:uFillTx/>
              <a:latin typeface="Calibri" panose="020F0502020204030204"/>
              <a:ea typeface="+mj-ea"/>
              <a:cs typeface="+mj-cs"/>
            </a:endParaRPr>
          </a:p>
        </p:txBody>
      </p:sp>
      <p:pic>
        <p:nvPicPr>
          <p:cNvPr id="3" name="Segnaposto contenuto 6" descr="mondocheGira.jpg"/>
          <p:cNvPicPr>
            <a:picLocks noChangeAspect="1"/>
          </p:cNvPicPr>
          <p:nvPr/>
        </p:nvPicPr>
        <p:blipFill>
          <a:blip r:embed="rId2" cstate="print"/>
          <a:stretch>
            <a:fillRect/>
          </a:stretch>
        </p:blipFill>
        <p:spPr>
          <a:xfrm>
            <a:off x="1736495" y="1163850"/>
            <a:ext cx="2942822" cy="2207117"/>
          </a:xfrm>
          <a:prstGeom prst="rect">
            <a:avLst/>
          </a:prstGeom>
        </p:spPr>
      </p:pic>
      <p:pic>
        <p:nvPicPr>
          <p:cNvPr id="4" name="Segnaposto contenuto 9" descr="mondocheGira.jpg"/>
          <p:cNvPicPr>
            <a:picLocks noChangeAspect="1"/>
          </p:cNvPicPr>
          <p:nvPr/>
        </p:nvPicPr>
        <p:blipFill>
          <a:blip r:embed="rId2" cstate="print"/>
          <a:stretch>
            <a:fillRect/>
          </a:stretch>
        </p:blipFill>
        <p:spPr>
          <a:xfrm>
            <a:off x="6455536" y="1189609"/>
            <a:ext cx="2924577" cy="2193433"/>
          </a:xfrm>
          <a:prstGeom prst="rect">
            <a:avLst/>
          </a:prstGeom>
        </p:spPr>
      </p:pic>
      <p:sp>
        <p:nvSpPr>
          <p:cNvPr id="5" name="CasellaDiTesto 4"/>
          <p:cNvSpPr txBox="1"/>
          <p:nvPr/>
        </p:nvSpPr>
        <p:spPr>
          <a:xfrm>
            <a:off x="6592558" y="3588214"/>
            <a:ext cx="22585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0432FF"/>
                </a:solidFill>
                <a:effectLst/>
                <a:uLnTx/>
                <a:uFillTx/>
                <a:latin typeface="Calibri"/>
                <a:ea typeface="+mn-ea"/>
                <a:cs typeface="+mn-cs"/>
              </a:rPr>
              <a:t>FUMATORI</a:t>
            </a:r>
          </a:p>
        </p:txBody>
      </p:sp>
      <p:sp>
        <p:nvSpPr>
          <p:cNvPr id="6" name="CasellaDiTesto 5"/>
          <p:cNvSpPr txBox="1"/>
          <p:nvPr/>
        </p:nvSpPr>
        <p:spPr>
          <a:xfrm>
            <a:off x="1505290" y="3539543"/>
            <a:ext cx="31642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0432FF"/>
                </a:solidFill>
                <a:effectLst/>
                <a:uLnTx/>
                <a:uFillTx/>
                <a:latin typeface="Calibri"/>
                <a:ea typeface="+mn-ea"/>
                <a:cs typeface="+mn-cs"/>
              </a:rPr>
              <a:t>Non FUMATORI</a:t>
            </a:r>
          </a:p>
        </p:txBody>
      </p:sp>
      <p:sp>
        <p:nvSpPr>
          <p:cNvPr id="7" name="CasellaDiTesto 6"/>
          <p:cNvSpPr txBox="1"/>
          <p:nvPr/>
        </p:nvSpPr>
        <p:spPr>
          <a:xfrm>
            <a:off x="6515296" y="4489739"/>
            <a:ext cx="428527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Chemioterapia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Chemioterapia/</a:t>
            </a:r>
            <a:r>
              <a:rPr kumimoji="0" lang="it-IT" sz="2400" b="0" i="0" u="none" strike="noStrike" kern="1200" cap="none" spc="0" normalizeH="0" baseline="0" noProof="0" dirty="0" err="1">
                <a:ln>
                  <a:noFill/>
                </a:ln>
                <a:solidFill>
                  <a:prstClr val="black"/>
                </a:solidFill>
                <a:effectLst/>
                <a:uLnTx/>
                <a:uFillTx/>
                <a:latin typeface="Calibri"/>
                <a:ea typeface="+mn-ea"/>
                <a:cs typeface="+mn-cs"/>
              </a:rPr>
              <a:t>antiangiogenetici</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432FF"/>
                </a:solidFill>
                <a:effectLst/>
                <a:uLnTx/>
                <a:uFillTx/>
                <a:latin typeface="Calibri"/>
                <a:ea typeface="+mn-ea"/>
                <a:cs typeface="+mn-cs"/>
              </a:rPr>
              <a:t>Immunoterapia</a:t>
            </a:r>
          </a:p>
        </p:txBody>
      </p:sp>
      <p:sp>
        <p:nvSpPr>
          <p:cNvPr id="8" name="CasellaDiTesto 7"/>
          <p:cNvSpPr txBox="1"/>
          <p:nvPr/>
        </p:nvSpPr>
        <p:spPr>
          <a:xfrm>
            <a:off x="1440882" y="4531218"/>
            <a:ext cx="428527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0432FF"/>
                </a:solidFill>
                <a:effectLst/>
                <a:uLnTx/>
                <a:uFillTx/>
                <a:latin typeface="Calibri"/>
                <a:ea typeface="+mn-ea"/>
                <a:cs typeface="+mn-cs"/>
              </a:rPr>
              <a:t>Terapie a bersaglio molecolare</a:t>
            </a:r>
            <a:endParaRPr kumimoji="0" lang="it-IT" sz="2400" b="1" i="0" u="none" strike="noStrike" kern="1200" cap="none" spc="0" normalizeH="0" baseline="0" noProof="0" dirty="0">
              <a:ln>
                <a:noFill/>
              </a:ln>
              <a:solidFill>
                <a:srgbClr val="0432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Chemioterapia/</a:t>
            </a:r>
            <a:r>
              <a:rPr kumimoji="0" lang="it-IT" sz="2400" b="0" i="0" u="none" strike="noStrike" kern="1200" cap="none" spc="0" normalizeH="0" baseline="0" noProof="0" dirty="0" err="1">
                <a:ln>
                  <a:noFill/>
                </a:ln>
                <a:solidFill>
                  <a:prstClr val="black"/>
                </a:solidFill>
                <a:effectLst/>
                <a:uLnTx/>
                <a:uFillTx/>
                <a:latin typeface="Calibri"/>
                <a:ea typeface="+mn-ea"/>
                <a:cs typeface="+mn-cs"/>
              </a:rPr>
              <a:t>antiangiogenetici</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Chemioterapia</a:t>
            </a:r>
          </a:p>
        </p:txBody>
      </p:sp>
      <p:cxnSp>
        <p:nvCxnSpPr>
          <p:cNvPr id="9" name="Connettore diritto 8"/>
          <p:cNvCxnSpPr/>
          <p:nvPr/>
        </p:nvCxnSpPr>
        <p:spPr>
          <a:xfrm>
            <a:off x="1096575" y="102048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864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7">
            <a:extLst>
              <a:ext uri="{FF2B5EF4-FFF2-40B4-BE49-F238E27FC236}">
                <a16:creationId xmlns:a16="http://schemas.microsoft.com/office/drawing/2014/main" id="{F95DB461-8775-4002-827F-731C8AAA887E}"/>
              </a:ext>
            </a:extLst>
          </p:cNvPr>
          <p:cNvGraphicFramePr/>
          <p:nvPr>
            <p:extLst/>
          </p:nvPr>
        </p:nvGraphicFramePr>
        <p:xfrm>
          <a:off x="6265622" y="2265100"/>
          <a:ext cx="4194601" cy="3658949"/>
        </p:xfrm>
        <a:graphic>
          <a:graphicData uri="http://schemas.openxmlformats.org/drawingml/2006/chart">
            <c:chart xmlns:c="http://schemas.openxmlformats.org/drawingml/2006/chart" xmlns:r="http://schemas.openxmlformats.org/officeDocument/2006/relationships" r:id="rId3"/>
          </a:graphicData>
        </a:graphic>
      </p:graphicFrame>
      <p:sp>
        <p:nvSpPr>
          <p:cNvPr id="35" name="Text Placeholder 2">
            <a:extLst>
              <a:ext uri="{FF2B5EF4-FFF2-40B4-BE49-F238E27FC236}">
                <a16:creationId xmlns:a16="http://schemas.microsoft.com/office/drawing/2014/main" id="{21059545-A2DF-FC1F-0648-26B115634175}"/>
              </a:ext>
            </a:extLst>
          </p:cNvPr>
          <p:cNvSpPr txBox="1">
            <a:spLocks/>
          </p:cNvSpPr>
          <p:nvPr/>
        </p:nvSpPr>
        <p:spPr>
          <a:xfrm>
            <a:off x="648000" y="6193564"/>
            <a:ext cx="10056512"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r>
            <a:b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1.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Pakkala</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&amp;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Ramalingam</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JCI Insight 2018; 2.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Barlesi</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Lancet 2016; 3. Tian, et al. Lung Cancer 2017; 4.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Qiu</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Sci</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Rep 2020; 5.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Gainor</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&amp; Shaw. Oncologist 2013; 6.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Bergethon</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J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Clin</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Oncol</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2012; </a:t>
            </a:r>
            <a:b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7.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Dugay</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Oncotarget</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2017; 8.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Wakelee</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ASCO 2021; 9. Carbone, et al. WCLC 2021; 10. Forde, et al. AACR 2021 (Abs CT003); 11.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Kowanetz</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et al. AACR 2018; 12. Gandhi, et al. N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Engl</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J Med 2018; </a:t>
            </a:r>
            <a:b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13. Paz-Ares, et al. N </a:t>
            </a:r>
            <a:r>
              <a:rPr kumimoji="0" lang="en-GB" sz="800" b="0" i="0" u="none" strike="noStrike" kern="1200" cap="none" spc="0" normalizeH="0" baseline="0" noProof="0" dirty="0" err="1" smtClean="0">
                <a:ln>
                  <a:noFill/>
                </a:ln>
                <a:solidFill>
                  <a:srgbClr val="44546A"/>
                </a:solidFill>
                <a:effectLst/>
                <a:uLnTx/>
                <a:uFillTx/>
                <a:latin typeface="Arial" panose="020B0604020202020204" pitchFamily="34" charset="0"/>
                <a:ea typeface="+mn-ea"/>
                <a:cs typeface="Arial" panose="020B0604020202020204" pitchFamily="34" charset="0"/>
              </a:rPr>
              <a:t>Engl</a:t>
            </a:r>
            <a:r>
              <a:rPr kumimoji="0" lang="en-GB" sz="800" b="0"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 J Med 2018; 14. Paz-Ares, et al. Lancet 2021</a:t>
            </a:r>
            <a:endParaRPr kumimoji="0" lang="en-US" sz="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36" name="Google Shape;832;p76">
            <a:extLst>
              <a:ext uri="{FF2B5EF4-FFF2-40B4-BE49-F238E27FC236}">
                <a16:creationId xmlns:a16="http://schemas.microsoft.com/office/drawing/2014/main" id="{E3E39FA2-30DD-4B8D-8D4D-CAAE0BAD3441}"/>
              </a:ext>
            </a:extLst>
          </p:cNvPr>
          <p:cNvSpPr txBox="1"/>
          <p:nvPr/>
        </p:nvSpPr>
        <p:spPr>
          <a:xfrm>
            <a:off x="1731778" y="5549540"/>
            <a:ext cx="4194600" cy="246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000" b="1" i="0" u="none" strike="noStrike" kern="1200" cap="none" spc="0" normalizeH="0" baseline="0" noProof="0" dirty="0">
                <a:ln>
                  <a:noFill/>
                </a:ln>
                <a:solidFill>
                  <a:srgbClr val="44546A"/>
                </a:solidFill>
                <a:effectLst/>
                <a:uLnTx/>
                <a:uFillTx/>
                <a:latin typeface="Arial"/>
                <a:ea typeface="Arial"/>
                <a:cs typeface="Arial"/>
                <a:sym typeface="Arial"/>
              </a:rPr>
              <a:t>Figure adapted from Pakkala &amp; Ramalingam. JCI Insight 2018</a:t>
            </a:r>
            <a:endParaRPr kumimoji="0" sz="1400" b="0" i="0" u="none" strike="noStrike" kern="1200" cap="none" spc="0" normalizeH="0" baseline="0" noProof="0" dirty="0">
              <a:ln>
                <a:noFill/>
              </a:ln>
              <a:solidFill>
                <a:srgbClr val="44546A"/>
              </a:solidFill>
              <a:effectLst/>
              <a:uLnTx/>
              <a:uFillTx/>
              <a:latin typeface="Arial"/>
              <a:ea typeface="Arial"/>
              <a:cs typeface="Arial"/>
              <a:sym typeface="Arial"/>
            </a:endParaRPr>
          </a:p>
        </p:txBody>
      </p:sp>
      <p:sp>
        <p:nvSpPr>
          <p:cNvPr id="37" name="Google Shape;533;p61">
            <a:extLst>
              <a:ext uri="{FF2B5EF4-FFF2-40B4-BE49-F238E27FC236}">
                <a16:creationId xmlns:a16="http://schemas.microsoft.com/office/drawing/2014/main" id="{376FD7E4-773A-4500-8612-966F4CB7087D}"/>
              </a:ext>
            </a:extLst>
          </p:cNvPr>
          <p:cNvSpPr/>
          <p:nvPr/>
        </p:nvSpPr>
        <p:spPr>
          <a:xfrm>
            <a:off x="1731778" y="2105026"/>
            <a:ext cx="4194600" cy="3790950"/>
          </a:xfrm>
          <a:prstGeom prst="rect">
            <a:avLst/>
          </a:prstGeom>
          <a:noFill/>
          <a:ln w="28575" cap="flat" cmpd="sng">
            <a:solidFill>
              <a:srgbClr val="7D00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sp>
        <p:nvSpPr>
          <p:cNvPr id="38" name="Google Shape;549;p61">
            <a:extLst>
              <a:ext uri="{FF2B5EF4-FFF2-40B4-BE49-F238E27FC236}">
                <a16:creationId xmlns:a16="http://schemas.microsoft.com/office/drawing/2014/main" id="{46BF32CB-C2E1-40F9-AE82-EA2A6E567DCD}"/>
              </a:ext>
            </a:extLst>
          </p:cNvPr>
          <p:cNvSpPr txBox="1"/>
          <p:nvPr/>
        </p:nvSpPr>
        <p:spPr>
          <a:xfrm>
            <a:off x="1731778" y="1550700"/>
            <a:ext cx="4194600" cy="621000"/>
          </a:xfrm>
          <a:prstGeom prst="round2SameRect">
            <a:avLst/>
          </a:prstGeom>
          <a:solidFill>
            <a:srgbClr val="7D0096"/>
          </a:solidFill>
          <a:ln w="28575" cap="flat" cmpd="sng">
            <a:solidFill>
              <a:srgbClr val="7D009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anose="020B0604020202020204"/>
                <a:ea typeface="+mn-ea"/>
                <a:cs typeface="+mn-cs"/>
              </a:rPr>
              <a:t>Lung driver mutations</a:t>
            </a:r>
          </a:p>
        </p:txBody>
      </p:sp>
      <p:sp>
        <p:nvSpPr>
          <p:cNvPr id="39" name="Google Shape;533;p61">
            <a:extLst>
              <a:ext uri="{FF2B5EF4-FFF2-40B4-BE49-F238E27FC236}">
                <a16:creationId xmlns:a16="http://schemas.microsoft.com/office/drawing/2014/main" id="{F0B6EE2E-DF6B-4B8D-87B7-6FADEF57DA93}"/>
              </a:ext>
            </a:extLst>
          </p:cNvPr>
          <p:cNvSpPr/>
          <p:nvPr/>
        </p:nvSpPr>
        <p:spPr>
          <a:xfrm>
            <a:off x="6265623" y="2105026"/>
            <a:ext cx="4194600" cy="3790950"/>
          </a:xfrm>
          <a:prstGeom prst="rect">
            <a:avLst/>
          </a:prstGeom>
          <a:no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sp>
        <p:nvSpPr>
          <p:cNvPr id="40" name="Google Shape;549;p61">
            <a:extLst>
              <a:ext uri="{FF2B5EF4-FFF2-40B4-BE49-F238E27FC236}">
                <a16:creationId xmlns:a16="http://schemas.microsoft.com/office/drawing/2014/main" id="{0E6BF032-780A-4669-94AF-259C296C2617}"/>
              </a:ext>
            </a:extLst>
          </p:cNvPr>
          <p:cNvSpPr txBox="1"/>
          <p:nvPr/>
        </p:nvSpPr>
        <p:spPr>
          <a:xfrm>
            <a:off x="6265623" y="1550700"/>
            <a:ext cx="4194600" cy="621000"/>
          </a:xfrm>
          <a:prstGeom prst="round2SameRect">
            <a:avLst/>
          </a:prstGeom>
          <a:solidFill>
            <a:srgbClr val="006666"/>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anose="020B0604020202020204"/>
                <a:ea typeface="+mn-ea"/>
                <a:cs typeface="+mn-cs"/>
              </a:rPr>
              <a:t>PD-L1 expression</a:t>
            </a:r>
            <a:r>
              <a:rPr kumimoji="0" lang="en-US" sz="1800" b="0" i="0" u="none" strike="noStrike" kern="0" cap="none" spc="0" normalizeH="0" baseline="30000" noProof="0" dirty="0" smtClean="0">
                <a:ln>
                  <a:noFill/>
                </a:ln>
                <a:solidFill>
                  <a:srgbClr val="FFFFFF"/>
                </a:solidFill>
                <a:effectLst/>
                <a:uLnTx/>
                <a:uFillTx/>
                <a:latin typeface="Arial" panose="020B0604020202020204"/>
                <a:ea typeface="+mn-ea"/>
                <a:cs typeface="+mn-cs"/>
              </a:rPr>
              <a:t>8–14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anose="020B0604020202020204"/>
                <a:ea typeface="+mn-ea"/>
                <a:cs typeface="+mn-cs"/>
              </a:rPr>
              <a:t>(Expression on TCs*)</a:t>
            </a:r>
          </a:p>
        </p:txBody>
      </p:sp>
      <p:sp>
        <p:nvSpPr>
          <p:cNvPr id="41" name="Google Shape;1294;p90">
            <a:extLst>
              <a:ext uri="{FF2B5EF4-FFF2-40B4-BE49-F238E27FC236}">
                <a16:creationId xmlns:a16="http://schemas.microsoft.com/office/drawing/2014/main" id="{F1A43B9D-9E9D-40A1-9C09-C3600FC9EFCA}"/>
              </a:ext>
            </a:extLst>
          </p:cNvPr>
          <p:cNvSpPr txBox="1"/>
          <p:nvPr/>
        </p:nvSpPr>
        <p:spPr>
          <a:xfrm>
            <a:off x="6987983" y="2951567"/>
            <a:ext cx="1584900" cy="954067"/>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PD-L1 </a:t>
            </a:r>
            <a:b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TC ≥50%</a:t>
            </a:r>
            <a:endParaRPr kumimoji="0"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28%</a:t>
            </a:r>
            <a:endParaRPr kumimoji="0"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2" name="Google Shape;1295;p90">
            <a:extLst>
              <a:ext uri="{FF2B5EF4-FFF2-40B4-BE49-F238E27FC236}">
                <a16:creationId xmlns:a16="http://schemas.microsoft.com/office/drawing/2014/main" id="{63444F6A-A23B-4816-8A9D-0B371C696FDD}"/>
              </a:ext>
            </a:extLst>
          </p:cNvPr>
          <p:cNvSpPr txBox="1"/>
          <p:nvPr/>
        </p:nvSpPr>
        <p:spPr>
          <a:xfrm>
            <a:off x="7294158" y="4358725"/>
            <a:ext cx="1584900" cy="954067"/>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PD-L1 </a:t>
            </a:r>
            <a:b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TC 1–49%</a:t>
            </a:r>
            <a:endParaRPr kumimoji="0"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31%</a:t>
            </a:r>
            <a:endParaRPr kumimoji="0"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sp>
        <p:nvSpPr>
          <p:cNvPr id="43" name="Google Shape;1296;p90">
            <a:extLst>
              <a:ext uri="{FF2B5EF4-FFF2-40B4-BE49-F238E27FC236}">
                <a16:creationId xmlns:a16="http://schemas.microsoft.com/office/drawing/2014/main" id="{0AE70A2F-90FA-41F6-ABB8-174AFAB526B6}"/>
              </a:ext>
            </a:extLst>
          </p:cNvPr>
          <p:cNvSpPr txBox="1"/>
          <p:nvPr/>
        </p:nvSpPr>
        <p:spPr>
          <a:xfrm>
            <a:off x="8443383" y="3253767"/>
            <a:ext cx="1584900" cy="954067"/>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PD-L1 </a:t>
            </a:r>
            <a:b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br>
            <a:r>
              <a:rPr kumimoji="0" lang="en-GB"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TC &lt;1%</a:t>
            </a:r>
            <a:endParaRPr kumimoji="0" sz="1400" b="1" i="1"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rPr>
              <a:t>41%</a:t>
            </a:r>
            <a:endParaRPr kumimoji="0" sz="18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sym typeface="Arial" panose="020B0604020202020204" pitchFamily="34" charset="0"/>
            </a:endParaRPr>
          </a:p>
        </p:txBody>
      </p:sp>
      <p:grpSp>
        <p:nvGrpSpPr>
          <p:cNvPr id="44" name="Group 55">
            <a:extLst>
              <a:ext uri="{FF2B5EF4-FFF2-40B4-BE49-F238E27FC236}">
                <a16:creationId xmlns:a16="http://schemas.microsoft.com/office/drawing/2014/main" id="{49D4EAAE-B809-40C2-9B24-6946E4C699CF}"/>
              </a:ext>
            </a:extLst>
          </p:cNvPr>
          <p:cNvGrpSpPr/>
          <p:nvPr/>
        </p:nvGrpSpPr>
        <p:grpSpPr>
          <a:xfrm>
            <a:off x="1055440" y="2060848"/>
            <a:ext cx="4964400" cy="3555752"/>
            <a:chOff x="-309359" y="1698164"/>
            <a:chExt cx="4964400" cy="3555752"/>
          </a:xfrm>
        </p:grpSpPr>
        <p:grpSp>
          <p:nvGrpSpPr>
            <p:cNvPr id="45" name="Google Shape;188;p2">
              <a:extLst>
                <a:ext uri="{FF2B5EF4-FFF2-40B4-BE49-F238E27FC236}">
                  <a16:creationId xmlns:a16="http://schemas.microsoft.com/office/drawing/2014/main" id="{B3704C93-41B0-4B62-B632-AB9B6E03E219}"/>
                </a:ext>
              </a:extLst>
            </p:cNvPr>
            <p:cNvGrpSpPr/>
            <p:nvPr/>
          </p:nvGrpSpPr>
          <p:grpSpPr>
            <a:xfrm>
              <a:off x="-309359" y="1698164"/>
              <a:ext cx="4964400" cy="3555752"/>
              <a:chOff x="-521451" y="1156341"/>
              <a:chExt cx="6098519" cy="4212313"/>
            </a:xfrm>
          </p:grpSpPr>
          <p:grpSp>
            <p:nvGrpSpPr>
              <p:cNvPr id="47" name="Google Shape;189;p2">
                <a:extLst>
                  <a:ext uri="{FF2B5EF4-FFF2-40B4-BE49-F238E27FC236}">
                    <a16:creationId xmlns:a16="http://schemas.microsoft.com/office/drawing/2014/main" id="{F780E5A3-0075-466D-A529-A657611BCDAB}"/>
                  </a:ext>
                </a:extLst>
              </p:cNvPr>
              <p:cNvGrpSpPr/>
              <p:nvPr/>
            </p:nvGrpSpPr>
            <p:grpSpPr>
              <a:xfrm>
                <a:off x="-521451" y="1156341"/>
                <a:ext cx="6098519" cy="4212313"/>
                <a:chOff x="-160934" y="1487720"/>
                <a:chExt cx="6433900" cy="4443961"/>
              </a:xfrm>
            </p:grpSpPr>
            <p:graphicFrame>
              <p:nvGraphicFramePr>
                <p:cNvPr id="51" name="Google Shape;190;p2">
                  <a:extLst>
                    <a:ext uri="{FF2B5EF4-FFF2-40B4-BE49-F238E27FC236}">
                      <a16:creationId xmlns:a16="http://schemas.microsoft.com/office/drawing/2014/main" id="{D01BD5FD-1875-424E-B3AE-53BF939B629F}"/>
                    </a:ext>
                  </a:extLst>
                </p:cNvPr>
                <p:cNvGraphicFramePr/>
                <p:nvPr>
                  <p:extLst/>
                </p:nvPr>
              </p:nvGraphicFramePr>
              <p:xfrm>
                <a:off x="-160934" y="1642415"/>
                <a:ext cx="6433900" cy="4289266"/>
              </p:xfrm>
              <a:graphic>
                <a:graphicData uri="http://schemas.openxmlformats.org/drawingml/2006/chart">
                  <c:chart xmlns:c="http://schemas.openxmlformats.org/drawingml/2006/chart" xmlns:r="http://schemas.openxmlformats.org/officeDocument/2006/relationships" r:id="rId4"/>
                </a:graphicData>
              </a:graphic>
            </p:graphicFrame>
            <p:sp>
              <p:nvSpPr>
                <p:cNvPr id="52" name="Google Shape;191;p2">
                  <a:extLst>
                    <a:ext uri="{FF2B5EF4-FFF2-40B4-BE49-F238E27FC236}">
                      <a16:creationId xmlns:a16="http://schemas.microsoft.com/office/drawing/2014/main" id="{8EF3C5BA-E446-4CD2-A6C1-3C99A369D421}"/>
                    </a:ext>
                  </a:extLst>
                </p:cNvPr>
                <p:cNvSpPr/>
                <p:nvPr/>
              </p:nvSpPr>
              <p:spPr>
                <a:xfrm>
                  <a:off x="2924959" y="4114349"/>
                  <a:ext cx="1852951" cy="75008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No actionable driver alterations detected</a:t>
                  </a:r>
                  <a:b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36%</a:t>
                  </a:r>
                  <a:r>
                    <a:rPr kumimoji="0" lang="en-GB" sz="11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53" name="Google Shape;192;p2">
                  <a:extLst>
                    <a:ext uri="{FF2B5EF4-FFF2-40B4-BE49-F238E27FC236}">
                      <a16:creationId xmlns:a16="http://schemas.microsoft.com/office/drawing/2014/main" id="{DC76AE6A-E564-4AA1-852C-DC85D1F2DC65}"/>
                    </a:ext>
                  </a:extLst>
                </p:cNvPr>
                <p:cNvSpPr/>
                <p:nvPr/>
              </p:nvSpPr>
              <p:spPr>
                <a:xfrm>
                  <a:off x="1470099" y="2369263"/>
                  <a:ext cx="1657503" cy="5385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t>EGFR</a:t>
                  </a:r>
                  <a:r>
                    <a:rPr kumimoji="0" lang="en-GB"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t/>
                  </a:r>
                  <a:br>
                    <a:rPr kumimoji="0" lang="en-GB"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t>~15%</a:t>
                  </a:r>
                  <a:r>
                    <a:rPr kumimoji="0" lang="en-GB" sz="1100" b="0" i="0" u="none" strike="noStrike" kern="0" cap="none" spc="0" normalizeH="0" baseline="30000" noProof="0" dirty="0">
                      <a:ln>
                        <a:noFill/>
                      </a:ln>
                      <a:solidFill>
                        <a:srgbClr val="000000">
                          <a:lumMod val="50000"/>
                          <a:lumOff val="50000"/>
                        </a:srgbClr>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endParaRPr>
                </a:p>
              </p:txBody>
            </p:sp>
            <p:sp>
              <p:nvSpPr>
                <p:cNvPr id="54" name="Google Shape;193;p2">
                  <a:extLst>
                    <a:ext uri="{FF2B5EF4-FFF2-40B4-BE49-F238E27FC236}">
                      <a16:creationId xmlns:a16="http://schemas.microsoft.com/office/drawing/2014/main" id="{843FFD4F-AEB7-434C-86B6-B13F6ED67102}"/>
                    </a:ext>
                  </a:extLst>
                </p:cNvPr>
                <p:cNvSpPr/>
                <p:nvPr/>
              </p:nvSpPr>
              <p:spPr>
                <a:xfrm>
                  <a:off x="1063010" y="3737091"/>
                  <a:ext cx="1657503" cy="5385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KRAS</a:t>
                  </a:r>
                  <a:br>
                    <a:rPr kumimoji="0" lang="en-GB" sz="11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br>
                  <a:r>
                    <a:rPr kumimoji="0" lang="en-GB" sz="11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25%</a:t>
                  </a:r>
                  <a:r>
                    <a:rPr kumimoji="0" lang="en-GB" sz="11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11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55" name="Google Shape;194;p2">
                  <a:extLst>
                    <a:ext uri="{FF2B5EF4-FFF2-40B4-BE49-F238E27FC236}">
                      <a16:creationId xmlns:a16="http://schemas.microsoft.com/office/drawing/2014/main" id="{BAF294B7-A45D-4FE7-91D1-0E8A6E01409B}"/>
                    </a:ext>
                  </a:extLst>
                </p:cNvPr>
                <p:cNvSpPr/>
                <p:nvPr/>
              </p:nvSpPr>
              <p:spPr>
                <a:xfrm rot="17783177">
                  <a:off x="2916464" y="2176863"/>
                  <a:ext cx="1657503" cy="27921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MET</a:t>
                  </a:r>
                  <a:r>
                    <a:rPr kumimoji="0" lang="en-GB" sz="8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 3%</a:t>
                  </a:r>
                  <a:r>
                    <a:rPr kumimoji="0" lang="en-GB" sz="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56" name="Google Shape;195;p2">
                  <a:extLst>
                    <a:ext uri="{FF2B5EF4-FFF2-40B4-BE49-F238E27FC236}">
                      <a16:creationId xmlns:a16="http://schemas.microsoft.com/office/drawing/2014/main" id="{A91B9FBF-7D16-437B-BBBD-6ACACFA28E76}"/>
                    </a:ext>
                  </a:extLst>
                </p:cNvPr>
                <p:cNvSpPr/>
                <p:nvPr/>
              </p:nvSpPr>
              <p:spPr>
                <a:xfrm rot="-1950051">
                  <a:off x="3528599" y="2829290"/>
                  <a:ext cx="1657503" cy="26926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ROS1</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6,7</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57" name="Google Shape;196;p2">
                  <a:extLst>
                    <a:ext uri="{FF2B5EF4-FFF2-40B4-BE49-F238E27FC236}">
                      <a16:creationId xmlns:a16="http://schemas.microsoft.com/office/drawing/2014/main" id="{4606FAA3-AF53-4798-ADEB-FD54D59A2C64}"/>
                    </a:ext>
                  </a:extLst>
                </p:cNvPr>
                <p:cNvSpPr/>
                <p:nvPr/>
              </p:nvSpPr>
              <p:spPr>
                <a:xfrm rot="18203478">
                  <a:off x="3233656" y="2514835"/>
                  <a:ext cx="1212307" cy="27921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HER2 </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sp>
              <p:nvSpPr>
                <p:cNvPr id="58" name="Google Shape;198;p2">
                  <a:extLst>
                    <a:ext uri="{FF2B5EF4-FFF2-40B4-BE49-F238E27FC236}">
                      <a16:creationId xmlns:a16="http://schemas.microsoft.com/office/drawing/2014/main" id="{66D9E394-F6B8-4030-AC28-DEB2D9A83B23}"/>
                    </a:ext>
                  </a:extLst>
                </p:cNvPr>
                <p:cNvSpPr/>
                <p:nvPr/>
              </p:nvSpPr>
              <p:spPr>
                <a:xfrm rot="-2458652">
                  <a:off x="3444076" y="2623351"/>
                  <a:ext cx="1657503" cy="26926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n-GB" sz="800" b="0" i="1" u="none" strike="noStrike" kern="0" cap="none" spc="0" normalizeH="0" baseline="0" noProof="0" dirty="0">
                      <a:ln>
                        <a:noFill/>
                      </a:ln>
                      <a:solidFill>
                        <a:srgbClr val="FFFFFF"/>
                      </a:solidFill>
                      <a:effectLst/>
                      <a:uLnTx/>
                      <a:uFillTx/>
                      <a:latin typeface="Arial" panose="020B0604020202020204"/>
                      <a:ea typeface="Arial"/>
                      <a:cs typeface="Arial"/>
                      <a:sym typeface="Arial"/>
                    </a:rPr>
                    <a:t>RET </a:t>
                  </a:r>
                  <a:r>
                    <a:rPr kumimoji="0" lang="en-GB" sz="800" b="0" i="0" u="none" strike="noStrike" kern="0" cap="none" spc="0" normalizeH="0" baseline="0" noProof="0" dirty="0">
                      <a:ln>
                        <a:noFill/>
                      </a:ln>
                      <a:solidFill>
                        <a:srgbClr val="FFFFFF"/>
                      </a:solidFill>
                      <a:effectLst/>
                      <a:uLnTx/>
                      <a:uFillTx/>
                      <a:latin typeface="Arial" panose="020B0604020202020204"/>
                      <a:ea typeface="Arial"/>
                      <a:cs typeface="Arial"/>
                      <a:sym typeface="Arial"/>
                    </a:rPr>
                    <a:t>1–2%</a:t>
                  </a:r>
                  <a:r>
                    <a:rPr kumimoji="0" lang="en-GB" sz="800" b="0" i="0" u="none" strike="noStrike" kern="0" cap="none" spc="0" normalizeH="0" baseline="30000" noProof="0" dirty="0">
                      <a:ln>
                        <a:noFill/>
                      </a:ln>
                      <a:solidFill>
                        <a:srgbClr val="FFFFFF"/>
                      </a:solidFill>
                      <a:effectLst/>
                      <a:uLnTx/>
                      <a:uFillTx/>
                      <a:latin typeface="Arial" panose="020B0604020202020204"/>
                      <a:ea typeface="Arial"/>
                      <a:cs typeface="Arial"/>
                      <a:sym typeface="Arial"/>
                    </a:rPr>
                    <a:t>4,5</a:t>
                  </a:r>
                  <a:endParaRPr kumimoji="0" sz="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cxnSp>
              <p:nvCxnSpPr>
                <p:cNvPr id="59" name="Google Shape;199;p2">
                  <a:extLst>
                    <a:ext uri="{FF2B5EF4-FFF2-40B4-BE49-F238E27FC236}">
                      <a16:creationId xmlns:a16="http://schemas.microsoft.com/office/drawing/2014/main" id="{A6015A7B-EB08-4052-860D-9DB13BA02C0F}"/>
                    </a:ext>
                  </a:extLst>
                </p:cNvPr>
                <p:cNvCxnSpPr/>
                <p:nvPr/>
              </p:nvCxnSpPr>
              <p:spPr>
                <a:xfrm>
                  <a:off x="4910674" y="2996807"/>
                  <a:ext cx="163905" cy="0"/>
                </a:xfrm>
                <a:prstGeom prst="straightConnector1">
                  <a:avLst/>
                </a:prstGeom>
                <a:noFill/>
                <a:ln w="9525" cap="flat" cmpd="sng">
                  <a:solidFill>
                    <a:srgbClr val="000000"/>
                  </a:solidFill>
                  <a:prstDash val="solid"/>
                  <a:round/>
                  <a:headEnd type="none" w="sm" len="sm"/>
                  <a:tailEnd type="none" w="sm" len="sm"/>
                </a:ln>
              </p:spPr>
            </p:cxnSp>
            <p:sp>
              <p:nvSpPr>
                <p:cNvPr id="60" name="Google Shape;200;p2">
                  <a:extLst>
                    <a:ext uri="{FF2B5EF4-FFF2-40B4-BE49-F238E27FC236}">
                      <a16:creationId xmlns:a16="http://schemas.microsoft.com/office/drawing/2014/main" id="{4565F325-BADA-4E94-BCAA-6E3FC28BCB76}"/>
                    </a:ext>
                  </a:extLst>
                </p:cNvPr>
                <p:cNvSpPr/>
                <p:nvPr/>
              </p:nvSpPr>
              <p:spPr>
                <a:xfrm>
                  <a:off x="5123711" y="2915513"/>
                  <a:ext cx="940025" cy="153864"/>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NTRK</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≤1%</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8</a:t>
                  </a:r>
                  <a:endParaRPr kumimoji="0" sz="14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cxnSp>
              <p:nvCxnSpPr>
                <p:cNvPr id="61" name="Google Shape;201;p2">
                  <a:extLst>
                    <a:ext uri="{FF2B5EF4-FFF2-40B4-BE49-F238E27FC236}">
                      <a16:creationId xmlns:a16="http://schemas.microsoft.com/office/drawing/2014/main" id="{31FC9B79-0BBB-4A54-8460-0304FE5B329D}"/>
                    </a:ext>
                  </a:extLst>
                </p:cNvPr>
                <p:cNvCxnSpPr/>
                <p:nvPr/>
              </p:nvCxnSpPr>
              <p:spPr>
                <a:xfrm>
                  <a:off x="4964965" y="3128389"/>
                  <a:ext cx="163905" cy="0"/>
                </a:xfrm>
                <a:prstGeom prst="straightConnector1">
                  <a:avLst/>
                </a:prstGeom>
                <a:noFill/>
                <a:ln w="9525" cap="flat" cmpd="sng">
                  <a:solidFill>
                    <a:srgbClr val="000000"/>
                  </a:solidFill>
                  <a:prstDash val="solid"/>
                  <a:round/>
                  <a:headEnd type="none" w="sm" len="sm"/>
                  <a:tailEnd type="none" w="sm" len="sm"/>
                </a:ln>
              </p:spPr>
            </p:cxnSp>
            <p:sp>
              <p:nvSpPr>
                <p:cNvPr id="62" name="Google Shape;202;p2">
                  <a:extLst>
                    <a:ext uri="{FF2B5EF4-FFF2-40B4-BE49-F238E27FC236}">
                      <a16:creationId xmlns:a16="http://schemas.microsoft.com/office/drawing/2014/main" id="{B604FD24-8BBA-4BAC-AC20-A122792D0D5B}"/>
                    </a:ext>
                  </a:extLst>
                </p:cNvPr>
                <p:cNvSpPr/>
                <p:nvPr/>
              </p:nvSpPr>
              <p:spPr>
                <a:xfrm>
                  <a:off x="5171233" y="3047562"/>
                  <a:ext cx="729269" cy="153864"/>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MEK1</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&lt;1%</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sp>
            <p:nvSpPr>
              <p:cNvPr id="48" name="Google Shape;203;p2">
                <a:extLst>
                  <a:ext uri="{FF2B5EF4-FFF2-40B4-BE49-F238E27FC236}">
                    <a16:creationId xmlns:a16="http://schemas.microsoft.com/office/drawing/2014/main" id="{ED999054-83EE-49EC-8495-832C8616206C}"/>
                  </a:ext>
                </a:extLst>
              </p:cNvPr>
              <p:cNvSpPr/>
              <p:nvPr/>
            </p:nvSpPr>
            <p:spPr>
              <a:xfrm rot="-4852619">
                <a:off x="2000897" y="1823338"/>
                <a:ext cx="1479538" cy="3213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100" b="0" i="1"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t>ALK</a:t>
                </a:r>
                <a:r>
                  <a:rPr kumimoji="0" lang="en-GB"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rPr>
                  <a:t> ~5%</a:t>
                </a:r>
                <a:r>
                  <a:rPr kumimoji="0" lang="en-GB" sz="1100" b="0" i="0" u="none" strike="noStrike" kern="0" cap="none" spc="0" normalizeH="0" baseline="30000" noProof="0" dirty="0">
                    <a:ln>
                      <a:noFill/>
                    </a:ln>
                    <a:solidFill>
                      <a:srgbClr val="000000">
                        <a:lumMod val="50000"/>
                        <a:lumOff val="50000"/>
                      </a:srgbClr>
                    </a:solidFill>
                    <a:effectLst/>
                    <a:uLnTx/>
                    <a:uFillTx/>
                    <a:latin typeface="Arial" panose="020B0604020202020204"/>
                    <a:ea typeface="Arial"/>
                    <a:cs typeface="Arial"/>
                    <a:sym typeface="Arial"/>
                  </a:rPr>
                  <a:t>2,3</a:t>
                </a:r>
                <a:endParaRPr kumimoji="0" sz="1100" b="0" i="0" u="none" strike="noStrike" kern="0" cap="none" spc="0" normalizeH="0" baseline="0" noProof="0" dirty="0">
                  <a:ln>
                    <a:noFill/>
                  </a:ln>
                  <a:solidFill>
                    <a:srgbClr val="000000">
                      <a:lumMod val="50000"/>
                      <a:lumOff val="50000"/>
                    </a:srgbClr>
                  </a:solidFill>
                  <a:effectLst/>
                  <a:uLnTx/>
                  <a:uFillTx/>
                  <a:latin typeface="Arial" panose="020B0604020202020204"/>
                  <a:ea typeface="Arial"/>
                  <a:cs typeface="Arial"/>
                  <a:sym typeface="Arial"/>
                </a:endParaRPr>
              </a:p>
            </p:txBody>
          </p:sp>
          <p:cxnSp>
            <p:nvCxnSpPr>
              <p:cNvPr id="49" name="Google Shape;204;p2">
                <a:extLst>
                  <a:ext uri="{FF2B5EF4-FFF2-40B4-BE49-F238E27FC236}">
                    <a16:creationId xmlns:a16="http://schemas.microsoft.com/office/drawing/2014/main" id="{2B220A7A-BDAF-4F1E-9FE4-B5AF90E0E3A6}"/>
                  </a:ext>
                </a:extLst>
              </p:cNvPr>
              <p:cNvCxnSpPr/>
              <p:nvPr/>
            </p:nvCxnSpPr>
            <p:spPr>
              <a:xfrm>
                <a:off x="4239295" y="2451961"/>
                <a:ext cx="155361" cy="0"/>
              </a:xfrm>
              <a:prstGeom prst="straightConnector1">
                <a:avLst/>
              </a:prstGeom>
              <a:noFill/>
              <a:ln w="9525" cap="flat" cmpd="sng">
                <a:solidFill>
                  <a:srgbClr val="000000"/>
                </a:solidFill>
                <a:prstDash val="solid"/>
                <a:round/>
                <a:headEnd type="none" w="sm" len="sm"/>
                <a:tailEnd type="none" w="sm" len="sm"/>
              </a:ln>
            </p:spPr>
          </p:cxnSp>
          <p:sp>
            <p:nvSpPr>
              <p:cNvPr id="50" name="Google Shape;205;p2">
                <a:extLst>
                  <a:ext uri="{FF2B5EF4-FFF2-40B4-BE49-F238E27FC236}">
                    <a16:creationId xmlns:a16="http://schemas.microsoft.com/office/drawing/2014/main" id="{BFE39183-34A6-4F3E-8E7F-0D74C0744098}"/>
                  </a:ext>
                </a:extLst>
              </p:cNvPr>
              <p:cNvSpPr/>
              <p:nvPr/>
            </p:nvSpPr>
            <p:spPr>
              <a:xfrm>
                <a:off x="4426479" y="2375348"/>
                <a:ext cx="871143" cy="145843"/>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PIK3CA</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sp>
          <p:nvSpPr>
            <p:cNvPr id="46" name="Google Shape;197;p2">
              <a:extLst>
                <a:ext uri="{FF2B5EF4-FFF2-40B4-BE49-F238E27FC236}">
                  <a16:creationId xmlns:a16="http://schemas.microsoft.com/office/drawing/2014/main" id="{A9F9D80F-58E7-4105-B1FD-24C670AF06F6}"/>
                </a:ext>
              </a:extLst>
            </p:cNvPr>
            <p:cNvSpPr/>
            <p:nvPr/>
          </p:nvSpPr>
          <p:spPr>
            <a:xfrm rot="18746030">
              <a:off x="2417512" y="2664473"/>
              <a:ext cx="950085" cy="132077"/>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GB" sz="800" b="0" i="1"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BRAF</a:t>
              </a:r>
              <a:r>
                <a:rPr kumimoji="0" lang="en-GB"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 2%</a:t>
              </a:r>
              <a:r>
                <a:rPr kumimoji="0" lang="en-GB" sz="8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sz="8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sp>
        <p:nvSpPr>
          <p:cNvPr id="63" name="Rectangle: Rounded Corners 8">
            <a:extLst>
              <a:ext uri="{FF2B5EF4-FFF2-40B4-BE49-F238E27FC236}">
                <a16:creationId xmlns:a16="http://schemas.microsoft.com/office/drawing/2014/main" id="{7A277789-7960-4654-9443-6441C3700A81}"/>
              </a:ext>
            </a:extLst>
          </p:cNvPr>
          <p:cNvSpPr/>
          <p:nvPr/>
        </p:nvSpPr>
        <p:spPr>
          <a:xfrm>
            <a:off x="1671068" y="1485900"/>
            <a:ext cx="4352924" cy="4514850"/>
          </a:xfrm>
          <a:prstGeom prst="roundRect">
            <a:avLst>
              <a:gd name="adj" fmla="val 1934"/>
            </a:avLst>
          </a:prstGeom>
          <a:solidFill>
            <a:srgbClr val="FFFFFF">
              <a:alpha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cxnSp>
        <p:nvCxnSpPr>
          <p:cNvPr id="64" name="Connettore diritto 63"/>
          <p:cNvCxnSpPr/>
          <p:nvPr/>
        </p:nvCxnSpPr>
        <p:spPr>
          <a:xfrm>
            <a:off x="468886" y="1254203"/>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65" name="Title 6">
            <a:extLst>
              <a:ext uri="{FF2B5EF4-FFF2-40B4-BE49-F238E27FC236}">
                <a16:creationId xmlns:a16="http://schemas.microsoft.com/office/drawing/2014/main" id="{FC414F4E-7864-B6FE-A74F-756BF3B1AC23}"/>
              </a:ext>
            </a:extLst>
          </p:cNvPr>
          <p:cNvSpPr txBox="1">
            <a:spLocks/>
          </p:cNvSpPr>
          <p:nvPr/>
        </p:nvSpPr>
        <p:spPr>
          <a:xfrm>
            <a:off x="517658" y="259069"/>
            <a:ext cx="10429575"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Il NSCLC è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una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malattia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caratterizzata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da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una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elevata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complessità</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sia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MOLECOLARE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che</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IMMUNOLOGICA</a:t>
            </a:r>
            <a:endPar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endParaRPr>
          </a:p>
        </p:txBody>
      </p:sp>
    </p:spTree>
    <p:extLst>
      <p:ext uri="{BB962C8B-B14F-4D97-AF65-F5344CB8AC3E}">
        <p14:creationId xmlns:p14="http://schemas.microsoft.com/office/powerpoint/2010/main" val="35391250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17"/>
          <p:cNvSpPr>
            <a:spLocks noChangeArrowheads="1"/>
          </p:cNvSpPr>
          <p:nvPr/>
        </p:nvSpPr>
        <p:spPr bwMode="auto">
          <a:xfrm rot="-3640400" flipH="1" flipV="1">
            <a:off x="6496051" y="3992167"/>
            <a:ext cx="561975" cy="519113"/>
          </a:xfrm>
          <a:prstGeom prst="downArrow">
            <a:avLst>
              <a:gd name="adj1" fmla="val 50000"/>
              <a:gd name="adj2" fmla="val 50000"/>
            </a:avLst>
          </a:prstGeom>
          <a:solidFill>
            <a:srgbClr val="0070C0"/>
          </a:solidFill>
          <a:ln>
            <a:noFill/>
          </a:ln>
          <a:effectLst>
            <a:outerShdw blurRad="40000" dist="23000" dir="5400000" rotWithShape="0">
              <a:srgbClr val="808080">
                <a:alpha val="34998"/>
              </a:srgbClr>
            </a:outerShdw>
          </a:effectLst>
          <a:extLst/>
        </p:spPr>
        <p:txBody>
          <a:bodyPr anchor="ctr"/>
          <a:lstStyle/>
          <a:p>
            <a:pPr marL="0" marR="0" lvl="0" indent="0" algn="ctr" defTabSz="336947" rtl="0" eaLnBrk="1" fontAlgn="auto" latinLnBrk="0" hangingPunct="1">
              <a:lnSpc>
                <a:spcPct val="100000"/>
              </a:lnSpc>
              <a:spcBef>
                <a:spcPts val="0"/>
              </a:spcBef>
              <a:spcAft>
                <a:spcPts val="0"/>
              </a:spcAft>
              <a:buClr>
                <a:srgbClr val="000000"/>
              </a:buClr>
              <a:buSzPct val="100000"/>
              <a:buFontTx/>
              <a:buNone/>
              <a:tabLst/>
              <a:defRPr/>
            </a:pPr>
            <a:endParaRPr kumimoji="0" lang="en-GB" sz="1500" b="0" i="0" u="none" strike="noStrike" kern="1200" cap="none" spc="0" normalizeH="0" baseline="0" noProof="0">
              <a:ln>
                <a:noFill/>
              </a:ln>
              <a:solidFill>
                <a:srgbClr val="FFFFFF"/>
              </a:solidFill>
              <a:effectLst/>
              <a:uLnTx/>
              <a:uFillTx/>
              <a:latin typeface="Calibri"/>
              <a:ea typeface="ＭＳ Ｐゴシック"/>
              <a:cs typeface="+mn-cs"/>
            </a:endParaRPr>
          </a:p>
        </p:txBody>
      </p:sp>
      <p:sp>
        <p:nvSpPr>
          <p:cNvPr id="16" name="Down Arrow 15"/>
          <p:cNvSpPr>
            <a:spLocks noChangeArrowheads="1"/>
          </p:cNvSpPr>
          <p:nvPr/>
        </p:nvSpPr>
        <p:spPr bwMode="auto">
          <a:xfrm rot="3640400" flipV="1">
            <a:off x="5210177" y="3939781"/>
            <a:ext cx="560785" cy="520303"/>
          </a:xfrm>
          <a:prstGeom prst="downArrow">
            <a:avLst>
              <a:gd name="adj1" fmla="val 50000"/>
              <a:gd name="adj2" fmla="val 50000"/>
            </a:avLst>
          </a:prstGeom>
          <a:solidFill>
            <a:srgbClr val="BFBFBF"/>
          </a:solidFill>
          <a:ln>
            <a:noFill/>
          </a:ln>
          <a:effectLst>
            <a:outerShdw blurRad="40000" dist="23000" dir="5400000" rotWithShape="0">
              <a:srgbClr val="808080">
                <a:alpha val="34998"/>
              </a:srgbClr>
            </a:outerShdw>
          </a:effectLst>
          <a:extLst/>
        </p:spPr>
        <p:txBody>
          <a:bodyPr anchor="ctr"/>
          <a:lstStyle/>
          <a:p>
            <a:pPr marL="0" marR="0" lvl="0" indent="0" algn="ctr" defTabSz="336947" rtl="0" eaLnBrk="1" fontAlgn="auto" latinLnBrk="0" hangingPunct="1">
              <a:lnSpc>
                <a:spcPct val="100000"/>
              </a:lnSpc>
              <a:spcBef>
                <a:spcPts val="0"/>
              </a:spcBef>
              <a:spcAft>
                <a:spcPts val="0"/>
              </a:spcAft>
              <a:buClr>
                <a:srgbClr val="000000"/>
              </a:buClr>
              <a:buSzPct val="100000"/>
              <a:buFontTx/>
              <a:buNone/>
              <a:tabLst/>
              <a:defRPr/>
            </a:pPr>
            <a:endParaRPr kumimoji="0" lang="en-GB" sz="1500" b="0" i="0" u="none" strike="noStrike" kern="1200" cap="none" spc="0" normalizeH="0" baseline="0" noProof="0">
              <a:ln>
                <a:noFill/>
              </a:ln>
              <a:solidFill>
                <a:srgbClr val="FFFFFF"/>
              </a:solidFill>
              <a:effectLst/>
              <a:uLnTx/>
              <a:uFillTx/>
              <a:latin typeface="Calibri"/>
              <a:ea typeface="ＭＳ Ｐゴシック"/>
              <a:cs typeface="+mn-cs"/>
            </a:endParaRPr>
          </a:p>
        </p:txBody>
      </p:sp>
      <p:sp>
        <p:nvSpPr>
          <p:cNvPr id="15" name="Down Arrow 14"/>
          <p:cNvSpPr>
            <a:spLocks noChangeArrowheads="1"/>
          </p:cNvSpPr>
          <p:nvPr/>
        </p:nvSpPr>
        <p:spPr bwMode="auto">
          <a:xfrm rot="3640400" flipH="1">
            <a:off x="6516888" y="2979541"/>
            <a:ext cx="561975" cy="520303"/>
          </a:xfrm>
          <a:prstGeom prst="downArrow">
            <a:avLst>
              <a:gd name="adj1" fmla="val 50000"/>
              <a:gd name="adj2" fmla="val 50000"/>
            </a:avLst>
          </a:prstGeom>
          <a:solidFill>
            <a:srgbClr val="BFBFBF"/>
          </a:solidFill>
          <a:ln>
            <a:noFill/>
          </a:ln>
          <a:effectLst>
            <a:outerShdw blurRad="40000" dist="23000" dir="5400000" rotWithShape="0">
              <a:srgbClr val="808080">
                <a:alpha val="34998"/>
              </a:srgbClr>
            </a:outerShdw>
          </a:effectLst>
          <a:extLst/>
        </p:spPr>
        <p:txBody>
          <a:bodyPr anchor="ctr"/>
          <a:lstStyle/>
          <a:p>
            <a:pPr marL="0" marR="0" lvl="0" indent="0" algn="ctr" defTabSz="336947" rtl="0" eaLnBrk="1" fontAlgn="auto" latinLnBrk="0" hangingPunct="1">
              <a:lnSpc>
                <a:spcPct val="100000"/>
              </a:lnSpc>
              <a:spcBef>
                <a:spcPts val="0"/>
              </a:spcBef>
              <a:spcAft>
                <a:spcPts val="0"/>
              </a:spcAft>
              <a:buClr>
                <a:srgbClr val="000000"/>
              </a:buClr>
              <a:buSzPct val="100000"/>
              <a:buFontTx/>
              <a:buNone/>
              <a:tabLst/>
              <a:defRPr/>
            </a:pPr>
            <a:endParaRPr kumimoji="0" lang="en-GB" sz="1500" b="0" i="0" u="none" strike="noStrike" kern="1200" cap="none" spc="0" normalizeH="0" baseline="0" noProof="0">
              <a:ln>
                <a:noFill/>
              </a:ln>
              <a:solidFill>
                <a:srgbClr val="FFFFFF"/>
              </a:solidFill>
              <a:effectLst/>
              <a:uLnTx/>
              <a:uFillTx/>
              <a:latin typeface="Calibri"/>
              <a:ea typeface="ＭＳ Ｐゴシック"/>
              <a:cs typeface="+mn-cs"/>
            </a:endParaRPr>
          </a:p>
        </p:txBody>
      </p:sp>
      <p:sp>
        <p:nvSpPr>
          <p:cNvPr id="14" name="Down Arrow 13"/>
          <p:cNvSpPr>
            <a:spLocks noChangeArrowheads="1"/>
          </p:cNvSpPr>
          <p:nvPr/>
        </p:nvSpPr>
        <p:spPr bwMode="auto">
          <a:xfrm rot="-3640400">
            <a:off x="5175053" y="2979539"/>
            <a:ext cx="561975" cy="520304"/>
          </a:xfrm>
          <a:prstGeom prst="downArrow">
            <a:avLst>
              <a:gd name="adj1" fmla="val 50000"/>
              <a:gd name="adj2" fmla="val 50000"/>
            </a:avLst>
          </a:prstGeom>
          <a:solidFill>
            <a:srgbClr val="BFBFBF"/>
          </a:solidFill>
          <a:ln>
            <a:noFill/>
          </a:ln>
          <a:effectLst>
            <a:outerShdw blurRad="40000" dist="23000" dir="5400000" rotWithShape="0">
              <a:srgbClr val="808080">
                <a:alpha val="34998"/>
              </a:srgbClr>
            </a:outerShdw>
          </a:effectLst>
          <a:extLst/>
        </p:spPr>
        <p:txBody>
          <a:bodyPr anchor="ctr"/>
          <a:lstStyle/>
          <a:p>
            <a:pPr marL="0" marR="0" lvl="0" indent="0" algn="ctr" defTabSz="336947" rtl="0" eaLnBrk="1" fontAlgn="auto" latinLnBrk="0" hangingPunct="1">
              <a:lnSpc>
                <a:spcPct val="100000"/>
              </a:lnSpc>
              <a:spcBef>
                <a:spcPts val="0"/>
              </a:spcBef>
              <a:spcAft>
                <a:spcPts val="0"/>
              </a:spcAft>
              <a:buClr>
                <a:srgbClr val="000000"/>
              </a:buClr>
              <a:buSzPct val="100000"/>
              <a:buFontTx/>
              <a:buNone/>
              <a:tabLst/>
              <a:defRPr/>
            </a:pPr>
            <a:endParaRPr kumimoji="0" lang="en-GB" sz="1500" b="0" i="0" u="none" strike="noStrike" kern="1200" cap="none" spc="0" normalizeH="0" baseline="0" noProof="0">
              <a:ln>
                <a:noFill/>
              </a:ln>
              <a:solidFill>
                <a:srgbClr val="FFFFFF"/>
              </a:solidFill>
              <a:effectLst/>
              <a:uLnTx/>
              <a:uFillTx/>
              <a:latin typeface="Calibri"/>
              <a:ea typeface="ＭＳ Ｐゴシック"/>
              <a:cs typeface="+mn-cs"/>
            </a:endParaRPr>
          </a:p>
        </p:txBody>
      </p:sp>
      <p:sp>
        <p:nvSpPr>
          <p:cNvPr id="161794" name="Oval 1026"/>
          <p:cNvSpPr>
            <a:spLocks noChangeArrowheads="1"/>
          </p:cNvSpPr>
          <p:nvPr/>
        </p:nvSpPr>
        <p:spPr bwMode="auto">
          <a:xfrm>
            <a:off x="3695700" y="1865310"/>
            <a:ext cx="1782000" cy="1782000"/>
          </a:xfrm>
          <a:prstGeom prst="ellipse">
            <a:avLst/>
          </a:prstGeom>
          <a:solidFill>
            <a:schemeClr val="bg1">
              <a:lumMod val="75000"/>
            </a:schemeClr>
          </a:solidFill>
          <a:ln w="9525">
            <a:noFill/>
            <a:round/>
            <a:headEnd/>
            <a:tailEnd/>
          </a:ln>
          <a:scene3d>
            <a:camera prst="orthographicFront"/>
            <a:lightRig rig="threePt" dir="t"/>
          </a:scene3d>
          <a:sp3d>
            <a:bevelT/>
          </a:sp3d>
        </p:spPr>
        <p:txBody>
          <a:bodyPr wrap="none" anchor="ctr"/>
          <a:lstStyle/>
          <a:p>
            <a:pPr marL="0" marR="0" lvl="0" indent="0" algn="l" defTabSz="342900" rtl="0" eaLnBrk="1" fontAlgn="auto" latinLnBrk="0" hangingPunct="1">
              <a:lnSpc>
                <a:spcPct val="100000"/>
              </a:lnSpc>
              <a:spcBef>
                <a:spcPts val="0"/>
              </a:spcBef>
              <a:spcAft>
                <a:spcPts val="0"/>
              </a:spcAft>
              <a:buClr>
                <a:srgbClr val="000000"/>
              </a:buClr>
              <a:buSzPct val="100000"/>
              <a:buFontTx/>
              <a:buNone/>
              <a:tabLst/>
              <a:defRPr/>
            </a:pPr>
            <a:endParaRPr kumimoji="0" lang="en-US" sz="1500" b="0" i="0" u="none" strike="noStrike" kern="1200" cap="none" spc="0" normalizeH="0" baseline="0" noProof="0">
              <a:ln>
                <a:noFill/>
              </a:ln>
              <a:solidFill>
                <a:srgbClr val="FFFFFF"/>
              </a:solidFill>
              <a:effectLst/>
              <a:uLnTx/>
              <a:uFillTx/>
              <a:latin typeface="Calibri" panose="020F0502020204030204"/>
              <a:ea typeface="ＭＳ Ｐゴシック" charset="0"/>
              <a:cs typeface="+mn-cs"/>
            </a:endParaRPr>
          </a:p>
        </p:txBody>
      </p:sp>
      <p:sp>
        <p:nvSpPr>
          <p:cNvPr id="161795" name="Oval 1027"/>
          <p:cNvSpPr>
            <a:spLocks noChangeArrowheads="1"/>
          </p:cNvSpPr>
          <p:nvPr/>
        </p:nvSpPr>
        <p:spPr bwMode="auto">
          <a:xfrm>
            <a:off x="3695700" y="3772938"/>
            <a:ext cx="1782000" cy="1782000"/>
          </a:xfrm>
          <a:prstGeom prst="ellipse">
            <a:avLst/>
          </a:prstGeom>
          <a:solidFill>
            <a:schemeClr val="bg1">
              <a:lumMod val="75000"/>
            </a:schemeClr>
          </a:solidFill>
          <a:ln w="9525">
            <a:noFill/>
            <a:round/>
            <a:headEnd/>
            <a:tailEnd/>
          </a:ln>
          <a:scene3d>
            <a:camera prst="orthographicFront"/>
            <a:lightRig rig="threePt" dir="t"/>
          </a:scene3d>
          <a:sp3d>
            <a:bevelT/>
          </a:sp3d>
        </p:spPr>
        <p:txBody>
          <a:bodyPr wrap="none" anchor="ctr"/>
          <a:lstStyle/>
          <a:p>
            <a:pPr marL="0" marR="0" lvl="0" indent="0" algn="l" defTabSz="342900" rtl="0" eaLnBrk="1" fontAlgn="auto" latinLnBrk="0" hangingPunct="1">
              <a:lnSpc>
                <a:spcPct val="100000"/>
              </a:lnSpc>
              <a:spcBef>
                <a:spcPts val="0"/>
              </a:spcBef>
              <a:spcAft>
                <a:spcPts val="0"/>
              </a:spcAft>
              <a:buClr>
                <a:srgbClr val="000000"/>
              </a:buClr>
              <a:buSzPct val="100000"/>
              <a:buFontTx/>
              <a:buNone/>
              <a:tabLst/>
              <a:defRPr/>
            </a:pPr>
            <a:endParaRPr kumimoji="0" lang="en-US" sz="1500" b="0" i="0" u="none" strike="noStrike" kern="1200" cap="none" spc="0" normalizeH="0" baseline="0" noProof="0">
              <a:ln>
                <a:noFill/>
              </a:ln>
              <a:solidFill>
                <a:srgbClr val="FFFFFF"/>
              </a:solidFill>
              <a:effectLst/>
              <a:uLnTx/>
              <a:uFillTx/>
              <a:latin typeface="Calibri" panose="020F0502020204030204"/>
              <a:ea typeface="ＭＳ Ｐゴシック" charset="0"/>
              <a:cs typeface="+mn-cs"/>
            </a:endParaRPr>
          </a:p>
        </p:txBody>
      </p:sp>
      <p:sp>
        <p:nvSpPr>
          <p:cNvPr id="161796" name="Oval 1029"/>
          <p:cNvSpPr>
            <a:spLocks noChangeArrowheads="1"/>
          </p:cNvSpPr>
          <p:nvPr/>
        </p:nvSpPr>
        <p:spPr bwMode="auto">
          <a:xfrm>
            <a:off x="6838950" y="1829838"/>
            <a:ext cx="1782000" cy="1782000"/>
          </a:xfrm>
          <a:prstGeom prst="ellipse">
            <a:avLst/>
          </a:prstGeom>
          <a:solidFill>
            <a:schemeClr val="bg1">
              <a:lumMod val="75000"/>
            </a:schemeClr>
          </a:solidFill>
          <a:ln w="9525">
            <a:noFill/>
            <a:round/>
            <a:headEnd/>
            <a:tailEnd/>
          </a:ln>
          <a:scene3d>
            <a:camera prst="orthographicFront"/>
            <a:lightRig rig="threePt" dir="t"/>
          </a:scene3d>
          <a:sp3d>
            <a:bevelT/>
          </a:sp3d>
        </p:spPr>
        <p:txBody>
          <a:bodyPr wrap="none" anchor="ctr"/>
          <a:lstStyle/>
          <a:p>
            <a:pPr marL="0" marR="0" lvl="0" indent="0" algn="l" defTabSz="342900" rtl="0" eaLnBrk="1" fontAlgn="auto" latinLnBrk="0" hangingPunct="1">
              <a:lnSpc>
                <a:spcPct val="100000"/>
              </a:lnSpc>
              <a:spcBef>
                <a:spcPts val="0"/>
              </a:spcBef>
              <a:spcAft>
                <a:spcPts val="0"/>
              </a:spcAft>
              <a:buClr>
                <a:srgbClr val="000000"/>
              </a:buClr>
              <a:buSzPct val="100000"/>
              <a:buFontTx/>
              <a:buNone/>
              <a:tabLst/>
              <a:defRPr/>
            </a:pPr>
            <a:endParaRPr kumimoji="0" lang="en-US" sz="1500" b="0" i="0" u="none" strike="noStrike" kern="1200" cap="none" spc="0" normalizeH="0" baseline="0" noProof="0">
              <a:ln>
                <a:noFill/>
              </a:ln>
              <a:solidFill>
                <a:srgbClr val="FFFFFF"/>
              </a:solidFill>
              <a:effectLst/>
              <a:uLnTx/>
              <a:uFillTx/>
              <a:latin typeface="Calibri" panose="020F0502020204030204"/>
              <a:ea typeface="ＭＳ Ｐゴシック" charset="0"/>
              <a:cs typeface="+mn-cs"/>
            </a:endParaRPr>
          </a:p>
        </p:txBody>
      </p:sp>
      <p:pic>
        <p:nvPicPr>
          <p:cNvPr id="16399" name="Picture 1030" descr="droid2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706" y="2411018"/>
            <a:ext cx="890588" cy="266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Text Box 1031"/>
          <p:cNvSpPr txBox="1">
            <a:spLocks noChangeArrowheads="1"/>
          </p:cNvSpPr>
          <p:nvPr/>
        </p:nvSpPr>
        <p:spPr bwMode="auto">
          <a:xfrm>
            <a:off x="4131471" y="2571751"/>
            <a:ext cx="10374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ＭＳ Ｐゴシック" pitchFamily="34" charset="-128"/>
              </a:defRPr>
            </a:lvl1pPr>
            <a:lvl2pPr marL="742950" indent="-285750" defTabSz="457200">
              <a:spcBef>
                <a:spcPct val="20000"/>
              </a:spcBef>
              <a:buChar char="–"/>
              <a:defRPr sz="2800">
                <a:solidFill>
                  <a:schemeClr val="tx1"/>
                </a:solidFill>
                <a:latin typeface="Arial" panose="020B0604020202020204" pitchFamily="34" charset="0"/>
                <a:ea typeface="ＭＳ Ｐゴシック"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9pPr>
          </a:lstStyle>
          <a:p>
            <a:pPr marL="0" marR="0" lvl="0" indent="0" algn="l" defTabSz="457200" rtl="0" eaLnBrk="1" fontAlgn="auto" latinLnBrk="0" hangingPunct="1">
              <a:lnSpc>
                <a:spcPct val="100000"/>
              </a:lnSpc>
              <a:spcBef>
                <a:spcPct val="0"/>
              </a:spcBef>
              <a:spcAft>
                <a:spcPts val="0"/>
              </a:spcAft>
              <a:buClr>
                <a:srgbClr val="000000"/>
              </a:buClr>
              <a:buSzTx/>
              <a:buFont typeface="Times New Roman" panose="02020603050405020304" pitchFamily="18" charset="0"/>
              <a:buNone/>
              <a:tabLst/>
              <a:defRPr/>
            </a:pPr>
            <a:r>
              <a:rPr kumimoji="0" lang="en-US" altLang="it-IT" sz="15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Surgery</a:t>
            </a:r>
          </a:p>
        </p:txBody>
      </p:sp>
      <p:sp>
        <p:nvSpPr>
          <p:cNvPr id="16401" name="Text Box 1032"/>
          <p:cNvSpPr txBox="1">
            <a:spLocks noChangeArrowheads="1"/>
          </p:cNvSpPr>
          <p:nvPr/>
        </p:nvSpPr>
        <p:spPr bwMode="auto">
          <a:xfrm>
            <a:off x="3871913" y="4550570"/>
            <a:ext cx="16321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ＭＳ Ｐゴシック" pitchFamily="34" charset="-128"/>
              </a:defRPr>
            </a:lvl1pPr>
            <a:lvl2pPr marL="742950" indent="-285750" defTabSz="457200">
              <a:spcBef>
                <a:spcPct val="20000"/>
              </a:spcBef>
              <a:buChar char="–"/>
              <a:defRPr sz="2800">
                <a:solidFill>
                  <a:schemeClr val="tx1"/>
                </a:solidFill>
                <a:latin typeface="Arial" panose="020B0604020202020204" pitchFamily="34" charset="0"/>
                <a:ea typeface="ＭＳ Ｐゴシック"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9pPr>
          </a:lstStyle>
          <a:p>
            <a:pPr marL="0" marR="0" lvl="0" indent="0" algn="l" defTabSz="457200" rtl="0" eaLnBrk="1" fontAlgn="auto" latinLnBrk="0" hangingPunct="1">
              <a:lnSpc>
                <a:spcPct val="100000"/>
              </a:lnSpc>
              <a:spcBef>
                <a:spcPct val="0"/>
              </a:spcBef>
              <a:spcAft>
                <a:spcPts val="0"/>
              </a:spcAft>
              <a:buClr>
                <a:srgbClr val="000000"/>
              </a:buClr>
              <a:buSzTx/>
              <a:buFont typeface="Times New Roman" panose="02020603050405020304" pitchFamily="18" charset="0"/>
              <a:buNone/>
              <a:tabLst/>
              <a:defRPr/>
            </a:pPr>
            <a:r>
              <a:rPr kumimoji="0" lang="en-US" altLang="it-IT" sz="15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Radiotherapy</a:t>
            </a:r>
          </a:p>
        </p:txBody>
      </p:sp>
      <p:sp>
        <p:nvSpPr>
          <p:cNvPr id="16402" name="Text Box 1034"/>
          <p:cNvSpPr txBox="1">
            <a:spLocks noChangeArrowheads="1"/>
          </p:cNvSpPr>
          <p:nvPr/>
        </p:nvSpPr>
        <p:spPr bwMode="auto">
          <a:xfrm>
            <a:off x="6860532" y="2379258"/>
            <a:ext cx="176041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ＭＳ Ｐゴシック" pitchFamily="34" charset="-128"/>
              </a:defRPr>
            </a:lvl1pPr>
            <a:lvl2pPr marL="742950" indent="-285750" defTabSz="457200">
              <a:spcBef>
                <a:spcPct val="20000"/>
              </a:spcBef>
              <a:buChar char="–"/>
              <a:defRPr sz="2800">
                <a:solidFill>
                  <a:schemeClr val="tx1"/>
                </a:solidFill>
                <a:latin typeface="Arial" panose="020B0604020202020204" pitchFamily="34" charset="0"/>
                <a:ea typeface="ＭＳ Ｐゴシック"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9pPr>
          </a:lstStyle>
          <a:p>
            <a:pPr marL="0" marR="0" lvl="0" indent="0" algn="l" defTabSz="457200" rtl="0" eaLnBrk="1" fontAlgn="auto" latinLnBrk="0" hangingPunct="1">
              <a:lnSpc>
                <a:spcPct val="100000"/>
              </a:lnSpc>
              <a:spcBef>
                <a:spcPct val="0"/>
              </a:spcBef>
              <a:spcAft>
                <a:spcPts val="0"/>
              </a:spcAft>
              <a:buClr>
                <a:srgbClr val="000000"/>
              </a:buClr>
              <a:buSzTx/>
              <a:buFont typeface="Times New Roman" panose="02020603050405020304" pitchFamily="18" charset="0"/>
              <a:buNone/>
              <a:tabLst/>
              <a:defRPr/>
            </a:pPr>
            <a:r>
              <a:rPr kumimoji="0" lang="en-US" altLang="it-IT" sz="15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Chemotherapy</a:t>
            </a:r>
          </a:p>
        </p:txBody>
      </p:sp>
      <p:sp>
        <p:nvSpPr>
          <p:cNvPr id="13" name="Oval 1028"/>
          <p:cNvSpPr>
            <a:spLocks noChangeArrowheads="1"/>
          </p:cNvSpPr>
          <p:nvPr/>
        </p:nvSpPr>
        <p:spPr bwMode="auto">
          <a:xfrm>
            <a:off x="6838950" y="3886200"/>
            <a:ext cx="1771650" cy="1657350"/>
          </a:xfrm>
          <a:prstGeom prst="ellipse">
            <a:avLst/>
          </a:prstGeom>
          <a:solidFill>
            <a:srgbClr val="0070C0"/>
          </a:solidFill>
          <a:ln w="9525">
            <a:noFill/>
            <a:round/>
            <a:headEnd/>
            <a:tailEnd/>
          </a:ln>
          <a:scene3d>
            <a:camera prst="orthographicFront"/>
            <a:lightRig rig="threePt" dir="t"/>
          </a:scene3d>
          <a:sp3d>
            <a:bevelT/>
          </a:sp3d>
        </p:spPr>
        <p:txBody>
          <a:bodyPr wrap="none" anchor="ctr"/>
          <a:lstStyle/>
          <a:p>
            <a:pPr marL="0" marR="0" lvl="0" indent="0" algn="l" defTabSz="342900" rtl="0" eaLnBrk="1" fontAlgn="auto" latinLnBrk="0" hangingPunct="1">
              <a:lnSpc>
                <a:spcPct val="100000"/>
              </a:lnSpc>
              <a:spcBef>
                <a:spcPts val="0"/>
              </a:spcBef>
              <a:spcAft>
                <a:spcPts val="0"/>
              </a:spcAft>
              <a:buClr>
                <a:srgbClr val="000000"/>
              </a:buClr>
              <a:buSzPct val="100000"/>
              <a:buFontTx/>
              <a:buNone/>
              <a:tabLst/>
              <a:defRPr/>
            </a:pPr>
            <a:endParaRPr kumimoji="0" lang="en-US" sz="1500" b="0" i="0" u="none" strike="noStrike" kern="1200" cap="none" spc="0" normalizeH="0" baseline="0" noProof="0">
              <a:ln>
                <a:noFill/>
              </a:ln>
              <a:solidFill>
                <a:srgbClr val="FFFFFF"/>
              </a:solidFill>
              <a:effectLst/>
              <a:uLnTx/>
              <a:uFillTx/>
              <a:latin typeface="Calibri" panose="020F0502020204030204"/>
              <a:ea typeface="ＭＳ Ｐゴシック" charset="0"/>
              <a:cs typeface="+mn-cs"/>
            </a:endParaRPr>
          </a:p>
        </p:txBody>
      </p:sp>
      <p:sp>
        <p:nvSpPr>
          <p:cNvPr id="16406" name="Text Box 1034"/>
          <p:cNvSpPr txBox="1">
            <a:spLocks noChangeArrowheads="1"/>
          </p:cNvSpPr>
          <p:nvPr/>
        </p:nvSpPr>
        <p:spPr bwMode="auto">
          <a:xfrm>
            <a:off x="6777038" y="4581901"/>
            <a:ext cx="19383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ＭＳ Ｐゴシック" pitchFamily="34" charset="-128"/>
              </a:defRPr>
            </a:lvl1pPr>
            <a:lvl2pPr marL="742950" indent="-285750" defTabSz="457200">
              <a:spcBef>
                <a:spcPct val="20000"/>
              </a:spcBef>
              <a:buChar char="–"/>
              <a:defRPr sz="2800">
                <a:solidFill>
                  <a:schemeClr val="tx1"/>
                </a:solidFill>
                <a:latin typeface="Arial" panose="020B0604020202020204" pitchFamily="34" charset="0"/>
                <a:ea typeface="ＭＳ Ｐゴシック"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9pPr>
          </a:lstStyle>
          <a:p>
            <a:pPr marL="0" marR="0" lvl="0" indent="0" algn="l" defTabSz="457200" rtl="0" eaLnBrk="1" fontAlgn="auto" latinLnBrk="0" hangingPunct="1">
              <a:lnSpc>
                <a:spcPct val="100000"/>
              </a:lnSpc>
              <a:spcBef>
                <a:spcPct val="0"/>
              </a:spcBef>
              <a:spcAft>
                <a:spcPts val="0"/>
              </a:spcAft>
              <a:buClr>
                <a:srgbClr val="000000"/>
              </a:buClr>
              <a:buSzTx/>
              <a:buFont typeface="Times New Roman" panose="02020603050405020304" pitchFamily="18" charset="0"/>
              <a:buNone/>
              <a:tabLst/>
              <a:defRPr/>
            </a:pPr>
            <a:r>
              <a:rPr kumimoji="0" lang="en-US" altLang="it-IT" sz="15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Immunotherapy</a:t>
            </a:r>
          </a:p>
        </p:txBody>
      </p:sp>
      <p:sp>
        <p:nvSpPr>
          <p:cNvPr id="302102" name="Title 1"/>
          <p:cNvSpPr>
            <a:spLocks noGrp="1"/>
          </p:cNvSpPr>
          <p:nvPr>
            <p:ph type="title"/>
          </p:nvPr>
        </p:nvSpPr>
        <p:spPr>
          <a:xfrm>
            <a:off x="2152650" y="370698"/>
            <a:ext cx="7886700" cy="994172"/>
          </a:xfrm>
          <a:extLst>
            <a:ext uri="{FAA26D3D-D897-4be2-8F04-BA451C77F1D7}"/>
          </a:extLst>
        </p:spPr>
        <p:txBody>
          <a:bodyPr/>
          <a:lstStyle/>
          <a:p>
            <a:pPr algn="ctr">
              <a:buFont typeface="Times New Roman" charset="0"/>
              <a:buNone/>
              <a:defRPr/>
            </a:pPr>
            <a:r>
              <a:rPr lang="en-US" sz="2700" b="1" dirty="0" smtClean="0">
                <a:solidFill>
                  <a:srgbClr val="006666"/>
                </a:solidFill>
                <a:latin typeface="+mn-lt"/>
                <a:ea typeface="Verdana" panose="020B0604030504040204" pitchFamily="34" charset="0"/>
              </a:rPr>
              <a:t>2023:Immunoterapia </a:t>
            </a:r>
            <a:r>
              <a:rPr lang="en-US" sz="2700" b="1" dirty="0" err="1" smtClean="0">
                <a:solidFill>
                  <a:srgbClr val="006666"/>
                </a:solidFill>
                <a:latin typeface="+mn-lt"/>
                <a:ea typeface="Verdana" panose="020B0604030504040204" pitchFamily="34" charset="0"/>
              </a:rPr>
              <a:t>centrale</a:t>
            </a:r>
            <a:r>
              <a:rPr lang="en-US" sz="2700" b="1" dirty="0" smtClean="0">
                <a:solidFill>
                  <a:srgbClr val="006666"/>
                </a:solidFill>
                <a:latin typeface="+mn-lt"/>
                <a:ea typeface="Verdana" panose="020B0604030504040204" pitchFamily="34" charset="0"/>
              </a:rPr>
              <a:t> </a:t>
            </a:r>
            <a:r>
              <a:rPr lang="en-US" sz="2700" b="1" dirty="0" err="1" smtClean="0">
                <a:solidFill>
                  <a:srgbClr val="006666"/>
                </a:solidFill>
                <a:latin typeface="+mn-lt"/>
                <a:ea typeface="Verdana" panose="020B0604030504040204" pitchFamily="34" charset="0"/>
              </a:rPr>
              <a:t>nel</a:t>
            </a:r>
            <a:r>
              <a:rPr lang="en-US" sz="2700" b="1" dirty="0" smtClean="0">
                <a:solidFill>
                  <a:srgbClr val="006666"/>
                </a:solidFill>
                <a:latin typeface="+mn-lt"/>
                <a:ea typeface="Verdana" panose="020B0604030504040204" pitchFamily="34" charset="0"/>
              </a:rPr>
              <a:t> </a:t>
            </a:r>
            <a:r>
              <a:rPr lang="en-US" sz="2700" b="1" dirty="0" err="1" smtClean="0">
                <a:solidFill>
                  <a:srgbClr val="006666"/>
                </a:solidFill>
                <a:latin typeface="+mn-lt"/>
                <a:ea typeface="Verdana" panose="020B0604030504040204" pitchFamily="34" charset="0"/>
              </a:rPr>
              <a:t>trattamento</a:t>
            </a:r>
            <a:r>
              <a:rPr lang="en-US" sz="2700" b="1" dirty="0" smtClean="0">
                <a:solidFill>
                  <a:srgbClr val="006666"/>
                </a:solidFill>
                <a:latin typeface="+mn-lt"/>
                <a:ea typeface="Verdana" panose="020B0604030504040204" pitchFamily="34" charset="0"/>
              </a:rPr>
              <a:t> di </a:t>
            </a:r>
            <a:r>
              <a:rPr lang="en-US" sz="2700" b="1" dirty="0" err="1" smtClean="0">
                <a:solidFill>
                  <a:srgbClr val="006666"/>
                </a:solidFill>
                <a:latin typeface="+mn-lt"/>
                <a:ea typeface="Verdana" panose="020B0604030504040204" pitchFamily="34" charset="0"/>
              </a:rPr>
              <a:t>moltissime</a:t>
            </a:r>
            <a:r>
              <a:rPr lang="en-US" sz="2700" b="1" dirty="0" smtClean="0">
                <a:solidFill>
                  <a:srgbClr val="006666"/>
                </a:solidFill>
                <a:latin typeface="+mn-lt"/>
                <a:ea typeface="Verdana" panose="020B0604030504040204" pitchFamily="34" charset="0"/>
              </a:rPr>
              <a:t> neoplasia </a:t>
            </a:r>
            <a:r>
              <a:rPr lang="en-US" sz="2700" b="1" dirty="0" err="1" smtClean="0">
                <a:solidFill>
                  <a:srgbClr val="006666"/>
                </a:solidFill>
                <a:latin typeface="+mn-lt"/>
                <a:ea typeface="Verdana" panose="020B0604030504040204" pitchFamily="34" charset="0"/>
              </a:rPr>
              <a:t>solide</a:t>
            </a:r>
            <a:endParaRPr lang="en-GB" sz="2700" b="1" dirty="0">
              <a:solidFill>
                <a:srgbClr val="006666"/>
              </a:solidFill>
              <a:latin typeface="+mn-lt"/>
              <a:ea typeface="Verdana" panose="020B0604030504040204" pitchFamily="34" charset="0"/>
            </a:endParaRPr>
          </a:p>
        </p:txBody>
      </p:sp>
      <p:sp>
        <p:nvSpPr>
          <p:cNvPr id="16408" name="Text Box 1034"/>
          <p:cNvSpPr txBox="1">
            <a:spLocks noChangeArrowheads="1"/>
          </p:cNvSpPr>
          <p:nvPr/>
        </p:nvSpPr>
        <p:spPr bwMode="auto">
          <a:xfrm>
            <a:off x="6873604" y="2756311"/>
            <a:ext cx="17940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ＭＳ Ｐゴシック" pitchFamily="34" charset="-128"/>
              </a:defRPr>
            </a:lvl1pPr>
            <a:lvl2pPr marL="742950" indent="-285750" defTabSz="457200">
              <a:spcBef>
                <a:spcPct val="20000"/>
              </a:spcBef>
              <a:buChar char="–"/>
              <a:defRPr sz="2800">
                <a:solidFill>
                  <a:schemeClr val="tx1"/>
                </a:solidFill>
                <a:latin typeface="Arial" panose="020B0604020202020204" pitchFamily="34" charset="0"/>
                <a:ea typeface="ＭＳ Ｐゴシック"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9pPr>
          </a:lstStyle>
          <a:p>
            <a:pPr marL="0" marR="0" lvl="0" indent="0" algn="l" defTabSz="457200" rtl="0" eaLnBrk="1" fontAlgn="auto" latinLnBrk="0" hangingPunct="1">
              <a:lnSpc>
                <a:spcPct val="100000"/>
              </a:lnSpc>
              <a:spcBef>
                <a:spcPct val="0"/>
              </a:spcBef>
              <a:spcAft>
                <a:spcPts val="0"/>
              </a:spcAft>
              <a:buClr>
                <a:srgbClr val="000000"/>
              </a:buClr>
              <a:buSzTx/>
              <a:buFont typeface="Times New Roman" panose="02020603050405020304" pitchFamily="18" charset="0"/>
              <a:buNone/>
              <a:tabLst/>
              <a:defRPr/>
            </a:pPr>
            <a:r>
              <a:rPr kumimoji="0" lang="en-US" altLang="it-IT" sz="15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Target therapy</a:t>
            </a:r>
          </a:p>
        </p:txBody>
      </p:sp>
      <p:sp>
        <p:nvSpPr>
          <p:cNvPr id="19" name="CasellaDiTesto 18"/>
          <p:cNvSpPr txBox="1">
            <a:spLocks noChangeArrowheads="1"/>
          </p:cNvSpPr>
          <p:nvPr/>
        </p:nvSpPr>
        <p:spPr bwMode="auto">
          <a:xfrm>
            <a:off x="3287689" y="2793371"/>
            <a:ext cx="5856685" cy="1615827"/>
          </a:xfrm>
          <a:prstGeom prst="rect">
            <a:avLst/>
          </a:prstGeom>
          <a:solidFill>
            <a:srgbClr val="006666"/>
          </a:solidFill>
          <a:ln>
            <a:solidFill>
              <a:srgbClr val="006666"/>
            </a:solidFill>
          </a:ln>
        </p:spPr>
        <p:txBody>
          <a:bodyPr>
            <a:spAutoFit/>
          </a:bodyPr>
          <a:lstStyle>
            <a:lvl1pPr>
              <a:spcBef>
                <a:spcPct val="20000"/>
              </a:spcBef>
              <a:buChar char="•"/>
              <a:defRPr sz="3200">
                <a:solidFill>
                  <a:schemeClr val="tx1"/>
                </a:solidFill>
                <a:latin typeface="Arial" panose="020B0604020202020204" pitchFamily="34" charset="0"/>
                <a:ea typeface="ＭＳ Ｐゴシック"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1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a:t>
            </a:r>
            <a:r>
              <a:rPr kumimoji="0" lang="it-IT" altLang="it-IT" sz="2100" b="1" i="0" u="none" strike="noStrike" kern="1200" cap="none" spc="0" normalizeH="0" baseline="0" noProof="0" dirty="0" err="1">
                <a:ln>
                  <a:noFill/>
                </a:ln>
                <a:solidFill>
                  <a:prstClr val="white"/>
                </a:solidFill>
                <a:effectLst/>
                <a:uLnTx/>
                <a:uFillTx/>
                <a:latin typeface="Calibri" panose="020F0502020204030204"/>
                <a:ea typeface="Verdana" panose="020B0604030504040204" pitchFamily="34" charset="0"/>
                <a:cs typeface="+mn-cs"/>
              </a:rPr>
              <a:t>Immunotherapies</a:t>
            </a:r>
            <a:r>
              <a:rPr kumimoji="0" lang="it-IT" altLang="it-IT" sz="21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 </a:t>
            </a:r>
            <a:r>
              <a:rPr kumimoji="0" lang="it-IT" altLang="it-IT" sz="2100" b="1" i="0" u="none" strike="noStrike" kern="1200" cap="none" spc="0" normalizeH="0" baseline="0" noProof="0" dirty="0" err="1">
                <a:ln>
                  <a:noFill/>
                </a:ln>
                <a:solidFill>
                  <a:prstClr val="white"/>
                </a:solidFill>
                <a:effectLst/>
                <a:uLnTx/>
                <a:uFillTx/>
                <a:latin typeface="Calibri" panose="020F0502020204030204"/>
                <a:ea typeface="Verdana" panose="020B0604030504040204" pitchFamily="34" charset="0"/>
                <a:cs typeface="+mn-cs"/>
              </a:rPr>
              <a:t>will</a:t>
            </a:r>
            <a:r>
              <a:rPr kumimoji="0" lang="it-IT" altLang="it-IT" sz="21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 </a:t>
            </a:r>
            <a:r>
              <a:rPr kumimoji="0" lang="it-IT" altLang="it-IT" sz="2100" b="1" i="0" u="none" strike="noStrike" kern="1200" cap="none" spc="0" normalizeH="0" baseline="0" noProof="0" dirty="0" err="1">
                <a:ln>
                  <a:noFill/>
                </a:ln>
                <a:solidFill>
                  <a:prstClr val="white"/>
                </a:solidFill>
                <a:effectLst/>
                <a:uLnTx/>
                <a:uFillTx/>
                <a:latin typeface="Calibri" panose="020F0502020204030204"/>
                <a:ea typeface="Verdana" panose="020B0604030504040204" pitchFamily="34" charset="0"/>
                <a:cs typeface="+mn-cs"/>
              </a:rPr>
              <a:t>likely</a:t>
            </a:r>
            <a:r>
              <a:rPr kumimoji="0" lang="it-IT" altLang="it-IT" sz="21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 </a:t>
            </a:r>
            <a:r>
              <a:rPr kumimoji="0" lang="it-IT" altLang="it-IT" sz="2100" b="1" i="0" u="none" strike="noStrike" kern="1200" cap="none" spc="0" normalizeH="0" baseline="0" noProof="0" dirty="0" err="1">
                <a:ln>
                  <a:noFill/>
                </a:ln>
                <a:solidFill>
                  <a:prstClr val="white"/>
                </a:solidFill>
                <a:effectLst/>
                <a:uLnTx/>
                <a:uFillTx/>
                <a:latin typeface="Calibri" panose="020F0502020204030204"/>
                <a:ea typeface="Verdana" panose="020B0604030504040204" pitchFamily="34" charset="0"/>
                <a:cs typeface="+mn-cs"/>
              </a:rPr>
              <a:t>become</a:t>
            </a:r>
            <a:r>
              <a:rPr kumimoji="0" lang="it-IT" altLang="it-IT" sz="21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 the treatment </a:t>
            </a:r>
            <a:r>
              <a:rPr kumimoji="0" lang="it-IT" altLang="it-IT" sz="2100" b="1" i="0" u="none" strike="noStrike" kern="1200" cap="none" spc="0" normalizeH="0" baseline="0" noProof="0" dirty="0" err="1">
                <a:ln>
                  <a:noFill/>
                </a:ln>
                <a:solidFill>
                  <a:prstClr val="white"/>
                </a:solidFill>
                <a:effectLst/>
                <a:uLnTx/>
                <a:uFillTx/>
                <a:latin typeface="Calibri" panose="020F0502020204030204"/>
                <a:ea typeface="Verdana" panose="020B0604030504040204" pitchFamily="34" charset="0"/>
                <a:cs typeface="+mn-cs"/>
              </a:rPr>
              <a:t>backbone</a:t>
            </a:r>
            <a:r>
              <a:rPr kumimoji="0" lang="it-IT" altLang="it-IT" sz="21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 in up to 60% of </a:t>
            </a:r>
            <a:r>
              <a:rPr kumimoji="0" lang="it-IT" altLang="it-IT" sz="2100" b="1" i="0" u="none" strike="noStrike" kern="1200" cap="none" spc="0" normalizeH="0" baseline="0" noProof="0" dirty="0" err="1">
                <a:ln>
                  <a:noFill/>
                </a:ln>
                <a:solidFill>
                  <a:prstClr val="white"/>
                </a:solidFill>
                <a:effectLst/>
                <a:uLnTx/>
                <a:uFillTx/>
                <a:latin typeface="Calibri" panose="020F0502020204030204"/>
                <a:ea typeface="Verdana" panose="020B0604030504040204" pitchFamily="34" charset="0"/>
                <a:cs typeface="+mn-cs"/>
              </a:rPr>
              <a:t>cancers</a:t>
            </a:r>
            <a:r>
              <a:rPr kumimoji="0" lang="it-IT" altLang="it-IT" sz="21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 over the </a:t>
            </a:r>
            <a:r>
              <a:rPr kumimoji="0" lang="it-IT" altLang="it-IT" sz="2100" b="1" i="0" u="none" strike="noStrike" kern="1200" cap="none" spc="0" normalizeH="0" baseline="0" noProof="0" dirty="0" err="1">
                <a:ln>
                  <a:noFill/>
                </a:ln>
                <a:solidFill>
                  <a:prstClr val="white"/>
                </a:solidFill>
                <a:effectLst/>
                <a:uLnTx/>
                <a:uFillTx/>
                <a:latin typeface="Calibri" panose="020F0502020204030204"/>
                <a:ea typeface="Verdana" panose="020B0604030504040204" pitchFamily="34" charset="0"/>
                <a:cs typeface="+mn-cs"/>
              </a:rPr>
              <a:t>next</a:t>
            </a:r>
            <a:r>
              <a:rPr kumimoji="0" lang="it-IT" altLang="it-IT" sz="21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 10 </a:t>
            </a:r>
            <a:r>
              <a:rPr kumimoji="0" lang="it-IT" altLang="it-IT" sz="2100" b="1" i="0" u="none" strike="noStrike" kern="1200" cap="none" spc="0" normalizeH="0" baseline="0" noProof="0" dirty="0" err="1">
                <a:ln>
                  <a:noFill/>
                </a:ln>
                <a:solidFill>
                  <a:prstClr val="white"/>
                </a:solidFill>
                <a:effectLst/>
                <a:uLnTx/>
                <a:uFillTx/>
                <a:latin typeface="Calibri" panose="020F0502020204030204"/>
                <a:ea typeface="Verdana" panose="020B0604030504040204" pitchFamily="34" charset="0"/>
                <a:cs typeface="+mn-cs"/>
              </a:rPr>
              <a:t>years</a:t>
            </a:r>
            <a:r>
              <a:rPr kumimoji="0" lang="it-IT" altLang="it-IT" sz="21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 </a:t>
            </a:r>
            <a:r>
              <a:rPr kumimoji="0" lang="it-IT" altLang="it-IT" sz="2100" b="1" i="0" u="none" strike="noStrike" kern="1200" cap="none" spc="0" normalizeH="0" baseline="0" noProof="0" dirty="0" err="1">
                <a:ln>
                  <a:noFill/>
                </a:ln>
                <a:solidFill>
                  <a:prstClr val="white"/>
                </a:solidFill>
                <a:effectLst/>
                <a:uLnTx/>
                <a:uFillTx/>
                <a:latin typeface="Calibri" panose="020F0502020204030204"/>
                <a:ea typeface="Verdana" panose="020B0604030504040204" pitchFamily="34" charset="0"/>
                <a:cs typeface="+mn-cs"/>
              </a:rPr>
              <a:t>compared</a:t>
            </a:r>
            <a:r>
              <a:rPr kumimoji="0" lang="it-IT" altLang="it-IT" sz="21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 with&lt;3% </a:t>
            </a:r>
            <a:r>
              <a:rPr kumimoji="0" lang="it-IT" altLang="it-IT" sz="2100" b="1" i="0" u="none" strike="noStrike" kern="1200" cap="none" spc="0" normalizeH="0" baseline="0" noProof="0" dirty="0" err="1">
                <a:ln>
                  <a:noFill/>
                </a:ln>
                <a:solidFill>
                  <a:prstClr val="white"/>
                </a:solidFill>
                <a:effectLst/>
                <a:uLnTx/>
                <a:uFillTx/>
                <a:latin typeface="Calibri" panose="020F0502020204030204"/>
                <a:ea typeface="Verdana" panose="020B0604030504040204" pitchFamily="34" charset="0"/>
                <a:cs typeface="+mn-cs"/>
              </a:rPr>
              <a:t>today</a:t>
            </a:r>
            <a:r>
              <a:rPr kumimoji="0" lang="it-IT" altLang="it-IT" sz="21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					A. </a:t>
            </a:r>
            <a:r>
              <a:rPr kumimoji="0" lang="it-IT" altLang="it-IT" sz="1800" b="0" i="0" u="none" strike="noStrike" kern="1200" cap="none" spc="0" normalizeH="0" baseline="0" noProof="0" dirty="0" err="1">
                <a:ln>
                  <a:noFill/>
                </a:ln>
                <a:solidFill>
                  <a:prstClr val="white"/>
                </a:solidFill>
                <a:effectLst/>
                <a:uLnTx/>
                <a:uFillTx/>
                <a:latin typeface="Calibri" panose="020F0502020204030204"/>
                <a:ea typeface="Verdana" panose="020B0604030504040204" pitchFamily="34" charset="0"/>
                <a:cs typeface="+mn-cs"/>
              </a:rPr>
              <a:t>Baum</a:t>
            </a:r>
            <a:r>
              <a:rPr kumimoji="0" lang="it-IT" altLang="it-IT" sz="1800" b="0"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 ASCO 2014 </a:t>
            </a:r>
          </a:p>
        </p:txBody>
      </p:sp>
      <p:sp>
        <p:nvSpPr>
          <p:cNvPr id="20" name="Rettangolo 19"/>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519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pdf">
            <a:extLst>
              <a:ext uri="{FF2B5EF4-FFF2-40B4-BE49-F238E27FC236}">
                <a16:creationId xmlns:a16="http://schemas.microsoft.com/office/drawing/2014/main" id="{CAB9FB08-B8F0-0543-81B1-B3E042AFDF39}"/>
              </a:ext>
            </a:extLst>
          </p:cNvPr>
          <p:cNvPicPr>
            <a:picLocks noChangeAspect="1"/>
          </p:cNvPicPr>
          <p:nvPr/>
        </p:nvPicPr>
        <p:blipFill rotWithShape="1">
          <a:blip r:embed="rId3">
            <a:extLst/>
          </a:blip>
          <a:srcRect t="7605" b="17323"/>
          <a:stretch/>
        </p:blipFill>
        <p:spPr>
          <a:xfrm>
            <a:off x="899183" y="2019107"/>
            <a:ext cx="7135702" cy="4017719"/>
          </a:xfrm>
          <a:prstGeom prst="rect">
            <a:avLst/>
          </a:prstGeom>
          <a:ln w="12700">
            <a:miter lim="400000"/>
          </a:ln>
          <a:effectLst>
            <a:outerShdw blurRad="190500" dist="101600" dir="1932901" rotWithShape="0">
              <a:srgbClr val="000000"/>
            </a:outerShdw>
          </a:effectLst>
        </p:spPr>
      </p:pic>
      <p:sp>
        <p:nvSpPr>
          <p:cNvPr id="3" name="Shape 168">
            <a:extLst>
              <a:ext uri="{FF2B5EF4-FFF2-40B4-BE49-F238E27FC236}">
                <a16:creationId xmlns:a16="http://schemas.microsoft.com/office/drawing/2014/main" id="{78B4CBB1-9D59-FE40-B232-56F107EEE22B}"/>
              </a:ext>
            </a:extLst>
          </p:cNvPr>
          <p:cNvSpPr/>
          <p:nvPr/>
        </p:nvSpPr>
        <p:spPr>
          <a:xfrm>
            <a:off x="-1469571" y="462781"/>
            <a:ext cx="13988141" cy="964346"/>
          </a:xfrm>
          <a:prstGeom prst="rect">
            <a:avLst/>
          </a:prstGeom>
          <a:ln w="12700">
            <a:miter lim="400000"/>
          </a:ln>
          <a:extLst>
            <a:ext uri="{C572A759-6A51-4108-AA02-DFA0A04FC94B}">
              <ma14:wrappingTextBoxFlag xmlns:ma14="http://schemas.microsoft.com/office/mac/drawingml/2011/main" xmlns="" val="1"/>
            </a:ext>
          </a:extLst>
        </p:spPr>
        <p:txBody>
          <a:bodyPr wrap="square" lIns="50790" tIns="50790" rIns="50790" bIns="50790" anchor="ctr">
            <a:spAutoFit/>
          </a:bodyPr>
          <a:lstStyle/>
          <a:p>
            <a:pPr lvl="1" algn="ctr" defTabSz="914218">
              <a:buClr>
                <a:srgbClr val="90C0DB"/>
              </a:buClr>
              <a:defRPr sz="2600" b="1">
                <a:uFill>
                  <a:solidFill>
                    <a:srgbClr val="000000"/>
                  </a:solidFill>
                </a:uFill>
                <a:latin typeface="Arial"/>
                <a:ea typeface="Arial"/>
                <a:cs typeface="Arial"/>
                <a:sym typeface="Arial"/>
              </a:defRPr>
            </a:pPr>
            <a:r>
              <a:rPr lang="it-IT" sz="2800" b="1" dirty="0" smtClean="0">
                <a:solidFill>
                  <a:srgbClr val="006666"/>
                </a:solidFill>
                <a:uFill>
                  <a:solidFill>
                    <a:srgbClr val="000000"/>
                  </a:solidFill>
                </a:uFill>
                <a:latin typeface="Arial"/>
                <a:cs typeface="Arial"/>
                <a:sym typeface="Arial"/>
              </a:rPr>
              <a:t>L’ </a:t>
            </a:r>
            <a:r>
              <a:rPr kumimoji="0" lang="it-IT" sz="2800" b="1" i="0" u="none" strike="noStrike" kern="1200" cap="none" spc="0" normalizeH="0" baseline="0" noProof="0" dirty="0" smtClean="0">
                <a:ln>
                  <a:noFill/>
                </a:ln>
                <a:solidFill>
                  <a:srgbClr val="006666"/>
                </a:solidFill>
                <a:effectLst/>
                <a:uLnTx/>
                <a:uFill>
                  <a:solidFill>
                    <a:srgbClr val="000000"/>
                  </a:solidFill>
                </a:uFill>
                <a:latin typeface="Arial"/>
                <a:cs typeface="Arial"/>
                <a:sym typeface="Arial"/>
              </a:rPr>
              <a:t>IMMUNOTHERAPIA è </a:t>
            </a:r>
            <a:r>
              <a:rPr lang="it-IT" sz="2800" b="1" dirty="0">
                <a:solidFill>
                  <a:srgbClr val="006666"/>
                </a:solidFill>
                <a:uFill>
                  <a:solidFill>
                    <a:srgbClr val="000000"/>
                  </a:solidFill>
                </a:uFill>
                <a:latin typeface="Arial"/>
                <a:cs typeface="Arial"/>
                <a:sym typeface="Arial"/>
              </a:rPr>
              <a:t>una </a:t>
            </a:r>
            <a:r>
              <a:rPr lang="it-IT" sz="2800" b="1" dirty="0" smtClean="0">
                <a:solidFill>
                  <a:srgbClr val="006666"/>
                </a:solidFill>
                <a:uFill>
                  <a:solidFill>
                    <a:srgbClr val="000000"/>
                  </a:solidFill>
                </a:uFill>
                <a:latin typeface="Arial"/>
                <a:cs typeface="Arial"/>
                <a:sym typeface="Arial"/>
              </a:rPr>
              <a:t>terapia</a:t>
            </a:r>
            <a:r>
              <a:rPr kumimoji="0" lang="it-IT" sz="2800" b="1" i="0" u="none" strike="noStrike" kern="1200" cap="none" spc="0" normalizeH="0" baseline="0" noProof="0" dirty="0" smtClean="0">
                <a:ln>
                  <a:noFill/>
                </a:ln>
                <a:solidFill>
                  <a:srgbClr val="006666"/>
                </a:solidFill>
                <a:effectLst/>
                <a:uLnTx/>
                <a:uFill>
                  <a:solidFill>
                    <a:srgbClr val="000000"/>
                  </a:solidFill>
                </a:uFill>
                <a:latin typeface="Arial"/>
                <a:cs typeface="Arial"/>
                <a:sym typeface="Arial"/>
              </a:rPr>
              <a:t>“universale”</a:t>
            </a:r>
          </a:p>
          <a:p>
            <a:pPr lvl="1" algn="ctr" defTabSz="914218">
              <a:buClr>
                <a:srgbClr val="90C0DB"/>
              </a:buClr>
              <a:defRPr sz="2600" b="1">
                <a:uFill>
                  <a:solidFill>
                    <a:srgbClr val="000000"/>
                  </a:solidFill>
                </a:uFill>
                <a:latin typeface="Arial"/>
                <a:ea typeface="Arial"/>
                <a:cs typeface="Arial"/>
                <a:sym typeface="Arial"/>
              </a:defRPr>
            </a:pPr>
            <a:r>
              <a:rPr kumimoji="0" lang="it-IT" sz="2800" b="1" i="0" u="none" strike="noStrike" kern="1200" cap="none" spc="0" normalizeH="0" baseline="0" noProof="0" dirty="0" smtClean="0">
                <a:ln>
                  <a:noFill/>
                </a:ln>
                <a:solidFill>
                  <a:srgbClr val="006666"/>
                </a:solidFill>
                <a:effectLst/>
                <a:uLnTx/>
                <a:uFill>
                  <a:solidFill>
                    <a:srgbClr val="000000"/>
                  </a:solidFill>
                </a:uFill>
                <a:latin typeface="Arial"/>
                <a:cs typeface="Arial"/>
                <a:sym typeface="Arial"/>
              </a:rPr>
              <a:t> Gli</a:t>
            </a:r>
            <a:r>
              <a:rPr kumimoji="0" lang="it-IT" sz="2800" b="1" i="0" u="none" strike="noStrike" kern="1200" cap="none" spc="0" normalizeH="0" noProof="0" dirty="0" smtClean="0">
                <a:ln>
                  <a:noFill/>
                </a:ln>
                <a:solidFill>
                  <a:srgbClr val="006666"/>
                </a:solidFill>
                <a:effectLst/>
                <a:uLnTx/>
                <a:uFill>
                  <a:solidFill>
                    <a:srgbClr val="000000"/>
                  </a:solidFill>
                </a:uFill>
                <a:latin typeface="Arial"/>
                <a:cs typeface="Arial"/>
                <a:sym typeface="Arial"/>
              </a:rPr>
              <a:t> attori protagonisti sono i </a:t>
            </a:r>
            <a:r>
              <a:rPr kumimoji="0" sz="2800" b="1" i="0" u="none" strike="noStrike" kern="1200" cap="none" spc="0" normalizeH="0" baseline="0" noProof="0" dirty="0" smtClean="0">
                <a:ln>
                  <a:noFill/>
                </a:ln>
                <a:solidFill>
                  <a:srgbClr val="006666"/>
                </a:solidFill>
                <a:effectLst/>
                <a:uLnTx/>
                <a:uFill>
                  <a:solidFill>
                    <a:srgbClr val="000000"/>
                  </a:solidFill>
                </a:uFill>
                <a:latin typeface="Arial"/>
                <a:cs typeface="Arial"/>
                <a:sym typeface="Arial"/>
              </a:rPr>
              <a:t>l</a:t>
            </a:r>
            <a:r>
              <a:rPr kumimoji="0" lang="it-IT" sz="2800" b="1" i="0" u="none" strike="noStrike" kern="1200" cap="none" spc="0" normalizeH="0" baseline="0" noProof="0" dirty="0" err="1" smtClean="0">
                <a:ln>
                  <a:noFill/>
                </a:ln>
                <a:solidFill>
                  <a:srgbClr val="006666"/>
                </a:solidFill>
                <a:effectLst/>
                <a:uLnTx/>
                <a:uFill>
                  <a:solidFill>
                    <a:srgbClr val="000000"/>
                  </a:solidFill>
                </a:uFill>
                <a:latin typeface="Arial"/>
                <a:cs typeface="Arial"/>
                <a:sym typeface="Arial"/>
              </a:rPr>
              <a:t>infociti</a:t>
            </a:r>
            <a:r>
              <a:rPr kumimoji="0" lang="it-IT" sz="2800" b="1" i="0" u="none" strike="noStrike" kern="1200" cap="none" spc="0" normalizeH="0" noProof="0" dirty="0" smtClean="0">
                <a:ln>
                  <a:noFill/>
                </a:ln>
                <a:solidFill>
                  <a:srgbClr val="006666"/>
                </a:solidFill>
                <a:effectLst/>
                <a:uLnTx/>
                <a:uFill>
                  <a:solidFill>
                    <a:srgbClr val="000000"/>
                  </a:solidFill>
                </a:uFill>
                <a:latin typeface="Arial"/>
                <a:cs typeface="Arial"/>
                <a:sym typeface="Arial"/>
              </a:rPr>
              <a:t> </a:t>
            </a:r>
            <a:r>
              <a:rPr lang="it-IT" sz="2800" b="1" noProof="0" dirty="0">
                <a:solidFill>
                  <a:srgbClr val="006666"/>
                </a:solidFill>
                <a:uFill>
                  <a:solidFill>
                    <a:srgbClr val="000000"/>
                  </a:solidFill>
                </a:uFill>
                <a:latin typeface="Arial"/>
                <a:cs typeface="Arial"/>
                <a:sym typeface="Arial"/>
              </a:rPr>
              <a:t> </a:t>
            </a:r>
            <a:r>
              <a:rPr lang="it-IT" sz="2800" b="1" noProof="0" dirty="0" smtClean="0">
                <a:solidFill>
                  <a:srgbClr val="006666"/>
                </a:solidFill>
                <a:uFill>
                  <a:solidFill>
                    <a:srgbClr val="000000"/>
                  </a:solidFill>
                </a:uFill>
                <a:latin typeface="Arial"/>
                <a:cs typeface="Arial"/>
                <a:sym typeface="Arial"/>
              </a:rPr>
              <a:t>T citotossici</a:t>
            </a:r>
            <a:endParaRPr kumimoji="0" sz="2800" b="1" i="0" u="none" strike="noStrike" kern="1200" cap="none" spc="0" normalizeH="0" baseline="0" noProof="0" dirty="0">
              <a:ln>
                <a:noFill/>
              </a:ln>
              <a:solidFill>
                <a:srgbClr val="006666"/>
              </a:solidFill>
              <a:effectLst/>
              <a:uLnTx/>
              <a:uFill>
                <a:solidFill>
                  <a:srgbClr val="000000"/>
                </a:solidFill>
              </a:uFill>
              <a:latin typeface="Arial"/>
              <a:cs typeface="Arial"/>
              <a:sym typeface="Arial"/>
            </a:endParaRPr>
          </a:p>
        </p:txBody>
      </p:sp>
      <p:sp>
        <p:nvSpPr>
          <p:cNvPr id="7" name="Rectangle 6">
            <a:extLst>
              <a:ext uri="{FF2B5EF4-FFF2-40B4-BE49-F238E27FC236}">
                <a16:creationId xmlns:a16="http://schemas.microsoft.com/office/drawing/2014/main" id="{DCB4C5FA-837F-DA4F-9BAA-76726F1FD141}"/>
              </a:ext>
            </a:extLst>
          </p:cNvPr>
          <p:cNvSpPr/>
          <p:nvPr/>
        </p:nvSpPr>
        <p:spPr>
          <a:xfrm>
            <a:off x="8600757" y="2148307"/>
            <a:ext cx="3146979" cy="1200308"/>
          </a:xfrm>
          <a:prstGeom prst="rect">
            <a:avLst/>
          </a:prstGeom>
        </p:spPr>
        <p:txBody>
          <a:bodyPr wrap="none" lIns="91422" tIns="45710" rIns="91422" bIns="4571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Arial"/>
                <a:ea typeface="+mn-ea"/>
                <a:cs typeface="Arial"/>
              </a:rPr>
              <a:t>Exquisite</a:t>
            </a:r>
            <a:r>
              <a:rPr kumimoji="0" lang="fr-FR" sz="2400" b="1" i="0" u="none" strike="noStrike" kern="1200" cap="none" spc="0" normalizeH="0" baseline="0" noProof="0" dirty="0">
                <a:ln>
                  <a:noFill/>
                </a:ln>
                <a:solidFill>
                  <a:prstClr val="black"/>
                </a:solidFill>
                <a:effectLst/>
                <a:uLnTx/>
                <a:uFillTx/>
                <a:latin typeface="Arial"/>
                <a:ea typeface="+mn-ea"/>
                <a:cs typeface="Arial"/>
              </a:rPr>
              <a:t> </a:t>
            </a:r>
            <a:r>
              <a:rPr kumimoji="0" lang="fr-FR" sz="2400" b="1" i="0" u="none" strike="noStrike" kern="1200" cap="none" spc="0" normalizeH="0" baseline="0" noProof="0" dirty="0" err="1">
                <a:ln>
                  <a:noFill/>
                </a:ln>
                <a:solidFill>
                  <a:prstClr val="black"/>
                </a:solidFill>
                <a:effectLst/>
                <a:uLnTx/>
                <a:uFillTx/>
                <a:latin typeface="Arial"/>
                <a:ea typeface="+mn-ea"/>
                <a:cs typeface="Arial"/>
              </a:rPr>
              <a:t>specificity</a:t>
            </a:r>
            <a:endParaRPr kumimoji="0" lang="fr-FR" sz="2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Arial"/>
                <a:ea typeface="+mn-ea"/>
                <a:cs typeface="Arial"/>
              </a:rPr>
              <a:t>Memory</a:t>
            </a:r>
          </a:p>
        </p:txBody>
      </p:sp>
      <p:cxnSp>
        <p:nvCxnSpPr>
          <p:cNvPr id="10" name="Connettore diritto 9"/>
          <p:cNvCxnSpPr/>
          <p:nvPr/>
        </p:nvCxnSpPr>
        <p:spPr>
          <a:xfrm>
            <a:off x="1315909" y="1600713"/>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0992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69D8-5152-46BD-9D06-CEB1EAE96C0C}"/>
              </a:ext>
            </a:extLst>
          </p:cNvPr>
          <p:cNvSpPr>
            <a:spLocks noGrp="1"/>
          </p:cNvSpPr>
          <p:nvPr>
            <p:ph type="title"/>
          </p:nvPr>
        </p:nvSpPr>
        <p:spPr>
          <a:xfrm>
            <a:off x="239481" y="345625"/>
            <a:ext cx="12017828" cy="557642"/>
          </a:xfrm>
        </p:spPr>
        <p:txBody>
          <a:bodyPr>
            <a:noAutofit/>
          </a:bodyPr>
          <a:lstStyle/>
          <a:p>
            <a:pPr algn="ctr"/>
            <a:r>
              <a:rPr lang="en-GB" sz="3600" b="1" dirty="0" err="1" smtClean="0">
                <a:solidFill>
                  <a:srgbClr val="006666"/>
                </a:solidFill>
                <a:latin typeface="+mn-lt"/>
                <a:cs typeface="Arial" panose="020B0604020202020204" pitchFamily="34" charset="0"/>
              </a:rPr>
              <a:t>Proprietà</a:t>
            </a:r>
            <a:r>
              <a:rPr lang="en-GB" sz="3600" b="1" dirty="0" smtClean="0">
                <a:solidFill>
                  <a:srgbClr val="006666"/>
                </a:solidFill>
                <a:latin typeface="+mn-lt"/>
                <a:cs typeface="Arial" panose="020B0604020202020204" pitchFamily="34" charset="0"/>
              </a:rPr>
              <a:t> </a:t>
            </a:r>
            <a:r>
              <a:rPr lang="en-GB" sz="3600" b="1" dirty="0" err="1" smtClean="0">
                <a:solidFill>
                  <a:srgbClr val="006666"/>
                </a:solidFill>
                <a:latin typeface="+mn-lt"/>
                <a:cs typeface="Arial" panose="020B0604020202020204" pitchFamily="34" charset="0"/>
              </a:rPr>
              <a:t>fondamentali</a:t>
            </a:r>
            <a:r>
              <a:rPr lang="en-GB" sz="3600" b="1" dirty="0" smtClean="0">
                <a:solidFill>
                  <a:srgbClr val="006666"/>
                </a:solidFill>
                <a:latin typeface="+mn-lt"/>
                <a:cs typeface="Arial" panose="020B0604020202020204" pitchFamily="34" charset="0"/>
              </a:rPr>
              <a:t> </a:t>
            </a:r>
            <a:r>
              <a:rPr lang="en-GB" sz="3600" b="1" dirty="0" err="1" smtClean="0">
                <a:solidFill>
                  <a:srgbClr val="006666"/>
                </a:solidFill>
                <a:latin typeface="+mn-lt"/>
                <a:cs typeface="Arial" panose="020B0604020202020204" pitchFamily="34" charset="0"/>
              </a:rPr>
              <a:t>delle</a:t>
            </a:r>
            <a:r>
              <a:rPr lang="en-GB" sz="3600" b="1" dirty="0" smtClean="0">
                <a:solidFill>
                  <a:srgbClr val="006666"/>
                </a:solidFill>
                <a:latin typeface="+mn-lt"/>
                <a:cs typeface="Arial" panose="020B0604020202020204" pitchFamily="34" charset="0"/>
              </a:rPr>
              <a:t> cellule T </a:t>
            </a:r>
            <a:r>
              <a:rPr lang="en-GB" sz="3600" b="1" dirty="0" err="1" smtClean="0">
                <a:solidFill>
                  <a:srgbClr val="006666"/>
                </a:solidFill>
                <a:latin typeface="+mn-lt"/>
                <a:cs typeface="Arial" panose="020B0604020202020204" pitchFamily="34" charset="0"/>
              </a:rPr>
              <a:t>nella</a:t>
            </a:r>
            <a:r>
              <a:rPr lang="en-GB" sz="3600" b="1" dirty="0" smtClean="0">
                <a:solidFill>
                  <a:srgbClr val="006666"/>
                </a:solidFill>
                <a:latin typeface="+mn-lt"/>
                <a:cs typeface="Arial" panose="020B0604020202020204" pitchFamily="34" charset="0"/>
              </a:rPr>
              <a:t> </a:t>
            </a:r>
            <a:r>
              <a:rPr lang="en-GB" sz="3600" b="1" dirty="0" err="1" smtClean="0">
                <a:solidFill>
                  <a:srgbClr val="006666"/>
                </a:solidFill>
                <a:latin typeface="+mn-lt"/>
                <a:cs typeface="Arial" panose="020B0604020202020204" pitchFamily="34" charset="0"/>
              </a:rPr>
              <a:t>terapia</a:t>
            </a:r>
            <a:r>
              <a:rPr lang="en-GB" sz="3600" b="1" dirty="0" smtClean="0">
                <a:solidFill>
                  <a:srgbClr val="006666"/>
                </a:solidFill>
                <a:latin typeface="+mn-lt"/>
                <a:cs typeface="Arial" panose="020B0604020202020204" pitchFamily="34" charset="0"/>
              </a:rPr>
              <a:t> del </a:t>
            </a:r>
            <a:r>
              <a:rPr lang="en-GB" sz="3600" b="1" dirty="0" err="1" smtClean="0">
                <a:solidFill>
                  <a:srgbClr val="006666"/>
                </a:solidFill>
                <a:latin typeface="+mn-lt"/>
                <a:cs typeface="Arial" panose="020B0604020202020204" pitchFamily="34" charset="0"/>
              </a:rPr>
              <a:t>cancro</a:t>
            </a:r>
            <a:endParaRPr lang="en-GB" sz="3600" b="1" dirty="0">
              <a:solidFill>
                <a:srgbClr val="006666"/>
              </a:solidFill>
              <a:latin typeface="+mn-lt"/>
              <a:cs typeface="Arial" panose="020B0604020202020204" pitchFamily="34" charset="0"/>
            </a:endParaRPr>
          </a:p>
        </p:txBody>
      </p:sp>
      <p:sp>
        <p:nvSpPr>
          <p:cNvPr id="9" name="Rectangle 8">
            <a:extLst>
              <a:ext uri="{FF2B5EF4-FFF2-40B4-BE49-F238E27FC236}">
                <a16:creationId xmlns:a16="http://schemas.microsoft.com/office/drawing/2014/main" id="{90FE9823-04DB-3140-B3B5-B7959CFFBD38}"/>
              </a:ext>
            </a:extLst>
          </p:cNvPr>
          <p:cNvSpPr/>
          <p:nvPr/>
        </p:nvSpPr>
        <p:spPr>
          <a:xfrm>
            <a:off x="516232" y="3067775"/>
            <a:ext cx="44630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prstClr val="black"/>
                </a:solidFill>
                <a:effectLst/>
                <a:uLnTx/>
                <a:uFillTx/>
                <a:latin typeface="Helvetica"/>
                <a:ea typeface="+mn-ea"/>
                <a:cs typeface="Helvetica"/>
              </a:rPr>
              <a:t>Absolute tumor </a:t>
            </a:r>
            <a:r>
              <a:rPr kumimoji="0" lang="nl-BE" sz="2800" b="1" i="0" u="none" strike="noStrike" kern="1200" cap="none" spc="0" normalizeH="0" baseline="0" noProof="0" dirty="0">
                <a:ln>
                  <a:noFill/>
                </a:ln>
                <a:solidFill>
                  <a:srgbClr val="0432FF"/>
                </a:solidFill>
                <a:effectLst/>
                <a:uLnTx/>
                <a:uFillTx/>
                <a:latin typeface="Helvetica"/>
                <a:ea typeface="+mn-ea"/>
                <a:cs typeface="Helvetica"/>
              </a:rPr>
              <a:t>specificity</a:t>
            </a:r>
            <a:endParaRPr kumimoji="0" lang="en-US" sz="4000" b="1" i="0" u="none" strike="noStrike" kern="1200" cap="none" spc="0" normalizeH="0" baseline="0" noProof="0" dirty="0">
              <a:ln>
                <a:noFill/>
              </a:ln>
              <a:solidFill>
                <a:srgbClr val="0432FF"/>
              </a:solidFill>
              <a:effectLst/>
              <a:uLnTx/>
              <a:uFillTx/>
              <a:latin typeface="Helvetica"/>
              <a:ea typeface="+mn-ea"/>
              <a:cs typeface="Helvetica"/>
            </a:endParaRPr>
          </a:p>
        </p:txBody>
      </p:sp>
      <p:sp>
        <p:nvSpPr>
          <p:cNvPr id="10" name="Rectangle 9">
            <a:extLst>
              <a:ext uri="{FF2B5EF4-FFF2-40B4-BE49-F238E27FC236}">
                <a16:creationId xmlns:a16="http://schemas.microsoft.com/office/drawing/2014/main" id="{C93B5F40-52BD-B944-B079-DA5512AFA36A}"/>
              </a:ext>
            </a:extLst>
          </p:cNvPr>
          <p:cNvSpPr/>
          <p:nvPr/>
        </p:nvSpPr>
        <p:spPr>
          <a:xfrm>
            <a:off x="516232" y="3889046"/>
            <a:ext cx="15632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dirty="0">
                <a:ln>
                  <a:noFill/>
                </a:ln>
                <a:solidFill>
                  <a:srgbClr val="0432FF"/>
                </a:solidFill>
                <a:effectLst/>
                <a:uLnTx/>
                <a:uFillTx/>
                <a:latin typeface="Helvetica"/>
                <a:ea typeface="+mn-ea"/>
                <a:cs typeface="Helvetica"/>
              </a:rPr>
              <a:t>Memory</a:t>
            </a:r>
            <a:endParaRPr kumimoji="0" lang="en-US" sz="4000" b="1" i="0" u="none" strike="noStrike" kern="1200" cap="none" spc="0" normalizeH="0" baseline="0" noProof="0" dirty="0">
              <a:ln>
                <a:noFill/>
              </a:ln>
              <a:solidFill>
                <a:srgbClr val="0432FF"/>
              </a:solidFill>
              <a:effectLst/>
              <a:uLnTx/>
              <a:uFillTx/>
              <a:latin typeface="Helvetica"/>
              <a:ea typeface="+mn-ea"/>
              <a:cs typeface="Helvetica"/>
            </a:endParaRPr>
          </a:p>
        </p:txBody>
      </p:sp>
      <p:sp>
        <p:nvSpPr>
          <p:cNvPr id="11" name="Rectangle 10">
            <a:extLst>
              <a:ext uri="{FF2B5EF4-FFF2-40B4-BE49-F238E27FC236}">
                <a16:creationId xmlns:a16="http://schemas.microsoft.com/office/drawing/2014/main" id="{AB6A7E8A-E7B5-0349-8E30-F597922084B8}"/>
              </a:ext>
            </a:extLst>
          </p:cNvPr>
          <p:cNvSpPr/>
          <p:nvPr/>
        </p:nvSpPr>
        <p:spPr>
          <a:xfrm>
            <a:off x="516232" y="2280369"/>
            <a:ext cx="28440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prstClr val="black"/>
                </a:solidFill>
                <a:effectLst/>
                <a:uLnTx/>
                <a:uFillTx/>
                <a:latin typeface="Helvetica"/>
                <a:ea typeface="+mn-ea"/>
                <a:cs typeface="Helvetica"/>
              </a:rPr>
              <a:t>Killing capacities</a:t>
            </a:r>
            <a:endParaRPr kumimoji="0" lang="en-US" sz="4000"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12" name="Rectangle 11">
            <a:extLst>
              <a:ext uri="{FF2B5EF4-FFF2-40B4-BE49-F238E27FC236}">
                <a16:creationId xmlns:a16="http://schemas.microsoft.com/office/drawing/2014/main" id="{7B662A2D-C374-D840-907E-DB39A74C92E6}"/>
              </a:ext>
            </a:extLst>
          </p:cNvPr>
          <p:cNvSpPr/>
          <p:nvPr/>
        </p:nvSpPr>
        <p:spPr>
          <a:xfrm>
            <a:off x="7202601" y="2278214"/>
            <a:ext cx="4423006" cy="507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Helvetica"/>
                <a:ea typeface="+mn-ea"/>
                <a:cs typeface="Helvetica"/>
              </a:rPr>
              <a:t>Unique </a:t>
            </a:r>
            <a:r>
              <a:rPr kumimoji="0" lang="nl-BE" sz="2400" b="1" i="0" u="none" strike="noStrike" kern="1200" cap="none" spc="0" normalizeH="0" baseline="0" noProof="0" dirty="0" err="1">
                <a:ln>
                  <a:noFill/>
                </a:ln>
                <a:solidFill>
                  <a:prstClr val="black"/>
                </a:solidFill>
                <a:effectLst/>
                <a:uLnTx/>
                <a:uFillTx/>
                <a:latin typeface="Helvetica"/>
                <a:ea typeface="+mn-ea"/>
                <a:cs typeface="Helvetica"/>
              </a:rPr>
              <a:t>therapeutic</a:t>
            </a:r>
            <a:r>
              <a:rPr kumimoji="0" lang="nl-BE" sz="2400" b="1" i="0" u="none" strike="noStrike" kern="1200" cap="none" spc="0" normalizeH="0" baseline="0" noProof="0" dirty="0">
                <a:ln>
                  <a:noFill/>
                </a:ln>
                <a:solidFill>
                  <a:prstClr val="black"/>
                </a:solidFill>
                <a:effectLst/>
                <a:uLnTx/>
                <a:uFillTx/>
                <a:latin typeface="Helvetica"/>
                <a:ea typeface="+mn-ea"/>
                <a:cs typeface="Helvetica"/>
              </a:rPr>
              <a:t> </a:t>
            </a:r>
            <a:r>
              <a:rPr kumimoji="0" lang="nl-BE" sz="2400" b="1" i="0" u="none" strike="noStrike" kern="1200" cap="none" spc="0" normalizeH="0" baseline="0" noProof="0" dirty="0" err="1">
                <a:ln>
                  <a:noFill/>
                </a:ln>
                <a:solidFill>
                  <a:prstClr val="black"/>
                </a:solidFill>
                <a:effectLst/>
                <a:uLnTx/>
                <a:uFillTx/>
                <a:latin typeface="Helvetica"/>
                <a:ea typeface="+mn-ea"/>
                <a:cs typeface="Helvetica"/>
              </a:rPr>
              <a:t>modality</a:t>
            </a:r>
            <a:r>
              <a:rPr kumimoji="0" lang="nl-BE" sz="2400" b="1" i="0" u="none" strike="noStrike" kern="1200" cap="none" spc="0" normalizeH="0" baseline="0" noProof="0" dirty="0">
                <a:ln>
                  <a:noFill/>
                </a:ln>
                <a:solidFill>
                  <a:prstClr val="black"/>
                </a:solidFill>
                <a:effectLst/>
                <a:uLnTx/>
                <a:uFillTx/>
                <a:latin typeface="Helvetica"/>
                <a:ea typeface="+mn-ea"/>
                <a:cs typeface="Helvetica"/>
              </a:rPr>
              <a:t>:</a:t>
            </a:r>
            <a:endParaRPr kumimoji="0" lang="en-US" sz="2400" b="1"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13" name="Right Arrow 6">
            <a:extLst>
              <a:ext uri="{FF2B5EF4-FFF2-40B4-BE49-F238E27FC236}">
                <a16:creationId xmlns:a16="http://schemas.microsoft.com/office/drawing/2014/main" id="{7E64196F-F045-FC41-9569-19933C112E81}"/>
              </a:ext>
            </a:extLst>
          </p:cNvPr>
          <p:cNvSpPr/>
          <p:nvPr/>
        </p:nvSpPr>
        <p:spPr>
          <a:xfrm>
            <a:off x="5434641" y="2898721"/>
            <a:ext cx="1211131" cy="861061"/>
          </a:xfrm>
          <a:prstGeom prst="rightArrow">
            <a:avLst/>
          </a:prstGeom>
          <a:noFill/>
          <a:ln w="12700" cap="flat">
            <a:solidFill>
              <a:schemeClr val="tx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Light" panose="020F0302020204030204"/>
              <a:ea typeface="+mn-ea"/>
              <a:cs typeface="+mn-cs"/>
              <a:sym typeface="Gill Sans"/>
            </a:endParaRPr>
          </a:p>
        </p:txBody>
      </p:sp>
      <p:sp>
        <p:nvSpPr>
          <p:cNvPr id="14" name="Rectangle 13">
            <a:extLst>
              <a:ext uri="{FF2B5EF4-FFF2-40B4-BE49-F238E27FC236}">
                <a16:creationId xmlns:a16="http://schemas.microsoft.com/office/drawing/2014/main" id="{B3F54DCA-5EA3-EF4C-BFEC-B75B6DBECF76}"/>
              </a:ext>
            </a:extLst>
          </p:cNvPr>
          <p:cNvSpPr/>
          <p:nvPr/>
        </p:nvSpPr>
        <p:spPr>
          <a:xfrm>
            <a:off x="7726109" y="2931420"/>
            <a:ext cx="359906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a:ln>
                  <a:noFill/>
                </a:ln>
                <a:solidFill>
                  <a:prstClr val="black"/>
                </a:solidFill>
                <a:effectLst/>
                <a:uLnTx/>
                <a:uFillTx/>
                <a:latin typeface="Helvetica"/>
                <a:ea typeface="+mn-ea"/>
                <a:cs typeface="Helvetica"/>
              </a:rPr>
              <a:t>Long-lasting </a:t>
            </a:r>
            <a:r>
              <a:rPr kumimoji="0" lang="nl-BE" sz="2000" b="0" i="0" u="none" strike="noStrike" kern="1200" cap="none" spc="0" normalizeH="0" baseline="0" noProof="0">
                <a:ln>
                  <a:noFill/>
                </a:ln>
                <a:solidFill>
                  <a:prstClr val="black"/>
                </a:solidFill>
                <a:effectLst/>
                <a:uLnTx/>
                <a:uFillTx/>
                <a:latin typeface="Helvetica"/>
                <a:ea typeface="+mn-ea"/>
                <a:cs typeface="Helvetica"/>
              </a:rPr>
              <a:t>and</a:t>
            </a:r>
            <a:r>
              <a:rPr kumimoji="0" lang="nl-BE" sz="3200" b="1" i="0" u="none" strike="noStrike" kern="1200" cap="none" spc="0" normalizeH="0" baseline="0" noProof="0">
                <a:ln>
                  <a:noFill/>
                </a:ln>
                <a:solidFill>
                  <a:prstClr val="black"/>
                </a:solidFill>
                <a:effectLst/>
                <a:uLnTx/>
                <a:uFillTx/>
                <a:latin typeface="Helvetica"/>
                <a:ea typeface="+mn-ea"/>
                <a:cs typeface="Helvetica"/>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a:ln>
                  <a:noFill/>
                </a:ln>
                <a:solidFill>
                  <a:prstClr val="black"/>
                </a:solidFill>
                <a:effectLst/>
                <a:uLnTx/>
                <a:uFillTx/>
                <a:latin typeface="Helvetica"/>
                <a:ea typeface="+mn-ea"/>
                <a:cs typeface="Helvetica"/>
              </a:rPr>
              <a:t>tumor-specific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a:ln>
                  <a:noFill/>
                </a:ln>
                <a:solidFill>
                  <a:prstClr val="black"/>
                </a:solidFill>
                <a:effectLst/>
                <a:uLnTx/>
                <a:uFillTx/>
                <a:latin typeface="Helvetica"/>
                <a:ea typeface="+mn-ea"/>
                <a:cs typeface="Helvetica"/>
              </a:rPr>
              <a:t>antitumor activity</a:t>
            </a:r>
            <a:endParaRPr kumimoji="0" lang="fr-FR"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2EE274BE-9BD5-7341-B904-D56A1683CFCD}"/>
              </a:ext>
            </a:extLst>
          </p:cNvPr>
          <p:cNvSpPr txBox="1"/>
          <p:nvPr/>
        </p:nvSpPr>
        <p:spPr>
          <a:xfrm>
            <a:off x="7748809" y="5243902"/>
            <a:ext cx="3608681" cy="923330"/>
          </a:xfrm>
          <a:prstGeom prst="rect">
            <a:avLst/>
          </a:prstGeom>
          <a:noFill/>
          <a:ln>
            <a:solidFill>
              <a:schemeClr val="accent1">
                <a:lumMod val="75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4472C4">
                    <a:lumMod val="75000"/>
                  </a:srgbClr>
                </a:solidFill>
                <a:effectLst/>
                <a:uLnTx/>
                <a:uFillTx/>
                <a:latin typeface="Helvetica"/>
                <a:ea typeface="+mn-ea"/>
                <a:cs typeface="Helvetica"/>
              </a:rPr>
              <a:t>The antitumoral activity of all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4472C4">
                    <a:lumMod val="75000"/>
                  </a:srgbClr>
                </a:solidFill>
                <a:effectLst/>
                <a:uLnTx/>
                <a:uFillTx/>
                <a:latin typeface="Helvetica"/>
                <a:ea typeface="+mn-ea"/>
                <a:cs typeface="Helvetica"/>
              </a:rPr>
              <a:t>other anticancer treatments stops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4472C4">
                    <a:lumMod val="75000"/>
                  </a:srgbClr>
                </a:solidFill>
                <a:effectLst/>
                <a:uLnTx/>
                <a:uFillTx/>
                <a:latin typeface="Helvetica"/>
                <a:ea typeface="+mn-ea"/>
                <a:cs typeface="+mn-cs"/>
              </a:rPr>
              <a:t>together with the treatments</a:t>
            </a:r>
            <a:r>
              <a:rPr kumimoji="0" lang="nl-BE" sz="1800" b="0" i="0" u="none" strike="noStrike" kern="1200" cap="none" spc="0" normalizeH="0" baseline="0" noProof="0" dirty="0">
                <a:ln>
                  <a:noFill/>
                </a:ln>
                <a:solidFill>
                  <a:srgbClr val="0432FF"/>
                </a:solidFill>
                <a:effectLst/>
                <a:uLnTx/>
                <a:uFillTx/>
                <a:latin typeface="Helvetica"/>
                <a:ea typeface="+mn-ea"/>
                <a:cs typeface="+mn-cs"/>
              </a:rPr>
              <a:t>.</a:t>
            </a:r>
            <a:endParaRPr kumimoji="0" lang="fr-FR" sz="1800" b="0" i="0" u="none" strike="noStrike" kern="1200" cap="none" spc="0" normalizeH="0" baseline="0" noProof="0" dirty="0">
              <a:ln>
                <a:noFill/>
              </a:ln>
              <a:solidFill>
                <a:srgbClr val="0432FF"/>
              </a:solidFill>
              <a:effectLst/>
              <a:uLnTx/>
              <a:uFillTx/>
              <a:latin typeface="Calibri" panose="020F0502020204030204"/>
              <a:ea typeface="+mn-ea"/>
              <a:cs typeface="+mn-cs"/>
            </a:endParaRPr>
          </a:p>
        </p:txBody>
      </p:sp>
      <p:sp>
        <p:nvSpPr>
          <p:cNvPr id="17" name="Rectangle à coins arrondis 16">
            <a:extLst>
              <a:ext uri="{FF2B5EF4-FFF2-40B4-BE49-F238E27FC236}">
                <a16:creationId xmlns:a16="http://schemas.microsoft.com/office/drawing/2014/main" id="{59466824-C9EA-434B-B123-A20956186616}"/>
              </a:ext>
            </a:extLst>
          </p:cNvPr>
          <p:cNvSpPr/>
          <p:nvPr/>
        </p:nvSpPr>
        <p:spPr>
          <a:xfrm>
            <a:off x="7546072" y="5195924"/>
            <a:ext cx="3959136" cy="1024467"/>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432FF"/>
              </a:solidFill>
              <a:effectLst/>
              <a:uLnTx/>
              <a:uFillTx/>
              <a:latin typeface="Calibri" panose="020F0502020204030204"/>
              <a:ea typeface="+mn-ea"/>
              <a:cs typeface="+mn-cs"/>
            </a:endParaRPr>
          </a:p>
        </p:txBody>
      </p:sp>
      <p:sp>
        <p:nvSpPr>
          <p:cNvPr id="18" name="Shape 348">
            <a:extLst>
              <a:ext uri="{FF2B5EF4-FFF2-40B4-BE49-F238E27FC236}">
                <a16:creationId xmlns:a16="http://schemas.microsoft.com/office/drawing/2014/main" id="{47FCE1AC-897D-6A42-BF32-B4EEA82C4961}"/>
              </a:ext>
            </a:extLst>
          </p:cNvPr>
          <p:cNvSpPr/>
          <p:nvPr/>
        </p:nvSpPr>
        <p:spPr>
          <a:xfrm>
            <a:off x="8799497" y="1907177"/>
            <a:ext cx="64449" cy="433717"/>
          </a:xfrm>
          <a:prstGeom prst="rect">
            <a:avLst/>
          </a:prstGeom>
          <a:ln w="12700">
            <a:miter lim="400000"/>
          </a:ln>
          <a:extLst>
            <a:ext uri="{C572A759-6A51-4108-AA02-DFA0A04FC94B}">
              <ma14:wrappingTextBoxFlag xmlns="" xmlns:ma14="http://schemas.microsoft.com/office/mac/drawingml/2011/main" val="1"/>
            </a:ext>
          </a:extLst>
        </p:spPr>
        <p:txBody>
          <a:bodyPr wrap="none" lIns="31881" tIns="31881" rIns="31881" bIns="31881" anchor="ctr">
            <a:spAutoFit/>
          </a:bodyPr>
          <a:lstStyle/>
          <a:p>
            <a:pPr marL="0" marR="0" lvl="1" indent="0" algn="ctr" defTabSz="573855" rtl="0" eaLnBrk="1" fontAlgn="auto" latinLnBrk="0" hangingPunct="1">
              <a:lnSpc>
                <a:spcPct val="100000"/>
              </a:lnSpc>
              <a:spcBef>
                <a:spcPts val="0"/>
              </a:spcBef>
              <a:spcAft>
                <a:spcPts val="0"/>
              </a:spcAft>
              <a:buClr>
                <a:srgbClr val="90C0DB"/>
              </a:buClr>
              <a:buSzTx/>
              <a:buFontTx/>
              <a:buNone/>
              <a:tabLst/>
              <a:defRPr sz="2800" b="1">
                <a:uFill>
                  <a:solidFill>
                    <a:srgbClr val="000000"/>
                  </a:solidFill>
                </a:uFill>
                <a:latin typeface="Arial"/>
                <a:ea typeface="Arial"/>
                <a:cs typeface="Arial"/>
                <a:sym typeface="Arial"/>
              </a:defRPr>
            </a:pPr>
            <a:endParaRPr kumimoji="0" sz="2400" b="1" i="0" u="none" strike="noStrike" kern="1200" cap="none" spc="0" normalizeH="0" baseline="0" noProof="0" dirty="0">
              <a:ln>
                <a:noFill/>
              </a:ln>
              <a:solidFill>
                <a:prstClr val="black"/>
              </a:solidFill>
              <a:effectLst/>
              <a:uLnTx/>
              <a:uFill>
                <a:solidFill>
                  <a:srgbClr val="000000"/>
                </a:solidFill>
              </a:uFill>
              <a:latin typeface="Arial"/>
              <a:cs typeface="Arial"/>
              <a:sym typeface="Arial"/>
            </a:endParaRPr>
          </a:p>
        </p:txBody>
      </p:sp>
      <p:cxnSp>
        <p:nvCxnSpPr>
          <p:cNvPr id="15" name="Connettore diritto 14"/>
          <p:cNvCxnSpPr/>
          <p:nvPr/>
        </p:nvCxnSpPr>
        <p:spPr>
          <a:xfrm>
            <a:off x="1315909" y="120607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19" name="Rettangolo 18"/>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835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escriptive-epidemiology-of-lung-cancer-5-638.jpg"/>
          <p:cNvPicPr>
            <a:picLocks noChangeAspect="1"/>
          </p:cNvPicPr>
          <p:nvPr/>
        </p:nvPicPr>
        <p:blipFill>
          <a:blip r:embed="rId2" cstate="print"/>
          <a:stretch>
            <a:fillRect/>
          </a:stretch>
        </p:blipFill>
        <p:spPr>
          <a:xfrm>
            <a:off x="1631092" y="117459"/>
            <a:ext cx="8514990" cy="6392915"/>
          </a:xfrm>
          <a:prstGeom prst="rect">
            <a:avLst/>
          </a:prstGeom>
        </p:spPr>
      </p:pic>
      <p:sp>
        <p:nvSpPr>
          <p:cNvPr id="3" name="CasellaDiTesto 2"/>
          <p:cNvSpPr txBox="1"/>
          <p:nvPr/>
        </p:nvSpPr>
        <p:spPr>
          <a:xfrm>
            <a:off x="1517850" y="5987484"/>
            <a:ext cx="8978960" cy="623248"/>
          </a:xfrm>
          <a:prstGeom prst="rect">
            <a:avLst/>
          </a:prstGeom>
          <a:solidFill>
            <a:srgbClr val="FF0000"/>
          </a:solidFill>
        </p:spPr>
        <p:txBody>
          <a:bodyPr wrap="square" lIns="68580" tIns="34290" rIns="68580" bIns="3429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white"/>
                </a:solidFill>
                <a:effectLst/>
                <a:uLnTx/>
                <a:uFillTx/>
                <a:latin typeface="Calibri"/>
                <a:ea typeface="+mn-ea"/>
                <a:cs typeface="+mn-cs"/>
              </a:rPr>
              <a:t>In </a:t>
            </a:r>
            <a:r>
              <a:rPr kumimoji="0" lang="it-IT" sz="3600" b="0" i="0" u="none" strike="noStrike" kern="1200" cap="none" spc="0" normalizeH="0" baseline="0" noProof="0" dirty="0" smtClean="0">
                <a:ln>
                  <a:noFill/>
                </a:ln>
                <a:solidFill>
                  <a:prstClr val="white"/>
                </a:solidFill>
                <a:effectLst/>
                <a:uLnTx/>
                <a:uFillTx/>
                <a:latin typeface="Calibri"/>
                <a:ea typeface="+mn-ea"/>
                <a:cs typeface="+mn-cs"/>
              </a:rPr>
              <a:t>Italia </a:t>
            </a:r>
            <a:r>
              <a:rPr kumimoji="0" lang="it-IT" sz="3600" b="0" i="0" u="none" strike="noStrike" kern="1200" cap="none" spc="0" normalizeH="0" baseline="0" noProof="0" dirty="0">
                <a:ln>
                  <a:noFill/>
                </a:ln>
                <a:solidFill>
                  <a:prstClr val="white"/>
                </a:solidFill>
                <a:effectLst/>
                <a:uLnTx/>
                <a:uFillTx/>
                <a:latin typeface="Calibri"/>
                <a:ea typeface="+mn-ea"/>
                <a:cs typeface="+mn-cs"/>
              </a:rPr>
              <a:t>42000 </a:t>
            </a:r>
            <a:r>
              <a:rPr kumimoji="0" lang="it-IT" sz="3600" b="0" i="0" u="none" strike="noStrike" kern="1200" cap="none" spc="0" normalizeH="0" baseline="0" noProof="0" dirty="0" smtClean="0">
                <a:ln>
                  <a:noFill/>
                </a:ln>
                <a:solidFill>
                  <a:prstClr val="white"/>
                </a:solidFill>
                <a:effectLst/>
                <a:uLnTx/>
                <a:uFillTx/>
                <a:latin typeface="Calibri"/>
                <a:ea typeface="+mn-ea"/>
                <a:cs typeface="+mn-cs"/>
              </a:rPr>
              <a:t>nuovi casi/anno -3/4 fumo relati</a:t>
            </a:r>
            <a:endParaRPr kumimoji="0" lang="it-IT" sz="36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 name="Connettore diritto 3"/>
          <p:cNvCxnSpPr/>
          <p:nvPr/>
        </p:nvCxnSpPr>
        <p:spPr>
          <a:xfrm>
            <a:off x="1096575" y="1058064"/>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0740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2E9181-D782-3B40-ABB8-5E4A54CF6E16}"/>
              </a:ext>
            </a:extLst>
          </p:cNvPr>
          <p:cNvSpPr/>
          <p:nvPr/>
        </p:nvSpPr>
        <p:spPr>
          <a:xfrm>
            <a:off x="0" y="-3125"/>
            <a:ext cx="121920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4000" b="1" i="0" u="none" strike="noStrike" kern="1200" cap="none" spc="0" normalizeH="0" baseline="0" noProof="0" dirty="0" smtClean="0">
                <a:ln>
                  <a:noFill/>
                </a:ln>
                <a:solidFill>
                  <a:srgbClr val="006666"/>
                </a:solidFill>
                <a:effectLst/>
                <a:uLnTx/>
                <a:uFillTx/>
                <a:latin typeface="Calibri" panose="020F0502020204030204"/>
                <a:ea typeface="+mn-ea"/>
                <a:cs typeface="Arial" panose="020B0604020202020204" pitchFamily="34" charset="0"/>
              </a:rPr>
              <a:t>Immunoterapia</a:t>
            </a:r>
            <a:r>
              <a:rPr kumimoji="0" lang="nl-BE" sz="4000" b="1" i="0" u="none" strike="noStrike" kern="1200" cap="none" spc="0" normalizeH="0" noProof="0" dirty="0" smtClean="0">
                <a:ln>
                  <a:noFill/>
                </a:ln>
                <a:solidFill>
                  <a:srgbClr val="006666"/>
                </a:solidFill>
                <a:effectLst/>
                <a:uLnTx/>
                <a:uFillTx/>
                <a:latin typeface="Calibri" panose="020F0502020204030204"/>
                <a:ea typeface="+mn-ea"/>
                <a:cs typeface="Arial" panose="020B0604020202020204" pitchFamily="34" charset="0"/>
              </a:rPr>
              <a:t> del cancro</a:t>
            </a:r>
            <a:endParaRPr kumimoji="0" lang="fr-FR" sz="4000" b="1" i="0" u="none" strike="noStrike" kern="1200" cap="none" spc="0" normalizeH="0" baseline="0" noProof="0" dirty="0">
              <a:ln>
                <a:noFill/>
              </a:ln>
              <a:solidFill>
                <a:srgbClr val="006666"/>
              </a:solidFill>
              <a:effectLst/>
              <a:uLnTx/>
              <a:uFillTx/>
              <a:latin typeface="Calibri" panose="020F0502020204030204"/>
              <a:ea typeface="+mn-ea"/>
              <a:cs typeface="Arial" panose="020B0604020202020204" pitchFamily="34" charset="0"/>
            </a:endParaRPr>
          </a:p>
        </p:txBody>
      </p:sp>
      <p:sp>
        <p:nvSpPr>
          <p:cNvPr id="8" name="Content Placeholder 4">
            <a:extLst>
              <a:ext uri="{FF2B5EF4-FFF2-40B4-BE49-F238E27FC236}">
                <a16:creationId xmlns:a16="http://schemas.microsoft.com/office/drawing/2014/main" id="{2A381524-A76E-134A-8224-ADF840CFBCF8}"/>
              </a:ext>
            </a:extLst>
          </p:cNvPr>
          <p:cNvSpPr>
            <a:spLocks noGrp="1"/>
          </p:cNvSpPr>
          <p:nvPr>
            <p:ph idx="1"/>
          </p:nvPr>
        </p:nvSpPr>
        <p:spPr>
          <a:xfrm>
            <a:off x="1598969" y="782909"/>
            <a:ext cx="10020300" cy="5599270"/>
          </a:xfrm>
        </p:spPr>
        <p:txBody>
          <a:bodyPr>
            <a:normAutofit/>
          </a:bodyPr>
          <a:lstStyle/>
          <a:p>
            <a:r>
              <a:rPr lang="en-GB" b="1" dirty="0" smtClean="0"/>
              <a:t>Inhibitory </a:t>
            </a:r>
            <a:r>
              <a:rPr lang="en-GB" b="1" dirty="0"/>
              <a:t>and stimulatory coreceptors</a:t>
            </a:r>
          </a:p>
          <a:p>
            <a:endParaRPr lang="en-GB" dirty="0"/>
          </a:p>
          <a:p>
            <a:endParaRPr lang="en-GB" dirty="0"/>
          </a:p>
          <a:p>
            <a:endParaRPr lang="en-GB" dirty="0"/>
          </a:p>
          <a:p>
            <a:endParaRPr lang="en-GB" dirty="0"/>
          </a:p>
        </p:txBody>
      </p:sp>
      <p:grpSp>
        <p:nvGrpSpPr>
          <p:cNvPr id="9" name="Groupe 10">
            <a:extLst>
              <a:ext uri="{FF2B5EF4-FFF2-40B4-BE49-F238E27FC236}">
                <a16:creationId xmlns:a16="http://schemas.microsoft.com/office/drawing/2014/main" id="{9A21F8B4-BB46-4042-A678-69A950EC8A17}"/>
              </a:ext>
            </a:extLst>
          </p:cNvPr>
          <p:cNvGrpSpPr/>
          <p:nvPr/>
        </p:nvGrpSpPr>
        <p:grpSpPr>
          <a:xfrm>
            <a:off x="3873499" y="1713354"/>
            <a:ext cx="6064316" cy="4584546"/>
            <a:chOff x="299867" y="402087"/>
            <a:chExt cx="6064316" cy="4584546"/>
          </a:xfrm>
        </p:grpSpPr>
        <p:pic>
          <p:nvPicPr>
            <p:cNvPr id="10" name="Image 4">
              <a:extLst>
                <a:ext uri="{FF2B5EF4-FFF2-40B4-BE49-F238E27FC236}">
                  <a16:creationId xmlns:a16="http://schemas.microsoft.com/office/drawing/2014/main" id="{59446996-4FE2-E148-96AE-4CD766364879}"/>
                </a:ext>
              </a:extLst>
            </p:cNvPr>
            <p:cNvPicPr>
              <a:picLocks noChangeAspect="1"/>
            </p:cNvPicPr>
            <p:nvPr/>
          </p:nvPicPr>
          <p:blipFill>
            <a:blip r:embed="rId3"/>
            <a:stretch>
              <a:fillRect/>
            </a:stretch>
          </p:blipFill>
          <p:spPr>
            <a:xfrm>
              <a:off x="299867" y="402087"/>
              <a:ext cx="6064316" cy="4041766"/>
            </a:xfrm>
            <a:prstGeom prst="rect">
              <a:avLst/>
            </a:prstGeom>
          </p:spPr>
        </p:pic>
        <p:sp>
          <p:nvSpPr>
            <p:cNvPr id="13" name="Rectangle 9">
              <a:extLst>
                <a:ext uri="{FF2B5EF4-FFF2-40B4-BE49-F238E27FC236}">
                  <a16:creationId xmlns:a16="http://schemas.microsoft.com/office/drawing/2014/main" id="{7AE0482B-5459-6942-B39D-EA20C1AE5072}"/>
                </a:ext>
              </a:extLst>
            </p:cNvPr>
            <p:cNvSpPr/>
            <p:nvPr/>
          </p:nvSpPr>
          <p:spPr>
            <a:xfrm>
              <a:off x="299867" y="4431563"/>
              <a:ext cx="6064316" cy="55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
              <a:extLst>
                <a:ext uri="{FF2B5EF4-FFF2-40B4-BE49-F238E27FC236}">
                  <a16:creationId xmlns:a16="http://schemas.microsoft.com/office/drawing/2014/main" id="{69D27704-460B-464B-964F-5133241134F5}"/>
                </a:ext>
              </a:extLst>
            </p:cNvPr>
            <p:cNvSpPr/>
            <p:nvPr/>
          </p:nvSpPr>
          <p:spPr>
            <a:xfrm>
              <a:off x="532162" y="4463413"/>
              <a:ext cx="25886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Calibri" panose="020F0502020204030204"/>
                  <a:ea typeface="+mn-ea"/>
                  <a:cs typeface="+mn-cs"/>
                </a:rPr>
                <a:t>James Allison</a:t>
              </a:r>
              <a:endParaRPr kumimoji="0" lang="fr-FR"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8">
              <a:extLst>
                <a:ext uri="{FF2B5EF4-FFF2-40B4-BE49-F238E27FC236}">
                  <a16:creationId xmlns:a16="http://schemas.microsoft.com/office/drawing/2014/main" id="{59956C0A-8914-3F49-9B20-A5C8DCA54464}"/>
                </a:ext>
              </a:extLst>
            </p:cNvPr>
            <p:cNvSpPr/>
            <p:nvPr/>
          </p:nvSpPr>
          <p:spPr>
            <a:xfrm>
              <a:off x="3687686" y="4463413"/>
              <a:ext cx="25352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Calibri" panose="020F0502020204030204"/>
                  <a:ea typeface="+mn-ea"/>
                  <a:cs typeface="+mn-cs"/>
                </a:rPr>
                <a:t>Tasuku Honjo</a:t>
              </a:r>
              <a:endParaRPr kumimoji="0" lang="fr-FR"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ZoneTexte 2">
            <a:extLst>
              <a:ext uri="{FF2B5EF4-FFF2-40B4-BE49-F238E27FC236}">
                <a16:creationId xmlns:a16="http://schemas.microsoft.com/office/drawing/2014/main" id="{CE38E84B-E858-D84B-B2ED-2F275D3A32CB}"/>
              </a:ext>
            </a:extLst>
          </p:cNvPr>
          <p:cNvSpPr txBox="1"/>
          <p:nvPr/>
        </p:nvSpPr>
        <p:spPr>
          <a:xfrm>
            <a:off x="8221998" y="798795"/>
            <a:ext cx="314913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Nobel </a:t>
            </a:r>
            <a:r>
              <a:rPr kumimoji="0" lang="fr-FR" sz="24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laureates</a:t>
            </a:r>
            <a:r>
              <a:rPr kumimoji="0" lang="fr-FR"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Physiology</a:t>
            </a:r>
            <a:r>
              <a:rPr kumimoji="0" lang="fr-FR"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or </a:t>
            </a:r>
            <a:r>
              <a:rPr kumimoji="0" lang="fr-FR" sz="24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Medicine</a:t>
            </a:r>
            <a:endParaRPr kumimoji="0" lang="fr-FR"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12" name="Rettangolo 11"/>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2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a:extLst>
              <a:ext uri="{FF2B5EF4-FFF2-40B4-BE49-F238E27FC236}">
                <a16:creationId xmlns:a16="http://schemas.microsoft.com/office/drawing/2014/main" id="{0CFA1236-EDA3-BF4A-AAB3-8041C2A07638}"/>
              </a:ext>
            </a:extLst>
          </p:cNvPr>
          <p:cNvPicPr>
            <a:picLocks noChangeAspect="1"/>
          </p:cNvPicPr>
          <p:nvPr/>
        </p:nvPicPr>
        <p:blipFill>
          <a:blip r:embed="rId3"/>
          <a:stretch>
            <a:fillRect/>
          </a:stretch>
        </p:blipFill>
        <p:spPr>
          <a:xfrm>
            <a:off x="618710" y="1960888"/>
            <a:ext cx="10954580" cy="4673177"/>
          </a:xfrm>
          <a:prstGeom prst="rect">
            <a:avLst/>
          </a:prstGeom>
        </p:spPr>
      </p:pic>
      <p:sp>
        <p:nvSpPr>
          <p:cNvPr id="16" name="Shape 359">
            <a:extLst>
              <a:ext uri="{FF2B5EF4-FFF2-40B4-BE49-F238E27FC236}">
                <a16:creationId xmlns:a16="http://schemas.microsoft.com/office/drawing/2014/main" id="{58E34598-430F-5545-B163-32B182B95E9B}"/>
              </a:ext>
            </a:extLst>
          </p:cNvPr>
          <p:cNvSpPr/>
          <p:nvPr/>
        </p:nvSpPr>
        <p:spPr>
          <a:xfrm>
            <a:off x="1640549" y="-40995"/>
            <a:ext cx="891090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600" b="1">
                <a:latin typeface="+mn-lt"/>
                <a:ea typeface="+mn-ea"/>
                <a:cs typeface="+mn-cs"/>
                <a:sym typeface="Helvetic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srgbClr val="006666"/>
                </a:solidFill>
                <a:effectLst/>
                <a:uLnTx/>
                <a:uFillTx/>
                <a:latin typeface="Calibri" panose="020F0502020204030204"/>
                <a:ea typeface="+mn-ea"/>
                <a:cs typeface="+mn-cs"/>
                <a:sym typeface="Helvetica"/>
              </a:rPr>
              <a:t>T</a:t>
            </a:r>
            <a:r>
              <a:rPr kumimoji="0" lang="nl-BE" sz="3200" b="1" i="0" u="none" strike="noStrike" kern="1200" cap="none" spc="0" normalizeH="0" baseline="0" noProof="0" dirty="0">
                <a:ln>
                  <a:noFill/>
                </a:ln>
                <a:solidFill>
                  <a:srgbClr val="006666"/>
                </a:solidFill>
                <a:effectLst/>
                <a:uLnTx/>
                <a:uFillTx/>
                <a:latin typeface="Calibri" panose="020F0502020204030204"/>
                <a:ea typeface="+mn-ea"/>
                <a:cs typeface="+mn-cs"/>
                <a:sym typeface="Helvetica"/>
              </a:rPr>
              <a:t>-</a:t>
            </a:r>
            <a:r>
              <a:rPr kumimoji="0" sz="3200" b="1" i="0" u="none" strike="noStrike" kern="1200" cap="none" spc="0" normalizeH="0" baseline="0" noProof="0" dirty="0">
                <a:ln>
                  <a:noFill/>
                </a:ln>
                <a:solidFill>
                  <a:srgbClr val="006666"/>
                </a:solidFill>
                <a:effectLst/>
                <a:uLnTx/>
                <a:uFillTx/>
                <a:latin typeface="Calibri" panose="020F0502020204030204"/>
                <a:ea typeface="+mn-ea"/>
                <a:cs typeface="+mn-cs"/>
                <a:sym typeface="Helvetica"/>
              </a:rPr>
              <a:t>cell differentiation following activation by antigen</a:t>
            </a:r>
          </a:p>
        </p:txBody>
      </p:sp>
      <p:sp>
        <p:nvSpPr>
          <p:cNvPr id="17" name="Shape 362">
            <a:extLst>
              <a:ext uri="{FF2B5EF4-FFF2-40B4-BE49-F238E27FC236}">
                <a16:creationId xmlns:a16="http://schemas.microsoft.com/office/drawing/2014/main" id="{7FF85504-9D8C-B14B-83E7-6F241DBB87DF}"/>
              </a:ext>
            </a:extLst>
          </p:cNvPr>
          <p:cNvSpPr/>
          <p:nvPr/>
        </p:nvSpPr>
        <p:spPr>
          <a:xfrm>
            <a:off x="4315780" y="912069"/>
            <a:ext cx="1624163"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200" b="1">
                <a:solidFill>
                  <a:srgbClr val="FF2600"/>
                </a:solidFill>
                <a:latin typeface="+mn-lt"/>
                <a:ea typeface="+mn-ea"/>
                <a:cs typeface="+mn-cs"/>
                <a:sym typeface="Helvetica"/>
              </a:defRPr>
            </a:pPr>
            <a:r>
              <a:rPr kumimoji="0" sz="2200" b="1" i="0" u="none" strike="noStrike" kern="1200" cap="none" spc="0" normalizeH="0" baseline="0" noProof="0">
                <a:ln>
                  <a:noFill/>
                </a:ln>
                <a:solidFill>
                  <a:srgbClr val="FF2600"/>
                </a:solidFill>
                <a:effectLst/>
                <a:uLnTx/>
                <a:uFillTx/>
                <a:latin typeface="Calibri" panose="020F0502020204030204"/>
                <a:ea typeface="+mn-ea"/>
                <a:cs typeface="+mn-cs"/>
                <a:sym typeface="Helvetica"/>
              </a:rPr>
              <a:t>Priming</a:t>
            </a:r>
          </a:p>
          <a:p>
            <a:pPr marL="0" marR="0" lvl="0" indent="0" algn="ctr"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(first activation)</a:t>
            </a:r>
          </a:p>
        </p:txBody>
      </p:sp>
      <p:sp>
        <p:nvSpPr>
          <p:cNvPr id="18" name="Shape 363">
            <a:extLst>
              <a:ext uri="{FF2B5EF4-FFF2-40B4-BE49-F238E27FC236}">
                <a16:creationId xmlns:a16="http://schemas.microsoft.com/office/drawing/2014/main" id="{DA9E7E2F-305C-DE42-9D22-FCF0F82FFC0D}"/>
              </a:ext>
            </a:extLst>
          </p:cNvPr>
          <p:cNvSpPr/>
          <p:nvPr/>
        </p:nvSpPr>
        <p:spPr>
          <a:xfrm>
            <a:off x="8663188" y="912069"/>
            <a:ext cx="2445413"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200" b="1">
                <a:latin typeface="+mn-lt"/>
                <a:ea typeface="+mn-ea"/>
                <a:cs typeface="+mn-cs"/>
                <a:sym typeface="Helvetica"/>
              </a:defRPr>
            </a:pPr>
            <a:r>
              <a:rPr kumimoji="0" lang="fr-BE" sz="22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Effector function</a:t>
            </a:r>
          </a:p>
          <a:p>
            <a:pPr marL="0" marR="0" lvl="0" indent="0" algn="ctr"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lang="fr-BE"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(subsequent activations)</a:t>
            </a:r>
            <a:endPar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endParaRPr>
          </a:p>
        </p:txBody>
      </p:sp>
      <p:sp>
        <p:nvSpPr>
          <p:cNvPr id="19" name="Shape 364">
            <a:extLst>
              <a:ext uri="{FF2B5EF4-FFF2-40B4-BE49-F238E27FC236}">
                <a16:creationId xmlns:a16="http://schemas.microsoft.com/office/drawing/2014/main" id="{17696A26-20C1-A640-9F76-C3E423A85B90}"/>
              </a:ext>
            </a:extLst>
          </p:cNvPr>
          <p:cNvSpPr/>
          <p:nvPr/>
        </p:nvSpPr>
        <p:spPr>
          <a:xfrm>
            <a:off x="805902" y="942846"/>
            <a:ext cx="1391343"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T</a:t>
            </a:r>
            <a:r>
              <a:rPr kumimoji="0" lang="nl-BE"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a:t>
            </a: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lymphocyte</a:t>
            </a:r>
          </a:p>
          <a:p>
            <a:pPr marL="0" marR="0" lvl="0" indent="0" algn="ctr"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(naive)</a:t>
            </a:r>
          </a:p>
        </p:txBody>
      </p:sp>
      <p:sp>
        <p:nvSpPr>
          <p:cNvPr id="20" name="Shape 365">
            <a:extLst>
              <a:ext uri="{FF2B5EF4-FFF2-40B4-BE49-F238E27FC236}">
                <a16:creationId xmlns:a16="http://schemas.microsoft.com/office/drawing/2014/main" id="{5600744F-CEBC-124F-8925-DD62859CB857}"/>
              </a:ext>
            </a:extLst>
          </p:cNvPr>
          <p:cNvSpPr/>
          <p:nvPr/>
        </p:nvSpPr>
        <p:spPr>
          <a:xfrm>
            <a:off x="2445019" y="1163191"/>
            <a:ext cx="1689100" cy="215900"/>
          </a:xfrm>
          <a:prstGeom prst="rightArrow">
            <a:avLst>
              <a:gd name="adj1" fmla="val 52764"/>
              <a:gd name="adj2" fmla="val 104661"/>
            </a:avLst>
          </a:prstGeom>
          <a:solidFill>
            <a:srgbClr val="FFFFFF"/>
          </a:solidFill>
          <a:ln w="12700">
            <a:solidFill>
              <a:srgbClr val="000000"/>
            </a:solidFill>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1" name="Shape 367">
            <a:extLst>
              <a:ext uri="{FF2B5EF4-FFF2-40B4-BE49-F238E27FC236}">
                <a16:creationId xmlns:a16="http://schemas.microsoft.com/office/drawing/2014/main" id="{7FAAD05B-C194-EC4E-AE67-D1F7F59297E0}"/>
              </a:ext>
            </a:extLst>
          </p:cNvPr>
          <p:cNvSpPr/>
          <p:nvPr/>
        </p:nvSpPr>
        <p:spPr>
          <a:xfrm>
            <a:off x="6530998" y="571873"/>
            <a:ext cx="1406604"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mn-lt"/>
                <a:ea typeface="+mn-ea"/>
                <a:cs typeface="+mn-cs"/>
                <a:sym typeface="Helvetica"/>
              </a:defRPr>
            </a:pPr>
            <a:r>
              <a:rPr kumimoji="0" sz="1600" b="0" i="0" u="none" strike="noStrike" kern="1200" cap="none" spc="0" normalizeH="0" baseline="0" noProof="0">
                <a:ln>
                  <a:noFill/>
                </a:ln>
                <a:solidFill>
                  <a:prstClr val="black"/>
                </a:solidFill>
                <a:effectLst/>
                <a:uLnTx/>
                <a:uFillTx/>
                <a:latin typeface="Calibri" panose="020F0502020204030204"/>
                <a:ea typeface="+mn-ea"/>
                <a:cs typeface="+mn-cs"/>
                <a:sym typeface="Helvetica"/>
              </a:rPr>
              <a:t>- </a:t>
            </a:r>
            <a:r>
              <a:rPr kumimoji="0" sz="1600" b="1" i="0" u="none" strike="noStrike" kern="1200" cap="none" spc="0" normalizeH="0" baseline="0" noProof="0">
                <a:ln>
                  <a:noFill/>
                </a:ln>
                <a:solidFill>
                  <a:srgbClr val="FF0000"/>
                </a:solidFill>
                <a:effectLst/>
                <a:uLnTx/>
                <a:uFillTx/>
                <a:latin typeface="Calibri" panose="020F0502020204030204"/>
                <a:ea typeface="+mn-ea"/>
                <a:cs typeface="+mn-cs"/>
                <a:sym typeface="Helvetica"/>
              </a:rPr>
              <a:t>proliferation</a:t>
            </a:r>
          </a:p>
          <a:p>
            <a:pPr marL="0" marR="0" lvl="0" indent="0" algn="l" defTabSz="914400" rtl="0" eaLnBrk="1" fontAlgn="auto" latinLnBrk="0" hangingPunct="1">
              <a:lnSpc>
                <a:spcPct val="100000"/>
              </a:lnSpc>
              <a:spcBef>
                <a:spcPts val="0"/>
              </a:spcBef>
              <a:spcAft>
                <a:spcPts val="0"/>
              </a:spcAft>
              <a:buClrTx/>
              <a:buSzTx/>
              <a:buFontTx/>
              <a:buNone/>
              <a:tabLst/>
              <a:defRPr sz="1800">
                <a:latin typeface="+mn-lt"/>
                <a:ea typeface="+mn-ea"/>
                <a:cs typeface="+mn-cs"/>
                <a:sym typeface="Helvetica"/>
              </a:defRPr>
            </a:pPr>
            <a:r>
              <a:rPr kumimoji="0" sz="1600" b="0" i="0" u="none" strike="noStrike" kern="1200" cap="none" spc="0" normalizeH="0" baseline="0" noProof="0">
                <a:ln>
                  <a:noFill/>
                </a:ln>
                <a:solidFill>
                  <a:prstClr val="black"/>
                </a:solidFill>
                <a:effectLst/>
                <a:uLnTx/>
                <a:uFillTx/>
                <a:latin typeface="Calibri" panose="020F0502020204030204"/>
                <a:ea typeface="+mn-ea"/>
                <a:cs typeface="+mn-cs"/>
                <a:sym typeface="Helvetica"/>
              </a:rPr>
              <a:t>- differentiation</a:t>
            </a:r>
          </a:p>
        </p:txBody>
      </p:sp>
      <p:sp>
        <p:nvSpPr>
          <p:cNvPr id="22" name="Shape 365">
            <a:extLst>
              <a:ext uri="{FF2B5EF4-FFF2-40B4-BE49-F238E27FC236}">
                <a16:creationId xmlns:a16="http://schemas.microsoft.com/office/drawing/2014/main" id="{2B52A3BA-0C0B-CD46-9B52-2416D3DF7903}"/>
              </a:ext>
            </a:extLst>
          </p:cNvPr>
          <p:cNvSpPr/>
          <p:nvPr/>
        </p:nvSpPr>
        <p:spPr>
          <a:xfrm>
            <a:off x="6478539" y="1163191"/>
            <a:ext cx="1689100" cy="215900"/>
          </a:xfrm>
          <a:prstGeom prst="rightArrow">
            <a:avLst>
              <a:gd name="adj1" fmla="val 52764"/>
              <a:gd name="adj2" fmla="val 104661"/>
            </a:avLst>
          </a:prstGeom>
          <a:solidFill>
            <a:srgbClr val="FFFFFF"/>
          </a:solidFill>
          <a:ln w="12700">
            <a:solidFill>
              <a:srgbClr val="000000"/>
            </a:solidFill>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203E436-9DF9-2D4A-8034-FC144D665B2E}"/>
              </a:ext>
            </a:extLst>
          </p:cNvPr>
          <p:cNvSpPr/>
          <p:nvPr/>
        </p:nvSpPr>
        <p:spPr>
          <a:xfrm>
            <a:off x="4907280" y="2529941"/>
            <a:ext cx="217424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AF18EEA-5588-E940-A0A9-C6F856465A89}"/>
              </a:ext>
            </a:extLst>
          </p:cNvPr>
          <p:cNvSpPr/>
          <p:nvPr/>
        </p:nvSpPr>
        <p:spPr>
          <a:xfrm>
            <a:off x="9601200" y="2529941"/>
            <a:ext cx="217424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prstClr val="white"/>
                </a:solidFill>
                <a:effectLst/>
                <a:uLnTx/>
                <a:uFillTx/>
                <a:latin typeface="Calibri" panose="020F0502020204030204"/>
                <a:ea typeface="+mn-ea"/>
                <a:cs typeface="+mn-cs"/>
              </a:rPr>
              <a:t>function</a:t>
            </a: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hape 371">
            <a:extLst>
              <a:ext uri="{FF2B5EF4-FFF2-40B4-BE49-F238E27FC236}">
                <a16:creationId xmlns:a16="http://schemas.microsoft.com/office/drawing/2014/main" id="{5FD2C6E9-05CB-EC4D-BFC1-4E840D0C6E9E}"/>
              </a:ext>
            </a:extLst>
          </p:cNvPr>
          <p:cNvSpPr/>
          <p:nvPr/>
        </p:nvSpPr>
        <p:spPr>
          <a:xfrm>
            <a:off x="8572250" y="3220820"/>
            <a:ext cx="2258309" cy="2935273"/>
          </a:xfrm>
          <a:custGeom>
            <a:avLst/>
            <a:gdLst/>
            <a:ahLst/>
            <a:cxnLst>
              <a:cxn ang="0">
                <a:pos x="wd2" y="hd2"/>
              </a:cxn>
              <a:cxn ang="5400000">
                <a:pos x="wd2" y="hd2"/>
              </a:cxn>
              <a:cxn ang="10800000">
                <a:pos x="wd2" y="hd2"/>
              </a:cxn>
              <a:cxn ang="16200000">
                <a:pos x="wd2" y="hd2"/>
              </a:cxn>
            </a:cxnLst>
            <a:rect l="0" t="0" r="r" b="b"/>
            <a:pathLst>
              <a:path w="21202" h="16165" extrusionOk="0">
                <a:moveTo>
                  <a:pt x="0" y="14989"/>
                </a:moveTo>
                <a:cubicBezTo>
                  <a:pt x="297" y="15497"/>
                  <a:pt x="21600" y="21600"/>
                  <a:pt x="21196" y="0"/>
                </a:cubicBezTo>
              </a:path>
            </a:pathLst>
          </a:custGeom>
          <a:ln w="38100">
            <a:solidFill>
              <a:srgbClr val="000000"/>
            </a:solidFill>
            <a:miter lim="400000"/>
            <a:tailEnd type="stealth"/>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18A5F1B4-7F0A-F442-A50A-2702E58B777A}"/>
              </a:ext>
            </a:extLst>
          </p:cNvPr>
          <p:cNvSpPr txBox="1"/>
          <p:nvPr/>
        </p:nvSpPr>
        <p:spPr>
          <a:xfrm>
            <a:off x="10422178" y="2809262"/>
            <a:ext cx="8167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a:ln>
                  <a:noFill/>
                </a:ln>
                <a:solidFill>
                  <a:prstClr val="black"/>
                </a:solidFill>
                <a:effectLst/>
                <a:uLnTx/>
                <a:uFillTx/>
                <a:latin typeface="Calibri" panose="020F0502020204030204"/>
                <a:ea typeface="+mn-ea"/>
                <a:cs typeface="+mn-cs"/>
              </a:rPr>
              <a:t>LYSIS</a:t>
            </a:r>
            <a:endParaRPr kumimoji="0" lang="fr-FR"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34F97044-9F39-F946-B0F3-05D180590DB0}"/>
              </a:ext>
            </a:extLst>
          </p:cNvPr>
          <p:cNvGrpSpPr/>
          <p:nvPr/>
        </p:nvGrpSpPr>
        <p:grpSpPr>
          <a:xfrm>
            <a:off x="618710" y="2418393"/>
            <a:ext cx="10881991" cy="3959258"/>
            <a:chOff x="618710" y="2234154"/>
            <a:chExt cx="10881991" cy="3959258"/>
          </a:xfrm>
        </p:grpSpPr>
        <p:cxnSp>
          <p:nvCxnSpPr>
            <p:cNvPr id="3" name="Connecteur droit 2">
              <a:extLst>
                <a:ext uri="{FF2B5EF4-FFF2-40B4-BE49-F238E27FC236}">
                  <a16:creationId xmlns:a16="http://schemas.microsoft.com/office/drawing/2014/main" id="{6371DED1-97E7-C54A-BF74-221F80C7CDFE}"/>
                </a:ext>
              </a:extLst>
            </p:cNvPr>
            <p:cNvCxnSpPr/>
            <p:nvPr/>
          </p:nvCxnSpPr>
          <p:spPr>
            <a:xfrm>
              <a:off x="618710" y="2234154"/>
              <a:ext cx="10881991" cy="395925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DF41D30A-1069-3048-93FE-DC339B91922B}"/>
                </a:ext>
              </a:extLst>
            </p:cNvPr>
            <p:cNvCxnSpPr>
              <a:cxnSpLocks/>
            </p:cNvCxnSpPr>
            <p:nvPr/>
          </p:nvCxnSpPr>
          <p:spPr>
            <a:xfrm flipV="1">
              <a:off x="618710" y="2234154"/>
              <a:ext cx="10881991" cy="395925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Rettangolo 27"/>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493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1E0C42-BB62-7F48-A5DC-FA990503F929}"/>
              </a:ext>
            </a:extLst>
          </p:cNvPr>
          <p:cNvPicPr>
            <a:picLocks noChangeAspect="1"/>
          </p:cNvPicPr>
          <p:nvPr/>
        </p:nvPicPr>
        <p:blipFill>
          <a:blip r:embed="rId3"/>
          <a:stretch>
            <a:fillRect/>
          </a:stretch>
        </p:blipFill>
        <p:spPr>
          <a:xfrm>
            <a:off x="619200" y="1980615"/>
            <a:ext cx="10954800" cy="4673271"/>
          </a:xfrm>
          <a:prstGeom prst="rect">
            <a:avLst/>
          </a:prstGeom>
        </p:spPr>
      </p:pic>
      <p:sp>
        <p:nvSpPr>
          <p:cNvPr id="3" name="Shape 359">
            <a:extLst>
              <a:ext uri="{FF2B5EF4-FFF2-40B4-BE49-F238E27FC236}">
                <a16:creationId xmlns:a16="http://schemas.microsoft.com/office/drawing/2014/main" id="{96447277-D45B-E64A-8C06-C99605B4B236}"/>
              </a:ext>
            </a:extLst>
          </p:cNvPr>
          <p:cNvSpPr/>
          <p:nvPr/>
        </p:nvSpPr>
        <p:spPr>
          <a:xfrm>
            <a:off x="2355852" y="59766"/>
            <a:ext cx="7817076" cy="53347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600" b="1">
                <a:latin typeface="+mn-lt"/>
                <a:ea typeface="+mn-ea"/>
                <a:cs typeface="+mn-cs"/>
                <a:sym typeface="Helvetic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006666"/>
                </a:solidFill>
                <a:effectLst/>
                <a:uLnTx/>
                <a:uFillTx/>
                <a:latin typeface="Calibri" panose="020F0502020204030204"/>
                <a:ea typeface="+mn-ea"/>
                <a:cs typeface="+mn-cs"/>
                <a:sym typeface="Helvetica"/>
              </a:rPr>
              <a:t>T</a:t>
            </a:r>
            <a:r>
              <a:rPr kumimoji="0" lang="nl-BE" sz="2800" b="1" i="0" u="none" strike="noStrike" kern="1200" cap="none" spc="0" normalizeH="0" baseline="0" noProof="0" dirty="0">
                <a:ln>
                  <a:noFill/>
                </a:ln>
                <a:solidFill>
                  <a:srgbClr val="006666"/>
                </a:solidFill>
                <a:effectLst/>
                <a:uLnTx/>
                <a:uFillTx/>
                <a:latin typeface="Calibri" panose="020F0502020204030204"/>
                <a:ea typeface="+mn-ea"/>
                <a:cs typeface="+mn-cs"/>
                <a:sym typeface="Helvetica"/>
              </a:rPr>
              <a:t>-</a:t>
            </a:r>
            <a:r>
              <a:rPr kumimoji="0" sz="2800" b="1" i="0" u="none" strike="noStrike" kern="1200" cap="none" spc="0" normalizeH="0" baseline="0" noProof="0" dirty="0">
                <a:ln>
                  <a:noFill/>
                </a:ln>
                <a:solidFill>
                  <a:srgbClr val="006666"/>
                </a:solidFill>
                <a:effectLst/>
                <a:uLnTx/>
                <a:uFillTx/>
                <a:latin typeface="Calibri" panose="020F0502020204030204"/>
                <a:ea typeface="+mn-ea"/>
                <a:cs typeface="+mn-cs"/>
                <a:sym typeface="Helvetica"/>
              </a:rPr>
              <a:t>cell differentiation following activation by antigen</a:t>
            </a:r>
          </a:p>
        </p:txBody>
      </p:sp>
      <p:sp>
        <p:nvSpPr>
          <p:cNvPr id="4" name="Shape 362">
            <a:extLst>
              <a:ext uri="{FF2B5EF4-FFF2-40B4-BE49-F238E27FC236}">
                <a16:creationId xmlns:a16="http://schemas.microsoft.com/office/drawing/2014/main" id="{5B03F7AB-4118-9E44-BD54-60EB1E69BCEF}"/>
              </a:ext>
            </a:extLst>
          </p:cNvPr>
          <p:cNvSpPr/>
          <p:nvPr/>
        </p:nvSpPr>
        <p:spPr>
          <a:xfrm>
            <a:off x="4315780" y="931943"/>
            <a:ext cx="1624163"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200" b="1">
                <a:solidFill>
                  <a:srgbClr val="FF2600"/>
                </a:solidFill>
                <a:latin typeface="+mn-lt"/>
                <a:ea typeface="+mn-ea"/>
                <a:cs typeface="+mn-cs"/>
                <a:sym typeface="Helvetica"/>
              </a:defRPr>
            </a:pPr>
            <a:r>
              <a:rPr kumimoji="0" sz="2200" b="1" i="0" u="none" strike="noStrike" kern="1200" cap="none" spc="0" normalizeH="0" baseline="0" noProof="0">
                <a:ln>
                  <a:noFill/>
                </a:ln>
                <a:solidFill>
                  <a:srgbClr val="FF2600"/>
                </a:solidFill>
                <a:effectLst/>
                <a:uLnTx/>
                <a:uFillTx/>
                <a:latin typeface="Calibri" panose="020F0502020204030204"/>
                <a:ea typeface="+mn-ea"/>
                <a:cs typeface="+mn-cs"/>
                <a:sym typeface="Helvetica"/>
              </a:rPr>
              <a:t>Priming</a:t>
            </a:r>
          </a:p>
          <a:p>
            <a:pPr marL="0" marR="0" lvl="0" indent="0" algn="ctr"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(first activation)</a:t>
            </a:r>
          </a:p>
        </p:txBody>
      </p:sp>
      <p:sp>
        <p:nvSpPr>
          <p:cNvPr id="5" name="Shape 363">
            <a:extLst>
              <a:ext uri="{FF2B5EF4-FFF2-40B4-BE49-F238E27FC236}">
                <a16:creationId xmlns:a16="http://schemas.microsoft.com/office/drawing/2014/main" id="{38952615-02D2-9D47-800C-57B8BB1B6B86}"/>
              </a:ext>
            </a:extLst>
          </p:cNvPr>
          <p:cNvSpPr/>
          <p:nvPr/>
        </p:nvSpPr>
        <p:spPr>
          <a:xfrm>
            <a:off x="8663188" y="931943"/>
            <a:ext cx="2445413"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200" b="1">
                <a:latin typeface="+mn-lt"/>
                <a:ea typeface="+mn-ea"/>
                <a:cs typeface="+mn-cs"/>
                <a:sym typeface="Helvetica"/>
              </a:defRPr>
            </a:pPr>
            <a:r>
              <a:rPr kumimoji="0" lang="fr-BE" sz="22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Effector function</a:t>
            </a:r>
          </a:p>
          <a:p>
            <a:pPr marL="0" marR="0" lvl="0" indent="0" algn="ctr"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lang="fr-BE"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(subsequent activations)</a:t>
            </a:r>
            <a:endPar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endParaRPr>
          </a:p>
        </p:txBody>
      </p:sp>
      <p:sp>
        <p:nvSpPr>
          <p:cNvPr id="6" name="Shape 364">
            <a:extLst>
              <a:ext uri="{FF2B5EF4-FFF2-40B4-BE49-F238E27FC236}">
                <a16:creationId xmlns:a16="http://schemas.microsoft.com/office/drawing/2014/main" id="{BD7228E7-6C7D-FF4E-A694-C1E0FC34A61B}"/>
              </a:ext>
            </a:extLst>
          </p:cNvPr>
          <p:cNvSpPr/>
          <p:nvPr/>
        </p:nvSpPr>
        <p:spPr>
          <a:xfrm>
            <a:off x="805902" y="962720"/>
            <a:ext cx="1391343"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T</a:t>
            </a:r>
            <a:r>
              <a:rPr kumimoji="0" lang="nl-BE"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a:t>
            </a: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lymphocyte</a:t>
            </a:r>
          </a:p>
          <a:p>
            <a:pPr marL="0" marR="0" lvl="0" indent="0" algn="ctr"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(naive)</a:t>
            </a:r>
          </a:p>
        </p:txBody>
      </p:sp>
      <p:sp>
        <p:nvSpPr>
          <p:cNvPr id="7" name="Shape 365">
            <a:extLst>
              <a:ext uri="{FF2B5EF4-FFF2-40B4-BE49-F238E27FC236}">
                <a16:creationId xmlns:a16="http://schemas.microsoft.com/office/drawing/2014/main" id="{91D38CB2-DC6B-4842-8A24-82B3DA56EC56}"/>
              </a:ext>
            </a:extLst>
          </p:cNvPr>
          <p:cNvSpPr/>
          <p:nvPr/>
        </p:nvSpPr>
        <p:spPr>
          <a:xfrm>
            <a:off x="2445019" y="1183065"/>
            <a:ext cx="1689100" cy="215900"/>
          </a:xfrm>
          <a:prstGeom prst="rightArrow">
            <a:avLst>
              <a:gd name="adj1" fmla="val 52764"/>
              <a:gd name="adj2" fmla="val 104661"/>
            </a:avLst>
          </a:prstGeom>
          <a:solidFill>
            <a:srgbClr val="FFFFFF"/>
          </a:solidFill>
          <a:ln w="12700">
            <a:solidFill>
              <a:srgbClr val="000000"/>
            </a:solidFill>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8" name="Shape 367">
            <a:extLst>
              <a:ext uri="{FF2B5EF4-FFF2-40B4-BE49-F238E27FC236}">
                <a16:creationId xmlns:a16="http://schemas.microsoft.com/office/drawing/2014/main" id="{6726D387-25DB-3144-87C0-869D0969983F}"/>
              </a:ext>
            </a:extLst>
          </p:cNvPr>
          <p:cNvSpPr/>
          <p:nvPr/>
        </p:nvSpPr>
        <p:spPr>
          <a:xfrm>
            <a:off x="6530998" y="601372"/>
            <a:ext cx="1406604"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mn-lt"/>
                <a:ea typeface="+mn-ea"/>
                <a:cs typeface="+mn-cs"/>
                <a:sym typeface="Helvetica"/>
              </a:defRPr>
            </a:pPr>
            <a:r>
              <a:rPr kumimoji="0" sz="1600" b="0" i="0" u="none" strike="noStrike" kern="1200" cap="none" spc="0" normalizeH="0" baseline="0" noProof="0">
                <a:ln>
                  <a:noFill/>
                </a:ln>
                <a:solidFill>
                  <a:prstClr val="black"/>
                </a:solidFill>
                <a:effectLst/>
                <a:uLnTx/>
                <a:uFillTx/>
                <a:latin typeface="Calibri" panose="020F0502020204030204"/>
                <a:ea typeface="+mn-ea"/>
                <a:cs typeface="+mn-cs"/>
                <a:sym typeface="Helvetica"/>
              </a:rPr>
              <a:t>- </a:t>
            </a:r>
            <a:r>
              <a:rPr kumimoji="0" sz="1600" b="1" i="0" u="none" strike="noStrike" kern="1200" cap="none" spc="0" normalizeH="0" baseline="0" noProof="0">
                <a:ln>
                  <a:noFill/>
                </a:ln>
                <a:solidFill>
                  <a:srgbClr val="FF0000"/>
                </a:solidFill>
                <a:effectLst/>
                <a:uLnTx/>
                <a:uFillTx/>
                <a:latin typeface="Calibri" panose="020F0502020204030204"/>
                <a:ea typeface="+mn-ea"/>
                <a:cs typeface="+mn-cs"/>
                <a:sym typeface="Helvetica"/>
              </a:rPr>
              <a:t>proliferation</a:t>
            </a:r>
          </a:p>
          <a:p>
            <a:pPr marL="0" marR="0" lvl="0" indent="0" algn="l" defTabSz="914400" rtl="0" eaLnBrk="1" fontAlgn="auto" latinLnBrk="0" hangingPunct="1">
              <a:lnSpc>
                <a:spcPct val="100000"/>
              </a:lnSpc>
              <a:spcBef>
                <a:spcPts val="0"/>
              </a:spcBef>
              <a:spcAft>
                <a:spcPts val="0"/>
              </a:spcAft>
              <a:buClrTx/>
              <a:buSzTx/>
              <a:buFontTx/>
              <a:buNone/>
              <a:tabLst/>
              <a:defRPr sz="1800">
                <a:latin typeface="+mn-lt"/>
                <a:ea typeface="+mn-ea"/>
                <a:cs typeface="+mn-cs"/>
                <a:sym typeface="Helvetica"/>
              </a:defRPr>
            </a:pPr>
            <a:r>
              <a:rPr kumimoji="0" sz="1600" b="0" i="0" u="none" strike="noStrike" kern="1200" cap="none" spc="0" normalizeH="0" baseline="0" noProof="0">
                <a:ln>
                  <a:noFill/>
                </a:ln>
                <a:solidFill>
                  <a:prstClr val="black"/>
                </a:solidFill>
                <a:effectLst/>
                <a:uLnTx/>
                <a:uFillTx/>
                <a:latin typeface="Calibri" panose="020F0502020204030204"/>
                <a:ea typeface="+mn-ea"/>
                <a:cs typeface="+mn-cs"/>
                <a:sym typeface="Helvetica"/>
              </a:rPr>
              <a:t>- differentiation</a:t>
            </a:r>
          </a:p>
        </p:txBody>
      </p:sp>
      <p:sp>
        <p:nvSpPr>
          <p:cNvPr id="9" name="Shape 365">
            <a:extLst>
              <a:ext uri="{FF2B5EF4-FFF2-40B4-BE49-F238E27FC236}">
                <a16:creationId xmlns:a16="http://schemas.microsoft.com/office/drawing/2014/main" id="{896A4F64-89CB-FF42-BEF8-41E098EEAF0C}"/>
              </a:ext>
            </a:extLst>
          </p:cNvPr>
          <p:cNvSpPr/>
          <p:nvPr/>
        </p:nvSpPr>
        <p:spPr>
          <a:xfrm>
            <a:off x="6478539" y="1183065"/>
            <a:ext cx="1689100" cy="215900"/>
          </a:xfrm>
          <a:prstGeom prst="rightArrow">
            <a:avLst>
              <a:gd name="adj1" fmla="val 52764"/>
              <a:gd name="adj2" fmla="val 104661"/>
            </a:avLst>
          </a:prstGeom>
          <a:solidFill>
            <a:srgbClr val="FFFFFF"/>
          </a:solidFill>
          <a:ln w="12700">
            <a:solidFill>
              <a:srgbClr val="000000"/>
            </a:solidFill>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94661E6-54F0-334F-AA04-83C923BF442A}"/>
              </a:ext>
            </a:extLst>
          </p:cNvPr>
          <p:cNvSpPr/>
          <p:nvPr/>
        </p:nvSpPr>
        <p:spPr>
          <a:xfrm>
            <a:off x="4907280" y="2549815"/>
            <a:ext cx="217424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0E8DEAC-6E51-C14E-B50A-4610F9FB608A}"/>
              </a:ext>
            </a:extLst>
          </p:cNvPr>
          <p:cNvSpPr/>
          <p:nvPr/>
        </p:nvSpPr>
        <p:spPr>
          <a:xfrm>
            <a:off x="9611360" y="2549815"/>
            <a:ext cx="217424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hape 371">
            <a:extLst>
              <a:ext uri="{FF2B5EF4-FFF2-40B4-BE49-F238E27FC236}">
                <a16:creationId xmlns:a16="http://schemas.microsoft.com/office/drawing/2014/main" id="{158ECC0F-D8B6-C649-BCE0-05181865F5C8}"/>
              </a:ext>
            </a:extLst>
          </p:cNvPr>
          <p:cNvSpPr/>
          <p:nvPr/>
        </p:nvSpPr>
        <p:spPr>
          <a:xfrm>
            <a:off x="8572250" y="3240694"/>
            <a:ext cx="2258309" cy="2935273"/>
          </a:xfrm>
          <a:custGeom>
            <a:avLst/>
            <a:gdLst/>
            <a:ahLst/>
            <a:cxnLst>
              <a:cxn ang="0">
                <a:pos x="wd2" y="hd2"/>
              </a:cxn>
              <a:cxn ang="5400000">
                <a:pos x="wd2" y="hd2"/>
              </a:cxn>
              <a:cxn ang="10800000">
                <a:pos x="wd2" y="hd2"/>
              </a:cxn>
              <a:cxn ang="16200000">
                <a:pos x="wd2" y="hd2"/>
              </a:cxn>
            </a:cxnLst>
            <a:rect l="0" t="0" r="r" b="b"/>
            <a:pathLst>
              <a:path w="21202" h="16165" extrusionOk="0">
                <a:moveTo>
                  <a:pt x="0" y="14989"/>
                </a:moveTo>
                <a:cubicBezTo>
                  <a:pt x="297" y="15497"/>
                  <a:pt x="21600" y="21600"/>
                  <a:pt x="21196" y="0"/>
                </a:cubicBezTo>
              </a:path>
            </a:pathLst>
          </a:custGeom>
          <a:ln w="38100">
            <a:solidFill>
              <a:srgbClr val="000000"/>
            </a:solidFill>
            <a:miter lim="400000"/>
            <a:tailEnd type="stealth"/>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8BBFE372-B4A0-7D42-84DF-B754BA8C2E57}"/>
              </a:ext>
            </a:extLst>
          </p:cNvPr>
          <p:cNvSpPr txBox="1"/>
          <p:nvPr/>
        </p:nvSpPr>
        <p:spPr>
          <a:xfrm>
            <a:off x="10422178" y="2829136"/>
            <a:ext cx="8167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a:ln>
                  <a:noFill/>
                </a:ln>
                <a:solidFill>
                  <a:prstClr val="black"/>
                </a:solidFill>
                <a:effectLst/>
                <a:uLnTx/>
                <a:uFillTx/>
                <a:latin typeface="Calibri" panose="020F0502020204030204"/>
                <a:ea typeface="+mn-ea"/>
                <a:cs typeface="+mn-cs"/>
              </a:rPr>
              <a:t>LYSIS</a:t>
            </a:r>
            <a:endParaRPr kumimoji="0" lang="fr-FR"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ttangolo 17"/>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2421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7A45D9-B2DA-0341-81B7-FD079A6201BD}"/>
              </a:ext>
            </a:extLst>
          </p:cNvPr>
          <p:cNvPicPr>
            <a:picLocks/>
          </p:cNvPicPr>
          <p:nvPr/>
        </p:nvPicPr>
        <p:blipFill>
          <a:blip r:embed="rId3"/>
          <a:stretch>
            <a:fillRect/>
          </a:stretch>
        </p:blipFill>
        <p:spPr>
          <a:xfrm>
            <a:off x="619200" y="1861183"/>
            <a:ext cx="10954800" cy="4672800"/>
          </a:xfrm>
          <a:prstGeom prst="rect">
            <a:avLst/>
          </a:prstGeom>
        </p:spPr>
      </p:pic>
      <p:sp>
        <p:nvSpPr>
          <p:cNvPr id="3" name="Shape 362">
            <a:extLst>
              <a:ext uri="{FF2B5EF4-FFF2-40B4-BE49-F238E27FC236}">
                <a16:creationId xmlns:a16="http://schemas.microsoft.com/office/drawing/2014/main" id="{D2C8A90F-BA02-C548-8E79-7E3872596BC9}"/>
              </a:ext>
            </a:extLst>
          </p:cNvPr>
          <p:cNvSpPr/>
          <p:nvPr/>
        </p:nvSpPr>
        <p:spPr>
          <a:xfrm>
            <a:off x="4315780" y="812511"/>
            <a:ext cx="1624163"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200" b="1">
                <a:solidFill>
                  <a:srgbClr val="FF2600"/>
                </a:solidFill>
                <a:latin typeface="+mn-lt"/>
                <a:ea typeface="+mn-ea"/>
                <a:cs typeface="+mn-cs"/>
                <a:sym typeface="Helvetica"/>
              </a:defRPr>
            </a:pPr>
            <a:r>
              <a:rPr kumimoji="0" sz="22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sym typeface="Helvetica"/>
              </a:rPr>
              <a:t>Priming</a:t>
            </a:r>
          </a:p>
          <a:p>
            <a:pPr marL="0" marR="0" lvl="0" indent="0" algn="ctr"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(first activation)</a:t>
            </a:r>
          </a:p>
        </p:txBody>
      </p:sp>
      <p:sp>
        <p:nvSpPr>
          <p:cNvPr id="4" name="Shape 363">
            <a:extLst>
              <a:ext uri="{FF2B5EF4-FFF2-40B4-BE49-F238E27FC236}">
                <a16:creationId xmlns:a16="http://schemas.microsoft.com/office/drawing/2014/main" id="{36700E2F-4B2B-3046-9AEC-2AA88FEA2404}"/>
              </a:ext>
            </a:extLst>
          </p:cNvPr>
          <p:cNvSpPr/>
          <p:nvPr/>
        </p:nvSpPr>
        <p:spPr>
          <a:xfrm>
            <a:off x="8663188" y="812511"/>
            <a:ext cx="2445413"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200" b="1">
                <a:latin typeface="+mn-lt"/>
                <a:ea typeface="+mn-ea"/>
                <a:cs typeface="+mn-cs"/>
                <a:sym typeface="Helvetica"/>
              </a:defRPr>
            </a:pPr>
            <a:r>
              <a:rPr kumimoji="0" lang="fr-BE" sz="22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Effector function</a:t>
            </a:r>
          </a:p>
          <a:p>
            <a:pPr marL="0" marR="0" lvl="0" indent="0" algn="ctr"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lang="fr-BE"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(subsequent activations)</a:t>
            </a:r>
            <a:endPar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endParaRPr>
          </a:p>
        </p:txBody>
      </p:sp>
      <p:sp>
        <p:nvSpPr>
          <p:cNvPr id="5" name="Shape 364">
            <a:extLst>
              <a:ext uri="{FF2B5EF4-FFF2-40B4-BE49-F238E27FC236}">
                <a16:creationId xmlns:a16="http://schemas.microsoft.com/office/drawing/2014/main" id="{75F4F706-FE8F-D248-A1F3-B8FBBA0522D1}"/>
              </a:ext>
            </a:extLst>
          </p:cNvPr>
          <p:cNvSpPr/>
          <p:nvPr/>
        </p:nvSpPr>
        <p:spPr>
          <a:xfrm>
            <a:off x="805902" y="843288"/>
            <a:ext cx="1391343"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T</a:t>
            </a:r>
            <a:r>
              <a:rPr kumimoji="0" lang="nl-BE"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a:t>
            </a: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lymphocyte</a:t>
            </a:r>
          </a:p>
          <a:p>
            <a:pPr marL="0" marR="0" lvl="0" indent="0" algn="ctr" defTabSz="914400" rtl="0" eaLnBrk="1" fontAlgn="auto" latinLnBrk="0" hangingPunct="1">
              <a:lnSpc>
                <a:spcPct val="100000"/>
              </a:lnSpc>
              <a:spcBef>
                <a:spcPts val="0"/>
              </a:spcBef>
              <a:spcAft>
                <a:spcPts val="0"/>
              </a:spcAft>
              <a:buClrTx/>
              <a:buSzTx/>
              <a:buFontTx/>
              <a:buNone/>
              <a:tabLst/>
              <a:defRPr sz="1800" b="1">
                <a:latin typeface="+mn-lt"/>
                <a:ea typeface="+mn-ea"/>
                <a:cs typeface="+mn-cs"/>
                <a:sym typeface="Helvetica"/>
              </a:defRPr>
            </a:pPr>
            <a:r>
              <a:rPr kumimoji="0" sz="18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(naive)</a:t>
            </a:r>
          </a:p>
        </p:txBody>
      </p:sp>
      <p:sp>
        <p:nvSpPr>
          <p:cNvPr id="6" name="Shape 365">
            <a:extLst>
              <a:ext uri="{FF2B5EF4-FFF2-40B4-BE49-F238E27FC236}">
                <a16:creationId xmlns:a16="http://schemas.microsoft.com/office/drawing/2014/main" id="{3FB47DAD-3A97-344C-B18B-EC0836B19D41}"/>
              </a:ext>
            </a:extLst>
          </p:cNvPr>
          <p:cNvSpPr/>
          <p:nvPr/>
        </p:nvSpPr>
        <p:spPr>
          <a:xfrm>
            <a:off x="2445019" y="1063633"/>
            <a:ext cx="1689100" cy="215900"/>
          </a:xfrm>
          <a:prstGeom prst="rightArrow">
            <a:avLst>
              <a:gd name="adj1" fmla="val 52764"/>
              <a:gd name="adj2" fmla="val 104661"/>
            </a:avLst>
          </a:prstGeom>
          <a:solidFill>
            <a:srgbClr val="FFFFFF"/>
          </a:solidFill>
          <a:ln w="12700">
            <a:solidFill>
              <a:srgbClr val="000000"/>
            </a:solidFill>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8" name="Shape 367">
            <a:extLst>
              <a:ext uri="{FF2B5EF4-FFF2-40B4-BE49-F238E27FC236}">
                <a16:creationId xmlns:a16="http://schemas.microsoft.com/office/drawing/2014/main" id="{1F86F95E-0930-8949-A41A-C5E5137827FE}"/>
              </a:ext>
            </a:extLst>
          </p:cNvPr>
          <p:cNvSpPr/>
          <p:nvPr/>
        </p:nvSpPr>
        <p:spPr>
          <a:xfrm>
            <a:off x="6530998" y="550557"/>
            <a:ext cx="1406604"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mn-lt"/>
                <a:ea typeface="+mn-ea"/>
                <a:cs typeface="+mn-cs"/>
                <a:sym typeface="Helvetica"/>
              </a:defRPr>
            </a:pPr>
            <a:r>
              <a:rPr kumimoji="0" sz="1600" b="0" i="0" u="none" strike="noStrike" kern="1200" cap="none" spc="0" normalizeH="0" baseline="0" noProof="0">
                <a:ln>
                  <a:noFill/>
                </a:ln>
                <a:solidFill>
                  <a:prstClr val="black"/>
                </a:solidFill>
                <a:effectLst/>
                <a:uLnTx/>
                <a:uFillTx/>
                <a:latin typeface="Calibri" panose="020F0502020204030204"/>
                <a:ea typeface="+mn-ea"/>
                <a:cs typeface="+mn-cs"/>
                <a:sym typeface="Helvetica"/>
              </a:rPr>
              <a:t>- proliferation</a:t>
            </a:r>
          </a:p>
          <a:p>
            <a:pPr marL="0" marR="0" lvl="0" indent="0" algn="l" defTabSz="914400" rtl="0" eaLnBrk="1" fontAlgn="auto" latinLnBrk="0" hangingPunct="1">
              <a:lnSpc>
                <a:spcPct val="100000"/>
              </a:lnSpc>
              <a:spcBef>
                <a:spcPts val="0"/>
              </a:spcBef>
              <a:spcAft>
                <a:spcPts val="0"/>
              </a:spcAft>
              <a:buClrTx/>
              <a:buSzTx/>
              <a:buFontTx/>
              <a:buNone/>
              <a:tabLst/>
              <a:defRPr sz="1800">
                <a:latin typeface="+mn-lt"/>
                <a:ea typeface="+mn-ea"/>
                <a:cs typeface="+mn-cs"/>
                <a:sym typeface="Helvetica"/>
              </a:defRPr>
            </a:pPr>
            <a:r>
              <a:rPr kumimoji="0" sz="1600" b="0" i="0" u="none" strike="noStrike" kern="1200" cap="none" spc="0" normalizeH="0" baseline="0" noProof="0">
                <a:ln>
                  <a:noFill/>
                </a:ln>
                <a:solidFill>
                  <a:prstClr val="black"/>
                </a:solidFill>
                <a:effectLst/>
                <a:uLnTx/>
                <a:uFillTx/>
                <a:latin typeface="Calibri" panose="020F0502020204030204"/>
                <a:ea typeface="+mn-ea"/>
                <a:cs typeface="+mn-cs"/>
                <a:sym typeface="Helvetica"/>
              </a:rPr>
              <a:t>- differentiation</a:t>
            </a:r>
          </a:p>
        </p:txBody>
      </p:sp>
      <p:sp>
        <p:nvSpPr>
          <p:cNvPr id="9" name="Shape 365">
            <a:extLst>
              <a:ext uri="{FF2B5EF4-FFF2-40B4-BE49-F238E27FC236}">
                <a16:creationId xmlns:a16="http://schemas.microsoft.com/office/drawing/2014/main" id="{BB95DF74-9DDF-D042-A5BD-B32B187719EE}"/>
              </a:ext>
            </a:extLst>
          </p:cNvPr>
          <p:cNvSpPr/>
          <p:nvPr/>
        </p:nvSpPr>
        <p:spPr>
          <a:xfrm>
            <a:off x="6478539" y="1063633"/>
            <a:ext cx="1689100" cy="215900"/>
          </a:xfrm>
          <a:prstGeom prst="rightArrow">
            <a:avLst>
              <a:gd name="adj1" fmla="val 52764"/>
              <a:gd name="adj2" fmla="val 104661"/>
            </a:avLst>
          </a:prstGeom>
          <a:solidFill>
            <a:srgbClr val="FFFFFF"/>
          </a:solidFill>
          <a:ln w="12700">
            <a:solidFill>
              <a:srgbClr val="000000"/>
            </a:solidFill>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0" name="Shape 359">
            <a:extLst>
              <a:ext uri="{FF2B5EF4-FFF2-40B4-BE49-F238E27FC236}">
                <a16:creationId xmlns:a16="http://schemas.microsoft.com/office/drawing/2014/main" id="{4A34E529-265C-2148-856C-8EB6898BD91D}"/>
              </a:ext>
            </a:extLst>
          </p:cNvPr>
          <p:cNvSpPr/>
          <p:nvPr/>
        </p:nvSpPr>
        <p:spPr>
          <a:xfrm>
            <a:off x="2046949" y="-30817"/>
            <a:ext cx="891090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600" b="1">
                <a:latin typeface="+mn-lt"/>
                <a:ea typeface="+mn-ea"/>
                <a:cs typeface="+mn-cs"/>
                <a:sym typeface="Helvetic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srgbClr val="006666"/>
                </a:solidFill>
                <a:effectLst/>
                <a:uLnTx/>
                <a:uFillTx/>
                <a:latin typeface="Calibri" panose="020F0502020204030204"/>
                <a:ea typeface="+mn-ea"/>
                <a:cs typeface="+mn-cs"/>
                <a:sym typeface="Helvetica"/>
              </a:rPr>
              <a:t>T</a:t>
            </a:r>
            <a:r>
              <a:rPr kumimoji="0" lang="nl-BE" sz="3200" b="1" i="0" u="none" strike="noStrike" kern="1200" cap="none" spc="0" normalizeH="0" baseline="0" noProof="0" dirty="0">
                <a:ln>
                  <a:noFill/>
                </a:ln>
                <a:solidFill>
                  <a:srgbClr val="006666"/>
                </a:solidFill>
                <a:effectLst/>
                <a:uLnTx/>
                <a:uFillTx/>
                <a:latin typeface="Calibri" panose="020F0502020204030204"/>
                <a:ea typeface="+mn-ea"/>
                <a:cs typeface="+mn-cs"/>
                <a:sym typeface="Helvetica"/>
              </a:rPr>
              <a:t>-</a:t>
            </a:r>
            <a:r>
              <a:rPr kumimoji="0" sz="3200" b="1" i="0" u="none" strike="noStrike" kern="1200" cap="none" spc="0" normalizeH="0" baseline="0" noProof="0" dirty="0">
                <a:ln>
                  <a:noFill/>
                </a:ln>
                <a:solidFill>
                  <a:srgbClr val="006666"/>
                </a:solidFill>
                <a:effectLst/>
                <a:uLnTx/>
                <a:uFillTx/>
                <a:latin typeface="Calibri" panose="020F0502020204030204"/>
                <a:ea typeface="+mn-ea"/>
                <a:cs typeface="+mn-cs"/>
                <a:sym typeface="Helvetica"/>
              </a:rPr>
              <a:t>cell differentiation following activation by antigen</a:t>
            </a:r>
          </a:p>
        </p:txBody>
      </p:sp>
      <p:sp>
        <p:nvSpPr>
          <p:cNvPr id="12" name="Shape 387">
            <a:extLst>
              <a:ext uri="{FF2B5EF4-FFF2-40B4-BE49-F238E27FC236}">
                <a16:creationId xmlns:a16="http://schemas.microsoft.com/office/drawing/2014/main" id="{3C38B06B-6C49-9245-B7A3-8C15371904D7}"/>
              </a:ext>
            </a:extLst>
          </p:cNvPr>
          <p:cNvSpPr/>
          <p:nvPr/>
        </p:nvSpPr>
        <p:spPr>
          <a:xfrm>
            <a:off x="4508109" y="6001208"/>
            <a:ext cx="1262911" cy="73571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z="1700" b="1">
                <a:latin typeface="+mn-lt"/>
                <a:ea typeface="+mn-ea"/>
                <a:cs typeface="+mn-cs"/>
                <a:sym typeface="Helvetica"/>
              </a:defRPr>
            </a:pPr>
            <a:r>
              <a:rPr kumimoji="0" sz="17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4-48h</a:t>
            </a:r>
          </a:p>
          <a:p>
            <a:pPr marL="0" marR="0" lvl="0" indent="0" algn="ctr" defTabSz="914400" rtl="0" eaLnBrk="1" fontAlgn="auto" latinLnBrk="0" hangingPunct="1">
              <a:lnSpc>
                <a:spcPct val="80000"/>
              </a:lnSpc>
              <a:spcBef>
                <a:spcPts val="0"/>
              </a:spcBef>
              <a:spcAft>
                <a:spcPts val="0"/>
              </a:spcAft>
              <a:buClrTx/>
              <a:buSzTx/>
              <a:buFontTx/>
              <a:buNone/>
              <a:tabLst/>
              <a:defRPr sz="1700" b="1">
                <a:latin typeface="+mn-lt"/>
                <a:ea typeface="+mn-ea"/>
                <a:cs typeface="+mn-cs"/>
                <a:sym typeface="Helvetica"/>
              </a:defRPr>
            </a:pPr>
            <a:r>
              <a:rPr kumimoji="0" sz="17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after</a:t>
            </a:r>
            <a:r>
              <a:rPr kumimoji="0" lang="nl-BE" sz="17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 </a:t>
            </a:r>
            <a:r>
              <a:rPr kumimoji="0" sz="17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antigen</a:t>
            </a:r>
          </a:p>
          <a:p>
            <a:pPr marL="0" marR="0" lvl="0" indent="0" algn="ctr" defTabSz="914400" rtl="0" eaLnBrk="1" fontAlgn="auto" latinLnBrk="0" hangingPunct="1">
              <a:lnSpc>
                <a:spcPct val="80000"/>
              </a:lnSpc>
              <a:spcBef>
                <a:spcPts val="0"/>
              </a:spcBef>
              <a:spcAft>
                <a:spcPts val="0"/>
              </a:spcAft>
              <a:buClrTx/>
              <a:buSzTx/>
              <a:buFontTx/>
              <a:buNone/>
              <a:tabLst/>
              <a:defRPr sz="1700" b="1">
                <a:latin typeface="+mn-lt"/>
                <a:ea typeface="+mn-ea"/>
                <a:cs typeface="+mn-cs"/>
                <a:sym typeface="Helvetica"/>
              </a:defRPr>
            </a:pPr>
            <a:r>
              <a:rPr kumimoji="0" sz="17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recognition</a:t>
            </a:r>
          </a:p>
        </p:txBody>
      </p:sp>
      <p:sp>
        <p:nvSpPr>
          <p:cNvPr id="13" name="Shape 388">
            <a:extLst>
              <a:ext uri="{FF2B5EF4-FFF2-40B4-BE49-F238E27FC236}">
                <a16:creationId xmlns:a16="http://schemas.microsoft.com/office/drawing/2014/main" id="{675A825A-1A28-2A44-96B2-5931D7CDC141}"/>
              </a:ext>
            </a:extLst>
          </p:cNvPr>
          <p:cNvSpPr/>
          <p:nvPr/>
        </p:nvSpPr>
        <p:spPr>
          <a:xfrm flipV="1">
            <a:off x="5139565" y="5663695"/>
            <a:ext cx="0" cy="332848"/>
          </a:xfrm>
          <a:prstGeom prst="line">
            <a:avLst/>
          </a:prstGeom>
          <a:ln w="25400">
            <a:solidFill>
              <a:srgbClr val="000000"/>
            </a:solidFill>
            <a:miter lim="400000"/>
            <a:tailEnd type="triangle"/>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25DB498-CDC0-884F-B211-997F7EC387AE}"/>
              </a:ext>
            </a:extLst>
          </p:cNvPr>
          <p:cNvSpPr/>
          <p:nvPr/>
        </p:nvSpPr>
        <p:spPr>
          <a:xfrm>
            <a:off x="8778454" y="6210997"/>
            <a:ext cx="2214809" cy="32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hape 387">
            <a:extLst>
              <a:ext uri="{FF2B5EF4-FFF2-40B4-BE49-F238E27FC236}">
                <a16:creationId xmlns:a16="http://schemas.microsoft.com/office/drawing/2014/main" id="{6793B5BA-C4A8-E442-9193-2D6424BAECD3}"/>
              </a:ext>
            </a:extLst>
          </p:cNvPr>
          <p:cNvSpPr/>
          <p:nvPr/>
        </p:nvSpPr>
        <p:spPr>
          <a:xfrm>
            <a:off x="9222349" y="6001208"/>
            <a:ext cx="1262911" cy="73571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z="1700" b="1">
                <a:latin typeface="+mn-lt"/>
                <a:ea typeface="+mn-ea"/>
                <a:cs typeface="+mn-cs"/>
                <a:sym typeface="Helvetica"/>
              </a:defRPr>
            </a:pPr>
            <a:r>
              <a:rPr kumimoji="0" sz="17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4-48h</a:t>
            </a:r>
          </a:p>
          <a:p>
            <a:pPr marL="0" marR="0" lvl="0" indent="0" algn="ctr" defTabSz="914400" rtl="0" eaLnBrk="1" fontAlgn="auto" latinLnBrk="0" hangingPunct="1">
              <a:lnSpc>
                <a:spcPct val="80000"/>
              </a:lnSpc>
              <a:spcBef>
                <a:spcPts val="0"/>
              </a:spcBef>
              <a:spcAft>
                <a:spcPts val="0"/>
              </a:spcAft>
              <a:buClrTx/>
              <a:buSzTx/>
              <a:buFontTx/>
              <a:buNone/>
              <a:tabLst/>
              <a:defRPr sz="1700" b="1">
                <a:latin typeface="+mn-lt"/>
                <a:ea typeface="+mn-ea"/>
                <a:cs typeface="+mn-cs"/>
                <a:sym typeface="Helvetica"/>
              </a:defRPr>
            </a:pPr>
            <a:r>
              <a:rPr kumimoji="0" sz="17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after</a:t>
            </a:r>
            <a:r>
              <a:rPr kumimoji="0" lang="nl-BE" sz="17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 </a:t>
            </a:r>
            <a:r>
              <a:rPr kumimoji="0" sz="17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antigen</a:t>
            </a:r>
          </a:p>
          <a:p>
            <a:pPr marL="0" marR="0" lvl="0" indent="0" algn="ctr" defTabSz="914400" rtl="0" eaLnBrk="1" fontAlgn="auto" latinLnBrk="0" hangingPunct="1">
              <a:lnSpc>
                <a:spcPct val="80000"/>
              </a:lnSpc>
              <a:spcBef>
                <a:spcPts val="0"/>
              </a:spcBef>
              <a:spcAft>
                <a:spcPts val="0"/>
              </a:spcAft>
              <a:buClrTx/>
              <a:buSzTx/>
              <a:buFontTx/>
              <a:buNone/>
              <a:tabLst/>
              <a:defRPr sz="1700" b="1">
                <a:latin typeface="+mn-lt"/>
                <a:ea typeface="+mn-ea"/>
                <a:cs typeface="+mn-cs"/>
                <a:sym typeface="Helvetica"/>
              </a:defRPr>
            </a:pPr>
            <a:r>
              <a:rPr kumimoji="0" sz="17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recognition</a:t>
            </a:r>
          </a:p>
        </p:txBody>
      </p:sp>
      <p:sp>
        <p:nvSpPr>
          <p:cNvPr id="15" name="Shape 388">
            <a:extLst>
              <a:ext uri="{FF2B5EF4-FFF2-40B4-BE49-F238E27FC236}">
                <a16:creationId xmlns:a16="http://schemas.microsoft.com/office/drawing/2014/main" id="{4FBEDDF6-D676-C345-BDF0-10DB761EC0D9}"/>
              </a:ext>
            </a:extLst>
          </p:cNvPr>
          <p:cNvSpPr/>
          <p:nvPr/>
        </p:nvSpPr>
        <p:spPr>
          <a:xfrm flipV="1">
            <a:off x="9853805" y="5663695"/>
            <a:ext cx="0" cy="332848"/>
          </a:xfrm>
          <a:prstGeom prst="line">
            <a:avLst/>
          </a:prstGeom>
          <a:ln w="25400">
            <a:solidFill>
              <a:srgbClr val="000000"/>
            </a:solidFill>
            <a:miter lim="400000"/>
            <a:tailEnd type="triangle"/>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141EE055-A0DC-1A4A-810E-5487D70604ED}"/>
              </a:ext>
            </a:extLst>
          </p:cNvPr>
          <p:cNvGrpSpPr/>
          <p:nvPr/>
        </p:nvGrpSpPr>
        <p:grpSpPr>
          <a:xfrm>
            <a:off x="8893792" y="2487356"/>
            <a:ext cx="2881581" cy="4194877"/>
            <a:chOff x="8893792" y="2647773"/>
            <a:chExt cx="2881581" cy="4194877"/>
          </a:xfrm>
        </p:grpSpPr>
        <p:sp>
          <p:nvSpPr>
            <p:cNvPr id="11" name="Rectangle 10">
              <a:extLst>
                <a:ext uri="{FF2B5EF4-FFF2-40B4-BE49-F238E27FC236}">
                  <a16:creationId xmlns:a16="http://schemas.microsoft.com/office/drawing/2014/main" id="{47ABE20B-46AD-634D-BF28-B23E94B7F690}"/>
                </a:ext>
              </a:extLst>
            </p:cNvPr>
            <p:cNvSpPr/>
            <p:nvPr/>
          </p:nvSpPr>
          <p:spPr>
            <a:xfrm>
              <a:off x="9538344" y="2647773"/>
              <a:ext cx="2237029" cy="419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6A3D8D0-6856-A24E-89B5-B97E7D4F7056}"/>
                </a:ext>
              </a:extLst>
            </p:cNvPr>
            <p:cNvSpPr/>
            <p:nvPr/>
          </p:nvSpPr>
          <p:spPr>
            <a:xfrm>
              <a:off x="8893792" y="6407800"/>
              <a:ext cx="2214809" cy="434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Rettangolo 19"/>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Arrow: Right 111"/>
          <p:cNvSpPr/>
          <p:nvPr/>
        </p:nvSpPr>
        <p:spPr>
          <a:xfrm rot="5400000">
            <a:off x="5833898" y="2744398"/>
            <a:ext cx="792789" cy="10529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Shape 396"/>
          <p:cNvSpPr/>
          <p:nvPr/>
        </p:nvSpPr>
        <p:spPr>
          <a:xfrm>
            <a:off x="5871965" y="2214018"/>
            <a:ext cx="704839" cy="274285"/>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35704" tIns="35704" rIns="35704" bIns="35704" anchor="ctr"/>
          <a:lstStyle/>
          <a:p>
            <a:pPr marL="0" marR="0" lvl="0" indent="0" algn="ctr" defTabSz="914400" rtl="0" eaLnBrk="1" fontAlgn="auto" latinLnBrk="0" hangingPunct="1">
              <a:lnSpc>
                <a:spcPct val="80000"/>
              </a:lnSpc>
              <a:spcBef>
                <a:spcPts val="0"/>
              </a:spcBef>
              <a:spcAft>
                <a:spcPts val="0"/>
              </a:spcAft>
              <a:buClrTx/>
              <a:buSzTx/>
              <a:buFontTx/>
              <a:buNone/>
              <a:tabLst/>
              <a:defRPr sz="1800" b="1">
                <a:latin typeface="+mn-lt"/>
                <a:ea typeface="+mn-ea"/>
                <a:cs typeface="+mn-cs"/>
                <a:sym typeface="Helvetica"/>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antigen</a:t>
            </a:r>
          </a:p>
        </p:txBody>
      </p:sp>
      <p:sp>
        <p:nvSpPr>
          <p:cNvPr id="32" name="Rectangle 31"/>
          <p:cNvSpPr/>
          <p:nvPr/>
        </p:nvSpPr>
        <p:spPr>
          <a:xfrm rot="10800000">
            <a:off x="1902183" y="1048967"/>
            <a:ext cx="9464821" cy="62555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rot="10800000">
            <a:off x="1902186" y="1675996"/>
            <a:ext cx="9464820" cy="1872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1902187" y="3709493"/>
            <a:ext cx="9464819" cy="18278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02185" y="3522736"/>
            <a:ext cx="9464819" cy="18776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5979159" y="3480205"/>
            <a:ext cx="100813" cy="322735"/>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8" name="Rectangle 177"/>
          <p:cNvSpPr/>
          <p:nvPr/>
        </p:nvSpPr>
        <p:spPr>
          <a:xfrm>
            <a:off x="6387143" y="3480205"/>
            <a:ext cx="100813" cy="322735"/>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1" name="Straight Arrow Connector 180"/>
          <p:cNvCxnSpPr/>
          <p:nvPr/>
        </p:nvCxnSpPr>
        <p:spPr>
          <a:xfrm>
            <a:off x="2411956" y="2341376"/>
            <a:ext cx="0" cy="720000"/>
          </a:xfrm>
          <a:prstGeom prst="straightConnector1">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3076641" y="2341376"/>
            <a:ext cx="0" cy="720000"/>
          </a:xfrm>
          <a:prstGeom prst="straightConnector1">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a:off x="4395796" y="2341376"/>
            <a:ext cx="0" cy="720000"/>
          </a:xfrm>
          <a:prstGeom prst="straightConnector1">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5" name="Arrow: Right 304"/>
          <p:cNvSpPr/>
          <p:nvPr/>
        </p:nvSpPr>
        <p:spPr>
          <a:xfrm rot="5400000">
            <a:off x="6070702" y="4312852"/>
            <a:ext cx="288557" cy="8775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p:cNvSpPr/>
          <p:nvPr/>
        </p:nvSpPr>
        <p:spPr>
          <a:xfrm>
            <a:off x="2087186" y="1326694"/>
            <a:ext cx="575724" cy="256507"/>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4-1BBL</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Rectangle 169"/>
          <p:cNvSpPr/>
          <p:nvPr/>
        </p:nvSpPr>
        <p:spPr>
          <a:xfrm>
            <a:off x="2826854" y="1326694"/>
            <a:ext cx="510000" cy="256507"/>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GITRL</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Rectangle 173"/>
          <p:cNvSpPr/>
          <p:nvPr/>
        </p:nvSpPr>
        <p:spPr>
          <a:xfrm>
            <a:off x="4134987" y="1326694"/>
            <a:ext cx="481147" cy="256507"/>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CD70</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Rectangle 176"/>
          <p:cNvSpPr/>
          <p:nvPr/>
        </p:nvSpPr>
        <p:spPr>
          <a:xfrm>
            <a:off x="3414846" y="1326694"/>
            <a:ext cx="548472" cy="256507"/>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OX40L</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Rectangle 178"/>
          <p:cNvSpPr/>
          <p:nvPr/>
        </p:nvSpPr>
        <p:spPr>
          <a:xfrm>
            <a:off x="4773596" y="1176021"/>
            <a:ext cx="481147" cy="420718"/>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CD80</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B7.1</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Rectangle 179"/>
          <p:cNvSpPr/>
          <p:nvPr/>
        </p:nvSpPr>
        <p:spPr>
          <a:xfrm>
            <a:off x="5234839" y="1176021"/>
            <a:ext cx="481147" cy="420718"/>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CD86</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B7.2</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Rectangle 181"/>
          <p:cNvSpPr/>
          <p:nvPr/>
        </p:nvSpPr>
        <p:spPr>
          <a:xfrm>
            <a:off x="6010302" y="1326694"/>
            <a:ext cx="412218" cy="256507"/>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HLA</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99" name="Group 198"/>
          <p:cNvGrpSpPr/>
          <p:nvPr/>
        </p:nvGrpSpPr>
        <p:grpSpPr>
          <a:xfrm>
            <a:off x="5047445" y="2341376"/>
            <a:ext cx="392289" cy="720000"/>
            <a:chOff x="7953441" y="2587806"/>
            <a:chExt cx="392289" cy="1102217"/>
          </a:xfrm>
        </p:grpSpPr>
        <p:cxnSp>
          <p:nvCxnSpPr>
            <p:cNvPr id="200" name="Straight Arrow Connector 199"/>
            <p:cNvCxnSpPr/>
            <p:nvPr/>
          </p:nvCxnSpPr>
          <p:spPr>
            <a:xfrm>
              <a:off x="7953441" y="2587806"/>
              <a:ext cx="200378" cy="1102217"/>
            </a:xfrm>
            <a:prstGeom prst="straightConnector1">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a:off x="8145352" y="2587806"/>
              <a:ext cx="200378" cy="1102217"/>
            </a:xfrm>
            <a:prstGeom prst="straightConnector1">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05" name="Straight Arrow Connector 204"/>
          <p:cNvCxnSpPr/>
          <p:nvPr/>
        </p:nvCxnSpPr>
        <p:spPr>
          <a:xfrm>
            <a:off x="3703923" y="2341376"/>
            <a:ext cx="0" cy="720000"/>
          </a:xfrm>
          <a:prstGeom prst="straightConnector1">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3" name="Rectangle 212"/>
          <p:cNvSpPr/>
          <p:nvPr/>
        </p:nvSpPr>
        <p:spPr>
          <a:xfrm>
            <a:off x="2116034" y="3915370"/>
            <a:ext cx="518016" cy="256507"/>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4-1BB</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4" name="Rectangle 213"/>
          <p:cNvSpPr/>
          <p:nvPr/>
        </p:nvSpPr>
        <p:spPr>
          <a:xfrm>
            <a:off x="2855706" y="3917904"/>
            <a:ext cx="452292" cy="256507"/>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GITR</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5" name="Rectangle 214"/>
          <p:cNvSpPr/>
          <p:nvPr/>
        </p:nvSpPr>
        <p:spPr>
          <a:xfrm>
            <a:off x="3443699" y="3917862"/>
            <a:ext cx="490764" cy="256507"/>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OX40</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6" name="Rectangle 215"/>
          <p:cNvSpPr/>
          <p:nvPr/>
        </p:nvSpPr>
        <p:spPr>
          <a:xfrm>
            <a:off x="4134985" y="3915370"/>
            <a:ext cx="481147" cy="256507"/>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CD27</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7" name="Rectangle 216"/>
          <p:cNvSpPr/>
          <p:nvPr/>
        </p:nvSpPr>
        <p:spPr>
          <a:xfrm>
            <a:off x="5005332" y="3915370"/>
            <a:ext cx="481147" cy="256507"/>
          </a:xfrm>
          <a:prstGeom prst="rect">
            <a:avLst/>
          </a:prstGeom>
        </p:spPr>
        <p:txBody>
          <a:bodyPr wrap="none" lIns="91403" tIns="45701" rIns="91403" bIns="45701">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CD28</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8" name="Rectangle 217"/>
          <p:cNvSpPr/>
          <p:nvPr/>
        </p:nvSpPr>
        <p:spPr>
          <a:xfrm>
            <a:off x="6013877" y="3875983"/>
            <a:ext cx="442675" cy="364677"/>
          </a:xfrm>
          <a:prstGeom prst="rect">
            <a:avLst/>
          </a:prstGeom>
        </p:spPr>
        <p:txBody>
          <a:bodyPr wrap="none" lIns="91403" tIns="45701" rIns="91403" bIns="45701">
            <a:spAutoFit/>
          </a:bodyPr>
          <a:lstStyle/>
          <a:p>
            <a:pPr marL="0" marR="0" lvl="0" indent="0" algn="ctr" defTabSz="914400" rtl="0" eaLnBrk="1" fontAlgn="ctr" latinLnBrk="0" hangingPunct="1">
              <a:lnSpc>
                <a:spcPct val="7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TCR</a:t>
            </a:r>
          </a:p>
          <a:p>
            <a:pPr marL="0" marR="0" lvl="0" indent="0" algn="ctr" defTabSz="914400" rtl="0" eaLnBrk="1" fontAlgn="ctr" latinLnBrk="0" hangingPunct="1">
              <a:lnSpc>
                <a:spcPct val="7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CD3</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6043493" y="3206978"/>
            <a:ext cx="373601" cy="668549"/>
          </a:xfrm>
          <a:prstGeom prst="rect">
            <a:avLst/>
          </a:prstGeom>
        </p:spPr>
      </p:pic>
      <p:pic>
        <p:nvPicPr>
          <p:cNvPr id="12" name="Picture 11"/>
          <p:cNvPicPr>
            <a:picLocks noChangeAspect="1"/>
          </p:cNvPicPr>
          <p:nvPr/>
        </p:nvPicPr>
        <p:blipFill>
          <a:blip r:embed="rId4"/>
          <a:stretch>
            <a:fillRect/>
          </a:stretch>
        </p:blipFill>
        <p:spPr>
          <a:xfrm rot="5400000">
            <a:off x="2059901" y="3420477"/>
            <a:ext cx="678099" cy="254287"/>
          </a:xfrm>
          <a:prstGeom prst="rect">
            <a:avLst/>
          </a:prstGeom>
        </p:spPr>
      </p:pic>
      <p:pic>
        <p:nvPicPr>
          <p:cNvPr id="142" name="Picture 141"/>
          <p:cNvPicPr>
            <a:picLocks noChangeAspect="1"/>
          </p:cNvPicPr>
          <p:nvPr/>
        </p:nvPicPr>
        <p:blipFill>
          <a:blip r:embed="rId4"/>
          <a:stretch>
            <a:fillRect/>
          </a:stretch>
        </p:blipFill>
        <p:spPr>
          <a:xfrm rot="5400000">
            <a:off x="2737592" y="3420477"/>
            <a:ext cx="678099" cy="254287"/>
          </a:xfrm>
          <a:prstGeom prst="rect">
            <a:avLst/>
          </a:prstGeom>
        </p:spPr>
      </p:pic>
      <p:pic>
        <p:nvPicPr>
          <p:cNvPr id="147" name="Picture 146"/>
          <p:cNvPicPr>
            <a:picLocks noChangeAspect="1"/>
          </p:cNvPicPr>
          <p:nvPr/>
        </p:nvPicPr>
        <p:blipFill>
          <a:blip r:embed="rId4"/>
          <a:stretch>
            <a:fillRect/>
          </a:stretch>
        </p:blipFill>
        <p:spPr>
          <a:xfrm rot="5400000">
            <a:off x="3349064" y="3420477"/>
            <a:ext cx="678099" cy="254287"/>
          </a:xfrm>
          <a:prstGeom prst="rect">
            <a:avLst/>
          </a:prstGeom>
        </p:spPr>
      </p:pic>
      <p:pic>
        <p:nvPicPr>
          <p:cNvPr id="149" name="Picture 148"/>
          <p:cNvPicPr>
            <a:picLocks noChangeAspect="1"/>
          </p:cNvPicPr>
          <p:nvPr/>
        </p:nvPicPr>
        <p:blipFill>
          <a:blip r:embed="rId4"/>
          <a:stretch>
            <a:fillRect/>
          </a:stretch>
        </p:blipFill>
        <p:spPr>
          <a:xfrm rot="5400000">
            <a:off x="4056748" y="3420477"/>
            <a:ext cx="678099" cy="254287"/>
          </a:xfrm>
          <a:prstGeom prst="rect">
            <a:avLst/>
          </a:prstGeom>
        </p:spPr>
      </p:pic>
      <p:pic>
        <p:nvPicPr>
          <p:cNvPr id="150" name="Picture 149"/>
          <p:cNvPicPr>
            <a:picLocks noChangeAspect="1"/>
          </p:cNvPicPr>
          <p:nvPr/>
        </p:nvPicPr>
        <p:blipFill>
          <a:blip r:embed="rId4"/>
          <a:stretch>
            <a:fillRect/>
          </a:stretch>
        </p:blipFill>
        <p:spPr>
          <a:xfrm rot="5400000">
            <a:off x="4908773" y="3420477"/>
            <a:ext cx="678099" cy="254287"/>
          </a:xfrm>
          <a:prstGeom prst="rect">
            <a:avLst/>
          </a:prstGeom>
        </p:spPr>
      </p:pic>
      <p:pic>
        <p:nvPicPr>
          <p:cNvPr id="18" name="Picture 17"/>
          <p:cNvPicPr>
            <a:picLocks noChangeAspect="1"/>
          </p:cNvPicPr>
          <p:nvPr/>
        </p:nvPicPr>
        <p:blipFill>
          <a:blip r:embed="rId5"/>
          <a:stretch>
            <a:fillRect/>
          </a:stretch>
        </p:blipFill>
        <p:spPr>
          <a:xfrm rot="5400000">
            <a:off x="2070914" y="1847757"/>
            <a:ext cx="682089" cy="136419"/>
          </a:xfrm>
          <a:prstGeom prst="rect">
            <a:avLst/>
          </a:prstGeom>
        </p:spPr>
      </p:pic>
      <p:pic>
        <p:nvPicPr>
          <p:cNvPr id="160" name="Picture 159"/>
          <p:cNvPicPr>
            <a:picLocks noChangeAspect="1"/>
          </p:cNvPicPr>
          <p:nvPr/>
        </p:nvPicPr>
        <p:blipFill>
          <a:blip r:embed="rId5"/>
          <a:stretch>
            <a:fillRect/>
          </a:stretch>
        </p:blipFill>
        <p:spPr>
          <a:xfrm rot="5400000">
            <a:off x="2735600" y="1847759"/>
            <a:ext cx="682089" cy="136419"/>
          </a:xfrm>
          <a:prstGeom prst="rect">
            <a:avLst/>
          </a:prstGeom>
        </p:spPr>
      </p:pic>
      <p:pic>
        <p:nvPicPr>
          <p:cNvPr id="163" name="Picture 162"/>
          <p:cNvPicPr>
            <a:picLocks noChangeAspect="1"/>
          </p:cNvPicPr>
          <p:nvPr/>
        </p:nvPicPr>
        <p:blipFill>
          <a:blip r:embed="rId5"/>
          <a:stretch>
            <a:fillRect/>
          </a:stretch>
        </p:blipFill>
        <p:spPr>
          <a:xfrm rot="5400000">
            <a:off x="3362882" y="1847759"/>
            <a:ext cx="682089" cy="136419"/>
          </a:xfrm>
          <a:prstGeom prst="rect">
            <a:avLst/>
          </a:prstGeom>
        </p:spPr>
      </p:pic>
      <p:pic>
        <p:nvPicPr>
          <p:cNvPr id="166" name="Picture 165"/>
          <p:cNvPicPr>
            <a:picLocks noChangeAspect="1"/>
          </p:cNvPicPr>
          <p:nvPr/>
        </p:nvPicPr>
        <p:blipFill>
          <a:blip r:embed="rId5"/>
          <a:stretch>
            <a:fillRect/>
          </a:stretch>
        </p:blipFill>
        <p:spPr>
          <a:xfrm rot="5400000">
            <a:off x="4054754" y="1847760"/>
            <a:ext cx="682089" cy="136419"/>
          </a:xfrm>
          <a:prstGeom prst="rect">
            <a:avLst/>
          </a:prstGeom>
        </p:spPr>
      </p:pic>
      <p:pic>
        <p:nvPicPr>
          <p:cNvPr id="183" name="Picture 182"/>
          <p:cNvPicPr>
            <a:picLocks noChangeAspect="1"/>
          </p:cNvPicPr>
          <p:nvPr/>
        </p:nvPicPr>
        <p:blipFill>
          <a:blip r:embed="rId5"/>
          <a:stretch>
            <a:fillRect/>
          </a:stretch>
        </p:blipFill>
        <p:spPr>
          <a:xfrm rot="5400000">
            <a:off x="4690436" y="1847761"/>
            <a:ext cx="682089" cy="136419"/>
          </a:xfrm>
          <a:prstGeom prst="rect">
            <a:avLst/>
          </a:prstGeom>
        </p:spPr>
      </p:pic>
      <p:pic>
        <p:nvPicPr>
          <p:cNvPr id="184" name="Picture 183"/>
          <p:cNvPicPr>
            <a:picLocks noChangeAspect="1"/>
          </p:cNvPicPr>
          <p:nvPr/>
        </p:nvPicPr>
        <p:blipFill>
          <a:blip r:embed="rId5"/>
          <a:stretch>
            <a:fillRect/>
          </a:stretch>
        </p:blipFill>
        <p:spPr>
          <a:xfrm rot="5400000">
            <a:off x="5102132" y="1847763"/>
            <a:ext cx="682089" cy="136419"/>
          </a:xfrm>
          <a:prstGeom prst="rect">
            <a:avLst/>
          </a:prstGeom>
        </p:spPr>
      </p:pic>
      <p:cxnSp>
        <p:nvCxnSpPr>
          <p:cNvPr id="251" name="Straight Arrow Connector 250"/>
          <p:cNvCxnSpPr/>
          <p:nvPr/>
        </p:nvCxnSpPr>
        <p:spPr>
          <a:xfrm>
            <a:off x="10171063" y="2341377"/>
            <a:ext cx="0" cy="720000"/>
          </a:xfrm>
          <a:prstGeom prst="straightConnector1">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10828627" y="2341377"/>
            <a:ext cx="0" cy="720000"/>
          </a:xfrm>
          <a:prstGeom prst="straightConnector1">
            <a:avLst/>
          </a:prstGeom>
          <a:ln w="12700">
            <a:solidFill>
              <a:schemeClr val="bg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220449" y="4866530"/>
            <a:ext cx="0" cy="270933"/>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5" name="Rectangle 184"/>
          <p:cNvSpPr/>
          <p:nvPr/>
        </p:nvSpPr>
        <p:spPr>
          <a:xfrm>
            <a:off x="7685906" y="1326695"/>
            <a:ext cx="573137"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PD-L1</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Rectangle 185"/>
          <p:cNvSpPr/>
          <p:nvPr/>
        </p:nvSpPr>
        <p:spPr>
          <a:xfrm>
            <a:off x="8197953" y="1326695"/>
            <a:ext cx="573137"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PD-L2</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Rectangle 186"/>
          <p:cNvSpPr/>
          <p:nvPr/>
        </p:nvSpPr>
        <p:spPr>
          <a:xfrm>
            <a:off x="8670238" y="1176021"/>
            <a:ext cx="855265"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CEACAM-1</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Rectangle 187"/>
          <p:cNvSpPr/>
          <p:nvPr/>
        </p:nvSpPr>
        <p:spPr>
          <a:xfrm>
            <a:off x="9250027" y="1326695"/>
            <a:ext cx="584357"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GAL-9</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Rectangle 188"/>
          <p:cNvSpPr/>
          <p:nvPr/>
        </p:nvSpPr>
        <p:spPr>
          <a:xfrm>
            <a:off x="9907677" y="1326695"/>
            <a:ext cx="589167"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HLA-II</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Rectangle 189"/>
          <p:cNvSpPr/>
          <p:nvPr/>
        </p:nvSpPr>
        <p:spPr>
          <a:xfrm>
            <a:off x="10571447" y="1326695"/>
            <a:ext cx="600387"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HVEM</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37" name="Group 236"/>
          <p:cNvGrpSpPr/>
          <p:nvPr/>
        </p:nvGrpSpPr>
        <p:grpSpPr>
          <a:xfrm>
            <a:off x="8026822" y="2341377"/>
            <a:ext cx="392289" cy="720000"/>
            <a:chOff x="7953441" y="2587806"/>
            <a:chExt cx="392289" cy="1102217"/>
          </a:xfrm>
        </p:grpSpPr>
        <p:cxnSp>
          <p:nvCxnSpPr>
            <p:cNvPr id="146" name="Straight Arrow Connector 145"/>
            <p:cNvCxnSpPr/>
            <p:nvPr/>
          </p:nvCxnSpPr>
          <p:spPr>
            <a:xfrm>
              <a:off x="7953441" y="2587806"/>
              <a:ext cx="200378" cy="1102217"/>
            </a:xfrm>
            <a:prstGeom prst="straightConnector1">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a:off x="8145352" y="2587806"/>
              <a:ext cx="200378" cy="1102217"/>
            </a:xfrm>
            <a:prstGeom prst="straightConnector1">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p:nvGrpSpPr>
        <p:grpSpPr>
          <a:xfrm>
            <a:off x="6956800" y="2341377"/>
            <a:ext cx="392289" cy="720000"/>
            <a:chOff x="7953441" y="2587806"/>
            <a:chExt cx="392289" cy="1102217"/>
          </a:xfrm>
        </p:grpSpPr>
        <p:cxnSp>
          <p:nvCxnSpPr>
            <p:cNvPr id="197" name="Straight Arrow Connector 196"/>
            <p:cNvCxnSpPr/>
            <p:nvPr/>
          </p:nvCxnSpPr>
          <p:spPr>
            <a:xfrm>
              <a:off x="7953441" y="2587806"/>
              <a:ext cx="200378" cy="1102217"/>
            </a:xfrm>
            <a:prstGeom prst="straightConnector1">
              <a:avLst/>
            </a:prstGeom>
            <a:ln w="28575" cmpd="sng">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flipH="1">
              <a:off x="8145352" y="2587806"/>
              <a:ext cx="200378" cy="1102217"/>
            </a:xfrm>
            <a:prstGeom prst="straightConnector1">
              <a:avLst/>
            </a:prstGeom>
            <a:ln w="28575" cmpd="sng">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p:nvGrpSpPr>
        <p:grpSpPr>
          <a:xfrm>
            <a:off x="9125880" y="2341377"/>
            <a:ext cx="392289" cy="720000"/>
            <a:chOff x="7953441" y="2587806"/>
            <a:chExt cx="392289" cy="1102217"/>
          </a:xfrm>
        </p:grpSpPr>
        <p:cxnSp>
          <p:nvCxnSpPr>
            <p:cNvPr id="203" name="Straight Arrow Connector 202"/>
            <p:cNvCxnSpPr/>
            <p:nvPr/>
          </p:nvCxnSpPr>
          <p:spPr>
            <a:xfrm>
              <a:off x="7953441" y="2587806"/>
              <a:ext cx="200378" cy="1102217"/>
            </a:xfrm>
            <a:prstGeom prst="straightConnector1">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a:off x="8145352" y="2587806"/>
              <a:ext cx="200378" cy="1102217"/>
            </a:xfrm>
            <a:prstGeom prst="straightConnector1">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10" name="Rectangle 209"/>
          <p:cNvSpPr/>
          <p:nvPr/>
        </p:nvSpPr>
        <p:spPr>
          <a:xfrm>
            <a:off x="6651076" y="1326695"/>
            <a:ext cx="542680"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CD80</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1" name="Rectangle 210"/>
          <p:cNvSpPr/>
          <p:nvPr/>
        </p:nvSpPr>
        <p:spPr>
          <a:xfrm>
            <a:off x="7112320" y="1326695"/>
            <a:ext cx="542680"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CD86</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9" name="Rectangle 218"/>
          <p:cNvSpPr/>
          <p:nvPr/>
        </p:nvSpPr>
        <p:spPr>
          <a:xfrm>
            <a:off x="6840934" y="3915371"/>
            <a:ext cx="637257"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CTLA-4</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Rectangle 220"/>
          <p:cNvSpPr/>
          <p:nvPr/>
        </p:nvSpPr>
        <p:spPr>
          <a:xfrm>
            <a:off x="7953878" y="3915371"/>
            <a:ext cx="515429"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PD-1</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Rectangle 221"/>
          <p:cNvSpPr/>
          <p:nvPr/>
        </p:nvSpPr>
        <p:spPr>
          <a:xfrm>
            <a:off x="9028671" y="3915371"/>
            <a:ext cx="581152"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TIM-3</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Rectangle 222"/>
          <p:cNvSpPr/>
          <p:nvPr/>
        </p:nvSpPr>
        <p:spPr>
          <a:xfrm>
            <a:off x="9890684" y="3915371"/>
            <a:ext cx="584357"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LAG-3</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6" name="Rectangle 255"/>
          <p:cNvSpPr/>
          <p:nvPr/>
        </p:nvSpPr>
        <p:spPr>
          <a:xfrm>
            <a:off x="10554877" y="3915371"/>
            <a:ext cx="600387" cy="287274"/>
          </a:xfrm>
          <a:prstGeom prst="rect">
            <a:avLst/>
          </a:prstGeom>
        </p:spPr>
        <p:txBody>
          <a:bodyPr wrap="none" lIns="121872" tIns="60936" rIns="121872" bIns="60936">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HVEM</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Right Brace 132"/>
          <p:cNvSpPr/>
          <p:nvPr/>
        </p:nvSpPr>
        <p:spPr>
          <a:xfrm rot="5400000">
            <a:off x="8874341" y="2174313"/>
            <a:ext cx="309169" cy="4267648"/>
          </a:xfrm>
          <a:prstGeom prst="rightBrace">
            <a:avLst>
              <a:gd name="adj1" fmla="val 61618"/>
              <a:gd name="adj2" fmla="val 50000"/>
            </a:avLst>
          </a:prstGeom>
          <a:ln w="19050" cmpd="sng">
            <a:solidFill>
              <a:srgbClr val="FF0000"/>
            </a:solidFill>
          </a:ln>
        </p:spPr>
        <p:style>
          <a:lnRef idx="1">
            <a:schemeClr val="accent1"/>
          </a:lnRef>
          <a:fillRef idx="0">
            <a:schemeClr val="accent1"/>
          </a:fillRef>
          <a:effectRef idx="0">
            <a:schemeClr val="accent1"/>
          </a:effectRef>
          <a:fontRef idx="minor">
            <a:schemeClr val="tx1"/>
          </a:fontRef>
        </p:style>
        <p:txBody>
          <a:bodyPr lIns="121872" tIns="60936" rIns="121872" bIns="609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6" name="Straight Connector 135"/>
          <p:cNvCxnSpPr>
            <a:cxnSpLocks/>
            <a:stCxn id="133" idx="1"/>
          </p:cNvCxnSpPr>
          <p:nvPr/>
        </p:nvCxnSpPr>
        <p:spPr>
          <a:xfrm>
            <a:off x="9028922" y="4462723"/>
            <a:ext cx="5013" cy="523405"/>
          </a:xfrm>
          <a:prstGeom prst="line">
            <a:avLst/>
          </a:prstGeom>
          <a:ln w="19050" cmpd="sng">
            <a:solidFill>
              <a:srgbClr val="E41F0A"/>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7216218" y="4997428"/>
            <a:ext cx="1830684" cy="5321"/>
          </a:xfrm>
          <a:prstGeom prst="line">
            <a:avLst/>
          </a:prstGeom>
          <a:ln w="1905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rot="5400000">
            <a:off x="6818776" y="3420067"/>
            <a:ext cx="676800" cy="253800"/>
          </a:xfrm>
          <a:prstGeom prst="rect">
            <a:avLst/>
          </a:prstGeom>
        </p:spPr>
      </p:pic>
      <p:pic>
        <p:nvPicPr>
          <p:cNvPr id="151" name="Picture 150"/>
          <p:cNvPicPr>
            <a:picLocks noChangeAspect="1"/>
          </p:cNvPicPr>
          <p:nvPr/>
        </p:nvPicPr>
        <p:blipFill>
          <a:blip r:embed="rId6"/>
          <a:stretch>
            <a:fillRect/>
          </a:stretch>
        </p:blipFill>
        <p:spPr>
          <a:xfrm rot="5400000">
            <a:off x="7880332" y="3420067"/>
            <a:ext cx="676800" cy="253800"/>
          </a:xfrm>
          <a:prstGeom prst="rect">
            <a:avLst/>
          </a:prstGeom>
        </p:spPr>
      </p:pic>
      <p:pic>
        <p:nvPicPr>
          <p:cNvPr id="154" name="Picture 153"/>
          <p:cNvPicPr>
            <a:picLocks noChangeAspect="1"/>
          </p:cNvPicPr>
          <p:nvPr/>
        </p:nvPicPr>
        <p:blipFill>
          <a:blip r:embed="rId6"/>
          <a:stretch>
            <a:fillRect/>
          </a:stretch>
        </p:blipFill>
        <p:spPr>
          <a:xfrm rot="5400000">
            <a:off x="8979389" y="3420067"/>
            <a:ext cx="676800" cy="253800"/>
          </a:xfrm>
          <a:prstGeom prst="rect">
            <a:avLst/>
          </a:prstGeom>
        </p:spPr>
      </p:pic>
      <p:pic>
        <p:nvPicPr>
          <p:cNvPr id="155" name="Picture 154"/>
          <p:cNvPicPr>
            <a:picLocks noChangeAspect="1"/>
          </p:cNvPicPr>
          <p:nvPr/>
        </p:nvPicPr>
        <p:blipFill>
          <a:blip r:embed="rId6"/>
          <a:stretch>
            <a:fillRect/>
          </a:stretch>
        </p:blipFill>
        <p:spPr>
          <a:xfrm rot="5400000">
            <a:off x="9835908" y="3420067"/>
            <a:ext cx="676800" cy="253800"/>
          </a:xfrm>
          <a:prstGeom prst="rect">
            <a:avLst/>
          </a:prstGeom>
        </p:spPr>
      </p:pic>
      <p:pic>
        <p:nvPicPr>
          <p:cNvPr id="159" name="Picture 158"/>
          <p:cNvPicPr>
            <a:picLocks noChangeAspect="1"/>
          </p:cNvPicPr>
          <p:nvPr/>
        </p:nvPicPr>
        <p:blipFill>
          <a:blip r:embed="rId6"/>
          <a:stretch>
            <a:fillRect/>
          </a:stretch>
        </p:blipFill>
        <p:spPr>
          <a:xfrm rot="5400000">
            <a:off x="10490227" y="3420067"/>
            <a:ext cx="676800" cy="253800"/>
          </a:xfrm>
          <a:prstGeom prst="rect">
            <a:avLst/>
          </a:prstGeom>
        </p:spPr>
      </p:pic>
      <p:pic>
        <p:nvPicPr>
          <p:cNvPr id="191" name="Picture 190"/>
          <p:cNvPicPr>
            <a:picLocks noChangeAspect="1"/>
          </p:cNvPicPr>
          <p:nvPr/>
        </p:nvPicPr>
        <p:blipFill>
          <a:blip r:embed="rId5"/>
          <a:stretch>
            <a:fillRect/>
          </a:stretch>
        </p:blipFill>
        <p:spPr>
          <a:xfrm rot="5400000">
            <a:off x="6615757" y="1847764"/>
            <a:ext cx="682089" cy="136419"/>
          </a:xfrm>
          <a:prstGeom prst="rect">
            <a:avLst/>
          </a:prstGeom>
        </p:spPr>
      </p:pic>
      <p:pic>
        <p:nvPicPr>
          <p:cNvPr id="192" name="Picture 191"/>
          <p:cNvPicPr>
            <a:picLocks noChangeAspect="1"/>
          </p:cNvPicPr>
          <p:nvPr/>
        </p:nvPicPr>
        <p:blipFill>
          <a:blip r:embed="rId5"/>
          <a:stretch>
            <a:fillRect/>
          </a:stretch>
        </p:blipFill>
        <p:spPr>
          <a:xfrm rot="5400000">
            <a:off x="7014297" y="1847764"/>
            <a:ext cx="682089" cy="136419"/>
          </a:xfrm>
          <a:prstGeom prst="rect">
            <a:avLst/>
          </a:prstGeom>
        </p:spPr>
      </p:pic>
      <p:pic>
        <p:nvPicPr>
          <p:cNvPr id="193" name="Picture 192"/>
          <p:cNvPicPr>
            <a:picLocks noChangeAspect="1"/>
          </p:cNvPicPr>
          <p:nvPr/>
        </p:nvPicPr>
        <p:blipFill>
          <a:blip r:embed="rId5"/>
          <a:stretch>
            <a:fillRect/>
          </a:stretch>
        </p:blipFill>
        <p:spPr>
          <a:xfrm rot="5400000">
            <a:off x="7693036" y="1847765"/>
            <a:ext cx="682089" cy="136419"/>
          </a:xfrm>
          <a:prstGeom prst="rect">
            <a:avLst/>
          </a:prstGeom>
        </p:spPr>
      </p:pic>
      <p:pic>
        <p:nvPicPr>
          <p:cNvPr id="194" name="Picture 193"/>
          <p:cNvPicPr>
            <a:picLocks noChangeAspect="1"/>
          </p:cNvPicPr>
          <p:nvPr/>
        </p:nvPicPr>
        <p:blipFill>
          <a:blip r:embed="rId5"/>
          <a:stretch>
            <a:fillRect/>
          </a:stretch>
        </p:blipFill>
        <p:spPr>
          <a:xfrm rot="5400000">
            <a:off x="8078069" y="1847767"/>
            <a:ext cx="682089" cy="136419"/>
          </a:xfrm>
          <a:prstGeom prst="rect">
            <a:avLst/>
          </a:prstGeom>
        </p:spPr>
      </p:pic>
      <p:pic>
        <p:nvPicPr>
          <p:cNvPr id="212" name="Picture 211"/>
          <p:cNvPicPr>
            <a:picLocks noChangeAspect="1"/>
          </p:cNvPicPr>
          <p:nvPr/>
        </p:nvPicPr>
        <p:blipFill>
          <a:blip r:embed="rId5"/>
          <a:stretch>
            <a:fillRect/>
          </a:stretch>
        </p:blipFill>
        <p:spPr>
          <a:xfrm rot="5400000">
            <a:off x="8779965" y="1847768"/>
            <a:ext cx="682089" cy="136419"/>
          </a:xfrm>
          <a:prstGeom prst="rect">
            <a:avLst/>
          </a:prstGeom>
        </p:spPr>
      </p:pic>
      <p:pic>
        <p:nvPicPr>
          <p:cNvPr id="220" name="Picture 219"/>
          <p:cNvPicPr>
            <a:picLocks noChangeAspect="1"/>
          </p:cNvPicPr>
          <p:nvPr/>
        </p:nvPicPr>
        <p:blipFill>
          <a:blip r:embed="rId5"/>
          <a:stretch>
            <a:fillRect/>
          </a:stretch>
        </p:blipFill>
        <p:spPr>
          <a:xfrm rot="5400000">
            <a:off x="9178104" y="1847768"/>
            <a:ext cx="682089" cy="136419"/>
          </a:xfrm>
          <a:prstGeom prst="rect">
            <a:avLst/>
          </a:prstGeom>
        </p:spPr>
      </p:pic>
      <p:pic>
        <p:nvPicPr>
          <p:cNvPr id="227" name="Picture 226"/>
          <p:cNvPicPr>
            <a:picLocks noChangeAspect="1"/>
          </p:cNvPicPr>
          <p:nvPr/>
        </p:nvPicPr>
        <p:blipFill>
          <a:blip r:embed="rId5"/>
          <a:stretch>
            <a:fillRect/>
          </a:stretch>
        </p:blipFill>
        <p:spPr>
          <a:xfrm rot="5400000">
            <a:off x="9830021" y="1847769"/>
            <a:ext cx="682089" cy="136419"/>
          </a:xfrm>
          <a:prstGeom prst="rect">
            <a:avLst/>
          </a:prstGeom>
        </p:spPr>
      </p:pic>
      <p:pic>
        <p:nvPicPr>
          <p:cNvPr id="228" name="Picture 227"/>
          <p:cNvPicPr>
            <a:picLocks noChangeAspect="1"/>
          </p:cNvPicPr>
          <p:nvPr/>
        </p:nvPicPr>
        <p:blipFill>
          <a:blip r:embed="rId5"/>
          <a:stretch>
            <a:fillRect/>
          </a:stretch>
        </p:blipFill>
        <p:spPr>
          <a:xfrm rot="5400000">
            <a:off x="10487585" y="1847771"/>
            <a:ext cx="682089" cy="136419"/>
          </a:xfrm>
          <a:prstGeom prst="rect">
            <a:avLst/>
          </a:prstGeom>
        </p:spPr>
      </p:pic>
      <p:sp>
        <p:nvSpPr>
          <p:cNvPr id="229" name="Right Brace 228"/>
          <p:cNvSpPr/>
          <p:nvPr/>
        </p:nvSpPr>
        <p:spPr>
          <a:xfrm rot="5400000">
            <a:off x="3644682" y="2594023"/>
            <a:ext cx="309169" cy="3422203"/>
          </a:xfrm>
          <a:prstGeom prst="rightBrace">
            <a:avLst>
              <a:gd name="adj1" fmla="val 82157"/>
              <a:gd name="adj2" fmla="val 50000"/>
            </a:avLst>
          </a:prstGeom>
          <a:ln w="19050" cmpd="sng">
            <a:solidFill>
              <a:srgbClr val="0000FF"/>
            </a:solidFill>
          </a:ln>
        </p:spPr>
        <p:style>
          <a:lnRef idx="1">
            <a:schemeClr val="accent1"/>
          </a:lnRef>
          <a:fillRef idx="0">
            <a:schemeClr val="accent1"/>
          </a:fillRef>
          <a:effectRef idx="0">
            <a:schemeClr val="accent1"/>
          </a:effectRef>
          <a:fontRef idx="minor">
            <a:schemeClr val="tx1"/>
          </a:fontRef>
        </p:style>
        <p:txBody>
          <a:bodyPr lIns="91403" tIns="45701" rIns="91403"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30" name="Straight Connector 229"/>
          <p:cNvCxnSpPr/>
          <p:nvPr/>
        </p:nvCxnSpPr>
        <p:spPr>
          <a:xfrm>
            <a:off x="3800853" y="4452553"/>
            <a:ext cx="0" cy="550195"/>
          </a:xfrm>
          <a:prstGeom prst="line">
            <a:avLst/>
          </a:prstGeom>
          <a:ln w="1905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3786982" y="4992105"/>
            <a:ext cx="1452375" cy="10643"/>
          </a:xfrm>
          <a:prstGeom prst="straightConnector1">
            <a:avLst/>
          </a:prstGeom>
          <a:ln w="19050" cmpd="sng">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Ovale"/>
          <p:cNvSpPr/>
          <p:nvPr/>
        </p:nvSpPr>
        <p:spPr>
          <a:xfrm>
            <a:off x="2065456" y="2124579"/>
            <a:ext cx="3615616" cy="1083989"/>
          </a:xfrm>
          <a:prstGeom prst="ellipse">
            <a:avLst/>
          </a:prstGeom>
          <a:solidFill>
            <a:schemeClr val="bg1"/>
          </a:solidFill>
          <a:ln w="38100" cap="flat">
            <a:solidFill>
              <a:srgbClr val="000000"/>
            </a:solidFill>
            <a:prstDash val="solid"/>
            <a:miter lim="400000"/>
          </a:ln>
          <a:effectLst>
            <a:outerShdw blurRad="38100" dist="25400" dir="5400000" rotWithShape="0">
              <a:srgbClr val="000000">
                <a:alpha val="50000"/>
              </a:srgbClr>
            </a:outerShdw>
          </a:effectLst>
        </p:spPr>
        <p:txBody>
          <a:bodyPr wrap="square" lIns="67720" tIns="67720" rIns="67720" bIns="6772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5333"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02" name="agonistic antibodies"/>
          <p:cNvSpPr txBox="1"/>
          <p:nvPr/>
        </p:nvSpPr>
        <p:spPr>
          <a:xfrm>
            <a:off x="2486339" y="2328614"/>
            <a:ext cx="2549539" cy="5060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67720" tIns="67720" rIns="67720" bIns="67720" numCol="1" anchor="ctr">
            <a:spAutoFit/>
          </a:bodyPr>
          <a:lstStyle>
            <a:lvl1pPr>
              <a:defRPr sz="2200" b="1">
                <a:latin typeface="+mn-lt"/>
                <a:ea typeface="+mn-ea"/>
                <a:cs typeface="+mn-cs"/>
                <a:sym typeface="Helvetic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agonist</a:t>
            </a:r>
            <a:r>
              <a:rPr kumimoji="0" lang="nl-BE" sz="24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 antibodies</a:t>
            </a:r>
            <a:r>
              <a:rPr kumimoji="0" sz="24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 </a:t>
            </a:r>
          </a:p>
        </p:txBody>
      </p:sp>
      <p:sp>
        <p:nvSpPr>
          <p:cNvPr id="103" name="Flèche"/>
          <p:cNvSpPr/>
          <p:nvPr/>
        </p:nvSpPr>
        <p:spPr>
          <a:xfrm rot="5400000">
            <a:off x="3673647" y="2684602"/>
            <a:ext cx="444261" cy="565745"/>
          </a:xfrm>
          <a:prstGeom prst="rightArrow">
            <a:avLst>
              <a:gd name="adj1" fmla="val 51212"/>
              <a:gd name="adj2" fmla="val 53450"/>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p:spPr>
        <p:txBody>
          <a:bodyPr wrap="square" lIns="67720" tIns="67720" rIns="67720" bIns="6772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5333"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04" name="Ovale"/>
          <p:cNvSpPr/>
          <p:nvPr/>
        </p:nvSpPr>
        <p:spPr>
          <a:xfrm>
            <a:off x="6758691" y="2124579"/>
            <a:ext cx="4293141" cy="1083989"/>
          </a:xfrm>
          <a:prstGeom prst="ellipse">
            <a:avLst/>
          </a:prstGeom>
          <a:solidFill>
            <a:srgbClr val="FFFFFF"/>
          </a:solidFill>
          <a:ln w="38100" cap="flat">
            <a:solidFill>
              <a:srgbClr val="000000"/>
            </a:solidFill>
            <a:prstDash val="solid"/>
            <a:miter lim="400000"/>
          </a:ln>
          <a:effectLst>
            <a:outerShdw blurRad="38100" dist="25400" dir="5400000" rotWithShape="0">
              <a:srgbClr val="000000">
                <a:alpha val="50000"/>
              </a:srgbClr>
            </a:outerShdw>
          </a:effectLst>
        </p:spPr>
        <p:txBody>
          <a:bodyPr wrap="square" lIns="67720" tIns="67720" rIns="67720" bIns="6772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5333"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05" name="blocking antibodies"/>
          <p:cNvSpPr txBox="1"/>
          <p:nvPr/>
        </p:nvSpPr>
        <p:spPr>
          <a:xfrm>
            <a:off x="7371362" y="2327313"/>
            <a:ext cx="2620135" cy="5060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67720" tIns="67720" rIns="67720" bIns="67720" numCol="1" anchor="ctr">
            <a:spAutoFit/>
          </a:bodyPr>
          <a:lstStyle>
            <a:lvl1pPr>
              <a:defRPr sz="2200" b="1">
                <a:latin typeface="+mn-lt"/>
                <a:ea typeface="+mn-ea"/>
                <a:cs typeface="+mn-cs"/>
                <a:sym typeface="Helvetic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a:ln>
                  <a:noFill/>
                </a:ln>
                <a:solidFill>
                  <a:prstClr val="black"/>
                </a:solidFill>
                <a:effectLst/>
                <a:uLnTx/>
                <a:uFillTx/>
                <a:latin typeface="Calibri" panose="020F0502020204030204"/>
                <a:ea typeface="+mn-ea"/>
                <a:cs typeface="+mn-cs"/>
                <a:sym typeface="Helvetica"/>
              </a:rPr>
              <a:t>blocking antibodies</a:t>
            </a:r>
            <a:endParaRPr kumimoji="0" sz="2400" b="1" i="0" u="none" strike="noStrike" kern="1200" cap="none" spc="0" normalizeH="0" baseline="0" noProof="0">
              <a:ln>
                <a:noFill/>
              </a:ln>
              <a:solidFill>
                <a:prstClr val="black"/>
              </a:solidFill>
              <a:effectLst/>
              <a:uLnTx/>
              <a:uFillTx/>
              <a:latin typeface="Calibri" panose="020F0502020204030204"/>
              <a:ea typeface="+mn-ea"/>
              <a:cs typeface="+mn-cs"/>
              <a:sym typeface="Helvetica"/>
            </a:endParaRPr>
          </a:p>
        </p:txBody>
      </p:sp>
      <p:sp>
        <p:nvSpPr>
          <p:cNvPr id="107" name="Flèche"/>
          <p:cNvSpPr/>
          <p:nvPr/>
        </p:nvSpPr>
        <p:spPr>
          <a:xfrm rot="5400000" flipH="1">
            <a:off x="8767175" y="2062303"/>
            <a:ext cx="235044" cy="459429"/>
          </a:xfrm>
          <a:prstGeom prst="rightArrow">
            <a:avLst>
              <a:gd name="adj1" fmla="val 51212"/>
              <a:gd name="adj2" fmla="val 74948"/>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p:spPr>
        <p:txBody>
          <a:bodyPr wrap="square" lIns="67720" tIns="67720" rIns="67720" bIns="6772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5333"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09" name="Flèche"/>
          <p:cNvSpPr/>
          <p:nvPr/>
        </p:nvSpPr>
        <p:spPr>
          <a:xfrm rot="5400000">
            <a:off x="8656023" y="2684604"/>
            <a:ext cx="444261" cy="565745"/>
          </a:xfrm>
          <a:prstGeom prst="rightArrow">
            <a:avLst>
              <a:gd name="adj1" fmla="val 51212"/>
              <a:gd name="adj2" fmla="val 53450"/>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p:spPr>
        <p:txBody>
          <a:bodyPr wrap="square" lIns="67720" tIns="67720" rIns="67720" bIns="6772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5333"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pic>
        <p:nvPicPr>
          <p:cNvPr id="3" name="Picture 2"/>
          <p:cNvPicPr>
            <a:picLocks noChangeAspect="1"/>
          </p:cNvPicPr>
          <p:nvPr/>
        </p:nvPicPr>
        <p:blipFill>
          <a:blip r:embed="rId7"/>
          <a:stretch>
            <a:fillRect/>
          </a:stretch>
        </p:blipFill>
        <p:spPr>
          <a:xfrm>
            <a:off x="6085148" y="1579673"/>
            <a:ext cx="290288" cy="677339"/>
          </a:xfrm>
          <a:prstGeom prst="rect">
            <a:avLst/>
          </a:prstGeom>
        </p:spPr>
      </p:pic>
      <p:sp>
        <p:nvSpPr>
          <p:cNvPr id="111" name="Shape 398"/>
          <p:cNvSpPr/>
          <p:nvPr/>
        </p:nvSpPr>
        <p:spPr>
          <a:xfrm>
            <a:off x="90311" y="1105411"/>
            <a:ext cx="1755429" cy="803512"/>
          </a:xfrm>
          <a:prstGeom prst="rect">
            <a:avLst/>
          </a:prstGeom>
          <a:ln w="12700">
            <a:miter lim="400000"/>
          </a:ln>
          <a:extLst>
            <a:ext uri="{C572A759-6A51-4108-AA02-DFA0A04FC94B}">
              <ma14:wrappingTextBoxFlag xmlns:ma14="http://schemas.microsoft.com/office/mac/drawingml/2011/main" xmlns="" val="1"/>
            </a:ext>
          </a:extLst>
        </p:spPr>
        <p:txBody>
          <a:bodyPr lIns="35704" tIns="35704" rIns="35704" bIns="35704" anchor="ctr"/>
          <a:lstStyle>
            <a:lvl1pPr>
              <a:lnSpc>
                <a:spcPct val="80000"/>
              </a:lnSpc>
              <a:defRPr sz="2600" b="1">
                <a:latin typeface="+mn-lt"/>
                <a:ea typeface="+mn-ea"/>
                <a:cs typeface="+mn-cs"/>
                <a:sym typeface="Helvetica"/>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antigen</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presenting</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cell</a:t>
            </a:r>
          </a:p>
        </p:txBody>
      </p:sp>
      <p:sp>
        <p:nvSpPr>
          <p:cNvPr id="114" name="Shape 348"/>
          <p:cNvSpPr/>
          <p:nvPr/>
        </p:nvSpPr>
        <p:spPr>
          <a:xfrm>
            <a:off x="1304292" y="302358"/>
            <a:ext cx="9988349" cy="455162"/>
          </a:xfrm>
          <a:prstGeom prst="rect">
            <a:avLst/>
          </a:prstGeom>
          <a:ln w="12700">
            <a:miter lim="400000"/>
          </a:ln>
          <a:extLst>
            <a:ext uri="{C572A759-6A51-4108-AA02-DFA0A04FC94B}">
              <ma14:wrappingTextBoxFlag xmlns:ma14="http://schemas.microsoft.com/office/mac/drawingml/2011/main" xmlns="" val="1"/>
            </a:ext>
          </a:extLst>
        </p:spPr>
        <p:txBody>
          <a:bodyPr wrap="none" lIns="42500" tIns="42500" rIns="42500" bIns="42500" anchor="ctr">
            <a:spAutoFit/>
          </a:bodyPr>
          <a:lstStyle/>
          <a:p>
            <a:pPr marL="457200" marR="0" lvl="1" indent="0" algn="l" defTabSz="764968" rtl="0" eaLnBrk="1" fontAlgn="auto" latinLnBrk="0" hangingPunct="1">
              <a:lnSpc>
                <a:spcPct val="100000"/>
              </a:lnSpc>
              <a:spcBef>
                <a:spcPts val="419"/>
              </a:spcBef>
              <a:spcAft>
                <a:spcPts val="0"/>
              </a:spcAft>
              <a:buClr>
                <a:srgbClr val="90C0DB"/>
              </a:buClr>
              <a:buSzTx/>
              <a:buFontTx/>
              <a:buNone/>
              <a:tabLst/>
              <a:defRPr sz="2800" b="1">
                <a:uFill>
                  <a:solidFill>
                    <a:srgbClr val="000000"/>
                  </a:solidFill>
                </a:uFill>
                <a:latin typeface="Arial"/>
                <a:ea typeface="Arial"/>
                <a:cs typeface="Arial"/>
                <a:sym typeface="Arial"/>
              </a:defRPr>
            </a:pPr>
            <a:r>
              <a:rPr kumimoji="0" lang="nl-BE" sz="2400" b="1" i="0" u="none" strike="noStrike" kern="1200" cap="none" spc="0" normalizeH="0" baseline="0" noProof="0" dirty="0">
                <a:ln>
                  <a:noFill/>
                </a:ln>
                <a:solidFill>
                  <a:srgbClr val="006666"/>
                </a:solidFill>
                <a:effectLst/>
                <a:uLnTx/>
                <a:uFill>
                  <a:solidFill>
                    <a:srgbClr val="000000"/>
                  </a:solidFill>
                </a:uFill>
                <a:latin typeface="Arial"/>
                <a:cs typeface="Arial"/>
                <a:sym typeface="Arial"/>
              </a:rPr>
              <a:t>Tuning T-cell activation: stimulatory and inhibitory coreceptors</a:t>
            </a:r>
            <a:endParaRPr kumimoji="0" sz="2400" b="1" i="0" u="none" strike="noStrike" kern="1200" cap="none" spc="0" normalizeH="0" baseline="0" noProof="0" dirty="0">
              <a:ln>
                <a:noFill/>
              </a:ln>
              <a:solidFill>
                <a:srgbClr val="006666"/>
              </a:solidFill>
              <a:effectLst/>
              <a:uLnTx/>
              <a:uFill>
                <a:solidFill>
                  <a:srgbClr val="000000"/>
                </a:solidFill>
              </a:uFill>
              <a:latin typeface="Arial"/>
              <a:cs typeface="Arial"/>
              <a:sym typeface="Arial"/>
            </a:endParaRPr>
          </a:p>
        </p:txBody>
      </p:sp>
      <p:sp>
        <p:nvSpPr>
          <p:cNvPr id="115" name="Shape 398"/>
          <p:cNvSpPr/>
          <p:nvPr/>
        </p:nvSpPr>
        <p:spPr>
          <a:xfrm>
            <a:off x="11234" y="3484715"/>
            <a:ext cx="1834503" cy="803512"/>
          </a:xfrm>
          <a:prstGeom prst="rect">
            <a:avLst/>
          </a:prstGeom>
          <a:ln w="12700">
            <a:miter lim="400000"/>
          </a:ln>
          <a:extLst>
            <a:ext uri="{C572A759-6A51-4108-AA02-DFA0A04FC94B}">
              <ma14:wrappingTextBoxFlag xmlns:ma14="http://schemas.microsoft.com/office/mac/drawingml/2011/main" xmlns="" val="1"/>
            </a:ext>
          </a:extLst>
        </p:spPr>
        <p:txBody>
          <a:bodyPr lIns="35704" tIns="35704" rIns="35704" bIns="35704" anchor="ctr"/>
          <a:lstStyle>
            <a:lvl1pPr>
              <a:lnSpc>
                <a:spcPct val="80000"/>
              </a:lnSpc>
              <a:defRPr sz="2600" b="1">
                <a:latin typeface="+mn-lt"/>
                <a:ea typeface="+mn-ea"/>
                <a:cs typeface="+mn-cs"/>
                <a:sym typeface="Helvetica"/>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T-lymphocyte</a:t>
            </a:r>
          </a:p>
        </p:txBody>
      </p:sp>
      <p:sp>
        <p:nvSpPr>
          <p:cNvPr id="117" name="TextBox 116"/>
          <p:cNvSpPr txBox="1"/>
          <p:nvPr/>
        </p:nvSpPr>
        <p:spPr>
          <a:xfrm>
            <a:off x="5375103" y="4532969"/>
            <a:ext cx="1527908" cy="913353"/>
          </a:xfrm>
          <a:prstGeom prst="rect">
            <a:avLst/>
          </a:prstGeom>
          <a:solidFill>
            <a:schemeClr val="bg1"/>
          </a:solidFill>
          <a:ln>
            <a:solidFill>
              <a:schemeClr val="tx1"/>
            </a:solidFill>
          </a:ln>
        </p:spPr>
        <p:txBody>
          <a:bodyPr wrap="none" lIns="91403" tIns="45701" rIns="91403" bIns="45701" rtlCol="0">
            <a:spAutoFit/>
          </a:bodyPr>
          <a:lstStyle/>
          <a:p>
            <a:pPr marL="180898" marR="0" lvl="0" indent="-18089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Proliferation</a:t>
            </a:r>
          </a:p>
          <a:p>
            <a:pPr marL="180898" marR="0" lvl="0" indent="-18089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Survival</a:t>
            </a:r>
          </a:p>
          <a:p>
            <a:pPr marL="180898" marR="0" lvl="0" indent="-18089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Effector function</a:t>
            </a:r>
          </a:p>
          <a:p>
            <a:pPr marL="180898" marR="0" lvl="0" indent="-18089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Cytokine production</a:t>
            </a:r>
          </a:p>
          <a:p>
            <a:pPr marL="180898" marR="0" lvl="0" indent="-18089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rPr>
              <a:t>Memory </a:t>
            </a:r>
          </a:p>
        </p:txBody>
      </p:sp>
      <p:sp>
        <p:nvSpPr>
          <p:cNvPr id="118" name="Rectangle 117"/>
          <p:cNvSpPr/>
          <p:nvPr/>
        </p:nvSpPr>
        <p:spPr>
          <a:xfrm>
            <a:off x="2120034" y="5076393"/>
            <a:ext cx="2548956" cy="379617"/>
          </a:xfrm>
          <a:prstGeom prst="rect">
            <a:avLst/>
          </a:prstGeom>
        </p:spPr>
        <p:txBody>
          <a:bodyPr wrap="none" lIns="91403" tIns="45701" rIns="91403" bIns="4570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FF"/>
                </a:solidFill>
                <a:effectLst/>
                <a:uLnTx/>
                <a:uFillTx/>
                <a:latin typeface="Calibri" panose="020F0502020204030204"/>
                <a:ea typeface="+mn-ea"/>
                <a:cs typeface="+mn-cs"/>
              </a:rPr>
              <a:t>Stimulatory </a:t>
            </a:r>
            <a:r>
              <a:rPr kumimoji="0" lang="en-US" sz="1867" b="0" i="0" u="none" strike="noStrike" kern="1200" cap="none" spc="0" normalizeH="0" baseline="0" noProof="0" dirty="0">
                <a:ln>
                  <a:noFill/>
                </a:ln>
                <a:solidFill>
                  <a:srgbClr val="0000FF"/>
                </a:solidFill>
                <a:effectLst/>
                <a:uLnTx/>
                <a:uFillTx/>
                <a:latin typeface="Calibri" panose="020F0502020204030204"/>
                <a:ea typeface="+mn-ea"/>
                <a:cs typeface="+mn-cs"/>
              </a:rPr>
              <a:t>coreceptors</a:t>
            </a:r>
          </a:p>
        </p:txBody>
      </p:sp>
      <p:sp>
        <p:nvSpPr>
          <p:cNvPr id="119" name="Rectangle 118"/>
          <p:cNvSpPr/>
          <p:nvPr/>
        </p:nvSpPr>
        <p:spPr>
          <a:xfrm>
            <a:off x="7693615" y="5045614"/>
            <a:ext cx="2421976" cy="410385"/>
          </a:xfrm>
          <a:prstGeom prst="rect">
            <a:avLst/>
          </a:prstGeom>
        </p:spPr>
        <p:txBody>
          <a:bodyPr wrap="none" lIns="121872" tIns="60936" rIns="121872" bIns="60936">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Calibri" panose="020F0502020204030204"/>
                <a:ea typeface="+mn-ea"/>
                <a:cs typeface="+mn-cs"/>
              </a:rPr>
              <a:t>Inhibitory </a:t>
            </a:r>
            <a:r>
              <a:rPr kumimoji="0" lang="en-US" sz="1867" b="0" i="0" u="none" strike="noStrike" kern="1200" cap="none" spc="0" normalizeH="0" baseline="0" noProof="0" dirty="0">
                <a:ln>
                  <a:noFill/>
                </a:ln>
                <a:solidFill>
                  <a:srgbClr val="FF0000"/>
                </a:solidFill>
                <a:effectLst/>
                <a:uLnTx/>
                <a:uFillTx/>
                <a:latin typeface="Calibri" panose="020F0502020204030204"/>
                <a:ea typeface="+mn-ea"/>
                <a:cs typeface="+mn-cs"/>
              </a:rPr>
              <a:t>coreceptors</a:t>
            </a:r>
          </a:p>
        </p:txBody>
      </p:sp>
      <p:sp>
        <p:nvSpPr>
          <p:cNvPr id="124" name="Rectangle à coins arrondis 14"/>
          <p:cNvSpPr/>
          <p:nvPr/>
        </p:nvSpPr>
        <p:spPr>
          <a:xfrm>
            <a:off x="2471779" y="5484771"/>
            <a:ext cx="8343968" cy="1059291"/>
          </a:xfrm>
          <a:prstGeom prst="roundRect">
            <a:avLst/>
          </a:prstGeom>
          <a:noFill/>
          <a:ln w="38100" cap="flat">
            <a:solidFill>
              <a:schemeClr val="accent1">
                <a:lumMod val="7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20" tIns="67720" rIns="67720" bIns="67720" numCol="1" spcCol="38092"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5333" b="0" i="0" u="none" strike="noStrike" kern="1200" cap="none" spc="0" normalizeH="0" baseline="0" noProof="0">
              <a:ln>
                <a:noFill/>
              </a:ln>
              <a:solidFill>
                <a:srgbClr val="006666"/>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 name="Rettangolo 1"/>
          <p:cNvSpPr/>
          <p:nvPr/>
        </p:nvSpPr>
        <p:spPr>
          <a:xfrm>
            <a:off x="3714619" y="5889722"/>
            <a:ext cx="6147901" cy="369332"/>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006666"/>
                </a:solidFill>
                <a:effectLst/>
                <a:uLnTx/>
                <a:uFillTx/>
                <a:latin typeface="Arial"/>
                <a:ea typeface="+mn-ea"/>
                <a:cs typeface="Arial"/>
              </a:rPr>
              <a:t>Role</a:t>
            </a:r>
            <a:r>
              <a:rPr kumimoji="0" lang="fr-FR" sz="1800" b="1" i="0" u="none" strike="noStrike" kern="1200" cap="none" spc="0" normalizeH="0" baseline="0" noProof="0" dirty="0">
                <a:ln>
                  <a:noFill/>
                </a:ln>
                <a:solidFill>
                  <a:srgbClr val="006666"/>
                </a:solidFill>
                <a:effectLst/>
                <a:uLnTx/>
                <a:uFillTx/>
                <a:latin typeface="Arial"/>
                <a:ea typeface="+mn-ea"/>
                <a:cs typeface="Arial"/>
              </a:rPr>
              <a:t>: fine </a:t>
            </a:r>
            <a:r>
              <a:rPr kumimoji="0" lang="fr-FR" sz="1800" b="1" i="0" u="none" strike="noStrike" kern="1200" cap="none" spc="0" normalizeH="0" baseline="0" noProof="0" dirty="0" err="1">
                <a:ln>
                  <a:noFill/>
                </a:ln>
                <a:solidFill>
                  <a:srgbClr val="006666"/>
                </a:solidFill>
                <a:effectLst/>
                <a:uLnTx/>
                <a:uFillTx/>
                <a:latin typeface="Arial"/>
                <a:ea typeface="+mn-ea"/>
                <a:cs typeface="Arial"/>
              </a:rPr>
              <a:t>tuning</a:t>
            </a:r>
            <a:r>
              <a:rPr kumimoji="0" lang="fr-FR" sz="1800" b="1" i="0" u="none" strike="noStrike" kern="1200" cap="none" spc="0" normalizeH="0" baseline="0" noProof="0" dirty="0">
                <a:ln>
                  <a:noFill/>
                </a:ln>
                <a:solidFill>
                  <a:srgbClr val="006666"/>
                </a:solidFill>
                <a:effectLst/>
                <a:uLnTx/>
                <a:uFillTx/>
                <a:latin typeface="Arial"/>
                <a:ea typeface="+mn-ea"/>
                <a:cs typeface="Arial"/>
              </a:rPr>
              <a:t> of T-</a:t>
            </a:r>
            <a:r>
              <a:rPr kumimoji="0" lang="fr-FR" sz="1800" b="1" i="0" u="none" strike="noStrike" kern="1200" cap="none" spc="0" normalizeH="0" baseline="0" noProof="0" dirty="0" err="1">
                <a:ln>
                  <a:noFill/>
                </a:ln>
                <a:solidFill>
                  <a:srgbClr val="006666"/>
                </a:solidFill>
                <a:effectLst/>
                <a:uLnTx/>
                <a:uFillTx/>
                <a:latin typeface="Arial"/>
                <a:ea typeface="+mn-ea"/>
                <a:cs typeface="Arial"/>
              </a:rPr>
              <a:t>cell</a:t>
            </a:r>
            <a:r>
              <a:rPr kumimoji="0" lang="fr-FR" sz="1800" b="1" i="0" u="none" strike="noStrike" kern="1200" cap="none" spc="0" normalizeH="0" baseline="0" noProof="0" dirty="0">
                <a:ln>
                  <a:noFill/>
                </a:ln>
                <a:solidFill>
                  <a:srgbClr val="006666"/>
                </a:solidFill>
                <a:effectLst/>
                <a:uLnTx/>
                <a:uFillTx/>
                <a:latin typeface="Arial"/>
                <a:ea typeface="+mn-ea"/>
                <a:cs typeface="Arial"/>
              </a:rPr>
              <a:t> activation in time and </a:t>
            </a:r>
            <a:r>
              <a:rPr kumimoji="0" lang="fr-FR" sz="1800" b="1" i="0" u="none" strike="noStrike" kern="1200" cap="none" spc="0" normalizeH="0" baseline="0" noProof="0" dirty="0" err="1">
                <a:ln>
                  <a:noFill/>
                </a:ln>
                <a:solidFill>
                  <a:srgbClr val="006666"/>
                </a:solidFill>
                <a:effectLst/>
                <a:uLnTx/>
                <a:uFillTx/>
                <a:latin typeface="Arial"/>
                <a:ea typeface="+mn-ea"/>
                <a:cs typeface="Arial"/>
              </a:rPr>
              <a:t>space</a:t>
            </a:r>
            <a:r>
              <a:rPr kumimoji="0" lang="fr-FR" sz="1800" b="1" i="0" u="none" strike="noStrike" kern="1200" cap="none" spc="0" normalizeH="0" baseline="0" noProof="0" dirty="0">
                <a:ln>
                  <a:noFill/>
                </a:ln>
                <a:solidFill>
                  <a:srgbClr val="006666"/>
                </a:solidFill>
                <a:effectLst/>
                <a:uLnTx/>
                <a:uFillTx/>
                <a:latin typeface="Arial"/>
                <a:ea typeface="+mn-ea"/>
                <a:cs typeface="Arial"/>
              </a:rPr>
              <a:t>.</a:t>
            </a:r>
          </a:p>
        </p:txBody>
      </p:sp>
      <p:sp>
        <p:nvSpPr>
          <p:cNvPr id="106" name="Rettangolo 105"/>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355696"/>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1AB5ED3-E19D-A648-A25B-F8856B001AEB}"/>
              </a:ext>
            </a:extLst>
          </p:cNvPr>
          <p:cNvPicPr>
            <a:picLocks noChangeAspect="1"/>
          </p:cNvPicPr>
          <p:nvPr/>
        </p:nvPicPr>
        <p:blipFill>
          <a:blip r:embed="rId2"/>
          <a:stretch>
            <a:fillRect/>
          </a:stretch>
        </p:blipFill>
        <p:spPr>
          <a:xfrm>
            <a:off x="1558637" y="389248"/>
            <a:ext cx="9337174" cy="5580839"/>
          </a:xfrm>
          <a:prstGeom prst="rect">
            <a:avLst/>
          </a:prstGeom>
        </p:spPr>
      </p:pic>
      <p:sp>
        <p:nvSpPr>
          <p:cNvPr id="8" name="Shape 277">
            <a:extLst>
              <a:ext uri="{FF2B5EF4-FFF2-40B4-BE49-F238E27FC236}">
                <a16:creationId xmlns:a16="http://schemas.microsoft.com/office/drawing/2014/main" id="{13DECD40-9021-8A42-965C-F410431FF675}"/>
              </a:ext>
            </a:extLst>
          </p:cNvPr>
          <p:cNvSpPr/>
          <p:nvPr/>
        </p:nvSpPr>
        <p:spPr>
          <a:xfrm>
            <a:off x="152815" y="3020082"/>
            <a:ext cx="2811644" cy="1887993"/>
          </a:xfrm>
          <a:prstGeom prst="rect">
            <a:avLst/>
          </a:prstGeom>
          <a:ln w="12700">
            <a:miter lim="400000"/>
          </a:ln>
          <a:extLst>
            <a:ext uri="{C572A759-6A51-4108-AA02-DFA0A04FC94B}">
              <ma14:wrappingTextBoxFlag xmlns:ma14="http://schemas.microsoft.com/office/mac/drawingml/2011/main" xmlns="" val="1"/>
            </a:ext>
          </a:extLst>
        </p:spPr>
        <p:txBody>
          <a:bodyPr wrap="none" lIns="35707" tIns="35707" rIns="35707" bIns="35707" anchor="ctr">
            <a:spAutoFit/>
          </a:bodyPr>
          <a:lstStyle/>
          <a:p>
            <a:pPr marL="457200" marR="0" lvl="1" indent="0" algn="l" defTabSz="642709" rtl="0" eaLnBrk="1" fontAlgn="auto" latinLnBrk="0" hangingPunct="1">
              <a:lnSpc>
                <a:spcPct val="100000"/>
              </a:lnSpc>
              <a:spcBef>
                <a:spcPts val="351"/>
              </a:spcBef>
              <a:spcAft>
                <a:spcPts val="0"/>
              </a:spcAft>
              <a:buClr>
                <a:srgbClr val="90C0DB"/>
              </a:buClr>
              <a:buSzTx/>
              <a:buFontTx/>
              <a:buNone/>
              <a:tabLst/>
              <a:defRPr sz="2800" b="1">
                <a:uFill>
                  <a:solidFill>
                    <a:srgbClr val="000000"/>
                  </a:solidFill>
                </a:uFill>
                <a:latin typeface="Arial"/>
                <a:ea typeface="Arial"/>
                <a:cs typeface="Arial"/>
                <a:sym typeface="Arial"/>
              </a:defRPr>
            </a:pPr>
            <a:r>
              <a:rPr kumimoji="0" sz="2800" b="1" i="0" u="none" strike="noStrike" kern="1200" cap="none" spc="0" normalizeH="0" baseline="0" noProof="0" dirty="0">
                <a:ln>
                  <a:noFill/>
                </a:ln>
                <a:solidFill>
                  <a:srgbClr val="006666"/>
                </a:solidFill>
                <a:effectLst/>
                <a:uLnTx/>
                <a:uFill>
                  <a:solidFill>
                    <a:srgbClr val="000000"/>
                  </a:solidFill>
                </a:uFill>
                <a:latin typeface="Arial"/>
                <a:cs typeface="Arial"/>
                <a:sym typeface="Arial"/>
              </a:rPr>
              <a:t>Anti</a:t>
            </a:r>
            <a:r>
              <a:rPr kumimoji="0" lang="nl-BE" sz="2800" b="1" i="0" u="none" strike="noStrike" kern="1200" cap="none" spc="0" normalizeH="0" baseline="0" noProof="0" dirty="0">
                <a:ln>
                  <a:noFill/>
                </a:ln>
                <a:solidFill>
                  <a:srgbClr val="006666"/>
                </a:solidFill>
                <a:effectLst/>
                <a:uLnTx/>
                <a:uFill>
                  <a:solidFill>
                    <a:srgbClr val="000000"/>
                  </a:solidFill>
                </a:uFill>
                <a:latin typeface="Arial"/>
                <a:cs typeface="Arial"/>
                <a:sym typeface="Arial"/>
              </a:rPr>
              <a:t>-PD-1</a:t>
            </a:r>
          </a:p>
          <a:p>
            <a:pPr marL="457200" marR="0" lvl="1" indent="0" algn="l" defTabSz="642709" rtl="0" eaLnBrk="1" fontAlgn="auto" latinLnBrk="0" hangingPunct="1">
              <a:lnSpc>
                <a:spcPct val="100000"/>
              </a:lnSpc>
              <a:spcBef>
                <a:spcPts val="351"/>
              </a:spcBef>
              <a:spcAft>
                <a:spcPts val="0"/>
              </a:spcAft>
              <a:buClr>
                <a:srgbClr val="90C0DB"/>
              </a:buClr>
              <a:buSzTx/>
              <a:buFontTx/>
              <a:buNone/>
              <a:tabLst/>
              <a:defRPr sz="2800" b="1">
                <a:uFill>
                  <a:solidFill>
                    <a:srgbClr val="000000"/>
                  </a:solidFill>
                </a:uFill>
                <a:latin typeface="Arial"/>
                <a:ea typeface="Arial"/>
                <a:cs typeface="Arial"/>
                <a:sym typeface="Arial"/>
              </a:defRPr>
            </a:pPr>
            <a:r>
              <a:rPr kumimoji="0" lang="nl-BE" sz="2400" b="1" i="0" u="none" strike="noStrike" kern="1200" cap="none" spc="0" normalizeH="0" baseline="0" noProof="0" dirty="0">
                <a:ln>
                  <a:noFill/>
                </a:ln>
                <a:solidFill>
                  <a:srgbClr val="006666"/>
                </a:solidFill>
                <a:effectLst/>
                <a:uLnTx/>
                <a:uFill>
                  <a:solidFill>
                    <a:srgbClr val="000000"/>
                  </a:solidFill>
                </a:uFill>
                <a:latin typeface="Arial"/>
                <a:cs typeface="Arial"/>
                <a:sym typeface="Arial"/>
              </a:rPr>
              <a:t>  or</a:t>
            </a:r>
            <a:endParaRPr kumimoji="0" lang="nl-BE" sz="2800" b="1" i="0" u="none" strike="noStrike" kern="1200" cap="none" spc="0" normalizeH="0" baseline="0" noProof="0" dirty="0">
              <a:ln>
                <a:noFill/>
              </a:ln>
              <a:solidFill>
                <a:srgbClr val="006666"/>
              </a:solidFill>
              <a:effectLst/>
              <a:uLnTx/>
              <a:uFill>
                <a:solidFill>
                  <a:srgbClr val="000000"/>
                </a:solidFill>
              </a:uFill>
              <a:latin typeface="Arial"/>
              <a:cs typeface="Arial"/>
              <a:sym typeface="Arial"/>
            </a:endParaRPr>
          </a:p>
          <a:p>
            <a:pPr marL="457200" marR="0" lvl="1" indent="0" algn="l" defTabSz="642709" rtl="0" eaLnBrk="1" fontAlgn="auto" latinLnBrk="0" hangingPunct="1">
              <a:lnSpc>
                <a:spcPct val="100000"/>
              </a:lnSpc>
              <a:spcBef>
                <a:spcPts val="351"/>
              </a:spcBef>
              <a:spcAft>
                <a:spcPts val="0"/>
              </a:spcAft>
              <a:buClr>
                <a:srgbClr val="90C0DB"/>
              </a:buClr>
              <a:buSzTx/>
              <a:buFontTx/>
              <a:buNone/>
              <a:tabLst/>
              <a:defRPr sz="2800" b="1">
                <a:uFill>
                  <a:solidFill>
                    <a:srgbClr val="000000"/>
                  </a:solidFill>
                </a:uFill>
                <a:latin typeface="Arial"/>
                <a:ea typeface="Arial"/>
                <a:cs typeface="Arial"/>
                <a:sym typeface="Arial"/>
              </a:defRPr>
            </a:pPr>
            <a:r>
              <a:rPr kumimoji="0" lang="nl-BE" sz="2800" b="1" i="0" u="none" strike="noStrike" kern="1200" cap="none" spc="0" normalizeH="0" baseline="0" noProof="0" dirty="0">
                <a:ln>
                  <a:noFill/>
                </a:ln>
                <a:solidFill>
                  <a:srgbClr val="006666"/>
                </a:solidFill>
                <a:effectLst/>
                <a:uLnTx/>
                <a:uFill>
                  <a:solidFill>
                    <a:srgbClr val="000000"/>
                  </a:solidFill>
                </a:uFill>
                <a:latin typeface="Arial"/>
                <a:cs typeface="Arial"/>
                <a:sym typeface="Arial"/>
              </a:rPr>
              <a:t>anti-PD-L1</a:t>
            </a:r>
          </a:p>
          <a:p>
            <a:pPr marL="457200" marR="0" lvl="1" indent="0" algn="l" defTabSz="642709" rtl="0" eaLnBrk="1" fontAlgn="auto" latinLnBrk="0" hangingPunct="1">
              <a:lnSpc>
                <a:spcPct val="100000"/>
              </a:lnSpc>
              <a:spcBef>
                <a:spcPts val="351"/>
              </a:spcBef>
              <a:spcAft>
                <a:spcPts val="0"/>
              </a:spcAft>
              <a:buClr>
                <a:srgbClr val="90C0DB"/>
              </a:buClr>
              <a:buSzTx/>
              <a:buFontTx/>
              <a:buNone/>
              <a:tabLst/>
              <a:defRPr sz="2800" b="1">
                <a:uFill>
                  <a:solidFill>
                    <a:srgbClr val="000000"/>
                  </a:solidFill>
                </a:uFill>
                <a:latin typeface="Arial"/>
                <a:ea typeface="Arial"/>
                <a:cs typeface="Arial"/>
                <a:sym typeface="Arial"/>
              </a:defRPr>
            </a:pPr>
            <a:r>
              <a:rPr kumimoji="0" lang="nl-BE" sz="2800" b="1" i="0" u="none" strike="noStrike" kern="1200" cap="none" spc="0" normalizeH="0" baseline="0" noProof="0" dirty="0" err="1">
                <a:ln>
                  <a:noFill/>
                </a:ln>
                <a:solidFill>
                  <a:srgbClr val="006666"/>
                </a:solidFill>
                <a:effectLst/>
                <a:uLnTx/>
                <a:uFill>
                  <a:solidFill>
                    <a:srgbClr val="000000"/>
                  </a:solidFill>
                </a:uFill>
                <a:latin typeface="Arial"/>
                <a:cs typeface="Arial"/>
                <a:sym typeface="Arial"/>
              </a:rPr>
              <a:t>monotherapy</a:t>
            </a:r>
            <a:endParaRPr kumimoji="0" sz="2800" b="1" i="0" u="none" strike="noStrike" kern="1200" cap="none" spc="0" normalizeH="0" baseline="0" noProof="0" dirty="0">
              <a:ln>
                <a:noFill/>
              </a:ln>
              <a:solidFill>
                <a:srgbClr val="006666"/>
              </a:solidFill>
              <a:effectLst/>
              <a:uLnTx/>
              <a:uFill>
                <a:solidFill>
                  <a:srgbClr val="000000"/>
                </a:solidFill>
              </a:uFill>
              <a:latin typeface="Arial"/>
              <a:cs typeface="Arial"/>
              <a:sym typeface="Arial"/>
            </a:endParaRPr>
          </a:p>
        </p:txBody>
      </p:sp>
      <p:sp>
        <p:nvSpPr>
          <p:cNvPr id="5" name="Footer Placeholder 2">
            <a:extLst>
              <a:ext uri="{FF2B5EF4-FFF2-40B4-BE49-F238E27FC236}">
                <a16:creationId xmlns:a16="http://schemas.microsoft.com/office/drawing/2014/main" id="{3C0855B0-4FCA-46C7-8467-06FDEC533228}"/>
              </a:ext>
            </a:extLst>
          </p:cNvPr>
          <p:cNvSpPr txBox="1">
            <a:spLocks/>
          </p:cNvSpPr>
          <p:nvPr/>
        </p:nvSpPr>
        <p:spPr>
          <a:xfrm>
            <a:off x="9235440" y="6570528"/>
            <a:ext cx="2901696" cy="296616"/>
          </a:xfrm>
          <a:prstGeom prst="rect">
            <a:avLst/>
          </a:prstGeo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Adapted from Hirsch et al.  - 2018 - Br J Cancer</a:t>
            </a:r>
          </a:p>
        </p:txBody>
      </p:sp>
      <p:sp>
        <p:nvSpPr>
          <p:cNvPr id="2" name="Rettangolo 1"/>
          <p:cNvSpPr/>
          <p:nvPr/>
        </p:nvSpPr>
        <p:spPr>
          <a:xfrm>
            <a:off x="5104262" y="1146414"/>
            <a:ext cx="3493828" cy="1637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ttangolo 10"/>
          <p:cNvSpPr/>
          <p:nvPr/>
        </p:nvSpPr>
        <p:spPr>
          <a:xfrm>
            <a:off x="5404513" y="2866030"/>
            <a:ext cx="2224586" cy="1381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ttangolo 11"/>
          <p:cNvSpPr/>
          <p:nvPr/>
        </p:nvSpPr>
        <p:spPr>
          <a:xfrm>
            <a:off x="4519679" y="5104263"/>
            <a:ext cx="3493828" cy="1613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ttangolo 12"/>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8125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
            <a:extLst>
              <a:ext uri="{FF2B5EF4-FFF2-40B4-BE49-F238E27FC236}">
                <a16:creationId xmlns:a16="http://schemas.microsoft.com/office/drawing/2014/main" id="{02253055-0D9C-4716-ACE6-C7CB439DC876}"/>
              </a:ext>
            </a:extLst>
          </p:cNvPr>
          <p:cNvSpPr txBox="1">
            <a:spLocks/>
          </p:cNvSpPr>
          <p:nvPr/>
        </p:nvSpPr>
        <p:spPr>
          <a:xfrm>
            <a:off x="648000" y="365125"/>
            <a:ext cx="10969693"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NSCLC:</a:t>
            </a:r>
            <a:r>
              <a:rPr kumimoji="0" lang="en-US" sz="2800" b="1" i="0" u="none" strike="noStrike" kern="1200" cap="none" spc="0" normalizeH="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noProof="0" dirty="0" err="1" smtClean="0">
                <a:ln>
                  <a:noFill/>
                </a:ln>
                <a:solidFill>
                  <a:srgbClr val="006666"/>
                </a:solidFill>
                <a:effectLst/>
                <a:uLnTx/>
                <a:uFillTx/>
                <a:latin typeface="Calibri" panose="020F0502020204030204"/>
                <a:ea typeface="+mj-ea"/>
                <a:cs typeface="Arial" panose="020B0604020202020204" pitchFamily="34" charset="0"/>
              </a:rPr>
              <a:t>molti</a:t>
            </a:r>
            <a:r>
              <a:rPr kumimoji="0" lang="en-US" sz="2800" b="1" i="0" u="none" strike="noStrike" kern="1200" cap="none" spc="0" normalizeH="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noProof="0" dirty="0" err="1" smtClean="0">
                <a:ln>
                  <a:noFill/>
                </a:ln>
                <a:solidFill>
                  <a:srgbClr val="006666"/>
                </a:solidFill>
                <a:effectLst/>
                <a:uLnTx/>
                <a:uFillTx/>
                <a:latin typeface="Calibri" panose="020F0502020204030204"/>
                <a:ea typeface="+mj-ea"/>
                <a:cs typeface="Arial" panose="020B0604020202020204" pitchFamily="34" charset="0"/>
              </a:rPr>
              <a:t>regimi</a:t>
            </a:r>
            <a:r>
              <a:rPr kumimoji="0" lang="en-US" sz="2800" b="1" i="0" u="none" strike="noStrike" kern="1200" cap="none" spc="0" normalizeH="0" noProof="0" dirty="0" smtClean="0">
                <a:ln>
                  <a:noFill/>
                </a:ln>
                <a:solidFill>
                  <a:srgbClr val="006666"/>
                </a:solidFill>
                <a:effectLst/>
                <a:uLnTx/>
                <a:uFillTx/>
                <a:latin typeface="Calibri" panose="020F0502020204030204"/>
                <a:ea typeface="+mj-ea"/>
                <a:cs typeface="Arial" panose="020B0604020202020204" pitchFamily="34" charset="0"/>
              </a:rPr>
              <a:t> di</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1L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approvati</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tutti</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basati</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sulla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immunoterapia</a:t>
            </a:r>
            <a:endPar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endParaRPr>
          </a:p>
        </p:txBody>
      </p:sp>
      <p:sp>
        <p:nvSpPr>
          <p:cNvPr id="44" name="Text Placeholder 5">
            <a:extLst>
              <a:ext uri="{FF2B5EF4-FFF2-40B4-BE49-F238E27FC236}">
                <a16:creationId xmlns:a16="http://schemas.microsoft.com/office/drawing/2014/main" id="{A9B63A89-1755-4231-BB7D-A310796BBF94}"/>
              </a:ext>
            </a:extLst>
          </p:cNvPr>
          <p:cNvSpPr txBox="1">
            <a:spLocks/>
          </p:cNvSpPr>
          <p:nvPr/>
        </p:nvSpPr>
        <p:spPr>
          <a:xfrm>
            <a:off x="648000" y="5895181"/>
            <a:ext cx="8388000"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t/>
            </a:r>
            <a:br>
              <a:rPr kumimoji="0" lang="en-GB"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br>
            <a:r>
              <a:rPr kumimoji="0" lang="en-GB"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t>*Approved in PD-L1 positive NSCLC in some regions</a:t>
            </a:r>
            <a:br>
              <a:rPr kumimoji="0" lang="en-GB"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br>
            <a:r>
              <a:rPr kumimoji="0" lang="en-GB" sz="800" b="0" i="0" u="none" strike="noStrike" kern="1200" cap="none" spc="0" normalizeH="0" baseline="0" noProof="0" smtClean="0">
                <a:ln>
                  <a:noFill/>
                </a:ln>
                <a:solidFill>
                  <a:srgbClr val="44546A"/>
                </a:solidFill>
                <a:effectLst/>
                <a:uLnTx/>
                <a:uFillTx/>
                <a:latin typeface="Arial" panose="020B0604020202020204"/>
                <a:ea typeface="+mn-ea"/>
                <a:cs typeface="Arial" panose="020B0604020202020204" pitchFamily="34" charset="0"/>
              </a:rPr>
              <a:t>NSQ, non-squamous; SQ, squamous</a:t>
            </a:r>
            <a:endParaRPr kumimoji="0" lang="en-GB" sz="800" b="0" i="0" u="none" strike="noStrike" kern="1200" cap="none" spc="0" normalizeH="0" baseline="0" noProof="0" dirty="0">
              <a:ln>
                <a:noFill/>
              </a:ln>
              <a:solidFill>
                <a:srgbClr val="44546A"/>
              </a:solidFill>
              <a:effectLst/>
              <a:uLnTx/>
              <a:uFillTx/>
              <a:latin typeface="Arial" panose="020B0604020202020204"/>
              <a:ea typeface="+mn-ea"/>
              <a:cs typeface="Arial" panose="020B0604020202020204" pitchFamily="34" charset="0"/>
            </a:endParaRPr>
          </a:p>
        </p:txBody>
      </p:sp>
      <p:sp>
        <p:nvSpPr>
          <p:cNvPr id="45" name="Google Shape;549;p61">
            <a:extLst>
              <a:ext uri="{FF2B5EF4-FFF2-40B4-BE49-F238E27FC236}">
                <a16:creationId xmlns:a16="http://schemas.microsoft.com/office/drawing/2014/main" id="{BABFB791-54F6-4EEB-9560-F88AD4D9D9DE}"/>
              </a:ext>
            </a:extLst>
          </p:cNvPr>
          <p:cNvSpPr txBox="1"/>
          <p:nvPr/>
        </p:nvSpPr>
        <p:spPr>
          <a:xfrm>
            <a:off x="8105249" y="3724727"/>
            <a:ext cx="3420000" cy="2039450"/>
          </a:xfrm>
          <a:prstGeom prst="roundRect">
            <a:avLst>
              <a:gd name="adj" fmla="val 7004"/>
            </a:avLst>
          </a:prstGeom>
          <a:solidFill>
            <a:srgbClr val="006666"/>
          </a:solidFill>
          <a:ln w="19050"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latin typeface="Arial" panose="020B0604020202020204"/>
                <a:ea typeface="+mn-ea"/>
                <a:cs typeface="+mn-cs"/>
              </a:rPr>
              <a:t>CIT regimens are well established in NSCLC, but not all patients respond to treatment</a:t>
            </a:r>
          </a:p>
        </p:txBody>
      </p:sp>
      <p:sp>
        <p:nvSpPr>
          <p:cNvPr id="47" name="Google Shape;533;p61">
            <a:extLst>
              <a:ext uri="{FF2B5EF4-FFF2-40B4-BE49-F238E27FC236}">
                <a16:creationId xmlns:a16="http://schemas.microsoft.com/office/drawing/2014/main" id="{16D69767-EC7A-469A-8F9E-6F9E7B2E139B}"/>
              </a:ext>
            </a:extLst>
          </p:cNvPr>
          <p:cNvSpPr/>
          <p:nvPr/>
        </p:nvSpPr>
        <p:spPr>
          <a:xfrm>
            <a:off x="648001" y="1929875"/>
            <a:ext cx="3420000" cy="1525793"/>
          </a:xfrm>
          <a:prstGeom prst="rect">
            <a:avLst/>
          </a:prstGeom>
          <a:noFill/>
          <a:ln w="19050" cap="flat" cmpd="sng">
            <a:solidFill>
              <a:srgbClr val="7D00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sp>
        <p:nvSpPr>
          <p:cNvPr id="48" name="Google Shape;549;p61">
            <a:extLst>
              <a:ext uri="{FF2B5EF4-FFF2-40B4-BE49-F238E27FC236}">
                <a16:creationId xmlns:a16="http://schemas.microsoft.com/office/drawing/2014/main" id="{F625F1EF-BBDC-4DA1-B6EE-566CEE652092}"/>
              </a:ext>
            </a:extLst>
          </p:cNvPr>
          <p:cNvSpPr txBox="1"/>
          <p:nvPr/>
        </p:nvSpPr>
        <p:spPr>
          <a:xfrm>
            <a:off x="648000" y="1402425"/>
            <a:ext cx="3420000" cy="527451"/>
          </a:xfrm>
          <a:prstGeom prst="round2SameRect">
            <a:avLst/>
          </a:prstGeom>
          <a:solidFill>
            <a:srgbClr val="006666"/>
          </a:solidFill>
          <a:ln w="19050"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latin typeface="Arial" panose="020B0604020202020204"/>
                <a:ea typeface="+mn-ea"/>
                <a:cs typeface="+mn-cs"/>
              </a:rPr>
              <a:t>CIT monotherapy</a:t>
            </a:r>
          </a:p>
        </p:txBody>
      </p:sp>
      <p:sp>
        <p:nvSpPr>
          <p:cNvPr id="49" name="Google Shape;1433;p96">
            <a:extLst>
              <a:ext uri="{FF2B5EF4-FFF2-40B4-BE49-F238E27FC236}">
                <a16:creationId xmlns:a16="http://schemas.microsoft.com/office/drawing/2014/main" id="{CD2F959A-8D14-4F83-BE8A-2F7BD0DB35E8}"/>
              </a:ext>
            </a:extLst>
          </p:cNvPr>
          <p:cNvSpPr/>
          <p:nvPr/>
        </p:nvSpPr>
        <p:spPr>
          <a:xfrm>
            <a:off x="648001" y="1929877"/>
            <a:ext cx="3419999" cy="1525791"/>
          </a:xfrm>
          <a:prstGeom prst="rect">
            <a:avLst/>
          </a:prstGeom>
          <a:noFill/>
          <a:ln w="38100" cap="flat" cmpd="sng">
            <a:solidFill>
              <a:srgbClr val="006666"/>
            </a:solidFill>
            <a:prstDash val="solid"/>
            <a:round/>
            <a:headEnd type="none" w="sm" len="sm"/>
            <a:tailEnd type="none" w="sm" len="sm"/>
          </a:ln>
        </p:spPr>
        <p:txBody>
          <a:bodyPr spcFirstLastPara="1" wrap="square" lIns="0" tIns="0" rIns="0" bIns="0" anchor="ctr" anchorCtr="0">
            <a:noAutofit/>
          </a:bodyPr>
          <a:lstStyle/>
          <a:p>
            <a:pPr marL="266700" marR="0" lvl="0" indent="-180975" algn="l" defTabSz="914400" rtl="0" eaLnBrk="1" fontAlgn="auto" latinLnBrk="0" hangingPunct="1">
              <a:lnSpc>
                <a:spcPct val="100000"/>
              </a:lnSpc>
              <a:spcBef>
                <a:spcPts val="200"/>
              </a:spcBef>
              <a:spcAft>
                <a:spcPts val="200"/>
              </a:spcAft>
              <a:buClr>
                <a:srgbClr val="44546A">
                  <a:lumMod val="75000"/>
                </a:srgbClr>
              </a:buClr>
              <a:buSzPts val="1400"/>
              <a:buFont typeface="Arial"/>
              <a:buChar char="•"/>
              <a:tabLst/>
              <a:defRPr/>
            </a:pPr>
            <a: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Atezolizumab</a:t>
            </a:r>
            <a:endParaRPr kumimoji="0"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endParaRPr>
          </a:p>
          <a:p>
            <a:pPr marL="266700" marR="0" lvl="0" indent="-180975" algn="l" defTabSz="914400" rtl="0" eaLnBrk="1" fontAlgn="auto" latinLnBrk="0" hangingPunct="1">
              <a:lnSpc>
                <a:spcPct val="100000"/>
              </a:lnSpc>
              <a:spcBef>
                <a:spcPts val="200"/>
              </a:spcBef>
              <a:spcAft>
                <a:spcPts val="200"/>
              </a:spcAft>
              <a:buClr>
                <a:srgbClr val="44546A">
                  <a:lumMod val="75000"/>
                </a:srgbClr>
              </a:buClr>
              <a:buSzPts val="1400"/>
              <a:buFont typeface="Arial"/>
              <a:buChar char="•"/>
              <a:tabLst/>
              <a:defRPr/>
            </a:pPr>
            <a: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Cemiplimab</a:t>
            </a:r>
            <a:endParaRPr kumimoji="0" sz="1300" b="0"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endParaRPr>
          </a:p>
          <a:p>
            <a:pPr marL="266700" marR="0" lvl="0" indent="-180975" algn="l" defTabSz="914400" rtl="0" eaLnBrk="1" fontAlgn="auto" latinLnBrk="0" hangingPunct="1">
              <a:lnSpc>
                <a:spcPct val="100000"/>
              </a:lnSpc>
              <a:spcBef>
                <a:spcPts val="200"/>
              </a:spcBef>
              <a:spcAft>
                <a:spcPts val="200"/>
              </a:spcAft>
              <a:buClr>
                <a:srgbClr val="44546A">
                  <a:lumMod val="75000"/>
                </a:srgbClr>
              </a:buClr>
              <a:buSzPts val="1400"/>
              <a:buFont typeface="Arial"/>
              <a:buChar char="•"/>
              <a:tabLst/>
              <a:defRPr/>
            </a:pPr>
            <a:r>
              <a:rPr kumimoji="0" lang="en-GB" sz="1300" b="0" i="0"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Pembrolizumab</a:t>
            </a:r>
            <a:r>
              <a:rPr kumimoji="0" lang="en-GB" sz="1300" b="0" i="1" u="none" strike="noStrike" kern="0" cap="none" spc="0" normalizeH="0" baseline="0" noProof="0" dirty="0" smtClean="0">
                <a:ln>
                  <a:noFill/>
                </a:ln>
                <a:solidFill>
                  <a:srgbClr val="44546A">
                    <a:lumMod val="75000"/>
                  </a:srgbClr>
                </a:solidFill>
                <a:effectLst/>
                <a:uLnTx/>
                <a:uFillTx/>
                <a:latin typeface="Arial" panose="020B0604020202020204"/>
                <a:ea typeface="+mn-ea"/>
                <a:cs typeface="+mn-cs"/>
              </a:rPr>
              <a:t>*</a:t>
            </a:r>
          </a:p>
          <a:p>
            <a:pPr marL="85725" marR="0" lvl="0" indent="0" algn="l" defTabSz="914400" rtl="0" eaLnBrk="1" fontAlgn="auto" latinLnBrk="0" hangingPunct="1">
              <a:lnSpc>
                <a:spcPct val="100000"/>
              </a:lnSpc>
              <a:spcBef>
                <a:spcPts val="200"/>
              </a:spcBef>
              <a:spcAft>
                <a:spcPts val="200"/>
              </a:spcAft>
              <a:buClr>
                <a:srgbClr val="44546A"/>
              </a:buClr>
              <a:buSzPts val="1400"/>
              <a:buFontTx/>
              <a:buNone/>
              <a:tabLst/>
              <a:defRPr/>
            </a:pPr>
            <a:r>
              <a:rPr kumimoji="0" lang="en-GB" sz="1300" b="0" i="1" u="none" strike="noStrike" kern="0" cap="none" spc="0" normalizeH="0" baseline="0" noProof="0" dirty="0" smtClean="0">
                <a:ln>
                  <a:noFill/>
                </a:ln>
                <a:solidFill>
                  <a:srgbClr val="44546A"/>
                </a:solidFill>
                <a:effectLst/>
                <a:uLnTx/>
                <a:uFillTx/>
                <a:latin typeface="Arial" panose="020B0604020202020204"/>
                <a:ea typeface="+mn-ea"/>
                <a:cs typeface="+mn-cs"/>
              </a:rPr>
              <a:t/>
            </a:r>
            <a:br>
              <a:rPr kumimoji="0" lang="en-GB" sz="1300" b="0" i="1" u="none" strike="noStrike" kern="0" cap="none" spc="0" normalizeH="0" baseline="0" noProof="0" dirty="0" smtClean="0">
                <a:ln>
                  <a:noFill/>
                </a:ln>
                <a:solidFill>
                  <a:srgbClr val="44546A"/>
                </a:solidFill>
                <a:effectLst/>
                <a:uLnTx/>
                <a:uFillTx/>
                <a:latin typeface="Arial" panose="020B0604020202020204"/>
                <a:ea typeface="+mn-ea"/>
                <a:cs typeface="+mn-cs"/>
              </a:rPr>
            </a:br>
            <a:endParaRPr kumimoji="0" sz="1300" b="0" i="1" u="none" strike="noStrike" kern="0" cap="none" spc="0" normalizeH="0" baseline="0" noProof="0" dirty="0" smtClean="0">
              <a:ln>
                <a:noFill/>
              </a:ln>
              <a:solidFill>
                <a:srgbClr val="44546A"/>
              </a:solidFill>
              <a:effectLst/>
              <a:uLnTx/>
              <a:uFillTx/>
              <a:latin typeface="Arial"/>
              <a:ea typeface="Arial"/>
              <a:cs typeface="Arial"/>
              <a:sym typeface="Arial"/>
            </a:endParaRPr>
          </a:p>
          <a:p>
            <a:pPr marL="109538" marR="0" lvl="0" indent="-109538" algn="ctr" defTabSz="914400" rtl="0" eaLnBrk="1" fontAlgn="auto" latinLnBrk="0" hangingPunct="1">
              <a:lnSpc>
                <a:spcPct val="100000"/>
              </a:lnSpc>
              <a:spcBef>
                <a:spcPts val="200"/>
              </a:spcBef>
              <a:spcAft>
                <a:spcPts val="200"/>
              </a:spcAft>
              <a:buClr>
                <a:srgbClr val="000000"/>
              </a:buClr>
              <a:buSzPts val="1400"/>
              <a:buFont typeface="Arial"/>
              <a:buNone/>
              <a:tabLst/>
              <a:defRPr/>
            </a:pPr>
            <a:r>
              <a:rPr kumimoji="0" lang="en-GB" sz="1300" b="0" i="1"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PD-L1 high NSCLC</a:t>
            </a:r>
            <a:endParaRPr kumimoji="0"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endParaRPr>
          </a:p>
        </p:txBody>
      </p:sp>
      <p:grpSp>
        <p:nvGrpSpPr>
          <p:cNvPr id="50" name="Group 6">
            <a:extLst>
              <a:ext uri="{FF2B5EF4-FFF2-40B4-BE49-F238E27FC236}">
                <a16:creationId xmlns:a16="http://schemas.microsoft.com/office/drawing/2014/main" id="{C46EF423-78EF-4086-9CCF-920FD6820F16}"/>
              </a:ext>
            </a:extLst>
          </p:cNvPr>
          <p:cNvGrpSpPr/>
          <p:nvPr/>
        </p:nvGrpSpPr>
        <p:grpSpPr>
          <a:xfrm>
            <a:off x="4376624" y="1402425"/>
            <a:ext cx="3420002" cy="2053245"/>
            <a:chOff x="4376624" y="1700808"/>
            <a:chExt cx="3420002" cy="2053245"/>
          </a:xfrm>
        </p:grpSpPr>
        <p:sp>
          <p:nvSpPr>
            <p:cNvPr id="51" name="Google Shape;533;p61">
              <a:extLst>
                <a:ext uri="{FF2B5EF4-FFF2-40B4-BE49-F238E27FC236}">
                  <a16:creationId xmlns:a16="http://schemas.microsoft.com/office/drawing/2014/main" id="{A73192D7-C5B8-4E3C-A0B5-BD82F8C0F5BC}"/>
                </a:ext>
              </a:extLst>
            </p:cNvPr>
            <p:cNvSpPr/>
            <p:nvPr/>
          </p:nvSpPr>
          <p:spPr>
            <a:xfrm>
              <a:off x="4376626" y="2228260"/>
              <a:ext cx="3420000" cy="1525792"/>
            </a:xfrm>
            <a:prstGeom prst="rect">
              <a:avLst/>
            </a:prstGeom>
            <a:noFill/>
            <a:ln w="19050" cap="flat" cmpd="sng">
              <a:solidFill>
                <a:srgbClr val="0B41C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sp>
          <p:nvSpPr>
            <p:cNvPr id="52" name="Google Shape;549;p61">
              <a:extLst>
                <a:ext uri="{FF2B5EF4-FFF2-40B4-BE49-F238E27FC236}">
                  <a16:creationId xmlns:a16="http://schemas.microsoft.com/office/drawing/2014/main" id="{B75270DA-28C4-42B6-B180-F70C23C850ED}"/>
                </a:ext>
              </a:extLst>
            </p:cNvPr>
            <p:cNvSpPr txBox="1"/>
            <p:nvPr/>
          </p:nvSpPr>
          <p:spPr>
            <a:xfrm>
              <a:off x="4376625" y="1700808"/>
              <a:ext cx="3420000" cy="527451"/>
            </a:xfrm>
            <a:prstGeom prst="round2SameRect">
              <a:avLst/>
            </a:prstGeom>
            <a:solidFill>
              <a:srgbClr val="0B41CD"/>
            </a:solidFill>
            <a:ln w="19050" cap="flat" cmpd="sng">
              <a:solidFill>
                <a:srgbClr val="0B41C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latin typeface="Arial" panose="020B0604020202020204"/>
                  <a:ea typeface="+mn-ea"/>
                  <a:cs typeface="+mn-cs"/>
                </a:rPr>
                <a:t>CIT + chemotherapy</a:t>
              </a:r>
            </a:p>
          </p:txBody>
        </p:sp>
        <p:sp>
          <p:nvSpPr>
            <p:cNvPr id="53" name="Google Shape;1433;p96">
              <a:extLst>
                <a:ext uri="{FF2B5EF4-FFF2-40B4-BE49-F238E27FC236}">
                  <a16:creationId xmlns:a16="http://schemas.microsoft.com/office/drawing/2014/main" id="{71E693CA-9AB9-47BE-A16C-E422C0D74BFE}"/>
                </a:ext>
              </a:extLst>
            </p:cNvPr>
            <p:cNvSpPr/>
            <p:nvPr/>
          </p:nvSpPr>
          <p:spPr>
            <a:xfrm>
              <a:off x="4376624" y="2132857"/>
              <a:ext cx="3419999" cy="1621196"/>
            </a:xfrm>
            <a:prstGeom prst="rect">
              <a:avLst/>
            </a:prstGeom>
            <a:noFill/>
            <a:ln w="38100" cap="flat" cmpd="sng">
              <a:noFill/>
              <a:prstDash val="solid"/>
              <a:round/>
              <a:headEnd type="none" w="sm" len="sm"/>
              <a:tailEnd type="none" w="sm" len="sm"/>
            </a:ln>
          </p:spPr>
          <p:txBody>
            <a:bodyPr spcFirstLastPara="1" wrap="square" lIns="0" tIns="0" rIns="36000" bIns="0" anchor="ctr" anchorCtr="0">
              <a:noAutofit/>
            </a:bodyPr>
            <a:lstStyle/>
            <a:p>
              <a:pPr marL="266700" marR="0" lvl="0" indent="-180975" algn="l" defTabSz="914400" rtl="0" eaLnBrk="1" fontAlgn="auto" latinLnBrk="0" hangingPunct="1">
                <a:lnSpc>
                  <a:spcPct val="100000"/>
                </a:lnSpc>
                <a:spcBef>
                  <a:spcPts val="200"/>
                </a:spcBef>
                <a:spcAft>
                  <a:spcPts val="200"/>
                </a:spcAft>
                <a:buClr>
                  <a:srgbClr val="44546A">
                    <a:lumMod val="75000"/>
                  </a:srgbClr>
                </a:buClr>
                <a:buSzPts val="1400"/>
                <a:buFont typeface="Arial"/>
                <a:buChar char="•"/>
                <a:tabLst/>
                <a:defRPr/>
              </a:pPr>
              <a: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Atezolizumab + carboplatin </a:t>
              </a:r>
              <a:b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br>
              <a: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 nab-paclitaxel (NSQ)</a:t>
              </a:r>
            </a:p>
            <a:p>
              <a:pPr marL="266700" marR="0" lvl="0" indent="-180975" algn="l" defTabSz="914400" rtl="0" eaLnBrk="1" fontAlgn="auto" latinLnBrk="0" hangingPunct="1">
                <a:lnSpc>
                  <a:spcPct val="100000"/>
                </a:lnSpc>
                <a:spcBef>
                  <a:spcPts val="200"/>
                </a:spcBef>
                <a:spcAft>
                  <a:spcPts val="200"/>
                </a:spcAft>
                <a:buClr>
                  <a:srgbClr val="44546A">
                    <a:lumMod val="75000"/>
                  </a:srgbClr>
                </a:buClr>
                <a:buSzPts val="1400"/>
                <a:buFont typeface="Arial"/>
                <a:buChar char="•"/>
                <a:tabLst/>
                <a:defRPr/>
              </a:pPr>
              <a: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Pembrolizumab + pemetrexed </a:t>
              </a:r>
              <a:b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br>
              <a: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 platinum chemotherapy (NSQ)</a:t>
              </a:r>
            </a:p>
            <a:p>
              <a:pPr marL="266700" marR="0" lvl="0" indent="-180975" algn="l" defTabSz="914400" rtl="0" eaLnBrk="1" fontAlgn="auto" latinLnBrk="0" hangingPunct="1">
                <a:lnSpc>
                  <a:spcPct val="100000"/>
                </a:lnSpc>
                <a:spcBef>
                  <a:spcPts val="200"/>
                </a:spcBef>
                <a:spcAft>
                  <a:spcPts val="200"/>
                </a:spcAft>
                <a:buClr>
                  <a:srgbClr val="44546A">
                    <a:lumMod val="75000"/>
                  </a:srgbClr>
                </a:buClr>
                <a:buSzPts val="1400"/>
                <a:buFont typeface="Arial"/>
                <a:buChar char="•"/>
                <a:tabLst/>
                <a:defRPr/>
              </a:pPr>
              <a: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Pembrolizumab + carboplatin </a:t>
              </a:r>
              <a:b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br>
              <a: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 paclitaxel (SQ)</a:t>
              </a:r>
            </a:p>
          </p:txBody>
        </p:sp>
      </p:grpSp>
      <p:grpSp>
        <p:nvGrpSpPr>
          <p:cNvPr id="54" name="Group 3">
            <a:extLst>
              <a:ext uri="{FF2B5EF4-FFF2-40B4-BE49-F238E27FC236}">
                <a16:creationId xmlns:a16="http://schemas.microsoft.com/office/drawing/2014/main" id="{9B504FCE-719F-4295-B96B-1441BE978F5B}"/>
              </a:ext>
            </a:extLst>
          </p:cNvPr>
          <p:cNvGrpSpPr/>
          <p:nvPr/>
        </p:nvGrpSpPr>
        <p:grpSpPr>
          <a:xfrm>
            <a:off x="8105246" y="1402425"/>
            <a:ext cx="3420004" cy="2053243"/>
            <a:chOff x="8105246" y="1700808"/>
            <a:chExt cx="3420004" cy="2053243"/>
          </a:xfrm>
        </p:grpSpPr>
        <p:sp>
          <p:nvSpPr>
            <p:cNvPr id="55" name="Google Shape;533;p61">
              <a:extLst>
                <a:ext uri="{FF2B5EF4-FFF2-40B4-BE49-F238E27FC236}">
                  <a16:creationId xmlns:a16="http://schemas.microsoft.com/office/drawing/2014/main" id="{BB4F317D-24B8-408E-B524-D4DD55615818}"/>
                </a:ext>
              </a:extLst>
            </p:cNvPr>
            <p:cNvSpPr/>
            <p:nvPr/>
          </p:nvSpPr>
          <p:spPr>
            <a:xfrm>
              <a:off x="8105250" y="2228258"/>
              <a:ext cx="3420000" cy="1525793"/>
            </a:xfrm>
            <a:prstGeom prst="rect">
              <a:avLst/>
            </a:prstGeom>
            <a:noFill/>
            <a:ln w="19050" cap="flat" cmpd="sng">
              <a:solidFill>
                <a:srgbClr val="1482F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0" cap="none" spc="0" normalizeH="0" baseline="0" noProof="0" dirty="0" smtClean="0">
                <a:ln>
                  <a:noFill/>
                </a:ln>
                <a:solidFill>
                  <a:srgbClr val="000000"/>
                </a:solidFill>
                <a:effectLst/>
                <a:uLnTx/>
                <a:uFillTx/>
                <a:latin typeface="Arial" panose="020B0604020202020204"/>
                <a:ea typeface="+mn-ea"/>
                <a:cs typeface="+mn-cs"/>
              </a:endParaRPr>
            </a:p>
          </p:txBody>
        </p:sp>
        <p:sp>
          <p:nvSpPr>
            <p:cNvPr id="56" name="Google Shape;549;p61">
              <a:extLst>
                <a:ext uri="{FF2B5EF4-FFF2-40B4-BE49-F238E27FC236}">
                  <a16:creationId xmlns:a16="http://schemas.microsoft.com/office/drawing/2014/main" id="{7EA9BC13-3A6B-44AF-AA68-2EDDF3858918}"/>
                </a:ext>
              </a:extLst>
            </p:cNvPr>
            <p:cNvSpPr txBox="1"/>
            <p:nvPr/>
          </p:nvSpPr>
          <p:spPr>
            <a:xfrm>
              <a:off x="8105249" y="1700808"/>
              <a:ext cx="3420000" cy="527451"/>
            </a:xfrm>
            <a:prstGeom prst="round2SameRect">
              <a:avLst/>
            </a:prstGeom>
            <a:solidFill>
              <a:srgbClr val="1482FA"/>
            </a:solidFill>
            <a:ln w="19050" cap="flat" cmpd="sng">
              <a:solidFill>
                <a:srgbClr val="1482F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latin typeface="Arial" panose="020B0604020202020204"/>
                  <a:ea typeface="+mn-ea"/>
                  <a:cs typeface="+mn-cs"/>
                </a:rPr>
                <a:t>CIT + chemotherapy </a:t>
              </a:r>
              <a:br>
                <a:rPr kumimoji="0" lang="en-US" sz="1400" b="1" i="0" u="none" strike="noStrike" kern="0" cap="none" spc="0" normalizeH="0" baseline="0" noProof="0" dirty="0" smtClean="0">
                  <a:ln>
                    <a:noFill/>
                  </a:ln>
                  <a:solidFill>
                    <a:srgbClr val="FFFFFF"/>
                  </a:solidFill>
                  <a:effectLst/>
                  <a:uLnTx/>
                  <a:uFillTx/>
                  <a:latin typeface="Arial" panose="020B0604020202020204"/>
                  <a:ea typeface="+mn-ea"/>
                  <a:cs typeface="+mn-cs"/>
                </a:rPr>
              </a:br>
              <a:r>
                <a:rPr kumimoji="0" lang="en-US" sz="1400" b="1" i="0" u="none" strike="noStrike" kern="0" cap="none" spc="0" normalizeH="0" baseline="0" noProof="0" dirty="0" smtClean="0">
                  <a:ln>
                    <a:noFill/>
                  </a:ln>
                  <a:solidFill>
                    <a:srgbClr val="FFFFFF"/>
                  </a:solidFill>
                  <a:effectLst/>
                  <a:uLnTx/>
                  <a:uFillTx/>
                  <a:latin typeface="Arial" panose="020B0604020202020204"/>
                  <a:ea typeface="+mn-ea"/>
                  <a:cs typeface="+mn-cs"/>
                </a:rPr>
                <a:t>+ anti-VEGF</a:t>
              </a:r>
            </a:p>
          </p:txBody>
        </p:sp>
        <p:sp>
          <p:nvSpPr>
            <p:cNvPr id="57" name="Google Shape;1433;p96">
              <a:extLst>
                <a:ext uri="{FF2B5EF4-FFF2-40B4-BE49-F238E27FC236}">
                  <a16:creationId xmlns:a16="http://schemas.microsoft.com/office/drawing/2014/main" id="{CF8D88BA-F578-474B-B94E-08673A879221}"/>
                </a:ext>
              </a:extLst>
            </p:cNvPr>
            <p:cNvSpPr/>
            <p:nvPr/>
          </p:nvSpPr>
          <p:spPr>
            <a:xfrm>
              <a:off x="8105246" y="2228260"/>
              <a:ext cx="3419999" cy="1525791"/>
            </a:xfrm>
            <a:prstGeom prst="rect">
              <a:avLst/>
            </a:prstGeom>
            <a:noFill/>
            <a:ln w="38100" cap="flat" cmpd="sng">
              <a:noFill/>
              <a:prstDash val="solid"/>
              <a:round/>
              <a:headEnd type="none" w="sm" len="sm"/>
              <a:tailEnd type="none" w="sm" len="sm"/>
            </a:ln>
          </p:spPr>
          <p:txBody>
            <a:bodyPr spcFirstLastPara="1" wrap="square" lIns="0" tIns="0" rIns="36000" bIns="0" anchor="ctr" anchorCtr="0">
              <a:noAutofit/>
            </a:bodyPr>
            <a:lstStyle/>
            <a:p>
              <a:pPr marL="266700" marR="0" lvl="0" indent="-180975" algn="l" defTabSz="914400" rtl="0" eaLnBrk="1" fontAlgn="auto" latinLnBrk="0" hangingPunct="1">
                <a:lnSpc>
                  <a:spcPct val="100000"/>
                </a:lnSpc>
                <a:spcBef>
                  <a:spcPts val="200"/>
                </a:spcBef>
                <a:spcAft>
                  <a:spcPts val="200"/>
                </a:spcAft>
                <a:buClr>
                  <a:srgbClr val="44546A">
                    <a:lumMod val="75000"/>
                  </a:srgbClr>
                </a:buClr>
                <a:buSzPts val="1400"/>
                <a:buFont typeface="Arial"/>
                <a:buChar char="•"/>
                <a:tabLst/>
                <a:defRPr/>
              </a:pPr>
              <a: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Atezolizumab + bevacizumab </a:t>
              </a:r>
              <a:b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br>
              <a:r>
                <a:rPr kumimoji="0" lang="en-GB" sz="1300" b="0" i="0"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 carboplatin + paclitaxel</a:t>
              </a:r>
            </a:p>
            <a:p>
              <a:pPr marL="266700" marR="0" lvl="0" indent="-180975" algn="l" defTabSz="914400" rtl="0" eaLnBrk="1" fontAlgn="auto" latinLnBrk="0" hangingPunct="1">
                <a:lnSpc>
                  <a:spcPct val="100000"/>
                </a:lnSpc>
                <a:spcBef>
                  <a:spcPts val="200"/>
                </a:spcBef>
                <a:spcAft>
                  <a:spcPts val="200"/>
                </a:spcAft>
                <a:buClr>
                  <a:srgbClr val="44546A"/>
                </a:buClr>
                <a:buSzPts val="1400"/>
                <a:buFont typeface="Arial"/>
                <a:buChar char="•"/>
                <a:tabLst/>
                <a:defRPr/>
              </a:pPr>
              <a:endParaRPr kumimoji="0" lang="en-GB" sz="1300" b="0" i="0" u="none" strike="noStrike" kern="0" cap="none" spc="0" normalizeH="0" baseline="0" noProof="0" dirty="0" smtClean="0">
                <a:ln>
                  <a:noFill/>
                </a:ln>
                <a:solidFill>
                  <a:srgbClr val="44546A"/>
                </a:solidFill>
                <a:effectLst/>
                <a:uLnTx/>
                <a:uFillTx/>
                <a:latin typeface="Arial"/>
                <a:ea typeface="Arial"/>
                <a:cs typeface="Arial"/>
                <a:sym typeface="Arial"/>
              </a:endParaRPr>
            </a:p>
            <a:p>
              <a:pPr marL="85725" marR="0" lvl="0" indent="0" algn="l" defTabSz="914400" rtl="0" eaLnBrk="1" fontAlgn="auto" latinLnBrk="0" hangingPunct="1">
                <a:lnSpc>
                  <a:spcPct val="100000"/>
                </a:lnSpc>
                <a:spcBef>
                  <a:spcPts val="200"/>
                </a:spcBef>
                <a:spcAft>
                  <a:spcPts val="200"/>
                </a:spcAft>
                <a:buClr>
                  <a:srgbClr val="44546A"/>
                </a:buClr>
                <a:buSzPts val="1400"/>
                <a:buFontTx/>
                <a:buNone/>
                <a:tabLst/>
                <a:defRPr/>
              </a:pPr>
              <a:endParaRPr kumimoji="0" lang="en-GB" sz="1300" b="0" i="0" u="none" strike="noStrike" kern="0" cap="none" spc="0" normalizeH="0" baseline="0" noProof="0" dirty="0" smtClean="0">
                <a:ln>
                  <a:noFill/>
                </a:ln>
                <a:solidFill>
                  <a:srgbClr val="44546A"/>
                </a:solidFill>
                <a:effectLst/>
                <a:uLnTx/>
                <a:uFillTx/>
                <a:latin typeface="Arial"/>
                <a:ea typeface="Arial"/>
                <a:cs typeface="Arial"/>
                <a:sym typeface="Arial"/>
              </a:endParaRPr>
            </a:p>
            <a:p>
              <a:pPr marL="266700" marR="0" lvl="0" indent="-180975" algn="l" defTabSz="914400" rtl="0" eaLnBrk="1" fontAlgn="auto" latinLnBrk="0" hangingPunct="1">
                <a:lnSpc>
                  <a:spcPct val="100000"/>
                </a:lnSpc>
                <a:spcBef>
                  <a:spcPts val="200"/>
                </a:spcBef>
                <a:spcAft>
                  <a:spcPts val="200"/>
                </a:spcAft>
                <a:buClr>
                  <a:srgbClr val="44546A"/>
                </a:buClr>
                <a:buSzPts val="1400"/>
                <a:buFont typeface="Arial"/>
                <a:buChar char="•"/>
                <a:tabLst/>
                <a:defRPr/>
              </a:pPr>
              <a:endParaRPr kumimoji="0" lang="en-GB" sz="1300" b="0" i="0" u="none" strike="noStrike" kern="0" cap="none" spc="0" normalizeH="0" baseline="0" noProof="0" dirty="0" smtClean="0">
                <a:ln>
                  <a:noFill/>
                </a:ln>
                <a:solidFill>
                  <a:srgbClr val="44546A"/>
                </a:solidFill>
                <a:effectLst/>
                <a:uLnTx/>
                <a:uFillTx/>
                <a:latin typeface="Arial"/>
                <a:ea typeface="Arial"/>
                <a:cs typeface="Arial"/>
                <a:sym typeface="Arial"/>
              </a:endParaRPr>
            </a:p>
            <a:p>
              <a:pPr marL="85725" marR="0" lvl="0" indent="0" algn="ctr" defTabSz="914400" rtl="0" eaLnBrk="1" fontAlgn="auto" latinLnBrk="0" hangingPunct="1">
                <a:lnSpc>
                  <a:spcPct val="100000"/>
                </a:lnSpc>
                <a:spcBef>
                  <a:spcPts val="200"/>
                </a:spcBef>
                <a:spcAft>
                  <a:spcPts val="200"/>
                </a:spcAft>
                <a:buClr>
                  <a:srgbClr val="44546A"/>
                </a:buClr>
                <a:buSzPts val="1400"/>
                <a:buFontTx/>
                <a:buNone/>
                <a:tabLst/>
                <a:defRPr/>
              </a:pPr>
              <a:r>
                <a:rPr kumimoji="0" lang="en-GB" sz="1300" b="0" i="1" u="none" strike="noStrike" kern="0" cap="none" spc="0" normalizeH="0" baseline="0" noProof="0" dirty="0" smtClean="0">
                  <a:ln>
                    <a:noFill/>
                  </a:ln>
                  <a:solidFill>
                    <a:srgbClr val="44546A">
                      <a:lumMod val="75000"/>
                    </a:srgbClr>
                  </a:solidFill>
                  <a:effectLst/>
                  <a:uLnTx/>
                  <a:uFillTx/>
                  <a:latin typeface="Arial"/>
                  <a:ea typeface="Arial"/>
                  <a:cs typeface="Arial"/>
                  <a:sym typeface="Arial"/>
                </a:rPr>
                <a:t>NSQ only</a:t>
              </a:r>
            </a:p>
          </p:txBody>
        </p:sp>
      </p:grpSp>
      <p:grpSp>
        <p:nvGrpSpPr>
          <p:cNvPr id="58" name="Group 1">
            <a:extLst>
              <a:ext uri="{FF2B5EF4-FFF2-40B4-BE49-F238E27FC236}">
                <a16:creationId xmlns:a16="http://schemas.microsoft.com/office/drawing/2014/main" id="{F312628A-F749-483E-A2E0-AD75EEFDA1E0}"/>
              </a:ext>
            </a:extLst>
          </p:cNvPr>
          <p:cNvGrpSpPr/>
          <p:nvPr/>
        </p:nvGrpSpPr>
        <p:grpSpPr>
          <a:xfrm>
            <a:off x="648000" y="3724727"/>
            <a:ext cx="3420001" cy="2039450"/>
            <a:chOff x="648000" y="4023110"/>
            <a:chExt cx="3420001" cy="2039450"/>
          </a:xfrm>
        </p:grpSpPr>
        <p:sp>
          <p:nvSpPr>
            <p:cNvPr id="59" name="Google Shape;533;p61">
              <a:extLst>
                <a:ext uri="{FF2B5EF4-FFF2-40B4-BE49-F238E27FC236}">
                  <a16:creationId xmlns:a16="http://schemas.microsoft.com/office/drawing/2014/main" id="{97058733-BEC6-4C98-A6C3-219B50F30797}"/>
                </a:ext>
              </a:extLst>
            </p:cNvPr>
            <p:cNvSpPr/>
            <p:nvPr/>
          </p:nvSpPr>
          <p:spPr>
            <a:xfrm>
              <a:off x="648001" y="4550560"/>
              <a:ext cx="3420000" cy="1512000"/>
            </a:xfrm>
            <a:prstGeom prst="rect">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0" name="Google Shape;549;p61">
              <a:extLst>
                <a:ext uri="{FF2B5EF4-FFF2-40B4-BE49-F238E27FC236}">
                  <a16:creationId xmlns:a16="http://schemas.microsoft.com/office/drawing/2014/main" id="{AD1A98C6-46E5-4127-ABD7-D282879238C8}"/>
                </a:ext>
              </a:extLst>
            </p:cNvPr>
            <p:cNvSpPr txBox="1"/>
            <p:nvPr/>
          </p:nvSpPr>
          <p:spPr>
            <a:xfrm>
              <a:off x="648000" y="4023110"/>
              <a:ext cx="3420000" cy="527451"/>
            </a:xfrm>
            <a:prstGeom prst="round2SameRect">
              <a:avLst/>
            </a:prstGeom>
            <a:solidFill>
              <a:srgbClr val="C00800"/>
            </a:solid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CIT + CIT</a:t>
              </a:r>
            </a:p>
          </p:txBody>
        </p:sp>
        <p:sp>
          <p:nvSpPr>
            <p:cNvPr id="61" name="Google Shape;1433;p96">
              <a:extLst>
                <a:ext uri="{FF2B5EF4-FFF2-40B4-BE49-F238E27FC236}">
                  <a16:creationId xmlns:a16="http://schemas.microsoft.com/office/drawing/2014/main" id="{08C6D640-7EBD-4791-B76D-19FC760C5B47}"/>
                </a:ext>
              </a:extLst>
            </p:cNvPr>
            <p:cNvSpPr/>
            <p:nvPr/>
          </p:nvSpPr>
          <p:spPr>
            <a:xfrm>
              <a:off x="648001" y="4550559"/>
              <a:ext cx="3419999" cy="1512000"/>
            </a:xfrm>
            <a:prstGeom prst="rect">
              <a:avLst/>
            </a:prstGeom>
            <a:noFill/>
            <a:ln w="38100" cap="flat" cmpd="sng">
              <a:noFill/>
              <a:prstDash val="solid"/>
              <a:round/>
              <a:headEnd type="none" w="sm" len="sm"/>
              <a:tailEnd type="none" w="sm" len="sm"/>
            </a:ln>
          </p:spPr>
          <p:txBody>
            <a:bodyPr spcFirstLastPara="1" wrap="square" lIns="0" tIns="0" rIns="0" bIns="0" anchor="ctr" anchorCtr="0">
              <a:noAutofit/>
            </a:bodyPr>
            <a:lstStyle/>
            <a:p>
              <a:pPr marL="266700" marR="0" lvl="0" indent="-180975" algn="l" defTabSz="914400" rtl="0" eaLnBrk="1" fontAlgn="auto" latinLnBrk="0" hangingPunct="1">
                <a:lnSpc>
                  <a:spcPct val="100000"/>
                </a:lnSpc>
                <a:spcBef>
                  <a:spcPts val="200"/>
                </a:spcBef>
                <a:spcAft>
                  <a:spcPts val="200"/>
                </a:spcAft>
                <a:buClr>
                  <a:srgbClr val="44546A">
                    <a:lumMod val="75000"/>
                  </a:srgbClr>
                </a:buClr>
                <a:buSzPts val="1400"/>
                <a:buFont typeface="Arial"/>
                <a:buChar char="•"/>
                <a:tabLst/>
                <a:defRPr/>
              </a:pPr>
              <a:r>
                <a:rPr kumimoji="0" lang="en-GB" sz="1300" b="0" i="0" u="none" strike="noStrike" kern="1200" cap="none" spc="0" normalizeH="0" baseline="0" noProof="0" dirty="0">
                  <a:ln>
                    <a:noFill/>
                  </a:ln>
                  <a:solidFill>
                    <a:srgbClr val="44546A">
                      <a:lumMod val="75000"/>
                    </a:srgbClr>
                  </a:solidFill>
                  <a:effectLst/>
                  <a:uLnTx/>
                  <a:uFillTx/>
                  <a:latin typeface="Arial"/>
                  <a:ea typeface="Arial"/>
                  <a:cs typeface="Arial"/>
                  <a:sym typeface="Arial"/>
                </a:rPr>
                <a:t>Nivolumab + ipilimumab</a:t>
              </a:r>
            </a:p>
            <a:p>
              <a:pPr marL="266700" marR="0" lvl="0" indent="-180975" algn="l" defTabSz="914400" rtl="0" eaLnBrk="1" fontAlgn="auto" latinLnBrk="0" hangingPunct="1">
                <a:lnSpc>
                  <a:spcPct val="100000"/>
                </a:lnSpc>
                <a:spcBef>
                  <a:spcPts val="200"/>
                </a:spcBef>
                <a:spcAft>
                  <a:spcPts val="200"/>
                </a:spcAft>
                <a:buClr>
                  <a:srgbClr val="44546A"/>
                </a:buClr>
                <a:buSzPts val="1400"/>
                <a:buFont typeface="Arial"/>
                <a:buChar char="•"/>
                <a:tabLst/>
                <a:defRPr/>
              </a:pPr>
              <a:endParaRPr kumimoji="0" lang="en-GB" sz="1300" b="0" i="0" u="none" strike="noStrike" kern="1200" cap="none" spc="0" normalizeH="0" baseline="0" noProof="0" dirty="0">
                <a:ln>
                  <a:noFill/>
                </a:ln>
                <a:solidFill>
                  <a:srgbClr val="44546A"/>
                </a:solidFill>
                <a:effectLst/>
                <a:uLnTx/>
                <a:uFillTx/>
                <a:latin typeface="Arial"/>
                <a:ea typeface="Arial"/>
                <a:cs typeface="Arial"/>
                <a:sym typeface="Arial"/>
              </a:endParaRPr>
            </a:p>
            <a:p>
              <a:pPr marL="85725" marR="0" lvl="0" indent="0" algn="l" defTabSz="914400" rtl="0" eaLnBrk="1" fontAlgn="auto" latinLnBrk="0" hangingPunct="1">
                <a:lnSpc>
                  <a:spcPct val="100000"/>
                </a:lnSpc>
                <a:spcBef>
                  <a:spcPts val="200"/>
                </a:spcBef>
                <a:spcAft>
                  <a:spcPts val="200"/>
                </a:spcAft>
                <a:buClr>
                  <a:srgbClr val="44546A"/>
                </a:buClr>
                <a:buSzPts val="1400"/>
                <a:buFontTx/>
                <a:buNone/>
                <a:tabLst/>
                <a:defRPr/>
              </a:pPr>
              <a:r>
                <a:rPr kumimoji="0" lang="en-GB" sz="1300" b="0" i="0" u="none" strike="noStrike" kern="1200" cap="none" spc="0" normalizeH="0" baseline="0" noProof="0" dirty="0">
                  <a:ln>
                    <a:noFill/>
                  </a:ln>
                  <a:solidFill>
                    <a:srgbClr val="44546A"/>
                  </a:solidFill>
                  <a:effectLst/>
                  <a:uLnTx/>
                  <a:uFillTx/>
                  <a:latin typeface="Arial"/>
                  <a:ea typeface="Arial"/>
                  <a:cs typeface="Arial"/>
                  <a:sym typeface="Arial"/>
                </a:rPr>
                <a:t/>
              </a:r>
              <a:br>
                <a:rPr kumimoji="0" lang="en-GB" sz="1300" b="0" i="0" u="none" strike="noStrike" kern="1200" cap="none" spc="0" normalizeH="0" baseline="0" noProof="0" dirty="0">
                  <a:ln>
                    <a:noFill/>
                  </a:ln>
                  <a:solidFill>
                    <a:srgbClr val="44546A"/>
                  </a:solidFill>
                  <a:effectLst/>
                  <a:uLnTx/>
                  <a:uFillTx/>
                  <a:latin typeface="Arial"/>
                  <a:ea typeface="Arial"/>
                  <a:cs typeface="Arial"/>
                  <a:sym typeface="Arial"/>
                </a:rPr>
              </a:br>
              <a:endParaRPr kumimoji="0" lang="en-GB" sz="1300" b="0" i="0" u="none" strike="noStrike" kern="1200" cap="none" spc="0" normalizeH="0" baseline="0" noProof="0" dirty="0">
                <a:ln>
                  <a:noFill/>
                </a:ln>
                <a:solidFill>
                  <a:srgbClr val="44546A"/>
                </a:solidFill>
                <a:effectLst/>
                <a:uLnTx/>
                <a:uFillTx/>
                <a:latin typeface="Arial"/>
                <a:ea typeface="Arial"/>
                <a:cs typeface="Arial"/>
                <a:sym typeface="Arial"/>
              </a:endParaRPr>
            </a:p>
            <a:p>
              <a:pPr marL="266700" marR="0" lvl="0" indent="-180975" algn="l" defTabSz="914400" rtl="0" eaLnBrk="1" fontAlgn="auto" latinLnBrk="0" hangingPunct="1">
                <a:lnSpc>
                  <a:spcPct val="100000"/>
                </a:lnSpc>
                <a:spcBef>
                  <a:spcPts val="200"/>
                </a:spcBef>
                <a:spcAft>
                  <a:spcPts val="200"/>
                </a:spcAft>
                <a:buClr>
                  <a:srgbClr val="44546A"/>
                </a:buClr>
                <a:buSzPts val="1400"/>
                <a:buFont typeface="Arial"/>
                <a:buChar char="•"/>
                <a:tabLst/>
                <a:defRPr/>
              </a:pPr>
              <a:endParaRPr kumimoji="0" lang="en-GB" sz="1300" b="0" i="0" u="none" strike="noStrike" kern="1200" cap="none" spc="0" normalizeH="0" baseline="0" noProof="0" dirty="0">
                <a:ln>
                  <a:noFill/>
                </a:ln>
                <a:solidFill>
                  <a:srgbClr val="44546A"/>
                </a:solidFill>
                <a:effectLst/>
                <a:uLnTx/>
                <a:uFillTx/>
                <a:latin typeface="Arial"/>
                <a:ea typeface="Arial"/>
                <a:cs typeface="Arial"/>
                <a:sym typeface="Arial"/>
              </a:endParaRPr>
            </a:p>
            <a:p>
              <a:pPr marL="85725" marR="0" lvl="0" indent="0" algn="ctr" defTabSz="914400" rtl="0" eaLnBrk="1" fontAlgn="auto" latinLnBrk="0" hangingPunct="1">
                <a:lnSpc>
                  <a:spcPct val="100000"/>
                </a:lnSpc>
                <a:spcBef>
                  <a:spcPts val="200"/>
                </a:spcBef>
                <a:spcAft>
                  <a:spcPts val="200"/>
                </a:spcAft>
                <a:buClr>
                  <a:srgbClr val="44546A"/>
                </a:buClr>
                <a:buSzPts val="1400"/>
                <a:buFontTx/>
                <a:buNone/>
                <a:tabLst/>
                <a:defRPr/>
              </a:pPr>
              <a:r>
                <a:rPr kumimoji="0" lang="en-GB" sz="1300" b="0" i="1" u="none" strike="noStrike" kern="1200" cap="none" spc="0" normalizeH="0" baseline="0" noProof="0" dirty="0">
                  <a:ln>
                    <a:noFill/>
                  </a:ln>
                  <a:solidFill>
                    <a:srgbClr val="44546A">
                      <a:lumMod val="75000"/>
                    </a:srgbClr>
                  </a:solidFill>
                  <a:effectLst/>
                  <a:uLnTx/>
                  <a:uFillTx/>
                  <a:latin typeface="Arial"/>
                  <a:ea typeface="Arial"/>
                  <a:cs typeface="Arial"/>
                  <a:sym typeface="Arial"/>
                </a:rPr>
                <a:t>FDA only, PD-L1 positive NSCLC</a:t>
              </a:r>
            </a:p>
          </p:txBody>
        </p:sp>
      </p:grpSp>
      <p:grpSp>
        <p:nvGrpSpPr>
          <p:cNvPr id="62" name="Group 2">
            <a:extLst>
              <a:ext uri="{FF2B5EF4-FFF2-40B4-BE49-F238E27FC236}">
                <a16:creationId xmlns:a16="http://schemas.microsoft.com/office/drawing/2014/main" id="{438CF978-FC59-406D-AD5A-94880435ADB6}"/>
              </a:ext>
            </a:extLst>
          </p:cNvPr>
          <p:cNvGrpSpPr/>
          <p:nvPr/>
        </p:nvGrpSpPr>
        <p:grpSpPr>
          <a:xfrm>
            <a:off x="4376625" y="3724727"/>
            <a:ext cx="3420001" cy="2039450"/>
            <a:chOff x="4376625" y="4023110"/>
            <a:chExt cx="3420001" cy="2039450"/>
          </a:xfrm>
        </p:grpSpPr>
        <p:sp>
          <p:nvSpPr>
            <p:cNvPr id="63" name="Google Shape;533;p61">
              <a:extLst>
                <a:ext uri="{FF2B5EF4-FFF2-40B4-BE49-F238E27FC236}">
                  <a16:creationId xmlns:a16="http://schemas.microsoft.com/office/drawing/2014/main" id="{F625CFA4-F8FC-4D5B-A7D0-BAB9FFBAFF25}"/>
                </a:ext>
              </a:extLst>
            </p:cNvPr>
            <p:cNvSpPr/>
            <p:nvPr/>
          </p:nvSpPr>
          <p:spPr>
            <a:xfrm>
              <a:off x="4376626" y="4550561"/>
              <a:ext cx="3420000" cy="1511998"/>
            </a:xfrm>
            <a:prstGeom prst="rect">
              <a:avLst/>
            </a:prstGeom>
            <a:noFill/>
            <a:ln w="19050" cap="flat" cmpd="sng">
              <a:solidFill>
                <a:srgbClr val="B465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4" name="Google Shape;549;p61">
              <a:extLst>
                <a:ext uri="{FF2B5EF4-FFF2-40B4-BE49-F238E27FC236}">
                  <a16:creationId xmlns:a16="http://schemas.microsoft.com/office/drawing/2014/main" id="{2FAE6535-C4E5-40E3-A593-1FCD85E7F2BD}"/>
                </a:ext>
              </a:extLst>
            </p:cNvPr>
            <p:cNvSpPr txBox="1"/>
            <p:nvPr/>
          </p:nvSpPr>
          <p:spPr>
            <a:xfrm>
              <a:off x="4376625" y="4023110"/>
              <a:ext cx="3420000" cy="527451"/>
            </a:xfrm>
            <a:prstGeom prst="round2SameRect">
              <a:avLst/>
            </a:prstGeom>
            <a:solidFill>
              <a:srgbClr val="B46500"/>
            </a:solidFill>
            <a:ln w="19050" cap="flat" cmpd="sng">
              <a:solidFill>
                <a:srgbClr val="B465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CIT + CIT </a:t>
              </a:r>
              <a:b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 chemotherapy</a:t>
              </a:r>
            </a:p>
          </p:txBody>
        </p:sp>
        <p:sp>
          <p:nvSpPr>
            <p:cNvPr id="65" name="Google Shape;1433;p96">
              <a:extLst>
                <a:ext uri="{FF2B5EF4-FFF2-40B4-BE49-F238E27FC236}">
                  <a16:creationId xmlns:a16="http://schemas.microsoft.com/office/drawing/2014/main" id="{B48FE9B1-DE56-466F-944E-FB699447FCFB}"/>
                </a:ext>
              </a:extLst>
            </p:cNvPr>
            <p:cNvSpPr/>
            <p:nvPr/>
          </p:nvSpPr>
          <p:spPr>
            <a:xfrm>
              <a:off x="4376626" y="4550560"/>
              <a:ext cx="3419999" cy="1512000"/>
            </a:xfrm>
            <a:prstGeom prst="rect">
              <a:avLst/>
            </a:prstGeom>
            <a:noFill/>
            <a:ln w="38100" cap="flat" cmpd="sng">
              <a:noFill/>
              <a:prstDash val="solid"/>
              <a:round/>
              <a:headEnd type="none" w="sm" len="sm"/>
              <a:tailEnd type="none" w="sm" len="sm"/>
            </a:ln>
          </p:spPr>
          <p:txBody>
            <a:bodyPr spcFirstLastPara="1" wrap="square" lIns="0" tIns="0" rIns="0" bIns="0" anchor="ctr" anchorCtr="0">
              <a:noAutofit/>
            </a:bodyPr>
            <a:lstStyle/>
            <a:p>
              <a:pPr marL="266700" marR="0" lvl="0" indent="-180975" algn="l" defTabSz="914400" rtl="0" eaLnBrk="1" fontAlgn="auto" latinLnBrk="0" hangingPunct="1">
                <a:lnSpc>
                  <a:spcPct val="100000"/>
                </a:lnSpc>
                <a:spcBef>
                  <a:spcPts val="200"/>
                </a:spcBef>
                <a:spcAft>
                  <a:spcPts val="200"/>
                </a:spcAft>
                <a:buClr>
                  <a:srgbClr val="44546A">
                    <a:lumMod val="75000"/>
                  </a:srgbClr>
                </a:buClr>
                <a:buSzPts val="1400"/>
                <a:buFont typeface="Arial"/>
                <a:buChar char="•"/>
                <a:tabLst/>
                <a:defRPr/>
              </a:pPr>
              <a:r>
                <a:rPr kumimoji="0" lang="en-GB" sz="1300" b="0" i="0" u="none" strike="noStrike" kern="1200" cap="none" spc="0" normalizeH="0" baseline="0" noProof="0" dirty="0">
                  <a:ln>
                    <a:noFill/>
                  </a:ln>
                  <a:solidFill>
                    <a:srgbClr val="44546A">
                      <a:lumMod val="75000"/>
                    </a:srgbClr>
                  </a:solidFill>
                  <a:effectLst/>
                  <a:uLnTx/>
                  <a:uFillTx/>
                  <a:latin typeface="Arial"/>
                  <a:ea typeface="Arial"/>
                  <a:cs typeface="Arial"/>
                  <a:sym typeface="Arial"/>
                </a:rPr>
                <a:t>Nivolumab + ipilimumab + chemotherapy</a:t>
              </a:r>
            </a:p>
            <a:p>
              <a:pPr marL="266700" marR="0" lvl="0" indent="-180975" algn="l" defTabSz="914400" rtl="0" eaLnBrk="1" fontAlgn="auto" latinLnBrk="0" hangingPunct="1">
                <a:lnSpc>
                  <a:spcPct val="100000"/>
                </a:lnSpc>
                <a:spcBef>
                  <a:spcPts val="200"/>
                </a:spcBef>
                <a:spcAft>
                  <a:spcPts val="200"/>
                </a:spcAft>
                <a:buClr>
                  <a:srgbClr val="44546A"/>
                </a:buClr>
                <a:buSzPts val="1400"/>
                <a:buFont typeface="Arial"/>
                <a:buChar char="•"/>
                <a:tabLst/>
                <a:defRPr/>
              </a:pPr>
              <a:endParaRPr kumimoji="0" lang="en-GB" sz="1300" b="0" i="0" u="none" strike="noStrike" kern="1200" cap="none" spc="0" normalizeH="0" baseline="0" noProof="0" dirty="0">
                <a:ln>
                  <a:noFill/>
                </a:ln>
                <a:solidFill>
                  <a:srgbClr val="44546A"/>
                </a:solidFill>
                <a:effectLst/>
                <a:uLnTx/>
                <a:uFillTx/>
                <a:latin typeface="Arial"/>
                <a:ea typeface="Arial"/>
                <a:cs typeface="Arial"/>
                <a:sym typeface="Arial"/>
              </a:endParaRPr>
            </a:p>
            <a:p>
              <a:pPr marL="266700" marR="0" lvl="0" indent="-180975" algn="l" defTabSz="914400" rtl="0" eaLnBrk="1" fontAlgn="auto" latinLnBrk="0" hangingPunct="1">
                <a:lnSpc>
                  <a:spcPct val="100000"/>
                </a:lnSpc>
                <a:spcBef>
                  <a:spcPts val="200"/>
                </a:spcBef>
                <a:spcAft>
                  <a:spcPts val="200"/>
                </a:spcAft>
                <a:buClr>
                  <a:srgbClr val="44546A"/>
                </a:buClr>
                <a:buSzPts val="1400"/>
                <a:buFont typeface="Arial"/>
                <a:buChar char="•"/>
                <a:tabLst/>
                <a:defRPr/>
              </a:pPr>
              <a:endParaRPr kumimoji="0" lang="en-GB" sz="1300" b="0" i="0" u="none" strike="noStrike" kern="1200" cap="none" spc="0" normalizeH="0" baseline="0" noProof="0" dirty="0">
                <a:ln>
                  <a:noFill/>
                </a:ln>
                <a:solidFill>
                  <a:srgbClr val="44546A"/>
                </a:solidFill>
                <a:effectLst/>
                <a:uLnTx/>
                <a:uFillTx/>
                <a:latin typeface="Arial"/>
                <a:ea typeface="Arial"/>
                <a:cs typeface="Arial"/>
                <a:sym typeface="Arial"/>
              </a:endParaRPr>
            </a:p>
            <a:p>
              <a:pPr marL="266700" marR="0" lvl="0" indent="-180975" algn="l" defTabSz="914400" rtl="0" eaLnBrk="1" fontAlgn="auto" latinLnBrk="0" hangingPunct="1">
                <a:lnSpc>
                  <a:spcPct val="100000"/>
                </a:lnSpc>
                <a:spcBef>
                  <a:spcPts val="200"/>
                </a:spcBef>
                <a:spcAft>
                  <a:spcPts val="200"/>
                </a:spcAft>
                <a:buClr>
                  <a:srgbClr val="44546A"/>
                </a:buClr>
                <a:buSzPts val="1400"/>
                <a:buFont typeface="Arial"/>
                <a:buChar char="•"/>
                <a:tabLst/>
                <a:defRPr/>
              </a:pPr>
              <a:endParaRPr kumimoji="0" lang="en-GB" sz="1300" b="0" i="0" u="none" strike="noStrike" kern="1200" cap="none" spc="0" normalizeH="0" baseline="0" noProof="0" dirty="0">
                <a:ln>
                  <a:noFill/>
                </a:ln>
                <a:solidFill>
                  <a:srgbClr val="44546A"/>
                </a:solidFill>
                <a:effectLst/>
                <a:uLnTx/>
                <a:uFillTx/>
                <a:latin typeface="Arial"/>
                <a:ea typeface="Arial"/>
                <a:cs typeface="Arial"/>
                <a:sym typeface="Arial"/>
              </a:endParaRPr>
            </a:p>
            <a:p>
              <a:pPr marL="85725" marR="0" lvl="0" indent="0" algn="l" defTabSz="914400" rtl="0" eaLnBrk="1" fontAlgn="auto" latinLnBrk="0" hangingPunct="1">
                <a:lnSpc>
                  <a:spcPct val="100000"/>
                </a:lnSpc>
                <a:spcBef>
                  <a:spcPts val="200"/>
                </a:spcBef>
                <a:spcAft>
                  <a:spcPts val="200"/>
                </a:spcAft>
                <a:buClr>
                  <a:srgbClr val="44546A"/>
                </a:buClr>
                <a:buSzPts val="1400"/>
                <a:buFontTx/>
                <a:buNone/>
                <a:tabLst/>
                <a:defRPr/>
              </a:pPr>
              <a:r>
                <a:rPr kumimoji="0" lang="en-GB" sz="1300" b="0" i="0" u="none" strike="noStrike" kern="1200" cap="none" spc="0" normalizeH="0" baseline="0" noProof="0" dirty="0">
                  <a:ln>
                    <a:noFill/>
                  </a:ln>
                  <a:solidFill>
                    <a:srgbClr val="44546A"/>
                  </a:solidFill>
                  <a:effectLst/>
                  <a:uLnTx/>
                  <a:uFillTx/>
                  <a:latin typeface="Arial"/>
                  <a:ea typeface="Arial"/>
                  <a:cs typeface="Arial"/>
                  <a:sym typeface="Arial"/>
                </a:rPr>
                <a:t/>
              </a:r>
              <a:br>
                <a:rPr kumimoji="0" lang="en-GB" sz="1300" b="0" i="0" u="none" strike="noStrike" kern="1200" cap="none" spc="0" normalizeH="0" baseline="0" noProof="0" dirty="0">
                  <a:ln>
                    <a:noFill/>
                  </a:ln>
                  <a:solidFill>
                    <a:srgbClr val="44546A"/>
                  </a:solidFill>
                  <a:effectLst/>
                  <a:uLnTx/>
                  <a:uFillTx/>
                  <a:latin typeface="Arial"/>
                  <a:ea typeface="Arial"/>
                  <a:cs typeface="Arial"/>
                  <a:sym typeface="Arial"/>
                </a:rPr>
              </a:br>
              <a:endParaRPr kumimoji="0" lang="en-GB" sz="1300" b="0" i="0" u="none" strike="noStrike" kern="1200" cap="none" spc="0" normalizeH="0" baseline="0" noProof="0" dirty="0">
                <a:ln>
                  <a:noFill/>
                </a:ln>
                <a:solidFill>
                  <a:srgbClr val="44546A"/>
                </a:solidFill>
                <a:effectLst/>
                <a:uLnTx/>
                <a:uFillTx/>
                <a:latin typeface="Arial"/>
                <a:ea typeface="Arial"/>
                <a:cs typeface="Arial"/>
                <a:sym typeface="Arial"/>
              </a:endParaRPr>
            </a:p>
          </p:txBody>
        </p:sp>
      </p:grpSp>
      <p:cxnSp>
        <p:nvCxnSpPr>
          <p:cNvPr id="66" name="Connettore diritto 65"/>
          <p:cNvCxnSpPr/>
          <p:nvPr/>
        </p:nvCxnSpPr>
        <p:spPr>
          <a:xfrm>
            <a:off x="950151" y="1013571"/>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67" name="Rettangolo 66"/>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5059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3603" y="237911"/>
            <a:ext cx="1168204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66"/>
                </a:solidFill>
                <a:effectLst/>
                <a:uLnTx/>
                <a:uFillTx/>
                <a:latin typeface="Calibri" panose="020F0502020204030204"/>
                <a:ea typeface="+mn-ea"/>
                <a:cs typeface="+mn-cs"/>
              </a:rPr>
              <a:t>First-line pembrolizumab in PD-L1 ≥ 50% </a:t>
            </a:r>
            <a:r>
              <a:rPr kumimoji="0" lang="en-US" sz="3200" b="1" i="1" u="none" strike="noStrike" kern="1200" cap="none" spc="0" normalizeH="0" baseline="0" noProof="0" dirty="0">
                <a:ln>
                  <a:noFill/>
                </a:ln>
                <a:solidFill>
                  <a:srgbClr val="006666"/>
                </a:solidFill>
                <a:effectLst/>
                <a:uLnTx/>
                <a:uFillTx/>
                <a:latin typeface="Calibri" panose="020F0502020204030204"/>
                <a:ea typeface="+mn-ea"/>
                <a:cs typeface="+mn-cs"/>
              </a:rPr>
              <a:t>[KN-024 5-year OS update]</a:t>
            </a:r>
          </a:p>
        </p:txBody>
      </p:sp>
      <p:sp>
        <p:nvSpPr>
          <p:cNvPr id="3" name="CasellaDiTesto 7">
            <a:extLst>
              <a:ext uri="{FF2B5EF4-FFF2-40B4-BE49-F238E27FC236}">
                <a16:creationId xmlns:a16="http://schemas.microsoft.com/office/drawing/2014/main" id="{7C18B12A-D419-2443-A228-D8E69207227F}"/>
              </a:ext>
            </a:extLst>
          </p:cNvPr>
          <p:cNvSpPr txBox="1">
            <a:spLocks noChangeArrowheads="1"/>
          </p:cNvSpPr>
          <p:nvPr/>
        </p:nvSpPr>
        <p:spPr bwMode="auto">
          <a:xfrm>
            <a:off x="6588125" y="6577385"/>
            <a:ext cx="5603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it-IT" altLang="it-IT" sz="1400" b="0"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Brahmer J et al, ESMO 2020 &amp; JCO 2021</a:t>
            </a:r>
          </a:p>
        </p:txBody>
      </p:sp>
      <p:pic>
        <p:nvPicPr>
          <p:cNvPr id="4" name="Immagine 3"/>
          <p:cNvPicPr>
            <a:picLocks noChangeAspect="1"/>
          </p:cNvPicPr>
          <p:nvPr/>
        </p:nvPicPr>
        <p:blipFill>
          <a:blip r:embed="rId3"/>
          <a:stretch>
            <a:fillRect/>
          </a:stretch>
        </p:blipFill>
        <p:spPr>
          <a:xfrm>
            <a:off x="88464" y="838821"/>
            <a:ext cx="6442511" cy="2967127"/>
          </a:xfrm>
          <a:prstGeom prst="rect">
            <a:avLst/>
          </a:prstGeom>
        </p:spPr>
      </p:pic>
      <p:sp>
        <p:nvSpPr>
          <p:cNvPr id="5" name="CasellaDiTesto 4"/>
          <p:cNvSpPr txBox="1"/>
          <p:nvPr/>
        </p:nvSpPr>
        <p:spPr>
          <a:xfrm>
            <a:off x="5864661" y="1939737"/>
            <a:ext cx="2095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66% crossover to pembro</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magine 5"/>
          <p:cNvPicPr>
            <a:picLocks noChangeAspect="1"/>
          </p:cNvPicPr>
          <p:nvPr/>
        </p:nvPicPr>
        <p:blipFill rotWithShape="1">
          <a:blip r:embed="rId4"/>
          <a:srcRect t="2913"/>
          <a:stretch/>
        </p:blipFill>
        <p:spPr>
          <a:xfrm>
            <a:off x="0" y="3887785"/>
            <a:ext cx="6912411" cy="2907428"/>
          </a:xfrm>
          <a:prstGeom prst="rect">
            <a:avLst/>
          </a:prstGeom>
        </p:spPr>
      </p:pic>
      <p:pic>
        <p:nvPicPr>
          <p:cNvPr id="7" name="Immagine 6"/>
          <p:cNvPicPr>
            <a:picLocks noChangeAspect="1"/>
          </p:cNvPicPr>
          <p:nvPr/>
        </p:nvPicPr>
        <p:blipFill>
          <a:blip r:embed="rId5"/>
          <a:stretch>
            <a:fillRect/>
          </a:stretch>
        </p:blipFill>
        <p:spPr>
          <a:xfrm>
            <a:off x="7635875" y="878628"/>
            <a:ext cx="4000500" cy="5671595"/>
          </a:xfrm>
          <a:prstGeom prst="rect">
            <a:avLst/>
          </a:prstGeom>
        </p:spPr>
      </p:pic>
      <p:sp>
        <p:nvSpPr>
          <p:cNvPr id="8" name="Rettangolo 7"/>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0666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038E1D1-D277-4195-91BA-D011849E0591}"/>
              </a:ext>
            </a:extLst>
          </p:cNvPr>
          <p:cNvSpPr/>
          <p:nvPr/>
        </p:nvSpPr>
        <p:spPr>
          <a:xfrm>
            <a:off x="2135011" y="153275"/>
            <a:ext cx="7921977"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First-line pembrolizumab-CT in non-sq NSCLC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libri" panose="020F0502020204030204"/>
                <a:ea typeface="+mn-ea"/>
                <a:cs typeface="+mn-cs"/>
              </a:rPr>
              <a:t>[KN-189 4-year OS update]</a:t>
            </a:r>
          </a:p>
        </p:txBody>
      </p:sp>
      <p:pic>
        <p:nvPicPr>
          <p:cNvPr id="5" name="Immagine 4">
            <a:extLst>
              <a:ext uri="{FF2B5EF4-FFF2-40B4-BE49-F238E27FC236}">
                <a16:creationId xmlns:a16="http://schemas.microsoft.com/office/drawing/2014/main" id="{3FFE26D0-BCDA-4C33-A3B9-298D60EE52AC}"/>
              </a:ext>
            </a:extLst>
          </p:cNvPr>
          <p:cNvPicPr>
            <a:picLocks noChangeAspect="1"/>
          </p:cNvPicPr>
          <p:nvPr/>
        </p:nvPicPr>
        <p:blipFill>
          <a:blip r:embed="rId3"/>
          <a:stretch>
            <a:fillRect/>
          </a:stretch>
        </p:blipFill>
        <p:spPr>
          <a:xfrm>
            <a:off x="191493" y="1303347"/>
            <a:ext cx="4315940" cy="1914247"/>
          </a:xfrm>
          <a:prstGeom prst="rect">
            <a:avLst/>
          </a:prstGeom>
        </p:spPr>
      </p:pic>
      <p:pic>
        <p:nvPicPr>
          <p:cNvPr id="7" name="Immagine 6">
            <a:extLst>
              <a:ext uri="{FF2B5EF4-FFF2-40B4-BE49-F238E27FC236}">
                <a16:creationId xmlns:a16="http://schemas.microsoft.com/office/drawing/2014/main" id="{58F07A98-05AA-45E3-A901-5ED0AB040885}"/>
              </a:ext>
            </a:extLst>
          </p:cNvPr>
          <p:cNvPicPr>
            <a:picLocks noChangeAspect="1"/>
          </p:cNvPicPr>
          <p:nvPr/>
        </p:nvPicPr>
        <p:blipFill>
          <a:blip r:embed="rId4"/>
          <a:stretch>
            <a:fillRect/>
          </a:stretch>
        </p:blipFill>
        <p:spPr>
          <a:xfrm>
            <a:off x="4707153" y="2646892"/>
            <a:ext cx="6945202" cy="3695102"/>
          </a:xfrm>
          <a:prstGeom prst="rect">
            <a:avLst/>
          </a:prstGeom>
        </p:spPr>
      </p:pic>
      <p:sp>
        <p:nvSpPr>
          <p:cNvPr id="10" name="Rettangolo con angoli arrotondati 9">
            <a:extLst>
              <a:ext uri="{FF2B5EF4-FFF2-40B4-BE49-F238E27FC236}">
                <a16:creationId xmlns:a16="http://schemas.microsoft.com/office/drawing/2014/main" id="{C20429EC-6C2B-4EEF-82ED-171D99F913B0}"/>
              </a:ext>
            </a:extLst>
          </p:cNvPr>
          <p:cNvSpPr/>
          <p:nvPr/>
        </p:nvSpPr>
        <p:spPr>
          <a:xfrm>
            <a:off x="9490270" y="3660004"/>
            <a:ext cx="481503" cy="276729"/>
          </a:xfrm>
          <a:prstGeom prst="roundRect">
            <a:avLst>
              <a:gd name="adj" fmla="val 2803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CasellaDiTesto 7">
            <a:extLst>
              <a:ext uri="{FF2B5EF4-FFF2-40B4-BE49-F238E27FC236}">
                <a16:creationId xmlns:a16="http://schemas.microsoft.com/office/drawing/2014/main" id="{7821B1AC-5967-4AC5-B6C4-3B464C6047A3}"/>
              </a:ext>
            </a:extLst>
          </p:cNvPr>
          <p:cNvSpPr txBox="1">
            <a:spLocks noChangeArrowheads="1"/>
          </p:cNvSpPr>
          <p:nvPr/>
        </p:nvSpPr>
        <p:spPr bwMode="auto">
          <a:xfrm>
            <a:off x="6588125" y="6550223"/>
            <a:ext cx="5603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it-IT" altLang="it-IT" sz="1400" b="0"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Gray J et al, WCLC 2021</a:t>
            </a:r>
          </a:p>
        </p:txBody>
      </p:sp>
      <p:sp>
        <p:nvSpPr>
          <p:cNvPr id="13" name="CasellaDiTesto 12">
            <a:extLst>
              <a:ext uri="{FF2B5EF4-FFF2-40B4-BE49-F238E27FC236}">
                <a16:creationId xmlns:a16="http://schemas.microsoft.com/office/drawing/2014/main" id="{15BED3A6-4D04-41CF-A77A-8CAAB7C772F7}"/>
              </a:ext>
            </a:extLst>
          </p:cNvPr>
          <p:cNvSpPr txBox="1"/>
          <p:nvPr/>
        </p:nvSpPr>
        <p:spPr>
          <a:xfrm>
            <a:off x="9126388" y="2527475"/>
            <a:ext cx="2281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Median FU = 46 ms</a:t>
            </a:r>
          </a:p>
        </p:txBody>
      </p:sp>
      <p:sp>
        <p:nvSpPr>
          <p:cNvPr id="14" name="CasellaDiTesto 13">
            <a:extLst>
              <a:ext uri="{FF2B5EF4-FFF2-40B4-BE49-F238E27FC236}">
                <a16:creationId xmlns:a16="http://schemas.microsoft.com/office/drawing/2014/main" id="{0D626BAD-303C-498B-BC7D-680D7D883848}"/>
              </a:ext>
            </a:extLst>
          </p:cNvPr>
          <p:cNvSpPr txBox="1"/>
          <p:nvPr/>
        </p:nvSpPr>
        <p:spPr>
          <a:xfrm>
            <a:off x="10176095" y="2848262"/>
            <a:ext cx="18831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40% crossover</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ttangolo 8"/>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8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7"/>
          <p:cNvSpPr>
            <a:spLocks/>
          </p:cNvSpPr>
          <p:nvPr/>
        </p:nvSpPr>
        <p:spPr bwMode="auto">
          <a:xfrm>
            <a:off x="2950196" y="1835151"/>
            <a:ext cx="6296285" cy="3636963"/>
          </a:xfrm>
          <a:custGeom>
            <a:avLst/>
            <a:gdLst>
              <a:gd name="T0" fmla="*/ 0 w 3233"/>
              <a:gd name="T1" fmla="*/ 0 h 1863"/>
              <a:gd name="T2" fmla="*/ 0 w 3233"/>
              <a:gd name="T3" fmla="*/ 2147483646 h 1863"/>
              <a:gd name="T4" fmla="*/ 2147483646 w 3233"/>
              <a:gd name="T5" fmla="*/ 2147483646 h 1863"/>
              <a:gd name="T6" fmla="*/ 0 60000 65536"/>
              <a:gd name="T7" fmla="*/ 0 60000 65536"/>
              <a:gd name="T8" fmla="*/ 0 60000 65536"/>
            </a:gdLst>
            <a:ahLst/>
            <a:cxnLst>
              <a:cxn ang="T6">
                <a:pos x="T0" y="T1"/>
              </a:cxn>
              <a:cxn ang="T7">
                <a:pos x="T2" y="T3"/>
              </a:cxn>
              <a:cxn ang="T8">
                <a:pos x="T4" y="T5"/>
              </a:cxn>
            </a:cxnLst>
            <a:rect l="0" t="0" r="r" b="b"/>
            <a:pathLst>
              <a:path w="3233" h="1863">
                <a:moveTo>
                  <a:pt x="0" y="0"/>
                </a:moveTo>
                <a:lnTo>
                  <a:pt x="0" y="1863"/>
                </a:lnTo>
                <a:lnTo>
                  <a:pt x="3233" y="1863"/>
                </a:lnTo>
              </a:path>
            </a:pathLst>
          </a:custGeom>
          <a:noFill/>
          <a:ln w="28575" cap="flat">
            <a:solidFill>
              <a:srgbClr val="064F5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36582"/>
              </a:solidFill>
              <a:effectLst/>
              <a:uLnTx/>
              <a:uFillTx/>
              <a:latin typeface="Arial" charset="0"/>
              <a:ea typeface="MS PGothic" panose="020B0600070205080204" pitchFamily="34" charset="-128"/>
              <a:cs typeface="Arial" charset="0"/>
            </a:endParaRPr>
          </a:p>
        </p:txBody>
      </p:sp>
      <p:sp>
        <p:nvSpPr>
          <p:cNvPr id="4" name="TextBox 4"/>
          <p:cNvSpPr txBox="1">
            <a:spLocks noChangeArrowheads="1"/>
          </p:cNvSpPr>
          <p:nvPr/>
        </p:nvSpPr>
        <p:spPr bwMode="auto">
          <a:xfrm rot="-5400000">
            <a:off x="1655808" y="3600870"/>
            <a:ext cx="1773238" cy="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36582"/>
                </a:solidFill>
                <a:effectLst/>
                <a:uLnTx/>
                <a:uFillTx/>
                <a:latin typeface="Arial" panose="020B0604020202020204" pitchFamily="34" charset="0"/>
                <a:ea typeface="MS PGothic" panose="020B0600070205080204" pitchFamily="34" charset="-128"/>
                <a:cs typeface="Arial" charset="0"/>
              </a:rPr>
              <a:t>Proportion Alive</a:t>
            </a:r>
          </a:p>
        </p:txBody>
      </p:sp>
      <p:sp>
        <p:nvSpPr>
          <p:cNvPr id="5" name="TextBox 5"/>
          <p:cNvSpPr txBox="1">
            <a:spLocks noChangeArrowheads="1"/>
          </p:cNvSpPr>
          <p:nvPr/>
        </p:nvSpPr>
        <p:spPr bwMode="auto">
          <a:xfrm>
            <a:off x="5133944" y="5573715"/>
            <a:ext cx="220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36582"/>
                </a:solidFill>
                <a:effectLst/>
                <a:uLnTx/>
                <a:uFillTx/>
                <a:latin typeface="Arial" panose="020B0604020202020204" pitchFamily="34" charset="0"/>
                <a:ea typeface="MS PGothic" panose="020B0600070205080204" pitchFamily="34" charset="-128"/>
                <a:cs typeface="Arial" charset="0"/>
              </a:rPr>
              <a:t>Time from Treatment</a:t>
            </a:r>
          </a:p>
        </p:txBody>
      </p:sp>
      <p:sp>
        <p:nvSpPr>
          <p:cNvPr id="6" name="Freeform 11"/>
          <p:cNvSpPr>
            <a:spLocks/>
          </p:cNvSpPr>
          <p:nvPr/>
        </p:nvSpPr>
        <p:spPr bwMode="auto">
          <a:xfrm>
            <a:off x="2978809" y="2065338"/>
            <a:ext cx="5914644" cy="3313112"/>
          </a:xfrm>
          <a:custGeom>
            <a:avLst/>
            <a:gdLst>
              <a:gd name="T0" fmla="*/ 2147483646 w 1517"/>
              <a:gd name="T1" fmla="*/ 2147483646 h 847"/>
              <a:gd name="T2" fmla="*/ 2147483646 w 1517"/>
              <a:gd name="T3" fmla="*/ 2147483646 h 847"/>
              <a:gd name="T4" fmla="*/ 2147483646 w 1517"/>
              <a:gd name="T5" fmla="*/ 2147483646 h 847"/>
              <a:gd name="T6" fmla="*/ 0 w 1517"/>
              <a:gd name="T7" fmla="*/ 0 h 8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17" h="847">
                <a:moveTo>
                  <a:pt x="1517" y="847"/>
                </a:moveTo>
                <a:cubicBezTo>
                  <a:pt x="1517" y="847"/>
                  <a:pt x="844" y="831"/>
                  <a:pt x="694" y="814"/>
                </a:cubicBezTo>
                <a:cubicBezTo>
                  <a:pt x="365" y="777"/>
                  <a:pt x="144" y="671"/>
                  <a:pt x="76" y="473"/>
                </a:cubicBezTo>
                <a:cubicBezTo>
                  <a:pt x="15" y="294"/>
                  <a:pt x="16" y="203"/>
                  <a:pt x="0" y="0"/>
                </a:cubicBez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36582"/>
              </a:solidFill>
              <a:effectLst/>
              <a:uLnTx/>
              <a:uFillTx/>
              <a:latin typeface="Arial" charset="0"/>
              <a:ea typeface="MS PGothic" panose="020B0600070205080204" pitchFamily="34" charset="-128"/>
              <a:cs typeface="Arial" charset="0"/>
            </a:endParaRPr>
          </a:p>
        </p:txBody>
      </p:sp>
      <p:sp>
        <p:nvSpPr>
          <p:cNvPr id="7" name="TextBox 8"/>
          <p:cNvSpPr txBox="1">
            <a:spLocks noChangeArrowheads="1"/>
          </p:cNvSpPr>
          <p:nvPr/>
        </p:nvSpPr>
        <p:spPr bwMode="auto">
          <a:xfrm>
            <a:off x="3244078" y="4818357"/>
            <a:ext cx="819137"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436582"/>
                </a:solidFill>
                <a:effectLst/>
                <a:uLnTx/>
                <a:uFillTx/>
                <a:latin typeface="Arial" panose="020B0604020202020204" pitchFamily="34" charset="0"/>
                <a:ea typeface="MS PGothic" panose="020B0600070205080204" pitchFamily="34" charset="-128"/>
                <a:cs typeface="Arial" charset="0"/>
              </a:rPr>
              <a:t>Control</a:t>
            </a:r>
          </a:p>
        </p:txBody>
      </p:sp>
      <p:sp>
        <p:nvSpPr>
          <p:cNvPr id="8" name="TextBox 10"/>
          <p:cNvSpPr txBox="1"/>
          <p:nvPr/>
        </p:nvSpPr>
        <p:spPr bwMode="auto">
          <a:xfrm>
            <a:off x="5426907" y="4810125"/>
            <a:ext cx="1591233" cy="307777"/>
          </a:xfrm>
          <a:prstGeom prst="rect">
            <a:avLst/>
          </a:prstGeom>
          <a:noFill/>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Arial" charset="0"/>
                <a:ea typeface="ＭＳ Ｐゴシック" panose="020B0600070205080204" pitchFamily="34" charset="-128"/>
                <a:cs typeface="Arial" charset="0"/>
              </a:rPr>
              <a:t>Chemotherapy/TKI</a:t>
            </a:r>
          </a:p>
        </p:txBody>
      </p:sp>
      <p:sp>
        <p:nvSpPr>
          <p:cNvPr id="9" name="Freeform 10"/>
          <p:cNvSpPr>
            <a:spLocks/>
          </p:cNvSpPr>
          <p:nvPr/>
        </p:nvSpPr>
        <p:spPr bwMode="auto">
          <a:xfrm>
            <a:off x="2965325" y="2093913"/>
            <a:ext cx="2278762" cy="3117850"/>
          </a:xfrm>
          <a:custGeom>
            <a:avLst/>
            <a:gdLst>
              <a:gd name="T0" fmla="*/ 598 w 598"/>
              <a:gd name="T1" fmla="*/ 797 h 797"/>
              <a:gd name="T2" fmla="*/ 0 w 598"/>
              <a:gd name="T3" fmla="*/ 0 h 797"/>
            </a:gdLst>
            <a:ahLst/>
            <a:cxnLst>
              <a:cxn ang="0">
                <a:pos x="T0" y="T1"/>
              </a:cxn>
              <a:cxn ang="0">
                <a:pos x="T2" y="T3"/>
              </a:cxn>
            </a:cxnLst>
            <a:rect l="0" t="0" r="r" b="b"/>
            <a:pathLst>
              <a:path w="598" h="797">
                <a:moveTo>
                  <a:pt x="598" y="797"/>
                </a:moveTo>
                <a:cubicBezTo>
                  <a:pt x="213" y="602"/>
                  <a:pt x="129" y="467"/>
                  <a:pt x="0" y="0"/>
                </a:cubicBezTo>
              </a:path>
            </a:pathLst>
          </a:custGeom>
          <a:noFill/>
          <a:ln w="28575" cap="flat">
            <a:solidFill>
              <a:srgbClr val="0070C0"/>
            </a:solidFill>
            <a:prstDash val="solid"/>
            <a:miter lim="800000"/>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D3CAC2">
                  <a:lumMod val="75000"/>
                </a:srgbClr>
              </a:solidFill>
              <a:effectLst/>
              <a:uLnTx/>
              <a:uFillTx/>
              <a:latin typeface="Arial" charset="0"/>
              <a:ea typeface="ＭＳ Ｐゴシック" panose="020B0600070205080204" pitchFamily="34" charset="-128"/>
              <a:cs typeface="Arial" charset="0"/>
            </a:endParaRPr>
          </a:p>
        </p:txBody>
      </p:sp>
      <p:sp>
        <p:nvSpPr>
          <p:cNvPr id="10" name="Rectangle 32"/>
          <p:cNvSpPr txBox="1">
            <a:spLocks noChangeArrowheads="1"/>
          </p:cNvSpPr>
          <p:nvPr/>
        </p:nvSpPr>
        <p:spPr>
          <a:xfrm>
            <a:off x="1156107" y="580315"/>
            <a:ext cx="10163174" cy="5806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it-IT" sz="32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sym typeface="Arial" charset="0"/>
              </a:rPr>
              <a:t>Ipotesi sull’efficacia delle combinazioni di</a:t>
            </a:r>
            <a:r>
              <a:rPr kumimoji="0" lang="en-GB" sz="32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a:t>
            </a:r>
            <a:r>
              <a:rPr kumimoji="0" lang="en-GB" sz="32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Immunoterapia</a:t>
            </a:r>
            <a:endParaRPr kumimoji="0" lang="en-US" sz="3200" b="1" i="0" u="none" strike="noStrike" kern="1200" cap="none" spc="0" normalizeH="0" baseline="0" noProof="0" dirty="0">
              <a:ln>
                <a:noFill/>
              </a:ln>
              <a:solidFill>
                <a:srgbClr val="006666"/>
              </a:solidFill>
              <a:effectLst/>
              <a:uLnTx/>
              <a:uFillTx/>
              <a:latin typeface="Calibri" panose="020F0502020204030204" pitchFamily="34" charset="0"/>
              <a:ea typeface="+mj-ea"/>
              <a:cs typeface="Calibri" panose="020F0502020204030204" pitchFamily="34" charset="0"/>
            </a:endParaRPr>
          </a:p>
        </p:txBody>
      </p:sp>
      <p:sp>
        <p:nvSpPr>
          <p:cNvPr id="11" name="Freeform 9"/>
          <p:cNvSpPr>
            <a:spLocks/>
          </p:cNvSpPr>
          <p:nvPr/>
        </p:nvSpPr>
        <p:spPr bwMode="auto">
          <a:xfrm>
            <a:off x="3012675" y="2116754"/>
            <a:ext cx="5997980" cy="2297201"/>
          </a:xfrm>
          <a:custGeom>
            <a:avLst/>
            <a:gdLst>
              <a:gd name="T0" fmla="*/ 2147483646 w 1509"/>
              <a:gd name="T1" fmla="*/ 2147483646 h 562"/>
              <a:gd name="T2" fmla="*/ 2147483646 w 1509"/>
              <a:gd name="T3" fmla="*/ 2147483646 h 562"/>
              <a:gd name="T4" fmla="*/ 2147483646 w 1509"/>
              <a:gd name="T5" fmla="*/ 2147483646 h 562"/>
              <a:gd name="T6" fmla="*/ 0 w 1509"/>
              <a:gd name="T7" fmla="*/ 0 h 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09" h="562">
                <a:moveTo>
                  <a:pt x="1509" y="562"/>
                </a:moveTo>
                <a:cubicBezTo>
                  <a:pt x="836" y="562"/>
                  <a:pt x="836" y="562"/>
                  <a:pt x="836" y="562"/>
                </a:cubicBezTo>
                <a:cubicBezTo>
                  <a:pt x="606" y="562"/>
                  <a:pt x="346" y="541"/>
                  <a:pt x="229" y="440"/>
                </a:cubicBezTo>
                <a:cubicBezTo>
                  <a:pt x="125" y="350"/>
                  <a:pt x="66" y="231"/>
                  <a:pt x="0" y="0"/>
                </a:cubicBezTo>
              </a:path>
            </a:pathLst>
          </a:custGeom>
          <a:noFill/>
          <a:ln w="28575" cap="flat">
            <a:solidFill>
              <a:srgbClr val="00B050"/>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436582"/>
              </a:solidFill>
              <a:effectLst/>
              <a:uLnTx/>
              <a:uFillTx/>
              <a:latin typeface="Arial" charset="0"/>
              <a:ea typeface="MS PGothic" panose="020B0600070205080204" pitchFamily="34" charset="-128"/>
              <a:cs typeface="Arial" charset="0"/>
            </a:endParaRPr>
          </a:p>
        </p:txBody>
      </p:sp>
      <p:grpSp>
        <p:nvGrpSpPr>
          <p:cNvPr id="12" name="Group 9">
            <a:extLst>
              <a:ext uri="{FF2B5EF4-FFF2-40B4-BE49-F238E27FC236}">
                <a16:creationId xmlns:a16="http://schemas.microsoft.com/office/drawing/2014/main" id="{2D82E3DF-CF3D-4A63-936E-89F53977E149}"/>
              </a:ext>
            </a:extLst>
          </p:cNvPr>
          <p:cNvGrpSpPr/>
          <p:nvPr/>
        </p:nvGrpSpPr>
        <p:grpSpPr>
          <a:xfrm>
            <a:off x="3012560" y="2109184"/>
            <a:ext cx="6454309" cy="3363335"/>
            <a:chOff x="3012560" y="2109184"/>
            <a:chExt cx="6454309" cy="3363335"/>
          </a:xfrm>
        </p:grpSpPr>
        <p:sp>
          <p:nvSpPr>
            <p:cNvPr id="13" name="TextBox 17"/>
            <p:cNvSpPr txBox="1">
              <a:spLocks noChangeArrowheads="1"/>
            </p:cNvSpPr>
            <p:nvPr/>
          </p:nvSpPr>
          <p:spPr bwMode="auto">
            <a:xfrm>
              <a:off x="6080919" y="3352963"/>
              <a:ext cx="338595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CC00CC"/>
                  </a:solidFill>
                  <a:effectLst/>
                  <a:uLnTx/>
                  <a:uFillTx/>
                  <a:latin typeface="Arial" panose="020B0604020202020204" pitchFamily="34" charset="0"/>
                  <a:ea typeface="MS PGothic" panose="020B0600070205080204" pitchFamily="34" charset="-128"/>
                  <a:cs typeface="Arial" charset="0"/>
                </a:rPr>
                <a:t>Combination </a:t>
              </a:r>
              <a:r>
                <a:rPr kumimoji="0" lang="en-GB" altLang="en-US" sz="1400" b="1" i="0" u="none" strike="noStrike" kern="1200" cap="none" spc="0" normalizeH="0" baseline="0" noProof="0" dirty="0" smtClean="0">
                  <a:ln>
                    <a:noFill/>
                  </a:ln>
                  <a:solidFill>
                    <a:srgbClr val="CC00CC"/>
                  </a:solidFill>
                  <a:effectLst/>
                  <a:uLnTx/>
                  <a:uFillTx/>
                  <a:latin typeface="Arial" panose="020B0604020202020204" pitchFamily="34" charset="0"/>
                  <a:ea typeface="MS PGothic" panose="020B0600070205080204" pitchFamily="34" charset="-128"/>
                  <a:cs typeface="Arial" charset="0"/>
                </a:rPr>
                <a:t>ICI</a:t>
              </a:r>
              <a:endParaRPr kumimoji="0" lang="en-GB" altLang="en-US" sz="1400" b="1" i="0" u="none" strike="noStrike" kern="1200" cap="none" spc="0" normalizeH="0" baseline="0" noProof="0" dirty="0">
                <a:ln>
                  <a:noFill/>
                </a:ln>
                <a:solidFill>
                  <a:srgbClr val="CC00CC"/>
                </a:solidFill>
                <a:effectLst/>
                <a:uLnTx/>
                <a:uFillTx/>
                <a:latin typeface="Arial" panose="020B0604020202020204" pitchFamily="34" charset="0"/>
                <a:ea typeface="MS PGothic" panose="020B0600070205080204" pitchFamily="34" charset="-128"/>
                <a:cs typeface="Arial" charset="0"/>
              </a:endParaRPr>
            </a:p>
          </p:txBody>
        </p:sp>
        <p:grpSp>
          <p:nvGrpSpPr>
            <p:cNvPr id="14" name="Group 7">
              <a:extLst>
                <a:ext uri="{FF2B5EF4-FFF2-40B4-BE49-F238E27FC236}">
                  <a16:creationId xmlns:a16="http://schemas.microsoft.com/office/drawing/2014/main" id="{D558BF85-CF56-49F6-8E0E-BD566D60455A}"/>
                </a:ext>
              </a:extLst>
            </p:cNvPr>
            <p:cNvGrpSpPr/>
            <p:nvPr/>
          </p:nvGrpSpPr>
          <p:grpSpPr>
            <a:xfrm>
              <a:off x="3012560" y="2109184"/>
              <a:ext cx="6079839" cy="3363335"/>
              <a:chOff x="3012560" y="2109184"/>
              <a:chExt cx="6079839" cy="3363335"/>
            </a:xfrm>
          </p:grpSpPr>
          <p:cxnSp>
            <p:nvCxnSpPr>
              <p:cNvPr id="15" name="Straight Arrow Connector 25"/>
              <p:cNvCxnSpPr>
                <a:cxnSpLocks/>
              </p:cNvCxnSpPr>
              <p:nvPr/>
            </p:nvCxnSpPr>
            <p:spPr bwMode="auto">
              <a:xfrm flipV="1">
                <a:off x="9092399" y="3767400"/>
                <a:ext cx="0" cy="1705119"/>
              </a:xfrm>
              <a:prstGeom prst="straightConnector1">
                <a:avLst/>
              </a:prstGeom>
              <a:ln w="57150">
                <a:solidFill>
                  <a:srgbClr val="CC00CC"/>
                </a:solidFill>
                <a:tailEnd type="arrow"/>
              </a:ln>
            </p:spPr>
            <p:style>
              <a:lnRef idx="1">
                <a:schemeClr val="accent1"/>
              </a:lnRef>
              <a:fillRef idx="0">
                <a:schemeClr val="accent1"/>
              </a:fillRef>
              <a:effectRef idx="0">
                <a:schemeClr val="accent1"/>
              </a:effectRef>
              <a:fontRef idx="minor">
                <a:schemeClr val="tx1"/>
              </a:fontRef>
            </p:style>
          </p:cxnSp>
          <p:sp>
            <p:nvSpPr>
              <p:cNvPr id="16" name="Freeform 9">
                <a:extLst>
                  <a:ext uri="{FF2B5EF4-FFF2-40B4-BE49-F238E27FC236}">
                    <a16:creationId xmlns:a16="http://schemas.microsoft.com/office/drawing/2014/main" id="{36C157DE-4E18-4F7F-B7A3-D7A1838B762B}"/>
                  </a:ext>
                </a:extLst>
              </p:cNvPr>
              <p:cNvSpPr>
                <a:spLocks/>
              </p:cNvSpPr>
              <p:nvPr/>
            </p:nvSpPr>
            <p:spPr bwMode="auto">
              <a:xfrm>
                <a:off x="3012560" y="2109184"/>
                <a:ext cx="5914644" cy="1658216"/>
              </a:xfrm>
              <a:custGeom>
                <a:avLst/>
                <a:gdLst>
                  <a:gd name="T0" fmla="*/ 2147483646 w 1509"/>
                  <a:gd name="T1" fmla="*/ 2147483646 h 562"/>
                  <a:gd name="T2" fmla="*/ 2147483646 w 1509"/>
                  <a:gd name="T3" fmla="*/ 2147483646 h 562"/>
                  <a:gd name="T4" fmla="*/ 2147483646 w 1509"/>
                  <a:gd name="T5" fmla="*/ 2147483646 h 562"/>
                  <a:gd name="T6" fmla="*/ 0 w 1509"/>
                  <a:gd name="T7" fmla="*/ 0 h 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09" h="562">
                    <a:moveTo>
                      <a:pt x="1509" y="562"/>
                    </a:moveTo>
                    <a:cubicBezTo>
                      <a:pt x="836" y="562"/>
                      <a:pt x="836" y="562"/>
                      <a:pt x="836" y="562"/>
                    </a:cubicBezTo>
                    <a:cubicBezTo>
                      <a:pt x="606" y="562"/>
                      <a:pt x="346" y="541"/>
                      <a:pt x="229" y="440"/>
                    </a:cubicBezTo>
                    <a:cubicBezTo>
                      <a:pt x="125" y="350"/>
                      <a:pt x="66" y="231"/>
                      <a:pt x="0" y="0"/>
                    </a:cubicBezTo>
                  </a:path>
                </a:pathLst>
              </a:custGeom>
              <a:noFill/>
              <a:ln w="28575" cap="flat">
                <a:solidFill>
                  <a:srgbClr val="CC00CC"/>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36582"/>
                  </a:solidFill>
                  <a:effectLst/>
                  <a:uLnTx/>
                  <a:uFillTx/>
                  <a:latin typeface="Arial" charset="0"/>
                  <a:ea typeface="MS PGothic" panose="020B0600070205080204" pitchFamily="34" charset="-128"/>
                  <a:cs typeface="Arial" charset="0"/>
                </a:endParaRPr>
              </a:p>
            </p:txBody>
          </p:sp>
        </p:grpSp>
      </p:grpSp>
      <p:cxnSp>
        <p:nvCxnSpPr>
          <p:cNvPr id="17" name="Straight Arrow Connector 23">
            <a:extLst>
              <a:ext uri="{FF2B5EF4-FFF2-40B4-BE49-F238E27FC236}">
                <a16:creationId xmlns:a16="http://schemas.microsoft.com/office/drawing/2014/main" id="{3019D687-9359-42A6-9630-FADF20B16CBA}"/>
              </a:ext>
            </a:extLst>
          </p:cNvPr>
          <p:cNvCxnSpPr>
            <a:cxnSpLocks/>
          </p:cNvCxnSpPr>
          <p:nvPr/>
        </p:nvCxnSpPr>
        <p:spPr bwMode="auto">
          <a:xfrm flipV="1">
            <a:off x="8652110" y="4371197"/>
            <a:ext cx="0" cy="94955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5">
            <a:extLst>
              <a:ext uri="{FF2B5EF4-FFF2-40B4-BE49-F238E27FC236}">
                <a16:creationId xmlns:a16="http://schemas.microsoft.com/office/drawing/2014/main" id="{468BB7C7-943F-4D52-B968-62347B3C0AFA}"/>
              </a:ext>
            </a:extLst>
          </p:cNvPr>
          <p:cNvSpPr txBox="1">
            <a:spLocks noChangeArrowheads="1"/>
          </p:cNvSpPr>
          <p:nvPr/>
        </p:nvSpPr>
        <p:spPr bwMode="auto">
          <a:xfrm>
            <a:off x="9126266" y="3488843"/>
            <a:ext cx="2614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FF0000"/>
                </a:solidFill>
                <a:effectLst/>
                <a:uLnTx/>
                <a:uFillTx/>
                <a:latin typeface="Calibri" panose="020F0502020204030204"/>
                <a:ea typeface="MS PGothic" panose="020B0600070205080204" pitchFamily="34" charset="-128"/>
                <a:cs typeface="Arial" charset="0"/>
              </a:rPr>
              <a:t>Long-term survival</a:t>
            </a:r>
          </a:p>
        </p:txBody>
      </p:sp>
      <p:sp>
        <p:nvSpPr>
          <p:cNvPr id="19" name="TextBox 17">
            <a:extLst>
              <a:ext uri="{FF2B5EF4-FFF2-40B4-BE49-F238E27FC236}">
                <a16:creationId xmlns:a16="http://schemas.microsoft.com/office/drawing/2014/main" id="{45C2EA40-4288-4B19-A548-8DC744941DE1}"/>
              </a:ext>
            </a:extLst>
          </p:cNvPr>
          <p:cNvSpPr txBox="1">
            <a:spLocks noChangeArrowheads="1"/>
          </p:cNvSpPr>
          <p:nvPr/>
        </p:nvSpPr>
        <p:spPr bwMode="auto">
          <a:xfrm>
            <a:off x="6438091" y="4096519"/>
            <a:ext cx="2053767"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B050"/>
                </a:solidFill>
                <a:effectLst/>
                <a:uLnTx/>
                <a:uFillTx/>
                <a:latin typeface="Arial" panose="020B0604020202020204" pitchFamily="34" charset="0"/>
                <a:ea typeface="MS PGothic" panose="020B0600070205080204" pitchFamily="34" charset="-128"/>
                <a:cs typeface="Arial" charset="0"/>
              </a:rPr>
              <a:t>Mono immunotherapy</a:t>
            </a:r>
          </a:p>
        </p:txBody>
      </p:sp>
      <p:sp>
        <p:nvSpPr>
          <p:cNvPr id="20" name="Rectangle 2"/>
          <p:cNvSpPr txBox="1">
            <a:spLocks noChangeArrowheads="1"/>
          </p:cNvSpPr>
          <p:nvPr/>
        </p:nvSpPr>
        <p:spPr bwMode="auto">
          <a:xfrm>
            <a:off x="9246481" y="6340768"/>
            <a:ext cx="26146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1600" b="0" i="1" u="none" strike="noStrike" kern="1200" cap="none" spc="0" normalizeH="0" baseline="0" noProof="0" dirty="0" smtClean="0">
                <a:ln>
                  <a:noFill/>
                </a:ln>
                <a:solidFill>
                  <a:prstClr val="black"/>
                </a:solidFill>
                <a:effectLst/>
                <a:uLnTx/>
                <a:uFillTx/>
                <a:latin typeface="Calibri" panose="020F0502020204030204"/>
                <a:ea typeface="MS PGothic" panose="020B0600070205080204" pitchFamily="34" charset="-128"/>
                <a:cs typeface="Arial" charset="0"/>
              </a:rPr>
              <a:t>Horn, WCLC 2018</a:t>
            </a:r>
            <a:endParaRPr kumimoji="0" lang="en-US" altLang="it-IT" sz="2400" b="0" i="1"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charset="0"/>
            </a:endParaRPr>
          </a:p>
        </p:txBody>
      </p:sp>
      <p:cxnSp>
        <p:nvCxnSpPr>
          <p:cNvPr id="23" name="Connettore diritto 22"/>
          <p:cNvCxnSpPr/>
          <p:nvPr/>
        </p:nvCxnSpPr>
        <p:spPr>
          <a:xfrm>
            <a:off x="1104156" y="1148325"/>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24" name="Rettangolo 23"/>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994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a:spLocks noChangeArrowheads="1"/>
          </p:cNvSpPr>
          <p:nvPr/>
        </p:nvSpPr>
        <p:spPr bwMode="auto">
          <a:xfrm>
            <a:off x="1985712" y="5831448"/>
            <a:ext cx="82205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3600" b="1" dirty="0">
                <a:solidFill>
                  <a:srgbClr val="01415C"/>
                </a:solidFill>
                <a:latin typeface="+mn-lt"/>
              </a:rPr>
              <a:t>Il tempio dell’Oncologia e le sue colonne</a:t>
            </a:r>
            <a:endParaRPr lang="it-IT" altLang="it-IT" sz="3600" dirty="0">
              <a:solidFill>
                <a:srgbClr val="01415C"/>
              </a:solidFill>
              <a:latin typeface="+mn-lt"/>
            </a:endParaRPr>
          </a:p>
        </p:txBody>
      </p:sp>
      <p:pic>
        <p:nvPicPr>
          <p:cNvPr id="7" name="Immagine 6"/>
          <p:cNvPicPr>
            <a:picLocks noChangeAspect="1"/>
          </p:cNvPicPr>
          <p:nvPr/>
        </p:nvPicPr>
        <p:blipFill>
          <a:blip r:embed="rId3"/>
          <a:stretch>
            <a:fillRect/>
          </a:stretch>
        </p:blipFill>
        <p:spPr>
          <a:xfrm>
            <a:off x="0" y="-654631"/>
            <a:ext cx="6988332" cy="5836910"/>
          </a:xfrm>
          <a:prstGeom prst="rect">
            <a:avLst/>
          </a:prstGeom>
        </p:spPr>
      </p:pic>
      <p:sp>
        <p:nvSpPr>
          <p:cNvPr id="6" name="Rettangolo 5"/>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ctangle 2"/>
          <p:cNvSpPr txBox="1">
            <a:spLocks noChangeArrowheads="1"/>
          </p:cNvSpPr>
          <p:nvPr/>
        </p:nvSpPr>
        <p:spPr>
          <a:xfrm>
            <a:off x="7787778" y="516212"/>
            <a:ext cx="3673074" cy="793876"/>
          </a:xfrm>
          <a:prstGeom prst="rect">
            <a:avLst/>
          </a:prstGeom>
        </p:spPr>
        <p:txBody>
          <a:bodyPr/>
          <a:lstStyle/>
          <a:p>
            <a:pPr algn="ctr">
              <a:spcBef>
                <a:spcPct val="0"/>
              </a:spcBef>
              <a:defRPr/>
            </a:pPr>
            <a:r>
              <a:rPr lang="en-US" sz="3300" b="1" dirty="0" err="1">
                <a:solidFill>
                  <a:srgbClr val="0000FF"/>
                </a:solidFill>
                <a:ea typeface="+mj-ea"/>
                <a:cs typeface="+mj-cs"/>
              </a:rPr>
              <a:t>Innovazione</a:t>
            </a:r>
            <a:r>
              <a:rPr lang="en-US" sz="3300" b="1" dirty="0">
                <a:solidFill>
                  <a:srgbClr val="0000FF"/>
                </a:solidFill>
                <a:ea typeface="+mj-ea"/>
                <a:cs typeface="+mj-cs"/>
              </a:rPr>
              <a:t> in </a:t>
            </a:r>
            <a:r>
              <a:rPr lang="en-US" sz="3300" b="1" dirty="0" err="1">
                <a:solidFill>
                  <a:srgbClr val="0000FF"/>
                </a:solidFill>
                <a:ea typeface="+mj-ea"/>
                <a:cs typeface="+mj-cs"/>
              </a:rPr>
              <a:t>Oncologia</a:t>
            </a:r>
            <a:endParaRPr lang="en-US" sz="3300" b="1" dirty="0">
              <a:solidFill>
                <a:srgbClr val="0000FF"/>
              </a:solidFill>
              <a:ea typeface="+mj-ea"/>
              <a:cs typeface="+mj-cs"/>
            </a:endParaRPr>
          </a:p>
        </p:txBody>
      </p:sp>
      <p:sp>
        <p:nvSpPr>
          <p:cNvPr id="9" name="Rectangle 3"/>
          <p:cNvSpPr txBox="1">
            <a:spLocks noChangeArrowheads="1"/>
          </p:cNvSpPr>
          <p:nvPr/>
        </p:nvSpPr>
        <p:spPr>
          <a:xfrm>
            <a:off x="7249589" y="1959257"/>
            <a:ext cx="5073039" cy="3223022"/>
          </a:xfrm>
          <a:prstGeom prst="rect">
            <a:avLst/>
          </a:prstGeom>
        </p:spPr>
        <p:txBody>
          <a:bodyPr/>
          <a:lstStyle/>
          <a:p>
            <a:pPr marL="257175" indent="-257175">
              <a:lnSpc>
                <a:spcPct val="90000"/>
              </a:lnSpc>
              <a:spcBef>
                <a:spcPct val="20000"/>
              </a:spcBef>
              <a:buFont typeface="Arial" pitchFamily="34" charset="0"/>
              <a:buChar char="•"/>
              <a:defRPr/>
            </a:pPr>
            <a:r>
              <a:rPr lang="en-US" sz="2400" dirty="0" err="1"/>
              <a:t>Nuove</a:t>
            </a:r>
            <a:r>
              <a:rPr lang="en-US" sz="2400" dirty="0"/>
              <a:t> </a:t>
            </a:r>
            <a:r>
              <a:rPr lang="en-US" sz="2400" dirty="0" err="1"/>
              <a:t>tecniche</a:t>
            </a:r>
            <a:r>
              <a:rPr lang="en-US" sz="2400" dirty="0"/>
              <a:t> </a:t>
            </a:r>
            <a:r>
              <a:rPr lang="en-US" sz="2400" dirty="0" err="1"/>
              <a:t>diagnostiche</a:t>
            </a:r>
            <a:endParaRPr lang="en-US" sz="2400" dirty="0"/>
          </a:p>
          <a:p>
            <a:pPr marL="257175" indent="-257175">
              <a:lnSpc>
                <a:spcPct val="90000"/>
              </a:lnSpc>
              <a:spcBef>
                <a:spcPct val="20000"/>
              </a:spcBef>
              <a:buFont typeface="Arial" pitchFamily="34" charset="0"/>
              <a:buChar char="•"/>
              <a:defRPr/>
            </a:pPr>
            <a:r>
              <a:rPr lang="en-US" sz="2400" dirty="0" err="1"/>
              <a:t>Nuove</a:t>
            </a:r>
            <a:r>
              <a:rPr lang="en-US" sz="2400" dirty="0"/>
              <a:t> </a:t>
            </a:r>
            <a:r>
              <a:rPr lang="en-US" sz="2400" dirty="0" err="1"/>
              <a:t>modalità</a:t>
            </a:r>
            <a:r>
              <a:rPr lang="en-US" sz="2400" dirty="0"/>
              <a:t> per </a:t>
            </a:r>
            <a:r>
              <a:rPr lang="en-US" sz="2400" dirty="0" err="1"/>
              <a:t>predire</a:t>
            </a:r>
            <a:r>
              <a:rPr lang="en-US" sz="2400" dirty="0"/>
              <a:t> la </a:t>
            </a:r>
            <a:r>
              <a:rPr lang="en-US" sz="2400" dirty="0" err="1"/>
              <a:t>prognosi</a:t>
            </a:r>
            <a:endParaRPr lang="en-US" sz="2400" dirty="0"/>
          </a:p>
          <a:p>
            <a:pPr marL="257175" indent="-257175">
              <a:lnSpc>
                <a:spcPct val="90000"/>
              </a:lnSpc>
              <a:spcBef>
                <a:spcPct val="20000"/>
              </a:spcBef>
              <a:buFont typeface="Arial" pitchFamily="34" charset="0"/>
              <a:buChar char="•"/>
              <a:defRPr/>
            </a:pPr>
            <a:r>
              <a:rPr lang="en-US" sz="2400" b="1" dirty="0" err="1">
                <a:solidFill>
                  <a:srgbClr val="0070C0"/>
                </a:solidFill>
              </a:rPr>
              <a:t>Nuove</a:t>
            </a:r>
            <a:r>
              <a:rPr lang="en-US" sz="2400" b="1" dirty="0">
                <a:solidFill>
                  <a:srgbClr val="0070C0"/>
                </a:solidFill>
              </a:rPr>
              <a:t> </a:t>
            </a:r>
            <a:r>
              <a:rPr lang="en-US" sz="2400" b="1" dirty="0" err="1">
                <a:solidFill>
                  <a:srgbClr val="0070C0"/>
                </a:solidFill>
              </a:rPr>
              <a:t>modalità</a:t>
            </a:r>
            <a:r>
              <a:rPr lang="en-US" sz="2400" b="1" dirty="0">
                <a:solidFill>
                  <a:srgbClr val="0070C0"/>
                </a:solidFill>
              </a:rPr>
              <a:t> </a:t>
            </a:r>
            <a:r>
              <a:rPr lang="en-US" sz="2400" b="1" dirty="0" err="1">
                <a:solidFill>
                  <a:srgbClr val="0070C0"/>
                </a:solidFill>
              </a:rPr>
              <a:t>terapeutiche</a:t>
            </a:r>
            <a:endParaRPr lang="en-US" sz="2400" b="1" dirty="0">
              <a:solidFill>
                <a:srgbClr val="0070C0"/>
              </a:solidFill>
            </a:endParaRPr>
          </a:p>
          <a:p>
            <a:pPr marL="557213" lvl="1" indent="-214313">
              <a:lnSpc>
                <a:spcPct val="90000"/>
              </a:lnSpc>
              <a:spcBef>
                <a:spcPct val="20000"/>
              </a:spcBef>
              <a:buFont typeface="Arial" pitchFamily="34" charset="0"/>
              <a:buChar char="–"/>
              <a:defRPr/>
            </a:pPr>
            <a:r>
              <a:rPr lang="en-US" sz="2400" dirty="0" err="1"/>
              <a:t>Nuove</a:t>
            </a:r>
            <a:r>
              <a:rPr lang="en-US" sz="2400" dirty="0"/>
              <a:t> </a:t>
            </a:r>
            <a:r>
              <a:rPr lang="en-US" sz="2400" dirty="0" err="1"/>
              <a:t>tecniche</a:t>
            </a:r>
            <a:r>
              <a:rPr lang="en-US" sz="2400" dirty="0"/>
              <a:t> </a:t>
            </a:r>
            <a:r>
              <a:rPr lang="en-US" sz="2400" dirty="0" err="1"/>
              <a:t>chirurgiche</a:t>
            </a:r>
            <a:endParaRPr lang="en-US" sz="2400" dirty="0"/>
          </a:p>
          <a:p>
            <a:pPr marL="557213" lvl="1" indent="-214313">
              <a:lnSpc>
                <a:spcPct val="90000"/>
              </a:lnSpc>
              <a:spcBef>
                <a:spcPct val="20000"/>
              </a:spcBef>
              <a:buFont typeface="Arial" pitchFamily="34" charset="0"/>
              <a:buChar char="–"/>
              <a:defRPr/>
            </a:pPr>
            <a:r>
              <a:rPr lang="en-US" sz="2400" dirty="0" err="1"/>
              <a:t>Nuove</a:t>
            </a:r>
            <a:r>
              <a:rPr lang="en-US" sz="2400" dirty="0"/>
              <a:t> </a:t>
            </a:r>
            <a:r>
              <a:rPr lang="en-US" sz="2400" dirty="0" err="1"/>
              <a:t>tecniche</a:t>
            </a:r>
            <a:r>
              <a:rPr lang="en-US" sz="2400" dirty="0"/>
              <a:t> di </a:t>
            </a:r>
            <a:r>
              <a:rPr lang="en-US" sz="2400" dirty="0" err="1"/>
              <a:t>radioterapia</a:t>
            </a:r>
            <a:endParaRPr lang="en-US" sz="2400" dirty="0"/>
          </a:p>
          <a:p>
            <a:pPr marL="557213" lvl="1" indent="-214313">
              <a:lnSpc>
                <a:spcPct val="90000"/>
              </a:lnSpc>
              <a:spcBef>
                <a:spcPct val="20000"/>
              </a:spcBef>
              <a:buFont typeface="Arial" pitchFamily="34" charset="0"/>
              <a:buChar char="–"/>
              <a:defRPr/>
            </a:pPr>
            <a:r>
              <a:rPr lang="en-US" sz="2400" dirty="0" err="1">
                <a:solidFill>
                  <a:srgbClr val="0070C0"/>
                </a:solidFill>
              </a:rPr>
              <a:t>Nuovi</a:t>
            </a:r>
            <a:r>
              <a:rPr lang="en-US" sz="2400" dirty="0">
                <a:solidFill>
                  <a:srgbClr val="0070C0"/>
                </a:solidFill>
              </a:rPr>
              <a:t> </a:t>
            </a:r>
            <a:r>
              <a:rPr lang="en-US" sz="2400" dirty="0" err="1">
                <a:solidFill>
                  <a:srgbClr val="0070C0"/>
                </a:solidFill>
              </a:rPr>
              <a:t>farmaci</a:t>
            </a:r>
            <a:r>
              <a:rPr lang="en-US" sz="2400" dirty="0">
                <a:solidFill>
                  <a:srgbClr val="0070C0"/>
                </a:solidFill>
              </a:rPr>
              <a:t> “targeted” e </a:t>
            </a:r>
            <a:r>
              <a:rPr lang="en-US" sz="2400" dirty="0" err="1">
                <a:solidFill>
                  <a:srgbClr val="0070C0"/>
                </a:solidFill>
              </a:rPr>
              <a:t>immunoterapici</a:t>
            </a:r>
            <a:endParaRPr lang="en-US" sz="2400" dirty="0">
              <a:solidFill>
                <a:srgbClr val="0070C0"/>
              </a:solidFill>
            </a:endParaRPr>
          </a:p>
          <a:p>
            <a:pPr marL="557213" lvl="1" indent="-214313">
              <a:lnSpc>
                <a:spcPct val="90000"/>
              </a:lnSpc>
              <a:spcBef>
                <a:spcPct val="20000"/>
              </a:spcBef>
              <a:buFont typeface="Arial" pitchFamily="34" charset="0"/>
              <a:buChar char="–"/>
              <a:defRPr/>
            </a:pPr>
            <a:r>
              <a:rPr lang="en-US" sz="2400" dirty="0" err="1"/>
              <a:t>Nuove</a:t>
            </a:r>
            <a:r>
              <a:rPr lang="en-US" sz="2400" dirty="0"/>
              <a:t> </a:t>
            </a:r>
            <a:r>
              <a:rPr lang="en-US" sz="2400" dirty="0" err="1"/>
              <a:t>terapie</a:t>
            </a:r>
            <a:r>
              <a:rPr lang="en-US" sz="2400" dirty="0"/>
              <a:t> di </a:t>
            </a:r>
            <a:r>
              <a:rPr lang="en-US" sz="2400" dirty="0" err="1"/>
              <a:t>supporto</a:t>
            </a:r>
            <a:r>
              <a:rPr lang="en-US" sz="2400" dirty="0"/>
              <a:t> </a:t>
            </a:r>
          </a:p>
        </p:txBody>
      </p:sp>
      <p:sp>
        <p:nvSpPr>
          <p:cNvPr id="2" name="Ovale 1"/>
          <p:cNvSpPr/>
          <p:nvPr/>
        </p:nvSpPr>
        <p:spPr>
          <a:xfrm>
            <a:off x="4295273" y="96253"/>
            <a:ext cx="2693059" cy="49651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537468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FC414F4E-7864-B6FE-A74F-756BF3B1AC23}"/>
              </a:ext>
            </a:extLst>
          </p:cNvPr>
          <p:cNvSpPr txBox="1">
            <a:spLocks/>
          </p:cNvSpPr>
          <p:nvPr/>
        </p:nvSpPr>
        <p:spPr>
          <a:xfrm>
            <a:off x="648000" y="365125"/>
            <a:ext cx="9739048"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Che</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cosa</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stiamo</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facendo</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 per </a:t>
            </a:r>
            <a:r>
              <a:rPr kumimoji="0" lang="en-US" sz="2800" b="1" i="0" u="none" strike="noStrike" kern="1200" cap="none" spc="0" normalizeH="0" baseline="0" noProof="0" dirty="0" err="1" smtClean="0">
                <a:ln>
                  <a:noFill/>
                </a:ln>
                <a:solidFill>
                  <a:srgbClr val="006666"/>
                </a:solidFill>
                <a:effectLst/>
                <a:uLnTx/>
                <a:uFillTx/>
                <a:latin typeface="Calibri" panose="020F0502020204030204"/>
                <a:ea typeface="+mj-ea"/>
                <a:cs typeface="Arial" panose="020B0604020202020204" pitchFamily="34" charset="0"/>
              </a:rPr>
              <a:t>migliorare</a:t>
            </a:r>
            <a:r>
              <a:rPr kumimoji="0" lang="en-US" sz="2800" b="1" i="0" u="none" strike="noStrike" kern="1200" cap="none" spc="0" normalizeH="0" noProof="0" dirty="0" smtClean="0">
                <a:ln>
                  <a:noFill/>
                </a:ln>
                <a:solidFill>
                  <a:srgbClr val="006666"/>
                </a:solidFill>
                <a:effectLst/>
                <a:uLnTx/>
                <a:uFillTx/>
                <a:latin typeface="Calibri" panose="020F0502020204030204"/>
                <a:ea typeface="+mj-ea"/>
                <a:cs typeface="Arial" panose="020B0604020202020204" pitchFamily="34" charset="0"/>
              </a:rPr>
              <a:t> la </a:t>
            </a:r>
            <a:r>
              <a:rPr kumimoji="0" lang="en-US" sz="2800" b="1" i="0" u="none" strike="noStrike" kern="1200" cap="none" spc="0" normalizeH="0" noProof="0" dirty="0" err="1" smtClean="0">
                <a:ln>
                  <a:noFill/>
                </a:ln>
                <a:solidFill>
                  <a:srgbClr val="006666"/>
                </a:solidFill>
                <a:effectLst/>
                <a:uLnTx/>
                <a:uFillTx/>
                <a:latin typeface="Calibri" panose="020F0502020204030204"/>
                <a:ea typeface="+mj-ea"/>
                <a:cs typeface="Arial" panose="020B0604020202020204" pitchFamily="34" charset="0"/>
              </a:rPr>
              <a:t>sopravvivenza</a:t>
            </a:r>
            <a:r>
              <a:rPr kumimoji="0" lang="en-US" sz="2800" b="1" i="0" u="none" strike="noStrike" kern="1200" cap="none" spc="0" normalizeH="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noProof="0" dirty="0" err="1" smtClean="0">
                <a:ln>
                  <a:noFill/>
                </a:ln>
                <a:solidFill>
                  <a:srgbClr val="006666"/>
                </a:solidFill>
                <a:effectLst/>
                <a:uLnTx/>
                <a:uFillTx/>
                <a:latin typeface="Calibri" panose="020F0502020204030204"/>
                <a:ea typeface="+mj-ea"/>
                <a:cs typeface="Arial" panose="020B0604020202020204" pitchFamily="34" charset="0"/>
              </a:rPr>
              <a:t>dei</a:t>
            </a:r>
            <a:r>
              <a:rPr kumimoji="0" lang="en-US" sz="2800" b="1" i="0" u="none" strike="noStrike" kern="1200" cap="none" spc="0" normalizeH="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noProof="0" dirty="0" err="1" smtClean="0">
                <a:ln>
                  <a:noFill/>
                </a:ln>
                <a:solidFill>
                  <a:srgbClr val="006666"/>
                </a:solidFill>
                <a:effectLst/>
                <a:uLnTx/>
                <a:uFillTx/>
                <a:latin typeface="Calibri" panose="020F0502020204030204"/>
                <a:ea typeface="+mj-ea"/>
                <a:cs typeface="Arial" panose="020B0604020202020204" pitchFamily="34" charset="0"/>
              </a:rPr>
              <a:t>nostri</a:t>
            </a:r>
            <a:r>
              <a:rPr kumimoji="0" lang="en-US" sz="2800" b="1" i="0" u="none" strike="noStrike" kern="1200" cap="none" spc="0" normalizeH="0" noProof="0" dirty="0" smtClean="0">
                <a:ln>
                  <a:noFill/>
                </a:ln>
                <a:solidFill>
                  <a:srgbClr val="006666"/>
                </a:solidFill>
                <a:effectLst/>
                <a:uLnTx/>
                <a:uFillTx/>
                <a:latin typeface="Calibri" panose="020F0502020204030204"/>
                <a:ea typeface="+mj-ea"/>
                <a:cs typeface="Arial" panose="020B0604020202020204" pitchFamily="34" charset="0"/>
              </a:rPr>
              <a:t> </a:t>
            </a:r>
            <a:r>
              <a:rPr kumimoji="0" lang="en-US" sz="2800" b="1" i="0" u="none" strike="noStrike" kern="1200" cap="none" spc="0" normalizeH="0" noProof="0" dirty="0" err="1" smtClean="0">
                <a:ln>
                  <a:noFill/>
                </a:ln>
                <a:solidFill>
                  <a:srgbClr val="006666"/>
                </a:solidFill>
                <a:effectLst/>
                <a:uLnTx/>
                <a:uFillTx/>
                <a:latin typeface="Calibri" panose="020F0502020204030204"/>
                <a:ea typeface="+mj-ea"/>
                <a:cs typeface="Arial" panose="020B0604020202020204" pitchFamily="34" charset="0"/>
              </a:rPr>
              <a:t>pazienti</a:t>
            </a:r>
            <a:r>
              <a:rPr kumimoji="0" lang="en-US" sz="2800" b="1" i="0" u="none" strike="noStrike" kern="1200" cap="none" spc="0" normalizeH="0" baseline="0" noProof="0" dirty="0" smtClean="0">
                <a:ln>
                  <a:noFill/>
                </a:ln>
                <a:solidFill>
                  <a:srgbClr val="006666"/>
                </a:solidFill>
                <a:effectLst/>
                <a:uLnTx/>
                <a:uFillTx/>
                <a:latin typeface="Calibri" panose="020F0502020204030204"/>
                <a:ea typeface="+mj-ea"/>
                <a:cs typeface="Arial" panose="020B0604020202020204" pitchFamily="34" charset="0"/>
              </a:rPr>
              <a:t>?</a:t>
            </a:r>
            <a:endParaRPr kumimoji="0" lang="en-US" sz="2800" b="1" i="0" u="none" strike="noStrike" kern="1200" cap="none" spc="0" normalizeH="0" baseline="0" noProof="0" dirty="0">
              <a:ln>
                <a:noFill/>
              </a:ln>
              <a:solidFill>
                <a:srgbClr val="006666"/>
              </a:solidFill>
              <a:effectLst/>
              <a:uLnTx/>
              <a:uFillTx/>
              <a:latin typeface="Calibri" panose="020F0502020204030204"/>
              <a:ea typeface="+mj-ea"/>
              <a:cs typeface="Arial" panose="020B0604020202020204" pitchFamily="34" charset="0"/>
            </a:endParaRPr>
          </a:p>
        </p:txBody>
      </p:sp>
      <p:sp>
        <p:nvSpPr>
          <p:cNvPr id="3" name="Text Placeholder 2">
            <a:extLst>
              <a:ext uri="{FF2B5EF4-FFF2-40B4-BE49-F238E27FC236}">
                <a16:creationId xmlns:a16="http://schemas.microsoft.com/office/drawing/2014/main" id="{21059545-A2DF-FC1F-0648-26B115634175}"/>
              </a:ext>
            </a:extLst>
          </p:cNvPr>
          <p:cNvSpPr txBox="1">
            <a:spLocks/>
          </p:cNvSpPr>
          <p:nvPr/>
        </p:nvSpPr>
        <p:spPr>
          <a:xfrm>
            <a:off x="648000" y="6193564"/>
            <a:ext cx="9739048"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t>1. </a:t>
            </a:r>
            <a:r>
              <a:rPr kumimoji="0" lang="fr-FR"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t>Cho, et al. Lancet </a:t>
            </a:r>
            <a:r>
              <a:rPr kumimoji="0" lang="fr-FR" sz="800" b="0" i="0" u="none" strike="noStrike" kern="1200" cap="none" spc="0" normalizeH="0" baseline="0" noProof="0" dirty="0" err="1" smtClean="0">
                <a:ln>
                  <a:noFill/>
                </a:ln>
                <a:solidFill>
                  <a:srgbClr val="44546A"/>
                </a:solidFill>
                <a:effectLst/>
                <a:uLnTx/>
                <a:uFillTx/>
                <a:latin typeface="Arial" panose="020B0604020202020204"/>
                <a:ea typeface="+mn-ea"/>
                <a:cs typeface="Arial" panose="020B0604020202020204" pitchFamily="34" charset="0"/>
              </a:rPr>
              <a:t>Oncology</a:t>
            </a:r>
            <a:r>
              <a:rPr kumimoji="0" lang="fr-FR"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t> 2022</a:t>
            </a:r>
            <a:r>
              <a:rPr kumimoji="0" lang="it-IT"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t>; 2. https://clinicaltrials.gov/ct2/show/NCT04294810; 3. https://clinicaltrials.gov/ct2/show/NCT04619797; 4. https://clinicaltrials.gov/ct2/show/NCT04513925; </a:t>
            </a:r>
            <a:br>
              <a:rPr kumimoji="0" lang="it-IT"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br>
            <a:r>
              <a:rPr kumimoji="0" lang="it-IT"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t>5. https://clinicaltrials.gov/ct2/show/NCT04832854; 6. https://clinicaltrials.gov/ct2/show/NCT04738487; 7. https://www.clinicaltrials.gov/ct2/show/NCT04736173 </a:t>
            </a:r>
            <a:br>
              <a:rPr kumimoji="0" lang="it-IT"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br>
            <a:r>
              <a:rPr kumimoji="0" lang="en-GB"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t>Information from clinicaltrials.gov correct as of 10 September 2022</a:t>
            </a:r>
            <a:endParaRPr kumimoji="0" lang="it-IT" sz="800" b="0" i="0" u="none" strike="noStrike" kern="1200" cap="none" spc="0" normalizeH="0" baseline="0" noProof="0" dirty="0">
              <a:ln>
                <a:noFill/>
              </a:ln>
              <a:solidFill>
                <a:srgbClr val="44546A"/>
              </a:solidFill>
              <a:effectLst/>
              <a:uLnTx/>
              <a:uFillTx/>
              <a:latin typeface="Arial" panose="020B0604020202020204"/>
              <a:ea typeface="+mn-ea"/>
              <a:cs typeface="Arial" panose="020B0604020202020204" pitchFamily="34" charset="0"/>
            </a:endParaRPr>
          </a:p>
        </p:txBody>
      </p:sp>
      <p:sp>
        <p:nvSpPr>
          <p:cNvPr id="4" name="Google Shape;1556;p99">
            <a:extLst>
              <a:ext uri="{FF2B5EF4-FFF2-40B4-BE49-F238E27FC236}">
                <a16:creationId xmlns:a16="http://schemas.microsoft.com/office/drawing/2014/main" id="{9F2973C3-7380-4D1F-8FA0-019249AB700E}"/>
              </a:ext>
            </a:extLst>
          </p:cNvPr>
          <p:cNvSpPr/>
          <p:nvPr/>
        </p:nvSpPr>
        <p:spPr>
          <a:xfrm>
            <a:off x="1098871" y="1838325"/>
            <a:ext cx="10238194" cy="4356100"/>
          </a:xfrm>
          <a:prstGeom prst="rect">
            <a:avLst/>
          </a:prstGeom>
          <a:solidFill>
            <a:srgbClr val="FFFFFF"/>
          </a:solidFill>
          <a:ln w="38100" cap="flat" cmpd="sng">
            <a:solidFill>
              <a:srgbClr val="00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5" name="Google Shape;1557;p99">
            <a:extLst>
              <a:ext uri="{FF2B5EF4-FFF2-40B4-BE49-F238E27FC236}">
                <a16:creationId xmlns:a16="http://schemas.microsoft.com/office/drawing/2014/main" id="{03465B1F-E994-4D02-9B5B-E8E2E9402277}"/>
              </a:ext>
            </a:extLst>
          </p:cNvPr>
          <p:cNvSpPr txBox="1"/>
          <p:nvPr/>
        </p:nvSpPr>
        <p:spPr>
          <a:xfrm>
            <a:off x="1101059" y="1998489"/>
            <a:ext cx="10238194"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Anti-PD(L)1 + </a:t>
            </a:r>
            <a:r>
              <a:rPr kumimoji="0" lang="en-GB" sz="1800" b="1" i="0" u="none" strike="noStrike" kern="0" cap="none" spc="0" normalizeH="0" baseline="0" noProof="0" dirty="0">
                <a:ln>
                  <a:noFill/>
                </a:ln>
                <a:solidFill>
                  <a:srgbClr val="FF8782">
                    <a:lumMod val="75000"/>
                  </a:srgbClr>
                </a:solidFill>
                <a:effectLst/>
                <a:uLnTx/>
                <a:uFillTx/>
                <a:latin typeface="Arial" panose="020B0604020202020204"/>
                <a:ea typeface="Arial"/>
                <a:cs typeface="Arial"/>
                <a:sym typeface="Arial"/>
              </a:rPr>
              <a:t>Anti-TIGIT</a:t>
            </a:r>
            <a:endParaRPr kumimoji="0" sz="1400" b="0" i="0" u="none" strike="noStrike" kern="0" cap="none" spc="0" normalizeH="0" baseline="0" noProof="0" dirty="0">
              <a:ln>
                <a:noFill/>
              </a:ln>
              <a:solidFill>
                <a:srgbClr val="FF8782">
                  <a:lumMod val="75000"/>
                </a:srgbClr>
              </a:solidFill>
              <a:effectLst/>
              <a:uLnTx/>
              <a:uFillTx/>
              <a:latin typeface="Arial" panose="020B0604020202020204"/>
              <a:ea typeface="Arial"/>
              <a:cs typeface="Arial"/>
              <a:sym typeface="Arial"/>
            </a:endParaRPr>
          </a:p>
        </p:txBody>
      </p:sp>
      <p:sp>
        <p:nvSpPr>
          <p:cNvPr id="6" name="Google Shape;1560;p99">
            <a:extLst>
              <a:ext uri="{FF2B5EF4-FFF2-40B4-BE49-F238E27FC236}">
                <a16:creationId xmlns:a16="http://schemas.microsoft.com/office/drawing/2014/main" id="{C67E8888-C5ED-4754-B7FF-EF7F5FC18061}"/>
              </a:ext>
            </a:extLst>
          </p:cNvPr>
          <p:cNvSpPr txBox="1"/>
          <p:nvPr/>
        </p:nvSpPr>
        <p:spPr>
          <a:xfrm>
            <a:off x="1087729" y="1368493"/>
            <a:ext cx="10264855" cy="546032"/>
          </a:xfrm>
          <a:prstGeom prst="rect">
            <a:avLst/>
          </a:prstGeom>
          <a:solidFill>
            <a:srgbClr val="006666"/>
          </a:solidFill>
          <a:ln w="9525" cap="flat" cmpd="sng">
            <a:solidFill>
              <a:srgbClr val="006666"/>
            </a:solidFill>
            <a:prstDash val="solid"/>
            <a:round/>
            <a:headEnd type="none" w="sm" len="sm"/>
            <a:tailEnd type="none" w="sm" len="sm"/>
          </a:ln>
        </p:spPr>
        <p:txBody>
          <a:bodyPr spcFirstLastPara="1" wrap="square" lIns="121775" tIns="60875" rIns="121775" bIns="60875" anchor="ctr" anchorCtr="0">
            <a:noAutofit/>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700" b="1" i="0" u="none" strike="noStrike" kern="0" cap="none" spc="0" normalizeH="0" baseline="0" noProof="0" dirty="0">
                <a:ln>
                  <a:noFill/>
                </a:ln>
                <a:solidFill>
                  <a:srgbClr val="FFFFFF"/>
                </a:solidFill>
                <a:effectLst/>
                <a:uLnTx/>
                <a:uFillTx/>
                <a:latin typeface="Arial" panose="020B0604020202020204"/>
                <a:ea typeface="+mn-ea"/>
                <a:cs typeface="Arial"/>
                <a:sym typeface="Arial"/>
              </a:rPr>
              <a:t>New CIT combinations</a:t>
            </a:r>
            <a:r>
              <a:rPr kumimoji="0" lang="en-GB" sz="1700" b="0" i="0" u="none" strike="noStrike" kern="0" cap="none" spc="0" normalizeH="0" baseline="0" noProof="0" dirty="0">
                <a:ln>
                  <a:noFill/>
                </a:ln>
                <a:solidFill>
                  <a:srgbClr val="FFFFFF"/>
                </a:solidFill>
                <a:effectLst/>
                <a:uLnTx/>
                <a:uFillTx/>
                <a:latin typeface="Arial" panose="020B0604020202020204"/>
                <a:ea typeface="+mn-ea"/>
                <a:cs typeface="Arial"/>
                <a:sym typeface="Arial"/>
              </a:rPr>
              <a:t> to enhance the anti-tumour activity of anti-PD(L)1 agents </a:t>
            </a:r>
            <a:endParaRPr kumimoji="0" sz="1700" b="0" i="0" u="none" strike="noStrike" kern="0" cap="none" spc="0" normalizeH="0" baseline="0" noProof="0" dirty="0">
              <a:ln>
                <a:noFill/>
              </a:ln>
              <a:solidFill>
                <a:srgbClr val="FFFFFF"/>
              </a:solidFill>
              <a:effectLst/>
              <a:uLnTx/>
              <a:uFillTx/>
              <a:latin typeface="Arial" panose="020B0604020202020204"/>
              <a:ea typeface="Arial"/>
              <a:cs typeface="Arial"/>
              <a:sym typeface="Arial"/>
            </a:endParaRPr>
          </a:p>
        </p:txBody>
      </p:sp>
      <p:cxnSp>
        <p:nvCxnSpPr>
          <p:cNvPr id="7" name="Google Shape;1563;p99">
            <a:extLst>
              <a:ext uri="{FF2B5EF4-FFF2-40B4-BE49-F238E27FC236}">
                <a16:creationId xmlns:a16="http://schemas.microsoft.com/office/drawing/2014/main" id="{E4CF67CC-5BE0-4BEC-8EAC-017EF45B8315}"/>
              </a:ext>
            </a:extLst>
          </p:cNvPr>
          <p:cNvCxnSpPr/>
          <p:nvPr/>
        </p:nvCxnSpPr>
        <p:spPr>
          <a:xfrm>
            <a:off x="3149454" y="4104211"/>
            <a:ext cx="24000" cy="188400"/>
          </a:xfrm>
          <a:prstGeom prst="straightConnector1">
            <a:avLst/>
          </a:prstGeom>
          <a:noFill/>
          <a:ln>
            <a:noFill/>
          </a:ln>
          <a:effectLst>
            <a:outerShdw blurRad="107950" dist="12700" dir="5400000" algn="ctr">
              <a:srgbClr val="000000"/>
            </a:outerShdw>
          </a:effectLst>
        </p:spPr>
      </p:cxnSp>
      <p:sp>
        <p:nvSpPr>
          <p:cNvPr id="8" name="Google Shape;1579;p99">
            <a:extLst>
              <a:ext uri="{FF2B5EF4-FFF2-40B4-BE49-F238E27FC236}">
                <a16:creationId xmlns:a16="http://schemas.microsoft.com/office/drawing/2014/main" id="{D8955223-F137-468B-B947-E08F923504EB}"/>
              </a:ext>
            </a:extLst>
          </p:cNvPr>
          <p:cNvSpPr txBox="1"/>
          <p:nvPr/>
        </p:nvSpPr>
        <p:spPr>
          <a:xfrm>
            <a:off x="1266021" y="2398454"/>
            <a:ext cx="9906978" cy="338514"/>
          </a:xfrm>
          <a:prstGeom prst="rect">
            <a:avLst/>
          </a:prstGeom>
          <a:noFill/>
          <a:ln>
            <a:noFill/>
          </a:ln>
        </p:spPr>
        <p:txBody>
          <a:bodyPr spcFirstLastPara="1" wrap="square" lIns="91425" tIns="45700" rIns="91425" bIns="45700" anchor="t" anchorCtr="0">
            <a:spAutoFit/>
          </a:bodyPr>
          <a:lstStyle/>
          <a:p>
            <a:pPr marL="176213" marR="0" lvl="0" indent="-176213" algn="l" defTabSz="914400" rtl="0" eaLnBrk="1" fontAlgn="auto" latinLnBrk="0" hangingPunct="1">
              <a:lnSpc>
                <a:spcPct val="100000"/>
              </a:lnSpc>
              <a:spcBef>
                <a:spcPts val="0"/>
              </a:spcBef>
              <a:spcAft>
                <a:spcPts val="0"/>
              </a:spcAft>
              <a:buClr>
                <a:srgbClr val="44546A">
                  <a:lumMod val="75000"/>
                </a:srgbClr>
              </a:buClr>
              <a:buSzPts val="1600"/>
              <a:buFont typeface="Arial"/>
              <a:buChar char="•"/>
              <a:tabLst/>
              <a:defRPr/>
            </a:pP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First phase II data with this MoA: encouraging efficacy of </a:t>
            </a:r>
            <a:r>
              <a:rPr kumimoji="0" lang="en-GB" sz="1600" b="1"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atezolizumab +</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 </a:t>
            </a:r>
            <a:r>
              <a:rPr kumimoji="0" lang="en-GB" sz="1600" b="1" i="0" u="none" strike="noStrike" kern="0" cap="none" spc="0" normalizeH="0" baseline="0" noProof="0" dirty="0">
                <a:ln>
                  <a:noFill/>
                </a:ln>
                <a:solidFill>
                  <a:srgbClr val="0B41CD"/>
                </a:solidFill>
                <a:effectLst/>
                <a:uLnTx/>
                <a:uFillTx/>
                <a:latin typeface="Arial" panose="020B0604020202020204"/>
                <a:ea typeface="+mn-ea"/>
                <a:cs typeface="Arial"/>
                <a:sym typeface="Arial"/>
              </a:rPr>
              <a:t>tiragolumab</a:t>
            </a:r>
            <a:r>
              <a:rPr kumimoji="0" lang="en-GB" sz="16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rPr>
              <a:t>in </a:t>
            </a:r>
            <a:r>
              <a:rPr kumimoji="0" lang="en-GB" sz="1600" b="1" i="0" u="none" strike="noStrike" kern="0" cap="none" spc="0" normalizeH="0" baseline="0" noProof="0" dirty="0">
                <a:ln>
                  <a:noFill/>
                </a:ln>
                <a:solidFill>
                  <a:srgbClr val="0B41CD"/>
                </a:solidFill>
                <a:effectLst/>
                <a:uLnTx/>
                <a:uFillTx/>
                <a:latin typeface="Arial" panose="020B0604020202020204"/>
                <a:ea typeface="+mn-ea"/>
                <a:cs typeface="Arial"/>
                <a:sym typeface="Arial"/>
              </a:rPr>
              <a:t>CITYSCAPE</a:t>
            </a:r>
            <a:r>
              <a:rPr kumimoji="0" lang="en-GB" sz="16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1</a:t>
            </a:r>
            <a:endPar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Arial"/>
              <a:cs typeface="Arial"/>
              <a:sym typeface="Arial"/>
            </a:endParaRPr>
          </a:p>
        </p:txBody>
      </p:sp>
      <p:grpSp>
        <p:nvGrpSpPr>
          <p:cNvPr id="9" name="Group 41">
            <a:extLst>
              <a:ext uri="{FF2B5EF4-FFF2-40B4-BE49-F238E27FC236}">
                <a16:creationId xmlns:a16="http://schemas.microsoft.com/office/drawing/2014/main" id="{F9FBC490-D014-4CF0-BA7D-4CFBC4E33577}"/>
              </a:ext>
            </a:extLst>
          </p:cNvPr>
          <p:cNvGrpSpPr/>
          <p:nvPr/>
        </p:nvGrpSpPr>
        <p:grpSpPr>
          <a:xfrm>
            <a:off x="852808" y="1377411"/>
            <a:ext cx="522300" cy="522000"/>
            <a:chOff x="3054065" y="1482186"/>
            <a:chExt cx="522300" cy="522000"/>
          </a:xfrm>
        </p:grpSpPr>
        <p:sp>
          <p:nvSpPr>
            <p:cNvPr id="10" name="Google Shape;1561;p99">
              <a:extLst>
                <a:ext uri="{FF2B5EF4-FFF2-40B4-BE49-F238E27FC236}">
                  <a16:creationId xmlns:a16="http://schemas.microsoft.com/office/drawing/2014/main" id="{BB7387E0-03CA-4EA9-A04D-79EC5CF0A833}"/>
                </a:ext>
              </a:extLst>
            </p:cNvPr>
            <p:cNvSpPr/>
            <p:nvPr/>
          </p:nvSpPr>
          <p:spPr>
            <a:xfrm>
              <a:off x="3054065" y="1482186"/>
              <a:ext cx="522300" cy="522000"/>
            </a:xfrm>
            <a:prstGeom prst="ellipse">
              <a:avLst/>
            </a:prstGeom>
            <a:solidFill>
              <a:srgbClr val="FFFFFF"/>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panose="020B0604020202020204"/>
                <a:ea typeface="+mn-ea"/>
                <a:cs typeface="Arial"/>
                <a:sym typeface="Arial"/>
              </a:endParaRPr>
            </a:p>
          </p:txBody>
        </p:sp>
        <p:grpSp>
          <p:nvGrpSpPr>
            <p:cNvPr id="11" name="Google Shape;1592;p99">
              <a:extLst>
                <a:ext uri="{FF2B5EF4-FFF2-40B4-BE49-F238E27FC236}">
                  <a16:creationId xmlns:a16="http://schemas.microsoft.com/office/drawing/2014/main" id="{EFFCFBE9-99F9-4C06-828E-86DC8AABDF7D}"/>
                </a:ext>
              </a:extLst>
            </p:cNvPr>
            <p:cNvGrpSpPr/>
            <p:nvPr/>
          </p:nvGrpSpPr>
          <p:grpSpPr>
            <a:xfrm>
              <a:off x="3163182" y="1625582"/>
              <a:ext cx="304096" cy="261606"/>
              <a:chOff x="-768696" y="2816502"/>
              <a:chExt cx="465976" cy="400868"/>
            </a:xfrm>
          </p:grpSpPr>
          <p:sp>
            <p:nvSpPr>
              <p:cNvPr id="12" name="Google Shape;1593;p99">
                <a:extLst>
                  <a:ext uri="{FF2B5EF4-FFF2-40B4-BE49-F238E27FC236}">
                    <a16:creationId xmlns:a16="http://schemas.microsoft.com/office/drawing/2014/main" id="{5EC59AF3-833E-45A8-8412-B702840892AD}"/>
                  </a:ext>
                </a:extLst>
              </p:cNvPr>
              <p:cNvSpPr/>
              <p:nvPr/>
            </p:nvSpPr>
            <p:spPr>
              <a:xfrm>
                <a:off x="-596349" y="2816502"/>
                <a:ext cx="293629" cy="293629"/>
              </a:xfrm>
              <a:custGeom>
                <a:avLst/>
                <a:gdLst/>
                <a:ahLst/>
                <a:cxnLst/>
                <a:rect l="l" t="t" r="r" b="b"/>
                <a:pathLst>
                  <a:path w="137" h="137" extrusionOk="0">
                    <a:moveTo>
                      <a:pt x="113" y="17"/>
                    </a:moveTo>
                    <a:cubicBezTo>
                      <a:pt x="113" y="16"/>
                      <a:pt x="112" y="16"/>
                      <a:pt x="112" y="16"/>
                    </a:cubicBezTo>
                    <a:cubicBezTo>
                      <a:pt x="111" y="15"/>
                      <a:pt x="109" y="14"/>
                      <a:pt x="108" y="13"/>
                    </a:cubicBezTo>
                    <a:cubicBezTo>
                      <a:pt x="106" y="11"/>
                      <a:pt x="104" y="10"/>
                      <a:pt x="103" y="9"/>
                    </a:cubicBezTo>
                    <a:cubicBezTo>
                      <a:pt x="101" y="8"/>
                      <a:pt x="98" y="9"/>
                      <a:pt x="97" y="10"/>
                    </a:cubicBezTo>
                    <a:cubicBezTo>
                      <a:pt x="90" y="15"/>
                      <a:pt x="90" y="15"/>
                      <a:pt x="90" y="15"/>
                    </a:cubicBezTo>
                    <a:cubicBezTo>
                      <a:pt x="88" y="17"/>
                      <a:pt x="85" y="17"/>
                      <a:pt x="83" y="17"/>
                    </a:cubicBezTo>
                    <a:cubicBezTo>
                      <a:pt x="81" y="16"/>
                      <a:pt x="79" y="15"/>
                      <a:pt x="77" y="15"/>
                    </a:cubicBezTo>
                    <a:cubicBezTo>
                      <a:pt x="76" y="15"/>
                      <a:pt x="76" y="15"/>
                      <a:pt x="75" y="15"/>
                    </a:cubicBezTo>
                    <a:cubicBezTo>
                      <a:pt x="75" y="15"/>
                      <a:pt x="73" y="13"/>
                      <a:pt x="72" y="12"/>
                    </a:cubicBezTo>
                    <a:cubicBezTo>
                      <a:pt x="68" y="4"/>
                      <a:pt x="68" y="4"/>
                      <a:pt x="68" y="4"/>
                    </a:cubicBezTo>
                    <a:cubicBezTo>
                      <a:pt x="68" y="2"/>
                      <a:pt x="65" y="0"/>
                      <a:pt x="63" y="1"/>
                    </a:cubicBezTo>
                    <a:cubicBezTo>
                      <a:pt x="61" y="1"/>
                      <a:pt x="59" y="1"/>
                      <a:pt x="57" y="1"/>
                    </a:cubicBezTo>
                    <a:cubicBezTo>
                      <a:pt x="55" y="2"/>
                      <a:pt x="53" y="2"/>
                      <a:pt x="51" y="3"/>
                    </a:cubicBezTo>
                    <a:cubicBezTo>
                      <a:pt x="49" y="3"/>
                      <a:pt x="47" y="6"/>
                      <a:pt x="47" y="8"/>
                    </a:cubicBezTo>
                    <a:cubicBezTo>
                      <a:pt x="46" y="16"/>
                      <a:pt x="46" y="16"/>
                      <a:pt x="46" y="16"/>
                    </a:cubicBezTo>
                    <a:cubicBezTo>
                      <a:pt x="45" y="18"/>
                      <a:pt x="44" y="21"/>
                      <a:pt x="42" y="22"/>
                    </a:cubicBezTo>
                    <a:cubicBezTo>
                      <a:pt x="40" y="23"/>
                      <a:pt x="39" y="24"/>
                      <a:pt x="37" y="25"/>
                    </a:cubicBezTo>
                    <a:cubicBezTo>
                      <a:pt x="36" y="26"/>
                      <a:pt x="33" y="26"/>
                      <a:pt x="31" y="26"/>
                    </a:cubicBezTo>
                    <a:cubicBezTo>
                      <a:pt x="22" y="23"/>
                      <a:pt x="22" y="23"/>
                      <a:pt x="22" y="23"/>
                    </a:cubicBezTo>
                    <a:cubicBezTo>
                      <a:pt x="21" y="22"/>
                      <a:pt x="18" y="23"/>
                      <a:pt x="17" y="24"/>
                    </a:cubicBezTo>
                    <a:cubicBezTo>
                      <a:pt x="15" y="26"/>
                      <a:pt x="14" y="28"/>
                      <a:pt x="13" y="30"/>
                    </a:cubicBezTo>
                    <a:cubicBezTo>
                      <a:pt x="11" y="31"/>
                      <a:pt x="10" y="33"/>
                      <a:pt x="9" y="35"/>
                    </a:cubicBezTo>
                    <a:cubicBezTo>
                      <a:pt x="8" y="37"/>
                      <a:pt x="9" y="39"/>
                      <a:pt x="10" y="41"/>
                    </a:cubicBezTo>
                    <a:cubicBezTo>
                      <a:pt x="15" y="48"/>
                      <a:pt x="15" y="48"/>
                      <a:pt x="15" y="48"/>
                    </a:cubicBezTo>
                    <a:cubicBezTo>
                      <a:pt x="17" y="50"/>
                      <a:pt x="17" y="52"/>
                      <a:pt x="17" y="54"/>
                    </a:cubicBezTo>
                    <a:cubicBezTo>
                      <a:pt x="16" y="56"/>
                      <a:pt x="16" y="58"/>
                      <a:pt x="15" y="60"/>
                    </a:cubicBezTo>
                    <a:cubicBezTo>
                      <a:pt x="15" y="62"/>
                      <a:pt x="13" y="64"/>
                      <a:pt x="12" y="65"/>
                    </a:cubicBezTo>
                    <a:cubicBezTo>
                      <a:pt x="4" y="69"/>
                      <a:pt x="4" y="69"/>
                      <a:pt x="4" y="69"/>
                    </a:cubicBezTo>
                    <a:cubicBezTo>
                      <a:pt x="2" y="70"/>
                      <a:pt x="0" y="72"/>
                      <a:pt x="0" y="74"/>
                    </a:cubicBezTo>
                    <a:cubicBezTo>
                      <a:pt x="1" y="76"/>
                      <a:pt x="1" y="78"/>
                      <a:pt x="1" y="80"/>
                    </a:cubicBezTo>
                    <a:cubicBezTo>
                      <a:pt x="2" y="83"/>
                      <a:pt x="2" y="85"/>
                      <a:pt x="3" y="87"/>
                    </a:cubicBezTo>
                    <a:cubicBezTo>
                      <a:pt x="3" y="89"/>
                      <a:pt x="5" y="91"/>
                      <a:pt x="7" y="91"/>
                    </a:cubicBezTo>
                    <a:cubicBezTo>
                      <a:pt x="16" y="92"/>
                      <a:pt x="16" y="92"/>
                      <a:pt x="16" y="92"/>
                    </a:cubicBezTo>
                    <a:cubicBezTo>
                      <a:pt x="18" y="92"/>
                      <a:pt x="21" y="94"/>
                      <a:pt x="21" y="95"/>
                    </a:cubicBezTo>
                    <a:cubicBezTo>
                      <a:pt x="22" y="97"/>
                      <a:pt x="23" y="99"/>
                      <a:pt x="25" y="100"/>
                    </a:cubicBezTo>
                    <a:cubicBezTo>
                      <a:pt x="26" y="102"/>
                      <a:pt x="26" y="105"/>
                      <a:pt x="26" y="107"/>
                    </a:cubicBezTo>
                    <a:cubicBezTo>
                      <a:pt x="23" y="115"/>
                      <a:pt x="23" y="115"/>
                      <a:pt x="23" y="115"/>
                    </a:cubicBezTo>
                    <a:cubicBezTo>
                      <a:pt x="22" y="116"/>
                      <a:pt x="23" y="118"/>
                      <a:pt x="23" y="119"/>
                    </a:cubicBezTo>
                    <a:cubicBezTo>
                      <a:pt x="23" y="119"/>
                      <a:pt x="23" y="119"/>
                      <a:pt x="23" y="119"/>
                    </a:cubicBezTo>
                    <a:cubicBezTo>
                      <a:pt x="23" y="119"/>
                      <a:pt x="23" y="120"/>
                      <a:pt x="23" y="120"/>
                    </a:cubicBezTo>
                    <a:cubicBezTo>
                      <a:pt x="23" y="120"/>
                      <a:pt x="24" y="120"/>
                      <a:pt x="24" y="120"/>
                    </a:cubicBezTo>
                    <a:cubicBezTo>
                      <a:pt x="24" y="120"/>
                      <a:pt x="24" y="120"/>
                      <a:pt x="24" y="120"/>
                    </a:cubicBezTo>
                    <a:cubicBezTo>
                      <a:pt x="24" y="121"/>
                      <a:pt x="24" y="121"/>
                      <a:pt x="24" y="121"/>
                    </a:cubicBezTo>
                    <a:cubicBezTo>
                      <a:pt x="26" y="122"/>
                      <a:pt x="28" y="124"/>
                      <a:pt x="29" y="125"/>
                    </a:cubicBezTo>
                    <a:cubicBezTo>
                      <a:pt x="31" y="126"/>
                      <a:pt x="33" y="127"/>
                      <a:pt x="35" y="128"/>
                    </a:cubicBezTo>
                    <a:cubicBezTo>
                      <a:pt x="37" y="129"/>
                      <a:pt x="39" y="129"/>
                      <a:pt x="41" y="128"/>
                    </a:cubicBezTo>
                    <a:cubicBezTo>
                      <a:pt x="48" y="122"/>
                      <a:pt x="48" y="122"/>
                      <a:pt x="48" y="122"/>
                    </a:cubicBezTo>
                    <a:cubicBezTo>
                      <a:pt x="49" y="121"/>
                      <a:pt x="52" y="121"/>
                      <a:pt x="54" y="121"/>
                    </a:cubicBezTo>
                    <a:cubicBezTo>
                      <a:pt x="56" y="122"/>
                      <a:pt x="59" y="122"/>
                      <a:pt x="61" y="123"/>
                    </a:cubicBezTo>
                    <a:cubicBezTo>
                      <a:pt x="62" y="123"/>
                      <a:pt x="62" y="123"/>
                      <a:pt x="62" y="123"/>
                    </a:cubicBezTo>
                    <a:cubicBezTo>
                      <a:pt x="63" y="123"/>
                      <a:pt x="64" y="124"/>
                      <a:pt x="65" y="126"/>
                    </a:cubicBezTo>
                    <a:cubicBezTo>
                      <a:pt x="69" y="134"/>
                      <a:pt x="69" y="134"/>
                      <a:pt x="69" y="134"/>
                    </a:cubicBezTo>
                    <a:cubicBezTo>
                      <a:pt x="70" y="136"/>
                      <a:pt x="72" y="137"/>
                      <a:pt x="74" y="137"/>
                    </a:cubicBezTo>
                    <a:cubicBezTo>
                      <a:pt x="76" y="137"/>
                      <a:pt x="79" y="137"/>
                      <a:pt x="81" y="136"/>
                    </a:cubicBezTo>
                    <a:cubicBezTo>
                      <a:pt x="83" y="136"/>
                      <a:pt x="85" y="135"/>
                      <a:pt x="87" y="135"/>
                    </a:cubicBezTo>
                    <a:cubicBezTo>
                      <a:pt x="89" y="134"/>
                      <a:pt x="90" y="132"/>
                      <a:pt x="91" y="130"/>
                    </a:cubicBezTo>
                    <a:cubicBezTo>
                      <a:pt x="92" y="122"/>
                      <a:pt x="92" y="122"/>
                      <a:pt x="92" y="122"/>
                    </a:cubicBezTo>
                    <a:cubicBezTo>
                      <a:pt x="92" y="120"/>
                      <a:pt x="94" y="117"/>
                      <a:pt x="95" y="116"/>
                    </a:cubicBezTo>
                    <a:cubicBezTo>
                      <a:pt x="97" y="115"/>
                      <a:pt x="99" y="114"/>
                      <a:pt x="101" y="113"/>
                    </a:cubicBezTo>
                    <a:cubicBezTo>
                      <a:pt x="102" y="112"/>
                      <a:pt x="105" y="111"/>
                      <a:pt x="107" y="112"/>
                    </a:cubicBezTo>
                    <a:cubicBezTo>
                      <a:pt x="115" y="115"/>
                      <a:pt x="115" y="115"/>
                      <a:pt x="115" y="115"/>
                    </a:cubicBezTo>
                    <a:cubicBezTo>
                      <a:pt x="117" y="115"/>
                      <a:pt x="120" y="115"/>
                      <a:pt x="121" y="113"/>
                    </a:cubicBezTo>
                    <a:cubicBezTo>
                      <a:pt x="122" y="112"/>
                      <a:pt x="123" y="110"/>
                      <a:pt x="125" y="108"/>
                    </a:cubicBezTo>
                    <a:cubicBezTo>
                      <a:pt x="126" y="106"/>
                      <a:pt x="127" y="105"/>
                      <a:pt x="128" y="103"/>
                    </a:cubicBezTo>
                    <a:cubicBezTo>
                      <a:pt x="129" y="101"/>
                      <a:pt x="129" y="98"/>
                      <a:pt x="128" y="97"/>
                    </a:cubicBezTo>
                    <a:cubicBezTo>
                      <a:pt x="122" y="90"/>
                      <a:pt x="122" y="90"/>
                      <a:pt x="122" y="90"/>
                    </a:cubicBezTo>
                    <a:cubicBezTo>
                      <a:pt x="121" y="88"/>
                      <a:pt x="121" y="86"/>
                      <a:pt x="121" y="84"/>
                    </a:cubicBezTo>
                    <a:cubicBezTo>
                      <a:pt x="122" y="82"/>
                      <a:pt x="122" y="80"/>
                      <a:pt x="123" y="77"/>
                    </a:cubicBezTo>
                    <a:cubicBezTo>
                      <a:pt x="123" y="76"/>
                      <a:pt x="125" y="73"/>
                      <a:pt x="126" y="72"/>
                    </a:cubicBezTo>
                    <a:cubicBezTo>
                      <a:pt x="134" y="69"/>
                      <a:pt x="134" y="69"/>
                      <a:pt x="134" y="69"/>
                    </a:cubicBezTo>
                    <a:cubicBezTo>
                      <a:pt x="136" y="68"/>
                      <a:pt x="137" y="65"/>
                      <a:pt x="137" y="63"/>
                    </a:cubicBezTo>
                    <a:cubicBezTo>
                      <a:pt x="137" y="61"/>
                      <a:pt x="137" y="59"/>
                      <a:pt x="136" y="57"/>
                    </a:cubicBezTo>
                    <a:cubicBezTo>
                      <a:pt x="136" y="55"/>
                      <a:pt x="135" y="53"/>
                      <a:pt x="135" y="51"/>
                    </a:cubicBezTo>
                    <a:cubicBezTo>
                      <a:pt x="134" y="49"/>
                      <a:pt x="132" y="47"/>
                      <a:pt x="130" y="47"/>
                    </a:cubicBezTo>
                    <a:cubicBezTo>
                      <a:pt x="122" y="46"/>
                      <a:pt x="122" y="46"/>
                      <a:pt x="122" y="46"/>
                    </a:cubicBezTo>
                    <a:cubicBezTo>
                      <a:pt x="120" y="46"/>
                      <a:pt x="117" y="44"/>
                      <a:pt x="116" y="42"/>
                    </a:cubicBezTo>
                    <a:cubicBezTo>
                      <a:pt x="115" y="40"/>
                      <a:pt x="114" y="39"/>
                      <a:pt x="113" y="37"/>
                    </a:cubicBezTo>
                    <a:cubicBezTo>
                      <a:pt x="112" y="35"/>
                      <a:pt x="111" y="33"/>
                      <a:pt x="112" y="31"/>
                    </a:cubicBezTo>
                    <a:cubicBezTo>
                      <a:pt x="115" y="23"/>
                      <a:pt x="115" y="23"/>
                      <a:pt x="115" y="23"/>
                    </a:cubicBezTo>
                    <a:cubicBezTo>
                      <a:pt x="115" y="21"/>
                      <a:pt x="115" y="19"/>
                      <a:pt x="114" y="18"/>
                    </a:cubicBezTo>
                    <a:cubicBezTo>
                      <a:pt x="114" y="18"/>
                      <a:pt x="114" y="18"/>
                      <a:pt x="114" y="18"/>
                    </a:cubicBezTo>
                    <a:cubicBezTo>
                      <a:pt x="114" y="18"/>
                      <a:pt x="114" y="17"/>
                      <a:pt x="114" y="17"/>
                    </a:cubicBezTo>
                    <a:cubicBezTo>
                      <a:pt x="113" y="17"/>
                      <a:pt x="113" y="17"/>
                      <a:pt x="113" y="17"/>
                    </a:cubicBezTo>
                    <a:close/>
                    <a:moveTo>
                      <a:pt x="96" y="64"/>
                    </a:moveTo>
                    <a:cubicBezTo>
                      <a:pt x="98" y="71"/>
                      <a:pt x="96" y="79"/>
                      <a:pt x="92" y="85"/>
                    </a:cubicBezTo>
                    <a:cubicBezTo>
                      <a:pt x="88" y="91"/>
                      <a:pt x="81" y="95"/>
                      <a:pt x="74" y="96"/>
                    </a:cubicBezTo>
                    <a:cubicBezTo>
                      <a:pt x="71" y="97"/>
                      <a:pt x="68" y="97"/>
                      <a:pt x="65" y="97"/>
                    </a:cubicBezTo>
                    <a:cubicBezTo>
                      <a:pt x="53" y="95"/>
                      <a:pt x="43" y="86"/>
                      <a:pt x="41" y="74"/>
                    </a:cubicBezTo>
                    <a:cubicBezTo>
                      <a:pt x="39" y="59"/>
                      <a:pt x="49" y="44"/>
                      <a:pt x="64" y="41"/>
                    </a:cubicBezTo>
                    <a:cubicBezTo>
                      <a:pt x="67" y="41"/>
                      <a:pt x="70" y="41"/>
                      <a:pt x="73" y="41"/>
                    </a:cubicBezTo>
                    <a:cubicBezTo>
                      <a:pt x="85" y="43"/>
                      <a:pt x="94" y="52"/>
                      <a:pt x="96" y="64"/>
                    </a:cubicBezTo>
                    <a:close/>
                  </a:path>
                </a:pathLst>
              </a:custGeom>
              <a:solidFill>
                <a:srgbClr val="000000"/>
              </a:solidFill>
              <a:ln w="9525" cap="flat" cmpd="sng">
                <a:solidFill>
                  <a:srgbClr val="006666"/>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3" name="Google Shape;1594;p99">
                <a:extLst>
                  <a:ext uri="{FF2B5EF4-FFF2-40B4-BE49-F238E27FC236}">
                    <a16:creationId xmlns:a16="http://schemas.microsoft.com/office/drawing/2014/main" id="{D7E1328F-7F39-40BF-BC0B-6EFC208CF55F}"/>
                  </a:ext>
                </a:extLst>
              </p:cNvPr>
              <p:cNvSpPr/>
              <p:nvPr/>
            </p:nvSpPr>
            <p:spPr>
              <a:xfrm>
                <a:off x="-768696" y="3000340"/>
                <a:ext cx="213200" cy="217030"/>
              </a:xfrm>
              <a:custGeom>
                <a:avLst/>
                <a:gdLst/>
                <a:ahLst/>
                <a:cxnLst/>
                <a:rect l="l" t="t" r="r" b="b"/>
                <a:pathLst>
                  <a:path w="99" h="101" extrusionOk="0">
                    <a:moveTo>
                      <a:pt x="83" y="13"/>
                    </a:moveTo>
                    <a:cubicBezTo>
                      <a:pt x="82" y="13"/>
                      <a:pt x="82" y="13"/>
                      <a:pt x="82" y="13"/>
                    </a:cubicBezTo>
                    <a:cubicBezTo>
                      <a:pt x="82" y="13"/>
                      <a:pt x="82" y="13"/>
                      <a:pt x="82" y="13"/>
                    </a:cubicBezTo>
                    <a:cubicBezTo>
                      <a:pt x="82" y="13"/>
                      <a:pt x="82" y="13"/>
                      <a:pt x="81" y="13"/>
                    </a:cubicBezTo>
                    <a:cubicBezTo>
                      <a:pt x="81" y="13"/>
                      <a:pt x="81" y="13"/>
                      <a:pt x="81" y="13"/>
                    </a:cubicBezTo>
                    <a:cubicBezTo>
                      <a:pt x="81" y="13"/>
                      <a:pt x="81" y="13"/>
                      <a:pt x="81" y="13"/>
                    </a:cubicBezTo>
                    <a:cubicBezTo>
                      <a:pt x="79" y="12"/>
                      <a:pt x="78" y="12"/>
                      <a:pt x="77" y="13"/>
                    </a:cubicBezTo>
                    <a:cubicBezTo>
                      <a:pt x="71" y="15"/>
                      <a:pt x="71" y="15"/>
                      <a:pt x="71" y="15"/>
                    </a:cubicBezTo>
                    <a:cubicBezTo>
                      <a:pt x="69" y="16"/>
                      <a:pt x="66" y="16"/>
                      <a:pt x="65" y="15"/>
                    </a:cubicBezTo>
                    <a:cubicBezTo>
                      <a:pt x="63" y="14"/>
                      <a:pt x="62" y="14"/>
                      <a:pt x="60" y="13"/>
                    </a:cubicBezTo>
                    <a:cubicBezTo>
                      <a:pt x="58" y="13"/>
                      <a:pt x="56" y="11"/>
                      <a:pt x="55" y="9"/>
                    </a:cubicBezTo>
                    <a:cubicBezTo>
                      <a:pt x="52" y="4"/>
                      <a:pt x="52" y="4"/>
                      <a:pt x="52" y="4"/>
                    </a:cubicBezTo>
                    <a:cubicBezTo>
                      <a:pt x="51" y="2"/>
                      <a:pt x="49" y="0"/>
                      <a:pt x="47" y="1"/>
                    </a:cubicBezTo>
                    <a:cubicBezTo>
                      <a:pt x="45" y="1"/>
                      <a:pt x="43" y="1"/>
                      <a:pt x="41" y="1"/>
                    </a:cubicBezTo>
                    <a:cubicBezTo>
                      <a:pt x="38" y="2"/>
                      <a:pt x="36" y="2"/>
                      <a:pt x="34" y="3"/>
                    </a:cubicBezTo>
                    <a:cubicBezTo>
                      <a:pt x="32" y="3"/>
                      <a:pt x="30" y="6"/>
                      <a:pt x="30" y="7"/>
                    </a:cubicBezTo>
                    <a:cubicBezTo>
                      <a:pt x="30" y="14"/>
                      <a:pt x="30" y="14"/>
                      <a:pt x="30" y="14"/>
                    </a:cubicBezTo>
                    <a:cubicBezTo>
                      <a:pt x="29" y="16"/>
                      <a:pt x="28" y="18"/>
                      <a:pt x="26" y="19"/>
                    </a:cubicBezTo>
                    <a:cubicBezTo>
                      <a:pt x="25" y="20"/>
                      <a:pt x="23" y="21"/>
                      <a:pt x="22" y="23"/>
                    </a:cubicBezTo>
                    <a:cubicBezTo>
                      <a:pt x="21" y="24"/>
                      <a:pt x="18" y="25"/>
                      <a:pt x="16" y="25"/>
                    </a:cubicBezTo>
                    <a:cubicBezTo>
                      <a:pt x="10" y="25"/>
                      <a:pt x="10" y="25"/>
                      <a:pt x="10" y="25"/>
                    </a:cubicBezTo>
                    <a:cubicBezTo>
                      <a:pt x="8" y="24"/>
                      <a:pt x="5" y="26"/>
                      <a:pt x="4" y="28"/>
                    </a:cubicBezTo>
                    <a:cubicBezTo>
                      <a:pt x="4" y="29"/>
                      <a:pt x="3" y="31"/>
                      <a:pt x="2" y="33"/>
                    </a:cubicBezTo>
                    <a:cubicBezTo>
                      <a:pt x="1" y="35"/>
                      <a:pt x="1" y="38"/>
                      <a:pt x="0" y="40"/>
                    </a:cubicBezTo>
                    <a:cubicBezTo>
                      <a:pt x="0" y="42"/>
                      <a:pt x="1" y="44"/>
                      <a:pt x="2" y="45"/>
                    </a:cubicBezTo>
                    <a:cubicBezTo>
                      <a:pt x="8" y="49"/>
                      <a:pt x="8" y="49"/>
                      <a:pt x="8" y="49"/>
                    </a:cubicBezTo>
                    <a:cubicBezTo>
                      <a:pt x="9" y="50"/>
                      <a:pt x="10" y="53"/>
                      <a:pt x="11" y="54"/>
                    </a:cubicBezTo>
                    <a:cubicBezTo>
                      <a:pt x="11" y="55"/>
                      <a:pt x="11" y="56"/>
                      <a:pt x="11" y="57"/>
                    </a:cubicBezTo>
                    <a:cubicBezTo>
                      <a:pt x="11" y="58"/>
                      <a:pt x="11" y="59"/>
                      <a:pt x="12" y="60"/>
                    </a:cubicBezTo>
                    <a:cubicBezTo>
                      <a:pt x="12" y="62"/>
                      <a:pt x="12" y="64"/>
                      <a:pt x="11" y="66"/>
                    </a:cubicBezTo>
                    <a:cubicBezTo>
                      <a:pt x="7" y="72"/>
                      <a:pt x="7" y="72"/>
                      <a:pt x="7" y="72"/>
                    </a:cubicBezTo>
                    <a:cubicBezTo>
                      <a:pt x="6" y="73"/>
                      <a:pt x="6" y="74"/>
                      <a:pt x="6" y="76"/>
                    </a:cubicBezTo>
                    <a:cubicBezTo>
                      <a:pt x="6" y="76"/>
                      <a:pt x="6" y="76"/>
                      <a:pt x="6" y="76"/>
                    </a:cubicBezTo>
                    <a:cubicBezTo>
                      <a:pt x="6" y="76"/>
                      <a:pt x="6" y="76"/>
                      <a:pt x="6" y="77"/>
                    </a:cubicBezTo>
                    <a:cubicBezTo>
                      <a:pt x="6" y="77"/>
                      <a:pt x="6" y="77"/>
                      <a:pt x="6" y="77"/>
                    </a:cubicBezTo>
                    <a:cubicBezTo>
                      <a:pt x="6" y="77"/>
                      <a:pt x="6" y="77"/>
                      <a:pt x="6" y="77"/>
                    </a:cubicBezTo>
                    <a:cubicBezTo>
                      <a:pt x="7" y="77"/>
                      <a:pt x="7" y="78"/>
                      <a:pt x="7" y="78"/>
                    </a:cubicBezTo>
                    <a:cubicBezTo>
                      <a:pt x="8" y="79"/>
                      <a:pt x="9" y="81"/>
                      <a:pt x="11" y="83"/>
                    </a:cubicBezTo>
                    <a:cubicBezTo>
                      <a:pt x="12" y="84"/>
                      <a:pt x="14" y="86"/>
                      <a:pt x="15" y="88"/>
                    </a:cubicBezTo>
                    <a:cubicBezTo>
                      <a:pt x="17" y="89"/>
                      <a:pt x="19" y="89"/>
                      <a:pt x="21" y="89"/>
                    </a:cubicBezTo>
                    <a:cubicBezTo>
                      <a:pt x="27" y="86"/>
                      <a:pt x="27" y="86"/>
                      <a:pt x="27" y="86"/>
                    </a:cubicBezTo>
                    <a:cubicBezTo>
                      <a:pt x="29" y="85"/>
                      <a:pt x="32" y="85"/>
                      <a:pt x="34" y="86"/>
                    </a:cubicBezTo>
                    <a:cubicBezTo>
                      <a:pt x="35" y="86"/>
                      <a:pt x="37" y="87"/>
                      <a:pt x="38" y="87"/>
                    </a:cubicBezTo>
                    <a:cubicBezTo>
                      <a:pt x="40" y="88"/>
                      <a:pt x="42" y="90"/>
                      <a:pt x="43" y="91"/>
                    </a:cubicBezTo>
                    <a:cubicBezTo>
                      <a:pt x="46" y="98"/>
                      <a:pt x="46" y="98"/>
                      <a:pt x="46" y="98"/>
                    </a:cubicBezTo>
                    <a:cubicBezTo>
                      <a:pt x="47" y="99"/>
                      <a:pt x="49" y="101"/>
                      <a:pt x="51" y="101"/>
                    </a:cubicBezTo>
                    <a:cubicBezTo>
                      <a:pt x="54" y="101"/>
                      <a:pt x="56" y="100"/>
                      <a:pt x="58" y="100"/>
                    </a:cubicBezTo>
                    <a:cubicBezTo>
                      <a:pt x="60" y="100"/>
                      <a:pt x="62" y="99"/>
                      <a:pt x="64" y="99"/>
                    </a:cubicBezTo>
                    <a:cubicBezTo>
                      <a:pt x="66" y="98"/>
                      <a:pt x="68" y="96"/>
                      <a:pt x="68" y="94"/>
                    </a:cubicBezTo>
                    <a:cubicBezTo>
                      <a:pt x="69" y="87"/>
                      <a:pt x="69" y="87"/>
                      <a:pt x="69" y="87"/>
                    </a:cubicBezTo>
                    <a:cubicBezTo>
                      <a:pt x="69" y="85"/>
                      <a:pt x="70" y="83"/>
                      <a:pt x="72" y="81"/>
                    </a:cubicBezTo>
                    <a:cubicBezTo>
                      <a:pt x="73" y="80"/>
                      <a:pt x="74" y="80"/>
                      <a:pt x="75" y="79"/>
                    </a:cubicBezTo>
                    <a:cubicBezTo>
                      <a:pt x="77" y="77"/>
                      <a:pt x="79" y="76"/>
                      <a:pt x="81" y="76"/>
                    </a:cubicBezTo>
                    <a:cubicBezTo>
                      <a:pt x="88" y="77"/>
                      <a:pt x="88" y="77"/>
                      <a:pt x="88" y="77"/>
                    </a:cubicBezTo>
                    <a:cubicBezTo>
                      <a:pt x="90" y="77"/>
                      <a:pt x="93" y="76"/>
                      <a:pt x="94" y="74"/>
                    </a:cubicBezTo>
                    <a:cubicBezTo>
                      <a:pt x="95" y="72"/>
                      <a:pt x="95" y="70"/>
                      <a:pt x="96" y="68"/>
                    </a:cubicBezTo>
                    <a:cubicBezTo>
                      <a:pt x="97" y="66"/>
                      <a:pt x="98" y="64"/>
                      <a:pt x="98" y="62"/>
                    </a:cubicBezTo>
                    <a:cubicBezTo>
                      <a:pt x="99" y="60"/>
                      <a:pt x="98" y="57"/>
                      <a:pt x="96" y="56"/>
                    </a:cubicBezTo>
                    <a:cubicBezTo>
                      <a:pt x="90" y="52"/>
                      <a:pt x="90" y="52"/>
                      <a:pt x="90" y="52"/>
                    </a:cubicBezTo>
                    <a:cubicBezTo>
                      <a:pt x="89" y="51"/>
                      <a:pt x="88" y="48"/>
                      <a:pt x="87" y="47"/>
                    </a:cubicBezTo>
                    <a:cubicBezTo>
                      <a:pt x="87" y="46"/>
                      <a:pt x="87" y="45"/>
                      <a:pt x="87" y="44"/>
                    </a:cubicBezTo>
                    <a:cubicBezTo>
                      <a:pt x="87" y="43"/>
                      <a:pt x="87" y="42"/>
                      <a:pt x="86" y="41"/>
                    </a:cubicBezTo>
                    <a:cubicBezTo>
                      <a:pt x="86" y="39"/>
                      <a:pt x="86" y="37"/>
                      <a:pt x="88" y="35"/>
                    </a:cubicBezTo>
                    <a:cubicBezTo>
                      <a:pt x="91" y="30"/>
                      <a:pt x="91" y="30"/>
                      <a:pt x="91" y="30"/>
                    </a:cubicBezTo>
                    <a:cubicBezTo>
                      <a:pt x="92" y="29"/>
                      <a:pt x="92" y="28"/>
                      <a:pt x="92" y="28"/>
                    </a:cubicBezTo>
                    <a:cubicBezTo>
                      <a:pt x="92" y="28"/>
                      <a:pt x="92" y="28"/>
                      <a:pt x="92" y="28"/>
                    </a:cubicBezTo>
                    <a:cubicBezTo>
                      <a:pt x="92" y="27"/>
                      <a:pt x="92" y="26"/>
                      <a:pt x="92" y="26"/>
                    </a:cubicBezTo>
                    <a:cubicBezTo>
                      <a:pt x="92" y="26"/>
                      <a:pt x="92" y="25"/>
                      <a:pt x="92" y="25"/>
                    </a:cubicBezTo>
                    <a:cubicBezTo>
                      <a:pt x="92" y="25"/>
                      <a:pt x="92" y="25"/>
                      <a:pt x="92" y="25"/>
                    </a:cubicBezTo>
                    <a:cubicBezTo>
                      <a:pt x="92" y="25"/>
                      <a:pt x="92" y="25"/>
                      <a:pt x="92" y="24"/>
                    </a:cubicBezTo>
                    <a:cubicBezTo>
                      <a:pt x="92" y="24"/>
                      <a:pt x="91" y="24"/>
                      <a:pt x="91" y="24"/>
                    </a:cubicBezTo>
                    <a:cubicBezTo>
                      <a:pt x="90" y="22"/>
                      <a:pt x="89" y="20"/>
                      <a:pt x="87" y="18"/>
                    </a:cubicBezTo>
                    <a:cubicBezTo>
                      <a:pt x="86" y="17"/>
                      <a:pt x="85" y="15"/>
                      <a:pt x="83" y="14"/>
                    </a:cubicBezTo>
                    <a:cubicBezTo>
                      <a:pt x="83" y="14"/>
                      <a:pt x="83" y="13"/>
                      <a:pt x="83" y="13"/>
                    </a:cubicBezTo>
                    <a:close/>
                    <a:moveTo>
                      <a:pt x="67" y="47"/>
                    </a:moveTo>
                    <a:cubicBezTo>
                      <a:pt x="69" y="57"/>
                      <a:pt x="62" y="67"/>
                      <a:pt x="52" y="68"/>
                    </a:cubicBezTo>
                    <a:cubicBezTo>
                      <a:pt x="50" y="69"/>
                      <a:pt x="48" y="69"/>
                      <a:pt x="46" y="68"/>
                    </a:cubicBezTo>
                    <a:cubicBezTo>
                      <a:pt x="39" y="67"/>
                      <a:pt x="32" y="61"/>
                      <a:pt x="31" y="54"/>
                    </a:cubicBezTo>
                    <a:cubicBezTo>
                      <a:pt x="30" y="49"/>
                      <a:pt x="31" y="44"/>
                      <a:pt x="34" y="40"/>
                    </a:cubicBezTo>
                    <a:cubicBezTo>
                      <a:pt x="37" y="36"/>
                      <a:pt x="41" y="33"/>
                      <a:pt x="46" y="32"/>
                    </a:cubicBezTo>
                    <a:cubicBezTo>
                      <a:pt x="48" y="32"/>
                      <a:pt x="50" y="32"/>
                      <a:pt x="52" y="32"/>
                    </a:cubicBezTo>
                    <a:cubicBezTo>
                      <a:pt x="59" y="33"/>
                      <a:pt x="66" y="39"/>
                      <a:pt x="67" y="47"/>
                    </a:cubicBezTo>
                    <a:close/>
                  </a:path>
                </a:pathLst>
              </a:custGeom>
              <a:solidFill>
                <a:srgbClr val="000000"/>
              </a:solidFill>
              <a:ln w="9525" cap="flat" cmpd="sng">
                <a:solidFill>
                  <a:srgbClr val="006666"/>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cxnSp>
        <p:nvCxnSpPr>
          <p:cNvPr id="14" name="Straight Connector 46">
            <a:extLst>
              <a:ext uri="{FF2B5EF4-FFF2-40B4-BE49-F238E27FC236}">
                <a16:creationId xmlns:a16="http://schemas.microsoft.com/office/drawing/2014/main" id="{F0233B97-370C-42A3-B5A7-9F9299F8352D}"/>
              </a:ext>
            </a:extLst>
          </p:cNvPr>
          <p:cNvCxnSpPr>
            <a:cxnSpLocks/>
          </p:cNvCxnSpPr>
          <p:nvPr/>
        </p:nvCxnSpPr>
        <p:spPr>
          <a:xfrm>
            <a:off x="1098871" y="5074878"/>
            <a:ext cx="10238194" cy="0"/>
          </a:xfrm>
          <a:prstGeom prst="line">
            <a:avLst/>
          </a:prstGeom>
          <a:noFill/>
          <a:ln w="19050" cap="flat" cmpd="sng" algn="ctr">
            <a:solidFill>
              <a:srgbClr val="7D0096">
                <a:shade val="95000"/>
                <a:satMod val="105000"/>
              </a:srgbClr>
            </a:solidFill>
            <a:prstDash val="dash"/>
          </a:ln>
          <a:effectLst/>
        </p:spPr>
      </p:cxnSp>
      <p:sp>
        <p:nvSpPr>
          <p:cNvPr id="15" name="Google Shape;1579;p99">
            <a:extLst>
              <a:ext uri="{FF2B5EF4-FFF2-40B4-BE49-F238E27FC236}">
                <a16:creationId xmlns:a16="http://schemas.microsoft.com/office/drawing/2014/main" id="{ED924F0F-F0C9-42A6-A4C6-53FCFB157140}"/>
              </a:ext>
            </a:extLst>
          </p:cNvPr>
          <p:cNvSpPr txBox="1"/>
          <p:nvPr/>
        </p:nvSpPr>
        <p:spPr>
          <a:xfrm>
            <a:off x="1552155" y="5445833"/>
            <a:ext cx="9620843" cy="338514"/>
          </a:xfrm>
          <a:prstGeom prst="rect">
            <a:avLst/>
          </a:prstGeom>
          <a:noFill/>
          <a:ln>
            <a:noFill/>
          </a:ln>
        </p:spPr>
        <p:txBody>
          <a:bodyPr spcFirstLastPara="1" wrap="square" lIns="91425" tIns="45700" rIns="91425" bIns="45700" anchor="t" anchorCtr="0">
            <a:spAutoFit/>
          </a:bodyPr>
          <a:lstStyle/>
          <a:p>
            <a:pPr marL="182563" marR="0" lvl="0" indent="-182563" algn="l" defTabSz="914400" rtl="0" eaLnBrk="1" fontAlgn="auto" latinLnBrk="0" hangingPunct="1">
              <a:lnSpc>
                <a:spcPct val="100000"/>
              </a:lnSpc>
              <a:spcBef>
                <a:spcPts val="0"/>
              </a:spcBef>
              <a:spcAft>
                <a:spcPts val="0"/>
              </a:spcAft>
              <a:buClr>
                <a:srgbClr val="44546A">
                  <a:lumMod val="75000"/>
                </a:srgbClr>
              </a:buClr>
              <a:buSzPct val="70000"/>
              <a:buFont typeface="Arial" panose="020B0604020202020204" pitchFamily="34" charset="0"/>
              <a:buChar char="o"/>
              <a:tabLst/>
              <a:defRPr/>
            </a:pPr>
            <a:r>
              <a:rPr kumimoji="0" lang="en-GB" sz="1600" b="1" i="0" u="none" strike="noStrike" kern="0" cap="none" spc="0" normalizeH="0" baseline="0" noProof="0" dirty="0">
                <a:ln>
                  <a:noFill/>
                </a:ln>
                <a:solidFill>
                  <a:srgbClr val="C00000"/>
                </a:solidFill>
                <a:effectLst/>
                <a:uLnTx/>
                <a:uFillTx/>
                <a:latin typeface="Arial" panose="020B0604020202020204"/>
                <a:ea typeface="+mn-ea"/>
                <a:cs typeface="Arial"/>
                <a:sym typeface="Arial"/>
              </a:rPr>
              <a:t>KEYVIBE-003</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 Phase III trial of </a:t>
            </a:r>
            <a:r>
              <a:rPr kumimoji="0" lang="en-GB" sz="1600" b="1"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pembrolizumab +</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 </a:t>
            </a:r>
            <a:r>
              <a:rPr kumimoji="0" lang="en-GB" sz="1600" b="1" i="0" u="none" strike="noStrike" kern="0" cap="none" spc="0" normalizeH="0" baseline="0" noProof="0" dirty="0">
                <a:ln>
                  <a:noFill/>
                </a:ln>
                <a:solidFill>
                  <a:srgbClr val="C00000"/>
                </a:solidFill>
                <a:effectLst/>
                <a:uLnTx/>
                <a:uFillTx/>
                <a:latin typeface="Arial" panose="020B0604020202020204"/>
                <a:ea typeface="+mn-ea"/>
                <a:cs typeface="Arial"/>
                <a:sym typeface="Arial"/>
              </a:rPr>
              <a:t>vibostolimab</a:t>
            </a:r>
            <a:r>
              <a:rPr kumimoji="0" lang="en-GB" sz="1600" b="0" i="0" u="none" strike="noStrike" kern="0" cap="none" spc="0" normalizeH="0" baseline="30000" noProof="0" dirty="0">
                <a:ln>
                  <a:noFill/>
                </a:ln>
                <a:solidFill>
                  <a:srgbClr val="C00000"/>
                </a:solidFill>
                <a:effectLst/>
                <a:uLnTx/>
                <a:uFillTx/>
                <a:latin typeface="Arial" panose="020B0604020202020204"/>
                <a:ea typeface="Arial"/>
                <a:cs typeface="Arial"/>
                <a:sym typeface="Arial"/>
              </a:rPr>
              <a:t>6</a:t>
            </a:r>
            <a:endParaRPr kumimoji="0" sz="1600" b="0" i="0" u="none" strike="noStrike" kern="0" cap="none" spc="0" normalizeH="0" baseline="0" noProof="0" dirty="0">
              <a:ln>
                <a:noFill/>
              </a:ln>
              <a:solidFill>
                <a:srgbClr val="C00000"/>
              </a:solidFill>
              <a:effectLst/>
              <a:uLnTx/>
              <a:uFillTx/>
              <a:latin typeface="Arial" panose="020B0604020202020204"/>
              <a:ea typeface="+mn-ea"/>
              <a:cs typeface="Arial"/>
              <a:sym typeface="Arial"/>
            </a:endParaRPr>
          </a:p>
        </p:txBody>
      </p:sp>
      <p:sp>
        <p:nvSpPr>
          <p:cNvPr id="16" name="Google Shape;1579;p99">
            <a:extLst>
              <a:ext uri="{FF2B5EF4-FFF2-40B4-BE49-F238E27FC236}">
                <a16:creationId xmlns:a16="http://schemas.microsoft.com/office/drawing/2014/main" id="{74982C5B-9696-4D0A-9C9C-03CE3FFD7E9C}"/>
              </a:ext>
            </a:extLst>
          </p:cNvPr>
          <p:cNvSpPr txBox="1"/>
          <p:nvPr/>
        </p:nvSpPr>
        <p:spPr>
          <a:xfrm>
            <a:off x="1266021" y="5165041"/>
            <a:ext cx="9906978" cy="338514"/>
          </a:xfrm>
          <a:prstGeom prst="rect">
            <a:avLst/>
          </a:prstGeom>
          <a:noFill/>
          <a:ln>
            <a:noFill/>
          </a:ln>
        </p:spPr>
        <p:txBody>
          <a:bodyPr spcFirstLastPara="1" wrap="square" lIns="91425" tIns="45700" rIns="91425" bIns="45700" anchor="t" anchorCtr="0">
            <a:spAutoFit/>
          </a:bodyPr>
          <a:lstStyle/>
          <a:p>
            <a:pPr marL="176213" marR="0" lvl="0" indent="-176213" algn="l" defTabSz="914400" rtl="0" eaLnBrk="1" fontAlgn="auto" latinLnBrk="0" hangingPunct="1">
              <a:lnSpc>
                <a:spcPct val="100000"/>
              </a:lnSpc>
              <a:spcBef>
                <a:spcPts val="0"/>
              </a:spcBef>
              <a:spcAft>
                <a:spcPts val="0"/>
              </a:spcAft>
              <a:buClr>
                <a:srgbClr val="44546A">
                  <a:lumMod val="75000"/>
                </a:srgbClr>
              </a:buClr>
              <a:buSzPts val="1600"/>
              <a:buFont typeface="Arial"/>
              <a:buChar char="•"/>
              <a:tabLst/>
              <a:defRPr/>
            </a:pP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Other anti-PD(L)1 + anti-TIGIT trials are ongoing in 1L NSCLC, including:</a:t>
            </a:r>
            <a:endParaRPr kumimoji="0"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endParaRPr>
          </a:p>
        </p:txBody>
      </p:sp>
      <p:sp>
        <p:nvSpPr>
          <p:cNvPr id="17" name="Google Shape;1579;p99">
            <a:extLst>
              <a:ext uri="{FF2B5EF4-FFF2-40B4-BE49-F238E27FC236}">
                <a16:creationId xmlns:a16="http://schemas.microsoft.com/office/drawing/2014/main" id="{E102B477-2490-44C5-A431-E02826B17069}"/>
              </a:ext>
            </a:extLst>
          </p:cNvPr>
          <p:cNvSpPr txBox="1"/>
          <p:nvPr/>
        </p:nvSpPr>
        <p:spPr>
          <a:xfrm>
            <a:off x="1558820" y="5733873"/>
            <a:ext cx="9620843" cy="338514"/>
          </a:xfrm>
          <a:prstGeom prst="rect">
            <a:avLst/>
          </a:prstGeom>
          <a:noFill/>
          <a:ln>
            <a:noFill/>
          </a:ln>
        </p:spPr>
        <p:txBody>
          <a:bodyPr spcFirstLastPara="1" wrap="square" lIns="91425" tIns="45700" rIns="91425" bIns="45700" anchor="t" anchorCtr="0">
            <a:spAutoFit/>
          </a:bodyPr>
          <a:lstStyle/>
          <a:p>
            <a:pPr marL="182563" marR="0" lvl="0" indent="-182563" algn="l" defTabSz="914400" rtl="0" eaLnBrk="1" fontAlgn="auto" latinLnBrk="0" hangingPunct="1">
              <a:lnSpc>
                <a:spcPct val="100000"/>
              </a:lnSpc>
              <a:spcBef>
                <a:spcPts val="0"/>
              </a:spcBef>
              <a:spcAft>
                <a:spcPts val="0"/>
              </a:spcAft>
              <a:buClr>
                <a:srgbClr val="44546A">
                  <a:lumMod val="75000"/>
                </a:srgbClr>
              </a:buClr>
              <a:buSzPct val="70000"/>
              <a:buFont typeface="Arial" panose="020B0604020202020204" pitchFamily="34" charset="0"/>
              <a:buChar char="o"/>
              <a:tabLst/>
              <a:defRPr/>
            </a:pPr>
            <a:r>
              <a:rPr kumimoji="0" lang="en-GB" sz="1600" b="1" i="0" u="none" strike="noStrike" kern="0" cap="none" spc="0" normalizeH="0" baseline="0" noProof="0" dirty="0">
                <a:ln>
                  <a:noFill/>
                </a:ln>
                <a:solidFill>
                  <a:srgbClr val="FFBD69">
                    <a:lumMod val="50000"/>
                  </a:srgbClr>
                </a:solidFill>
                <a:effectLst/>
                <a:uLnTx/>
                <a:uFillTx/>
                <a:latin typeface="Arial" panose="020B0604020202020204"/>
                <a:ea typeface="+mn-ea"/>
                <a:cs typeface="Arial"/>
                <a:sym typeface="Arial"/>
              </a:rPr>
              <a:t>ARC-10</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 Phase III trial of </a:t>
            </a:r>
            <a:r>
              <a:rPr kumimoji="0" lang="en-GB" sz="1600" b="1"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zimberelimab ±</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 </a:t>
            </a:r>
            <a:r>
              <a:rPr kumimoji="0" lang="en-GB" sz="1600" b="1" i="0" u="none" strike="noStrike" kern="0" cap="none" spc="0" normalizeH="0" baseline="0" noProof="0" dirty="0">
                <a:ln>
                  <a:noFill/>
                </a:ln>
                <a:solidFill>
                  <a:srgbClr val="FFBD69">
                    <a:lumMod val="50000"/>
                  </a:srgbClr>
                </a:solidFill>
                <a:effectLst/>
                <a:uLnTx/>
                <a:uFillTx/>
                <a:latin typeface="Arial" panose="020B0604020202020204"/>
                <a:ea typeface="+mn-ea"/>
                <a:cs typeface="Arial"/>
                <a:sym typeface="Arial"/>
              </a:rPr>
              <a:t>domvanalimab</a:t>
            </a:r>
            <a:r>
              <a:rPr kumimoji="0" lang="en-GB" sz="1600" b="0" i="0" u="none" strike="noStrike" kern="0" cap="none" spc="0" normalizeH="0" baseline="30000" noProof="0" dirty="0">
                <a:ln>
                  <a:noFill/>
                </a:ln>
                <a:solidFill>
                  <a:srgbClr val="44546A">
                    <a:lumMod val="75000"/>
                  </a:srgbClr>
                </a:solidFill>
                <a:effectLst/>
                <a:uLnTx/>
                <a:uFillTx/>
                <a:latin typeface="Arial" panose="020B0604020202020204"/>
                <a:ea typeface="Arial"/>
                <a:cs typeface="Arial"/>
                <a:sym typeface="Arial"/>
              </a:rPr>
              <a:t>7</a:t>
            </a:r>
            <a:endParaRPr kumimoji="0"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endParaRPr>
          </a:p>
        </p:txBody>
      </p:sp>
      <p:sp>
        <p:nvSpPr>
          <p:cNvPr id="18" name="Google Shape;1579;p99">
            <a:extLst>
              <a:ext uri="{FF2B5EF4-FFF2-40B4-BE49-F238E27FC236}">
                <a16:creationId xmlns:a16="http://schemas.microsoft.com/office/drawing/2014/main" id="{7242873F-518C-4702-B2A4-58AD5F6F6560}"/>
              </a:ext>
            </a:extLst>
          </p:cNvPr>
          <p:cNvSpPr txBox="1"/>
          <p:nvPr/>
        </p:nvSpPr>
        <p:spPr>
          <a:xfrm>
            <a:off x="1266021" y="2727970"/>
            <a:ext cx="9906978" cy="584735"/>
          </a:xfrm>
          <a:prstGeom prst="rect">
            <a:avLst/>
          </a:prstGeom>
          <a:noFill/>
          <a:ln>
            <a:noFill/>
          </a:ln>
        </p:spPr>
        <p:txBody>
          <a:bodyPr spcFirstLastPara="1" wrap="square" lIns="91425" tIns="45700" rIns="91425" bIns="45700" anchor="t" anchorCtr="0">
            <a:spAutoFit/>
          </a:bodyPr>
          <a:lstStyle/>
          <a:p>
            <a:pPr marL="176213" marR="0" lvl="0" indent="-176213" algn="l" defTabSz="914400" rtl="0" eaLnBrk="1" fontAlgn="auto" latinLnBrk="0" hangingPunct="1">
              <a:lnSpc>
                <a:spcPct val="100000"/>
              </a:lnSpc>
              <a:spcBef>
                <a:spcPts val="0"/>
              </a:spcBef>
              <a:spcAft>
                <a:spcPts val="0"/>
              </a:spcAft>
              <a:buClr>
                <a:srgbClr val="E7E6E6">
                  <a:lumMod val="25000"/>
                </a:srgbClr>
              </a:buClr>
              <a:buSzPts val="1600"/>
              <a:buFont typeface="Arial"/>
              <a:buChar char="•"/>
              <a:tabLst/>
              <a:defRPr/>
            </a:pP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The phase III </a:t>
            </a:r>
            <a:r>
              <a:rPr kumimoji="0" lang="en-GB" sz="1600" b="1" i="0" u="none" strike="noStrike" kern="0" cap="none" spc="0" normalizeH="0" baseline="0" noProof="0" dirty="0">
                <a:ln>
                  <a:noFill/>
                </a:ln>
                <a:solidFill>
                  <a:srgbClr val="0B41CD"/>
                </a:solidFill>
                <a:effectLst/>
                <a:uLnTx/>
                <a:uFillTx/>
                <a:latin typeface="Arial" panose="020B0604020202020204"/>
                <a:ea typeface="+mn-ea"/>
                <a:cs typeface="Arial"/>
                <a:sym typeface="Arial"/>
              </a:rPr>
              <a:t>SKYSCRAPER-01</a:t>
            </a:r>
            <a:r>
              <a:rPr kumimoji="0" lang="en-GB" sz="16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trial (locally advanced/recurrent NSCLC with high PD-L1 expression, N=560) is ongoing</a:t>
            </a:r>
            <a:r>
              <a:rPr kumimoji="0" lang="en-GB" sz="1600" b="0" i="0" u="none" strike="noStrike" kern="0" cap="none" spc="0" normalizeH="0" baseline="30000" noProof="0" dirty="0">
                <a:ln>
                  <a:noFill/>
                </a:ln>
                <a:solidFill>
                  <a:srgbClr val="44546A">
                    <a:lumMod val="75000"/>
                  </a:srgbClr>
                </a:solidFill>
                <a:effectLst/>
                <a:uLnTx/>
                <a:uFillTx/>
                <a:latin typeface="Arial" panose="020B0604020202020204"/>
                <a:ea typeface="+mn-ea"/>
                <a:cs typeface="Arial"/>
                <a:sym typeface="Arial"/>
              </a:rPr>
              <a:t>2</a:t>
            </a:r>
          </a:p>
        </p:txBody>
      </p:sp>
      <p:sp>
        <p:nvSpPr>
          <p:cNvPr id="19" name="Google Shape;1580;p99">
            <a:extLst>
              <a:ext uri="{FF2B5EF4-FFF2-40B4-BE49-F238E27FC236}">
                <a16:creationId xmlns:a16="http://schemas.microsoft.com/office/drawing/2014/main" id="{69C1FCD1-9460-4B4E-9837-D7D31A1499A6}"/>
              </a:ext>
            </a:extLst>
          </p:cNvPr>
          <p:cNvSpPr txBox="1"/>
          <p:nvPr/>
        </p:nvSpPr>
        <p:spPr>
          <a:xfrm>
            <a:off x="1266021" y="3522825"/>
            <a:ext cx="9906978" cy="607271"/>
          </a:xfrm>
          <a:prstGeom prst="rect">
            <a:avLst/>
          </a:prstGeom>
          <a:noFill/>
          <a:ln>
            <a:noFill/>
          </a:ln>
        </p:spPr>
        <p:txBody>
          <a:bodyPr spcFirstLastPara="1" wrap="square" lIns="91425" tIns="91425" rIns="91425" bIns="91425" anchor="t" anchorCtr="0">
            <a:noAutofit/>
          </a:bodyPr>
          <a:lstStyle/>
          <a:p>
            <a:pPr marL="176213" marR="0" lvl="0" indent="-176213" algn="l" defTabSz="914400" rtl="0" eaLnBrk="1" fontAlgn="auto" latinLnBrk="0" hangingPunct="1">
              <a:lnSpc>
                <a:spcPct val="100000"/>
              </a:lnSpc>
              <a:spcBef>
                <a:spcPts val="0"/>
              </a:spcBef>
              <a:spcAft>
                <a:spcPts val="0"/>
              </a:spcAft>
              <a:buClr>
                <a:srgbClr val="44546A">
                  <a:lumMod val="75000"/>
                </a:srgbClr>
              </a:buClr>
              <a:buSzPts val="1600"/>
              <a:buFont typeface="Arial"/>
              <a:buChar char="•"/>
              <a:tabLst/>
              <a:defRPr/>
            </a:pPr>
            <a:r>
              <a:rPr kumimoji="0" lang="en-GB" sz="1600" b="0" i="0" u="none" strike="noStrike" kern="0" cap="none" spc="0" normalizeH="0" baseline="0" noProof="0" dirty="0">
                <a:ln>
                  <a:noFill/>
                </a:ln>
                <a:solidFill>
                  <a:srgbClr val="44546A">
                    <a:lumMod val="75000"/>
                  </a:srgbClr>
                </a:solidFill>
                <a:effectLst/>
                <a:uLnTx/>
                <a:uFillTx/>
                <a:latin typeface="Arial" panose="020B0604020202020204"/>
                <a:ea typeface="+mn-ea"/>
                <a:cs typeface="Arial"/>
                <a:sym typeface="Arial"/>
              </a:rPr>
              <a:t>The atezolizumab + tiragolumab combination with or without chemotherapy is also currently being investigated across different lung cancer settings</a:t>
            </a:r>
            <a:r>
              <a:rPr kumimoji="0" lang="en-GB" sz="1600" b="0" i="0" u="none" strike="noStrike" kern="0" cap="none" spc="0" normalizeH="0" baseline="30000" noProof="0" dirty="0">
                <a:ln>
                  <a:noFill/>
                </a:ln>
                <a:solidFill>
                  <a:srgbClr val="44546A">
                    <a:lumMod val="75000"/>
                  </a:srgbClr>
                </a:solidFill>
                <a:effectLst/>
                <a:uLnTx/>
                <a:uFillTx/>
                <a:latin typeface="Arial" panose="020B0604020202020204"/>
                <a:ea typeface="+mn-ea"/>
                <a:cs typeface="Arial"/>
                <a:sym typeface="Arial"/>
              </a:rPr>
              <a:t>2–5</a:t>
            </a:r>
          </a:p>
        </p:txBody>
      </p:sp>
      <p:grpSp>
        <p:nvGrpSpPr>
          <p:cNvPr id="20" name="Group 3">
            <a:extLst>
              <a:ext uri="{FF2B5EF4-FFF2-40B4-BE49-F238E27FC236}">
                <a16:creationId xmlns:a16="http://schemas.microsoft.com/office/drawing/2014/main" id="{1221EB7D-D18B-4230-89DE-445C3D37C3BD}"/>
              </a:ext>
            </a:extLst>
          </p:cNvPr>
          <p:cNvGrpSpPr/>
          <p:nvPr/>
        </p:nvGrpSpPr>
        <p:grpSpPr>
          <a:xfrm>
            <a:off x="1213182" y="4214745"/>
            <a:ext cx="9965884" cy="578313"/>
            <a:chOff x="1327019" y="4138451"/>
            <a:chExt cx="9965884" cy="578313"/>
          </a:xfrm>
        </p:grpSpPr>
        <p:grpSp>
          <p:nvGrpSpPr>
            <p:cNvPr id="21" name="Group 57">
              <a:extLst>
                <a:ext uri="{FF2B5EF4-FFF2-40B4-BE49-F238E27FC236}">
                  <a16:creationId xmlns:a16="http://schemas.microsoft.com/office/drawing/2014/main" id="{4A3B1D59-9818-482C-8643-5B71F76CCB95}"/>
                </a:ext>
              </a:extLst>
            </p:cNvPr>
            <p:cNvGrpSpPr/>
            <p:nvPr/>
          </p:nvGrpSpPr>
          <p:grpSpPr>
            <a:xfrm>
              <a:off x="1327019" y="4138451"/>
              <a:ext cx="3369203" cy="578313"/>
              <a:chOff x="1574669" y="8604044"/>
              <a:chExt cx="3369203" cy="578313"/>
            </a:xfrm>
          </p:grpSpPr>
          <p:sp>
            <p:nvSpPr>
              <p:cNvPr id="30" name="Google Shape;600;p35">
                <a:extLst>
                  <a:ext uri="{FF2B5EF4-FFF2-40B4-BE49-F238E27FC236}">
                    <a16:creationId xmlns:a16="http://schemas.microsoft.com/office/drawing/2014/main" id="{75B3F9A6-629B-4596-9FCD-BCF1C5AD821A}"/>
                  </a:ext>
                </a:extLst>
              </p:cNvPr>
              <p:cNvSpPr/>
              <p:nvPr/>
            </p:nvSpPr>
            <p:spPr>
              <a:xfrm>
                <a:off x="1650870" y="8822357"/>
                <a:ext cx="3293002" cy="360000"/>
              </a:xfrm>
              <a:prstGeom prst="roundRect">
                <a:avLst>
                  <a:gd name="adj" fmla="val 8964"/>
                </a:avLst>
              </a:prstGeom>
              <a:solidFill>
                <a:srgbClr val="D8D8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800"/>
                  <a:buFont typeface="Arial"/>
                  <a:buNone/>
                  <a:tabLst/>
                  <a:defRPr/>
                </a:pPr>
                <a:r>
                  <a:rPr kumimoji="0" lang="en-GB" sz="10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Previously untreated </a:t>
                </a:r>
                <a:r>
                  <a:rPr kumimoji="0" lang="en-GB" sz="1000" b="1" i="0" u="none" strike="noStrike" kern="0" cap="none" spc="0" normalizeH="0" baseline="0" noProof="0" dirty="0" smtClean="0">
                    <a:ln>
                      <a:noFill/>
                    </a:ln>
                    <a:solidFill>
                      <a:srgbClr val="0B41CD"/>
                    </a:solidFill>
                    <a:effectLst/>
                    <a:uLnTx/>
                    <a:uFillTx/>
                    <a:latin typeface="Arial" panose="020B0604020202020204"/>
                    <a:ea typeface="Arial"/>
                    <a:cs typeface="Arial"/>
                    <a:sym typeface="Arial"/>
                  </a:rPr>
                  <a:t>advanced </a:t>
                </a:r>
                <a:r>
                  <a:rPr kumimoji="0" lang="en-GB" sz="10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non-squamous NSCLC in combination with chemotherapy (N=</a:t>
                </a:r>
                <a:r>
                  <a:rPr kumimoji="0" lang="en-GB" sz="1000" b="1" i="0" u="none" strike="noStrike" kern="0" cap="none" spc="0" normalizeH="0" baseline="0" noProof="0" dirty="0" smtClean="0">
                    <a:ln>
                      <a:noFill/>
                    </a:ln>
                    <a:solidFill>
                      <a:srgbClr val="44546A">
                        <a:lumMod val="75000"/>
                      </a:srgbClr>
                    </a:solidFill>
                    <a:effectLst/>
                    <a:uLnTx/>
                    <a:uFillTx/>
                    <a:latin typeface="Arial" panose="020B0604020202020204"/>
                    <a:ea typeface="+mn-ea"/>
                    <a:cs typeface="Arial"/>
                    <a:sym typeface="Arial"/>
                  </a:rPr>
                  <a:t>500)</a:t>
                </a:r>
                <a:endParaRPr kumimoji="0" sz="18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endParaRPr>
              </a:p>
            </p:txBody>
          </p:sp>
          <p:sp>
            <p:nvSpPr>
              <p:cNvPr id="31" name="Google Shape;601;p35">
                <a:extLst>
                  <a:ext uri="{FF2B5EF4-FFF2-40B4-BE49-F238E27FC236}">
                    <a16:creationId xmlns:a16="http://schemas.microsoft.com/office/drawing/2014/main" id="{E3D16AE4-6420-4F36-AAF3-E4E3B229CCC7}"/>
                  </a:ext>
                </a:extLst>
              </p:cNvPr>
              <p:cNvSpPr/>
              <p:nvPr/>
            </p:nvSpPr>
            <p:spPr>
              <a:xfrm>
                <a:off x="1574669" y="8604044"/>
                <a:ext cx="2232000" cy="2160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100" b="1" i="0" u="none" strike="noStrike" kern="0" cap="none" spc="0" normalizeH="0" baseline="0" noProof="0" dirty="0" smtClean="0">
                    <a:ln>
                      <a:noFill/>
                    </a:ln>
                    <a:solidFill>
                      <a:srgbClr val="0B41CD"/>
                    </a:solidFill>
                    <a:effectLst/>
                    <a:uLnTx/>
                    <a:uFillTx/>
                    <a:latin typeface="Arial" panose="020B0604020202020204"/>
                    <a:ea typeface="Arial"/>
                    <a:cs typeface="Arial"/>
                    <a:sym typeface="Arial"/>
                  </a:rPr>
                  <a:t>SKYSCRAPER-06</a:t>
                </a:r>
                <a:r>
                  <a:rPr kumimoji="0" lang="en-GB" sz="11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rPr>
                  <a:t> </a:t>
                </a:r>
                <a:r>
                  <a:rPr kumimoji="0" lang="en-GB" sz="1100" b="0"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(phase II/III)</a:t>
                </a:r>
                <a:endParaRPr kumimoji="0" sz="1400" b="0"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endParaRPr>
              </a:p>
            </p:txBody>
          </p:sp>
        </p:grpSp>
        <p:grpSp>
          <p:nvGrpSpPr>
            <p:cNvPr id="22" name="Group 60">
              <a:extLst>
                <a:ext uri="{FF2B5EF4-FFF2-40B4-BE49-F238E27FC236}">
                  <a16:creationId xmlns:a16="http://schemas.microsoft.com/office/drawing/2014/main" id="{47CEA3B5-6825-447C-B91D-CF4BB1BD5913}"/>
                </a:ext>
              </a:extLst>
            </p:cNvPr>
            <p:cNvGrpSpPr/>
            <p:nvPr/>
          </p:nvGrpSpPr>
          <p:grpSpPr>
            <a:xfrm>
              <a:off x="5159326" y="4138451"/>
              <a:ext cx="3438475" cy="578313"/>
              <a:chOff x="4363615" y="8279822"/>
              <a:chExt cx="3438475" cy="578313"/>
            </a:xfrm>
          </p:grpSpPr>
          <p:sp>
            <p:nvSpPr>
              <p:cNvPr id="28" name="Google Shape;596;p35">
                <a:extLst>
                  <a:ext uri="{FF2B5EF4-FFF2-40B4-BE49-F238E27FC236}">
                    <a16:creationId xmlns:a16="http://schemas.microsoft.com/office/drawing/2014/main" id="{F2651CA9-187A-4E07-864D-CACB29FA2ACB}"/>
                  </a:ext>
                </a:extLst>
              </p:cNvPr>
              <p:cNvSpPr/>
              <p:nvPr/>
            </p:nvSpPr>
            <p:spPr>
              <a:xfrm>
                <a:off x="4439816" y="8498135"/>
                <a:ext cx="3362274" cy="360000"/>
              </a:xfrm>
              <a:prstGeom prst="roundRect">
                <a:avLst>
                  <a:gd name="adj" fmla="val 8964"/>
                </a:avLst>
              </a:prstGeom>
              <a:solidFill>
                <a:srgbClr val="D8D8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800"/>
                  <a:buFont typeface="Arial"/>
                  <a:buNone/>
                  <a:tabLst/>
                  <a:defRPr/>
                </a:pPr>
                <a:r>
                  <a:rPr kumimoji="0" lang="en-GB" sz="1000" b="1" i="0" u="none" strike="noStrike" kern="0" cap="none" spc="0" normalizeH="0" baseline="0" noProof="0" dirty="0" smtClean="0">
                    <a:ln>
                      <a:noFill/>
                    </a:ln>
                    <a:solidFill>
                      <a:srgbClr val="0B41CD"/>
                    </a:solidFill>
                    <a:effectLst/>
                    <a:uLnTx/>
                    <a:uFillTx/>
                    <a:latin typeface="Arial" panose="020B0604020202020204"/>
                    <a:ea typeface="Arial"/>
                    <a:cs typeface="Arial"/>
                    <a:sym typeface="Arial"/>
                  </a:rPr>
                  <a:t>Unresectable </a:t>
                </a:r>
                <a:r>
                  <a:rPr kumimoji="0" lang="en-GB" sz="1000" b="1" i="0" u="none" strike="noStrike" kern="0" cap="none" spc="0" normalizeH="0" baseline="0" noProof="0" dirty="0" smtClean="0">
                    <a:ln>
                      <a:noFill/>
                    </a:ln>
                    <a:solidFill>
                      <a:srgbClr val="0B41CD"/>
                    </a:solidFill>
                    <a:effectLst/>
                    <a:uLnTx/>
                    <a:uFillTx/>
                    <a:latin typeface="Arial" panose="020B0604020202020204"/>
                    <a:ea typeface="+mn-ea"/>
                    <a:cs typeface="Arial"/>
                    <a:sym typeface="Arial"/>
                  </a:rPr>
                  <a:t>stage III</a:t>
                </a:r>
                <a:r>
                  <a:rPr kumimoji="0" lang="en-GB" sz="1000" b="1" i="0" u="none" strike="noStrike" kern="0" cap="none" spc="0" normalizeH="0" baseline="0" noProof="0" dirty="0" smtClean="0">
                    <a:ln>
                      <a:noFill/>
                    </a:ln>
                    <a:solidFill>
                      <a:srgbClr val="000000"/>
                    </a:solidFill>
                    <a:effectLst/>
                    <a:uLnTx/>
                    <a:uFillTx/>
                    <a:latin typeface="Arial" panose="020B0604020202020204"/>
                    <a:ea typeface="+mn-ea"/>
                    <a:cs typeface="Arial"/>
                    <a:sym typeface="Arial"/>
                  </a:rPr>
                  <a:t> </a:t>
                </a:r>
                <a:r>
                  <a:rPr kumimoji="0" lang="en-GB" sz="10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NSCLC with no PD after concurrent platinum-based chemoradiation (N=800)</a:t>
                </a:r>
                <a:endParaRPr kumimoji="0" sz="10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endParaRPr>
              </a:p>
            </p:txBody>
          </p:sp>
          <p:sp>
            <p:nvSpPr>
              <p:cNvPr id="29" name="Google Shape;597;p35">
                <a:extLst>
                  <a:ext uri="{FF2B5EF4-FFF2-40B4-BE49-F238E27FC236}">
                    <a16:creationId xmlns:a16="http://schemas.microsoft.com/office/drawing/2014/main" id="{97D1876D-6FCA-4FDE-BB6C-DF3224A4E28D}"/>
                  </a:ext>
                </a:extLst>
              </p:cNvPr>
              <p:cNvSpPr/>
              <p:nvPr/>
            </p:nvSpPr>
            <p:spPr>
              <a:xfrm>
                <a:off x="4363615" y="8279822"/>
                <a:ext cx="2232000" cy="2160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100" b="1" i="0" u="none" strike="noStrike" kern="0" cap="none" spc="0" normalizeH="0" baseline="0" noProof="0" dirty="0" smtClean="0">
                    <a:ln>
                      <a:noFill/>
                    </a:ln>
                    <a:solidFill>
                      <a:srgbClr val="0B41CD"/>
                    </a:solidFill>
                    <a:effectLst/>
                    <a:uLnTx/>
                    <a:uFillTx/>
                    <a:latin typeface="Arial" panose="020B0604020202020204"/>
                    <a:ea typeface="Arial"/>
                    <a:cs typeface="Arial"/>
                    <a:sym typeface="Arial"/>
                  </a:rPr>
                  <a:t>SKYSCRAPER-03</a:t>
                </a:r>
                <a:r>
                  <a:rPr kumimoji="0" lang="en-GB" sz="11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rPr>
                  <a:t> </a:t>
                </a:r>
                <a:r>
                  <a:rPr kumimoji="0" lang="en-GB" sz="1100" b="0"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(phase III)</a:t>
                </a:r>
                <a:endParaRPr kumimoji="0" sz="1400" b="0"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endParaRPr>
              </a:p>
            </p:txBody>
          </p:sp>
        </p:grpSp>
        <p:grpSp>
          <p:nvGrpSpPr>
            <p:cNvPr id="23" name="Group 63">
              <a:extLst>
                <a:ext uri="{FF2B5EF4-FFF2-40B4-BE49-F238E27FC236}">
                  <a16:creationId xmlns:a16="http://schemas.microsoft.com/office/drawing/2014/main" id="{14C73CAB-4EBF-4AB1-BD02-3EC62A777949}"/>
                </a:ext>
              </a:extLst>
            </p:cNvPr>
            <p:cNvGrpSpPr/>
            <p:nvPr/>
          </p:nvGrpSpPr>
          <p:grpSpPr>
            <a:xfrm>
              <a:off x="9060903" y="4138451"/>
              <a:ext cx="2232000" cy="578313"/>
              <a:chOff x="8756103" y="8279822"/>
              <a:chExt cx="2232000" cy="578313"/>
            </a:xfrm>
          </p:grpSpPr>
          <p:sp>
            <p:nvSpPr>
              <p:cNvPr id="26" name="Google Shape;598;p35">
                <a:extLst>
                  <a:ext uri="{FF2B5EF4-FFF2-40B4-BE49-F238E27FC236}">
                    <a16:creationId xmlns:a16="http://schemas.microsoft.com/office/drawing/2014/main" id="{B18DE246-EA15-47F6-996A-173EA38509E1}"/>
                  </a:ext>
                </a:extLst>
              </p:cNvPr>
              <p:cNvSpPr/>
              <p:nvPr/>
            </p:nvSpPr>
            <p:spPr>
              <a:xfrm>
                <a:off x="8832304" y="8498135"/>
                <a:ext cx="2138138" cy="360000"/>
              </a:xfrm>
              <a:prstGeom prst="roundRect">
                <a:avLst>
                  <a:gd name="adj" fmla="val 8964"/>
                </a:avLst>
              </a:prstGeom>
              <a:solidFill>
                <a:srgbClr val="D8D8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1000" b="1" i="0" u="none" strike="noStrike" kern="0" cap="none" spc="0" normalizeH="0" baseline="0" noProof="0" dirty="0" smtClean="0">
                    <a:ln>
                      <a:noFill/>
                    </a:ln>
                    <a:solidFill>
                      <a:srgbClr val="0B41CD"/>
                    </a:solidFill>
                    <a:effectLst/>
                    <a:uLnTx/>
                    <a:uFillTx/>
                    <a:latin typeface="Arial" panose="020B0604020202020204"/>
                    <a:ea typeface="Arial"/>
                    <a:cs typeface="Arial"/>
                    <a:sym typeface="Arial"/>
                  </a:rPr>
                  <a:t>Resectable</a:t>
                </a:r>
                <a:r>
                  <a:rPr kumimoji="0" lang="en-GB" sz="1000" b="1"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rPr>
                  <a:t> </a:t>
                </a:r>
                <a:r>
                  <a:rPr kumimoji="0" lang="en-GB" sz="10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stage II, IIIA and select IIIB (T3N2) NSCLC (N=82)</a:t>
                </a:r>
                <a:endParaRPr kumimoji="0" sz="1000" b="1"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endParaRPr>
              </a:p>
            </p:txBody>
          </p:sp>
          <p:sp>
            <p:nvSpPr>
              <p:cNvPr id="27" name="Google Shape;599;p35">
                <a:extLst>
                  <a:ext uri="{FF2B5EF4-FFF2-40B4-BE49-F238E27FC236}">
                    <a16:creationId xmlns:a16="http://schemas.microsoft.com/office/drawing/2014/main" id="{1B44996E-3152-47ED-81BA-AEDC1B0D30A3}"/>
                  </a:ext>
                </a:extLst>
              </p:cNvPr>
              <p:cNvSpPr/>
              <p:nvPr/>
            </p:nvSpPr>
            <p:spPr>
              <a:xfrm>
                <a:off x="8756103" y="8279822"/>
                <a:ext cx="2232000" cy="2160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100" b="1" i="0" u="none" strike="noStrike" kern="0" cap="none" spc="0" normalizeH="0" baseline="0" noProof="0" dirty="0" smtClean="0">
                    <a:ln>
                      <a:noFill/>
                    </a:ln>
                    <a:solidFill>
                      <a:srgbClr val="0B41CD"/>
                    </a:solidFill>
                    <a:effectLst/>
                    <a:uLnTx/>
                    <a:uFillTx/>
                    <a:latin typeface="Arial" panose="020B0604020202020204"/>
                    <a:ea typeface="Arial"/>
                    <a:cs typeface="Arial"/>
                    <a:sym typeface="Arial"/>
                  </a:rPr>
                  <a:t>SKYSCRAPER-05</a:t>
                </a:r>
                <a:r>
                  <a:rPr kumimoji="0" lang="en-GB" sz="1100" b="0" i="0" u="none" strike="noStrike" kern="0" cap="none" spc="0" normalizeH="0" baseline="0" noProof="0" dirty="0" smtClean="0">
                    <a:ln>
                      <a:noFill/>
                    </a:ln>
                    <a:solidFill>
                      <a:srgbClr val="000000"/>
                    </a:solidFill>
                    <a:effectLst/>
                    <a:uLnTx/>
                    <a:uFillTx/>
                    <a:latin typeface="Arial" panose="020B0604020202020204"/>
                    <a:ea typeface="Arial"/>
                    <a:cs typeface="Arial"/>
                    <a:sym typeface="Arial"/>
                  </a:rPr>
                  <a:t> </a:t>
                </a:r>
                <a:r>
                  <a:rPr kumimoji="0" lang="en-GB" sz="1100" b="0"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rPr>
                  <a:t>(phase II)</a:t>
                </a:r>
                <a:endParaRPr kumimoji="0" sz="1400" b="0" i="0" u="none" strike="noStrike" kern="0" cap="none" spc="0" normalizeH="0" baseline="0" noProof="0" dirty="0" smtClean="0">
                  <a:ln>
                    <a:noFill/>
                  </a:ln>
                  <a:solidFill>
                    <a:srgbClr val="44546A">
                      <a:lumMod val="75000"/>
                    </a:srgbClr>
                  </a:solidFill>
                  <a:effectLst/>
                  <a:uLnTx/>
                  <a:uFillTx/>
                  <a:latin typeface="Arial" panose="020B0604020202020204"/>
                  <a:ea typeface="Arial"/>
                  <a:cs typeface="Arial"/>
                  <a:sym typeface="Arial"/>
                </a:endParaRPr>
              </a:p>
            </p:txBody>
          </p:sp>
        </p:grpSp>
        <p:cxnSp>
          <p:nvCxnSpPr>
            <p:cNvPr id="24" name="Straight Connector 67">
              <a:extLst>
                <a:ext uri="{FF2B5EF4-FFF2-40B4-BE49-F238E27FC236}">
                  <a16:creationId xmlns:a16="http://schemas.microsoft.com/office/drawing/2014/main" id="{69185293-287A-4D8E-AB64-E0E0961AD046}"/>
                </a:ext>
              </a:extLst>
            </p:cNvPr>
            <p:cNvCxnSpPr>
              <a:cxnSpLocks/>
            </p:cNvCxnSpPr>
            <p:nvPr/>
          </p:nvCxnSpPr>
          <p:spPr>
            <a:xfrm>
              <a:off x="4963988" y="4157607"/>
              <a:ext cx="0" cy="540000"/>
            </a:xfrm>
            <a:prstGeom prst="line">
              <a:avLst/>
            </a:prstGeom>
            <a:noFill/>
            <a:ln w="9525" cap="flat" cmpd="sng" algn="ctr">
              <a:solidFill>
                <a:srgbClr val="FFFFFF">
                  <a:lumMod val="50000"/>
                </a:srgbClr>
              </a:solidFill>
              <a:prstDash val="solid"/>
            </a:ln>
            <a:effectLst/>
          </p:spPr>
        </p:cxnSp>
        <p:cxnSp>
          <p:nvCxnSpPr>
            <p:cNvPr id="25" name="Straight Connector 68">
              <a:extLst>
                <a:ext uri="{FF2B5EF4-FFF2-40B4-BE49-F238E27FC236}">
                  <a16:creationId xmlns:a16="http://schemas.microsoft.com/office/drawing/2014/main" id="{B7CFDAD6-9CAD-4DF9-9262-523EACF70F98}"/>
                </a:ext>
              </a:extLst>
            </p:cNvPr>
            <p:cNvCxnSpPr>
              <a:cxnSpLocks/>
            </p:cNvCxnSpPr>
            <p:nvPr/>
          </p:nvCxnSpPr>
          <p:spPr>
            <a:xfrm>
              <a:off x="8865567" y="4157607"/>
              <a:ext cx="0" cy="540000"/>
            </a:xfrm>
            <a:prstGeom prst="line">
              <a:avLst/>
            </a:prstGeom>
            <a:noFill/>
            <a:ln w="9525" cap="flat" cmpd="sng" algn="ctr">
              <a:solidFill>
                <a:srgbClr val="FFFFFF">
                  <a:lumMod val="50000"/>
                </a:srgbClr>
              </a:solidFill>
              <a:prstDash val="solid"/>
            </a:ln>
            <a:effectLst/>
          </p:spPr>
        </p:cxnSp>
      </p:grpSp>
      <p:cxnSp>
        <p:nvCxnSpPr>
          <p:cNvPr id="32" name="Straight Connector 33">
            <a:extLst>
              <a:ext uri="{FF2B5EF4-FFF2-40B4-BE49-F238E27FC236}">
                <a16:creationId xmlns:a16="http://schemas.microsoft.com/office/drawing/2014/main" id="{CDA44D75-FF8C-4859-B6EC-F2315650C124}"/>
              </a:ext>
            </a:extLst>
          </p:cNvPr>
          <p:cNvCxnSpPr>
            <a:cxnSpLocks/>
          </p:cNvCxnSpPr>
          <p:nvPr/>
        </p:nvCxnSpPr>
        <p:spPr>
          <a:xfrm flipH="1">
            <a:off x="551384" y="381425"/>
            <a:ext cx="0" cy="360000"/>
          </a:xfrm>
          <a:prstGeom prst="line">
            <a:avLst/>
          </a:prstGeom>
          <a:noFill/>
          <a:ln w="57150" cap="flat" cmpd="sng" algn="ctr">
            <a:solidFill>
              <a:srgbClr val="006666"/>
            </a:solidFill>
            <a:prstDash val="solid"/>
            <a:miter lim="800000"/>
          </a:ln>
          <a:effectLst/>
        </p:spPr>
      </p:cxnSp>
      <p:cxnSp>
        <p:nvCxnSpPr>
          <p:cNvPr id="33" name="Straight Connector 1">
            <a:extLst>
              <a:ext uri="{FF2B5EF4-FFF2-40B4-BE49-F238E27FC236}">
                <a16:creationId xmlns:a16="http://schemas.microsoft.com/office/drawing/2014/main" id="{D299D79F-CC20-A8FF-CA6D-5D0303AD3267}"/>
              </a:ext>
            </a:extLst>
          </p:cNvPr>
          <p:cNvCxnSpPr>
            <a:cxnSpLocks/>
          </p:cNvCxnSpPr>
          <p:nvPr/>
        </p:nvCxnSpPr>
        <p:spPr>
          <a:xfrm>
            <a:off x="1375108" y="3477371"/>
            <a:ext cx="9757905" cy="0"/>
          </a:xfrm>
          <a:prstGeom prst="line">
            <a:avLst/>
          </a:prstGeom>
          <a:noFill/>
          <a:ln w="9525" cap="flat" cmpd="sng" algn="ctr">
            <a:solidFill>
              <a:srgbClr val="E7E6E6">
                <a:lumMod val="75000"/>
              </a:srgbClr>
            </a:solidFill>
            <a:prstDash val="solid"/>
          </a:ln>
          <a:effectLst/>
        </p:spPr>
      </p:cxnSp>
      <p:cxnSp>
        <p:nvCxnSpPr>
          <p:cNvPr id="34" name="Connettore diritto 33"/>
          <p:cNvCxnSpPr/>
          <p:nvPr/>
        </p:nvCxnSpPr>
        <p:spPr>
          <a:xfrm>
            <a:off x="671018" y="1124784"/>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35" name="Rettangolo 34"/>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060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16046" y="2397753"/>
            <a:ext cx="11380206" cy="357020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Long-term data are </a:t>
            </a:r>
            <a:r>
              <a:rPr kumimoji="0" lang="it-IT" sz="2800" b="1" i="0" u="none" strike="noStrike" kern="1200" cap="none" spc="0" normalizeH="0" baseline="0" noProof="0" dirty="0">
                <a:ln>
                  <a:noFill/>
                </a:ln>
                <a:solidFill>
                  <a:srgbClr val="002060"/>
                </a:solidFill>
                <a:effectLst/>
                <a:uLnTx/>
                <a:uFillTx/>
                <a:latin typeface="Calibri" panose="020F0502020204030204"/>
                <a:ea typeface="+mn-ea"/>
                <a:cs typeface="+mn-cs"/>
              </a:rPr>
              <a:t>impressive</a:t>
            </a:r>
            <a:r>
              <a:rPr kumimoji="0" lang="it-IT" sz="28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More agents and combos are coming, but we need to identify the </a:t>
            </a:r>
            <a:r>
              <a:rPr kumimoji="0" lang="it-IT" sz="2800" b="0" i="1" u="none" strike="noStrike" kern="1200" cap="none" spc="0" normalizeH="0" baseline="0" noProof="0" dirty="0">
                <a:ln>
                  <a:noFill/>
                </a:ln>
                <a:solidFill>
                  <a:srgbClr val="002060"/>
                </a:solidFill>
                <a:effectLst/>
                <a:uLnTx/>
                <a:uFillTx/>
                <a:latin typeface="Calibri" panose="020F0502020204030204"/>
                <a:ea typeface="+mn-ea"/>
                <a:cs typeface="+mn-cs"/>
              </a:rPr>
              <a:t>best strategy! (balancing efficacy/safety)</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Data to identify the optimal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place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the various approved immune-based combinations for 1</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line treatment of metastatic NSCLC are needed.</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We need to personalize immunotherapy </a:t>
            </a:r>
            <a:r>
              <a:rPr kumimoji="0" lang="it-IT" sz="2800" b="0" i="1" u="none" strike="noStrike" kern="1200" cap="none" spc="0" normalizeH="0" baseline="0" noProof="0" dirty="0">
                <a:ln>
                  <a:noFill/>
                </a:ln>
                <a:solidFill>
                  <a:srgbClr val="002060"/>
                </a:solidFill>
                <a:effectLst/>
                <a:uLnTx/>
                <a:uFillTx/>
                <a:latin typeface="Calibri" panose="020F0502020204030204"/>
                <a:ea typeface="+mn-ea"/>
                <a:cs typeface="+mn-cs"/>
              </a:rPr>
              <a:t>[identification of biomarkers and adoption of appropriate strategies to overcome resistance]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magine 3"/>
          <p:cNvPicPr>
            <a:picLocks noChangeAspect="1"/>
          </p:cNvPicPr>
          <p:nvPr/>
        </p:nvPicPr>
        <p:blipFill>
          <a:blip r:embed="rId3"/>
          <a:stretch>
            <a:fillRect/>
          </a:stretch>
        </p:blipFill>
        <p:spPr>
          <a:xfrm>
            <a:off x="1838747" y="569147"/>
            <a:ext cx="8734805" cy="1130500"/>
          </a:xfrm>
          <a:prstGeom prst="rect">
            <a:avLst/>
          </a:prstGeom>
        </p:spPr>
      </p:pic>
      <p:sp>
        <p:nvSpPr>
          <p:cNvPr id="5" name="Rettangolo 4"/>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498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6">
            <a:extLst>
              <a:ext uri="{FF2B5EF4-FFF2-40B4-BE49-F238E27FC236}">
                <a16:creationId xmlns:a16="http://schemas.microsoft.com/office/drawing/2014/main" id="{FC414F4E-7864-B6FE-A74F-756BF3B1AC23}"/>
              </a:ext>
            </a:extLst>
          </p:cNvPr>
          <p:cNvSpPr txBox="1">
            <a:spLocks/>
          </p:cNvSpPr>
          <p:nvPr/>
        </p:nvSpPr>
        <p:spPr>
          <a:xfrm>
            <a:off x="1226476" y="337395"/>
            <a:ext cx="9739048" cy="72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a:lstStyle>
          <a:p>
            <a:pPr lvl="0"/>
            <a:r>
              <a:rPr kumimoji="0" lang="en-US" sz="28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Il </a:t>
            </a:r>
            <a:r>
              <a:rPr kumimoji="0" lang="en-US" sz="28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rischio</a:t>
            </a:r>
            <a:r>
              <a:rPr kumimoji="0" lang="en-US" sz="28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di </a:t>
            </a:r>
            <a:r>
              <a:rPr kumimoji="0" lang="en-US" sz="28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recidiva</a:t>
            </a:r>
            <a:r>
              <a:rPr kumimoji="0" lang="en-US" sz="2800" b="1" i="0" u="none" strike="noStrike" kern="1200" cap="none" spc="0" normalizeH="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a:t>
            </a:r>
            <a:r>
              <a:rPr kumimoji="0" lang="en-US" sz="2800" b="1" i="0" u="none" strike="noStrike" kern="1200" cap="none" spc="0" normalizeH="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nei</a:t>
            </a:r>
            <a:r>
              <a:rPr kumimoji="0" lang="en-US" sz="2800" b="1" i="0" u="none" strike="noStrike" kern="1200" cap="none" spc="0" normalizeH="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a:t>
            </a:r>
            <a:r>
              <a:rPr kumimoji="0" lang="en-US" sz="2800" b="1" i="0" u="none" strike="noStrike" kern="1200" cap="none" spc="0" normalizeH="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paz</a:t>
            </a:r>
            <a:r>
              <a:rPr kumimoji="0" lang="en-US" sz="2800" b="1" i="0" u="none" strike="noStrike" kern="1200" cap="none" spc="0" normalizeH="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con </a:t>
            </a:r>
            <a:r>
              <a:rPr lang="en-US" b="1" dirty="0" smtClean="0">
                <a:solidFill>
                  <a:srgbClr val="006666"/>
                </a:solidFill>
                <a:latin typeface="Calibri" panose="020F0502020204030204" pitchFamily="34" charset="0"/>
                <a:cs typeface="Calibri" panose="020F0502020204030204" pitchFamily="34" charset="0"/>
              </a:rPr>
              <a:t>NSCLC</a:t>
            </a:r>
            <a:r>
              <a:rPr kumimoji="0" lang="en-US" sz="2800" b="1" i="0" u="none" strike="noStrike" kern="1200" cap="none" spc="0" normalizeH="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a:t>
            </a:r>
            <a:r>
              <a:rPr kumimoji="0" lang="en-US" sz="28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II–III </a:t>
            </a:r>
            <a:r>
              <a:rPr kumimoji="0" lang="en-US" sz="28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operati</a:t>
            </a:r>
            <a:r>
              <a:rPr kumimoji="0" lang="en-US" sz="28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è alto </a:t>
            </a:r>
            <a:r>
              <a:rPr kumimoji="0" lang="en-US" sz="28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nonostante</a:t>
            </a:r>
            <a:r>
              <a:rPr kumimoji="0" lang="en-US" sz="28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la </a:t>
            </a:r>
            <a:r>
              <a:rPr kumimoji="0" lang="en-US" sz="28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chemioterapia</a:t>
            </a:r>
            <a:r>
              <a:rPr kumimoji="0" lang="en-US" sz="28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a:t>
            </a:r>
            <a:r>
              <a:rPr kumimoji="0" lang="en-US" sz="2800" b="1" i="0" u="none" strike="noStrike" kern="1200" cap="none" spc="0" normalizeH="0" baseline="0" noProof="0" dirty="0" err="1" smtClean="0">
                <a:ln>
                  <a:noFill/>
                </a:ln>
                <a:solidFill>
                  <a:srgbClr val="006666"/>
                </a:solidFill>
                <a:effectLst/>
                <a:uLnTx/>
                <a:uFillTx/>
                <a:latin typeface="Calibri" panose="020F0502020204030204" pitchFamily="34" charset="0"/>
                <a:ea typeface="+mj-ea"/>
                <a:cs typeface="Calibri" panose="020F0502020204030204" pitchFamily="34" charset="0"/>
              </a:rPr>
              <a:t>adiuvante</a:t>
            </a:r>
            <a:r>
              <a:rPr kumimoji="0" lang="en-US" sz="2800" b="1" i="0" u="none" strike="noStrike" kern="1200" cap="none" spc="0" normalizeH="0" baseline="0" noProof="0" dirty="0" smtClean="0">
                <a:ln>
                  <a:noFill/>
                </a:ln>
                <a:solidFill>
                  <a:srgbClr val="006666"/>
                </a:solidFill>
                <a:effectLst/>
                <a:uLnTx/>
                <a:uFillTx/>
                <a:latin typeface="Calibri" panose="020F0502020204030204" pitchFamily="34" charset="0"/>
                <a:ea typeface="+mj-ea"/>
                <a:cs typeface="Calibri" panose="020F0502020204030204" pitchFamily="34" charset="0"/>
              </a:rPr>
              <a:t> </a:t>
            </a:r>
            <a:endParaRPr kumimoji="0" lang="en-US" sz="2800" b="1" i="0" u="none" strike="noStrike" kern="1200" cap="none" spc="0" normalizeH="0" baseline="0" noProof="0" dirty="0">
              <a:ln>
                <a:noFill/>
              </a:ln>
              <a:solidFill>
                <a:srgbClr val="006666"/>
              </a:solidFill>
              <a:effectLst/>
              <a:uLnTx/>
              <a:uFillTx/>
              <a:latin typeface="Calibri" panose="020F0502020204030204" pitchFamily="34" charset="0"/>
              <a:ea typeface="+mj-ea"/>
              <a:cs typeface="Calibri" panose="020F0502020204030204" pitchFamily="34" charset="0"/>
            </a:endParaRPr>
          </a:p>
        </p:txBody>
      </p:sp>
      <p:sp>
        <p:nvSpPr>
          <p:cNvPr id="30" name="Text Placeholder 2">
            <a:extLst>
              <a:ext uri="{FF2B5EF4-FFF2-40B4-BE49-F238E27FC236}">
                <a16:creationId xmlns:a16="http://schemas.microsoft.com/office/drawing/2014/main" id="{21059545-A2DF-FC1F-0648-26B115634175}"/>
              </a:ext>
            </a:extLst>
          </p:cNvPr>
          <p:cNvSpPr txBox="1">
            <a:spLocks/>
          </p:cNvSpPr>
          <p:nvPr/>
        </p:nvSpPr>
        <p:spPr>
          <a:xfrm>
            <a:off x="648000" y="6193564"/>
            <a:ext cx="8388000" cy="5821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8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b="0" i="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2800"/>
              <a:buFont typeface="Arial"/>
              <a:buNone/>
              <a:tabLst/>
              <a:defRPr/>
            </a:pPr>
            <a:r>
              <a:rPr kumimoji="0" lang="en-US"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t>*</a:t>
            </a:r>
            <a:r>
              <a:rPr kumimoji="0" lang="en-US" sz="800" b="0" i="0" u="none" strike="noStrike" kern="1200" cap="none" spc="0" normalizeH="0" baseline="0" noProof="0" dirty="0" err="1" smtClean="0">
                <a:ln>
                  <a:noFill/>
                </a:ln>
                <a:solidFill>
                  <a:srgbClr val="44546A"/>
                </a:solidFill>
                <a:effectLst/>
                <a:uLnTx/>
                <a:uFillTx/>
                <a:latin typeface="Arial" panose="020B0604020202020204"/>
                <a:ea typeface="+mn-ea"/>
                <a:cs typeface="Arial" panose="020B0604020202020204" pitchFamily="34" charset="0"/>
              </a:rPr>
              <a:t>Pignon</a:t>
            </a:r>
            <a:r>
              <a:rPr kumimoji="0" lang="en-US"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t>, et al. J </a:t>
            </a:r>
            <a:r>
              <a:rPr kumimoji="0" lang="en-US" sz="800" b="0" i="0" u="none" strike="noStrike" kern="1200" cap="none" spc="0" normalizeH="0" baseline="0" noProof="0" dirty="0" err="1" smtClean="0">
                <a:ln>
                  <a:noFill/>
                </a:ln>
                <a:solidFill>
                  <a:srgbClr val="44546A"/>
                </a:solidFill>
                <a:effectLst/>
                <a:uLnTx/>
                <a:uFillTx/>
                <a:latin typeface="Arial" panose="020B0604020202020204"/>
                <a:ea typeface="+mn-ea"/>
                <a:cs typeface="Arial" panose="020B0604020202020204" pitchFamily="34" charset="0"/>
              </a:rPr>
              <a:t>Clin</a:t>
            </a:r>
            <a:r>
              <a:rPr kumimoji="0" lang="en-US"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t> </a:t>
            </a:r>
            <a:r>
              <a:rPr kumimoji="0" lang="en-US" sz="800" b="0" i="0" u="none" strike="noStrike" kern="1200" cap="none" spc="0" normalizeH="0" baseline="0" noProof="0" dirty="0" err="1" smtClean="0">
                <a:ln>
                  <a:noFill/>
                </a:ln>
                <a:solidFill>
                  <a:srgbClr val="44546A"/>
                </a:solidFill>
                <a:effectLst/>
                <a:uLnTx/>
                <a:uFillTx/>
                <a:latin typeface="Arial" panose="020B0604020202020204"/>
                <a:ea typeface="+mn-ea"/>
                <a:cs typeface="Arial" panose="020B0604020202020204" pitchFamily="34" charset="0"/>
              </a:rPr>
              <a:t>Oncol</a:t>
            </a:r>
            <a:r>
              <a:rPr kumimoji="0" lang="en-US" sz="800" b="0" i="0" u="none" strike="noStrike" kern="1200" cap="none" spc="0" normalizeH="0" baseline="0" noProof="0" dirty="0" smtClean="0">
                <a:ln>
                  <a:noFill/>
                </a:ln>
                <a:solidFill>
                  <a:srgbClr val="44546A"/>
                </a:solidFill>
                <a:effectLst/>
                <a:uLnTx/>
                <a:uFillTx/>
                <a:latin typeface="Arial" panose="020B0604020202020204"/>
                <a:ea typeface="+mn-ea"/>
                <a:cs typeface="Arial" panose="020B0604020202020204" pitchFamily="34" charset="0"/>
              </a:rPr>
              <a:t> 2008</a:t>
            </a:r>
            <a:endParaRPr kumimoji="0" lang="en-US" sz="800" b="0" i="0" u="none" strike="noStrike" kern="1200" cap="none" spc="0" normalizeH="0" baseline="0" noProof="0" dirty="0">
              <a:ln>
                <a:noFill/>
              </a:ln>
              <a:solidFill>
                <a:srgbClr val="44546A"/>
              </a:solidFill>
              <a:effectLst/>
              <a:uLnTx/>
              <a:uFillTx/>
              <a:latin typeface="Arial" panose="020B0604020202020204"/>
              <a:ea typeface="+mn-ea"/>
              <a:cs typeface="Arial" panose="020B0604020202020204" pitchFamily="34" charset="0"/>
            </a:endParaRPr>
          </a:p>
        </p:txBody>
      </p:sp>
      <p:sp>
        <p:nvSpPr>
          <p:cNvPr id="31" name="Google Shape;533;p61">
            <a:extLst>
              <a:ext uri="{FF2B5EF4-FFF2-40B4-BE49-F238E27FC236}">
                <a16:creationId xmlns:a16="http://schemas.microsoft.com/office/drawing/2014/main" id="{5B56B902-87C9-467A-B853-AFCBD2E87569}"/>
              </a:ext>
            </a:extLst>
          </p:cNvPr>
          <p:cNvSpPr/>
          <p:nvPr/>
        </p:nvSpPr>
        <p:spPr>
          <a:xfrm>
            <a:off x="2667151" y="2454957"/>
            <a:ext cx="6857699" cy="3441019"/>
          </a:xfrm>
          <a:prstGeom prst="rect">
            <a:avLst/>
          </a:prstGeom>
          <a:no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2" name="Google Shape;549;p61">
            <a:extLst>
              <a:ext uri="{FF2B5EF4-FFF2-40B4-BE49-F238E27FC236}">
                <a16:creationId xmlns:a16="http://schemas.microsoft.com/office/drawing/2014/main" id="{3B8BA538-14E7-4A36-93A4-81600A24290A}"/>
              </a:ext>
            </a:extLst>
          </p:cNvPr>
          <p:cNvSpPr txBox="1"/>
          <p:nvPr/>
        </p:nvSpPr>
        <p:spPr>
          <a:xfrm>
            <a:off x="2667150" y="1881188"/>
            <a:ext cx="6857700" cy="573769"/>
          </a:xfrm>
          <a:prstGeom prst="round2SameRect">
            <a:avLst/>
          </a:prstGeom>
          <a:solidFill>
            <a:srgbClr val="006666"/>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Approximate 5-year recurrence rate in patients with resected </a:t>
            </a:r>
            <a:b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NSCLC with or without chemotherapy and/or RT*</a:t>
            </a:r>
          </a:p>
        </p:txBody>
      </p:sp>
      <p:grpSp>
        <p:nvGrpSpPr>
          <p:cNvPr id="33" name="Google Shape;1734;p103">
            <a:extLst>
              <a:ext uri="{FF2B5EF4-FFF2-40B4-BE49-F238E27FC236}">
                <a16:creationId xmlns:a16="http://schemas.microsoft.com/office/drawing/2014/main" id="{31571642-0B63-4157-8457-98292551B095}"/>
              </a:ext>
            </a:extLst>
          </p:cNvPr>
          <p:cNvGrpSpPr/>
          <p:nvPr/>
        </p:nvGrpSpPr>
        <p:grpSpPr>
          <a:xfrm>
            <a:off x="4056719" y="2812700"/>
            <a:ext cx="5252493" cy="2547413"/>
            <a:chOff x="1583687" y="2088960"/>
            <a:chExt cx="1976881" cy="958768"/>
          </a:xfrm>
        </p:grpSpPr>
        <p:sp>
          <p:nvSpPr>
            <p:cNvPr id="34" name="Google Shape;1735;p103">
              <a:extLst>
                <a:ext uri="{FF2B5EF4-FFF2-40B4-BE49-F238E27FC236}">
                  <a16:creationId xmlns:a16="http://schemas.microsoft.com/office/drawing/2014/main" id="{BD46FBF2-C0E5-490E-BD12-ABDD5E759B12}"/>
                </a:ext>
              </a:extLst>
            </p:cNvPr>
            <p:cNvSpPr/>
            <p:nvPr/>
          </p:nvSpPr>
          <p:spPr>
            <a:xfrm rot="5400000">
              <a:off x="2628981" y="2352119"/>
              <a:ext cx="826945" cy="564273"/>
            </a:xfrm>
            <a:custGeom>
              <a:avLst/>
              <a:gdLst/>
              <a:ahLst/>
              <a:cxnLst/>
              <a:rect l="l" t="t" r="r" b="b"/>
              <a:pathLst>
                <a:path w="637539" h="114300" extrusionOk="0">
                  <a:moveTo>
                    <a:pt x="0" y="114300"/>
                  </a:moveTo>
                  <a:lnTo>
                    <a:pt x="637070" y="114300"/>
                  </a:lnTo>
                  <a:lnTo>
                    <a:pt x="637070" y="0"/>
                  </a:lnTo>
                  <a:lnTo>
                    <a:pt x="0" y="0"/>
                  </a:lnTo>
                  <a:lnTo>
                    <a:pt x="0" y="114300"/>
                  </a:lnTo>
                  <a:close/>
                </a:path>
              </a:pathLst>
            </a:custGeom>
            <a:solidFill>
              <a:srgbClr val="FF878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400" b="0" i="0" u="none" strike="noStrike" kern="0" cap="none" spc="0" normalizeH="0" baseline="0" noProof="0" dirty="0" smtClean="0">
                <a:ln>
                  <a:noFill/>
                </a:ln>
                <a:solidFill>
                  <a:srgbClr val="44546A"/>
                </a:solidFill>
                <a:effectLst/>
                <a:uLnTx/>
                <a:uFillTx/>
                <a:latin typeface="Arial"/>
                <a:ea typeface="Arial"/>
                <a:cs typeface="Arial"/>
                <a:sym typeface="Arial"/>
              </a:endParaRPr>
            </a:p>
          </p:txBody>
        </p:sp>
        <p:sp>
          <p:nvSpPr>
            <p:cNvPr id="35" name="Google Shape;1736;p103">
              <a:extLst>
                <a:ext uri="{FF2B5EF4-FFF2-40B4-BE49-F238E27FC236}">
                  <a16:creationId xmlns:a16="http://schemas.microsoft.com/office/drawing/2014/main" id="{7B73208E-2989-4E28-A18A-DFD3C01F8C7F}"/>
                </a:ext>
              </a:extLst>
            </p:cNvPr>
            <p:cNvSpPr/>
            <p:nvPr/>
          </p:nvSpPr>
          <p:spPr>
            <a:xfrm rot="5400000">
              <a:off x="1748201" y="2453170"/>
              <a:ext cx="624842" cy="564273"/>
            </a:xfrm>
            <a:custGeom>
              <a:avLst/>
              <a:gdLst/>
              <a:ahLst/>
              <a:cxnLst/>
              <a:rect l="l" t="t" r="r" b="b"/>
              <a:pathLst>
                <a:path w="637539" h="114300" extrusionOk="0">
                  <a:moveTo>
                    <a:pt x="0" y="114300"/>
                  </a:moveTo>
                  <a:lnTo>
                    <a:pt x="637070" y="114300"/>
                  </a:lnTo>
                  <a:lnTo>
                    <a:pt x="637070" y="0"/>
                  </a:lnTo>
                  <a:lnTo>
                    <a:pt x="0" y="0"/>
                  </a:lnTo>
                  <a:lnTo>
                    <a:pt x="0" y="114300"/>
                  </a:lnTo>
                  <a:close/>
                </a:path>
              </a:pathLst>
            </a:custGeom>
            <a:solidFill>
              <a:srgbClr val="BC36F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400" b="0" i="0" u="none" strike="noStrike" kern="0" cap="none" spc="0" normalizeH="0" baseline="0" noProof="0" dirty="0" smtClean="0">
                <a:ln>
                  <a:noFill/>
                </a:ln>
                <a:solidFill>
                  <a:srgbClr val="44546A"/>
                </a:solidFill>
                <a:effectLst/>
                <a:uLnTx/>
                <a:uFillTx/>
                <a:latin typeface="Arial"/>
                <a:ea typeface="Arial"/>
                <a:cs typeface="Arial"/>
                <a:sym typeface="Arial"/>
              </a:endParaRPr>
            </a:p>
          </p:txBody>
        </p:sp>
        <p:sp>
          <p:nvSpPr>
            <p:cNvPr id="36" name="Google Shape;1737;p103">
              <a:extLst>
                <a:ext uri="{FF2B5EF4-FFF2-40B4-BE49-F238E27FC236}">
                  <a16:creationId xmlns:a16="http://schemas.microsoft.com/office/drawing/2014/main" id="{123D948C-243C-4C26-A4D7-EF46A5EA1D08}"/>
                </a:ext>
              </a:extLst>
            </p:cNvPr>
            <p:cNvSpPr/>
            <p:nvPr/>
          </p:nvSpPr>
          <p:spPr>
            <a:xfrm rot="5400000">
              <a:off x="2093013" y="1579634"/>
              <a:ext cx="958230" cy="1976881"/>
            </a:xfrm>
            <a:custGeom>
              <a:avLst/>
              <a:gdLst/>
              <a:ahLst/>
              <a:cxnLst/>
              <a:rect l="l" t="t" r="r" b="b"/>
              <a:pathLst>
                <a:path w="832485" h="570230" extrusionOk="0">
                  <a:moveTo>
                    <a:pt x="831938" y="0"/>
                  </a:moveTo>
                  <a:lnTo>
                    <a:pt x="831938" y="569633"/>
                  </a:lnTo>
                  <a:lnTo>
                    <a:pt x="0" y="569633"/>
                  </a:lnTo>
                </a:path>
              </a:pathLst>
            </a:custGeom>
            <a:no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400" b="0" i="0" u="none" strike="noStrike" kern="0" cap="none" spc="0" normalizeH="0" baseline="0" noProof="0" dirty="0" smtClean="0">
                <a:ln>
                  <a:noFill/>
                </a:ln>
                <a:solidFill>
                  <a:srgbClr val="44546A"/>
                </a:solidFill>
                <a:effectLst/>
                <a:uLnTx/>
                <a:uFillTx/>
                <a:latin typeface="Arial"/>
                <a:ea typeface="Arial"/>
                <a:cs typeface="Arial"/>
                <a:sym typeface="Arial"/>
              </a:endParaRPr>
            </a:p>
          </p:txBody>
        </p:sp>
      </p:grpSp>
      <p:sp>
        <p:nvSpPr>
          <p:cNvPr id="37" name="Google Shape;1738;p103">
            <a:extLst>
              <a:ext uri="{FF2B5EF4-FFF2-40B4-BE49-F238E27FC236}">
                <a16:creationId xmlns:a16="http://schemas.microsoft.com/office/drawing/2014/main" id="{CB768E82-F6DE-44B5-ABB8-50A1075D8880}"/>
              </a:ext>
            </a:extLst>
          </p:cNvPr>
          <p:cNvSpPr txBox="1"/>
          <p:nvPr/>
        </p:nvSpPr>
        <p:spPr>
          <a:xfrm rot="16200000">
            <a:off x="1980300" y="3916343"/>
            <a:ext cx="2854532" cy="232534"/>
          </a:xfrm>
          <a:prstGeom prst="rect">
            <a:avLst/>
          </a:prstGeom>
          <a:noFill/>
          <a:ln>
            <a:noFill/>
          </a:ln>
        </p:spPr>
        <p:txBody>
          <a:bodyPr spcFirstLastPara="1" wrap="square" lIns="0" tIns="16925" rIns="0" bIns="0" anchor="t" anchorCtr="0">
            <a:spAutoFit/>
          </a:bodyPr>
          <a:lstStyle/>
          <a:p>
            <a:pPr marL="16933" marR="0" lvl="0" indent="0" algn="ctr" defTabSz="914400" rtl="0" eaLnBrk="1" fontAlgn="auto" latinLnBrk="0" hangingPunct="1">
              <a:lnSpc>
                <a:spcPct val="100000"/>
              </a:lnSpc>
              <a:spcBef>
                <a:spcPts val="0"/>
              </a:spcBef>
              <a:spcAft>
                <a:spcPts val="0"/>
              </a:spcAft>
              <a:buClr>
                <a:srgbClr val="000000"/>
              </a:buClr>
              <a:buSzPts val="2133"/>
              <a:buFont typeface="Arial"/>
              <a:buNone/>
              <a:tabLst/>
              <a:defRPr/>
            </a:pPr>
            <a:r>
              <a:rPr kumimoji="0" lang="en-GB" sz="1400" b="1" i="0" u="none" strike="noStrike" kern="1200" cap="none" spc="0" normalizeH="0" baseline="0" noProof="0" dirty="0">
                <a:ln>
                  <a:noFill/>
                </a:ln>
                <a:solidFill>
                  <a:srgbClr val="44546A"/>
                </a:solidFill>
                <a:effectLst/>
                <a:uLnTx/>
                <a:uFillTx/>
                <a:latin typeface="Arial"/>
                <a:ea typeface="Arial"/>
                <a:cs typeface="Arial"/>
                <a:sym typeface="Arial"/>
              </a:rPr>
              <a:t>5-year recurrence rate (%)</a:t>
            </a:r>
            <a:endParaRPr kumimoji="0" sz="1400" b="1" i="0" u="none" strike="noStrike" kern="1200" cap="none" spc="0" normalizeH="0" baseline="30000" noProof="0" dirty="0">
              <a:ln>
                <a:noFill/>
              </a:ln>
              <a:solidFill>
                <a:srgbClr val="44546A"/>
              </a:solidFill>
              <a:effectLst/>
              <a:uLnTx/>
              <a:uFillTx/>
              <a:latin typeface="Arial"/>
              <a:ea typeface="Arial"/>
              <a:cs typeface="Arial"/>
              <a:sym typeface="Arial"/>
            </a:endParaRPr>
          </a:p>
        </p:txBody>
      </p:sp>
      <p:sp>
        <p:nvSpPr>
          <p:cNvPr id="38" name="Google Shape;1739;p103">
            <a:extLst>
              <a:ext uri="{FF2B5EF4-FFF2-40B4-BE49-F238E27FC236}">
                <a16:creationId xmlns:a16="http://schemas.microsoft.com/office/drawing/2014/main" id="{359554A0-1380-460C-A9C8-21068498C182}"/>
              </a:ext>
            </a:extLst>
          </p:cNvPr>
          <p:cNvSpPr txBox="1"/>
          <p:nvPr/>
        </p:nvSpPr>
        <p:spPr>
          <a:xfrm>
            <a:off x="7114177" y="5372973"/>
            <a:ext cx="1734688" cy="242093"/>
          </a:xfrm>
          <a:prstGeom prst="rect">
            <a:avLst/>
          </a:prstGeom>
          <a:noFill/>
          <a:ln>
            <a:noFill/>
          </a:ln>
        </p:spPr>
        <p:txBody>
          <a:bodyPr spcFirstLastPara="1" wrap="square" lIns="0" tIns="17750" rIns="0" bIns="0" anchor="t" anchorCtr="0">
            <a:spAutoFit/>
          </a:bodyPr>
          <a:lstStyle/>
          <a:p>
            <a:pPr marL="16933" marR="0" lvl="0" indent="0" algn="ctr" defTabSz="914400" rtl="0" eaLnBrk="1" fontAlgn="auto" latinLnBrk="0" hangingPunct="1">
              <a:lnSpc>
                <a:spcPct val="100000"/>
              </a:lnSpc>
              <a:spcBef>
                <a:spcPts val="0"/>
              </a:spcBef>
              <a:spcAft>
                <a:spcPts val="0"/>
              </a:spcAft>
              <a:buClr>
                <a:srgbClr val="000000"/>
              </a:buClr>
              <a:buSzPts val="2133"/>
              <a:buFont typeface="Arial"/>
              <a:buNone/>
              <a:tabLst/>
              <a:defRPr/>
            </a:pPr>
            <a:r>
              <a:rPr kumimoji="0" lang="en-GB" sz="1400" b="1" i="0" u="none" strike="noStrike" kern="1200" cap="none" spc="0" normalizeH="0" baseline="0" noProof="0" dirty="0">
                <a:ln>
                  <a:noFill/>
                </a:ln>
                <a:solidFill>
                  <a:srgbClr val="44546A"/>
                </a:solidFill>
                <a:effectLst/>
                <a:uLnTx/>
                <a:uFillTx/>
                <a:latin typeface="Arial"/>
                <a:ea typeface="Arial"/>
                <a:cs typeface="Arial"/>
                <a:sym typeface="Arial"/>
              </a:rPr>
              <a:t>Stage III</a:t>
            </a:r>
            <a:endParaRPr kumimoji="0" sz="1400" b="1" i="0" u="none" strike="noStrike" kern="1200" cap="none" spc="0" normalizeH="0" baseline="0" noProof="0" dirty="0">
              <a:ln>
                <a:noFill/>
              </a:ln>
              <a:solidFill>
                <a:srgbClr val="44546A"/>
              </a:solidFill>
              <a:effectLst/>
              <a:uLnTx/>
              <a:uFillTx/>
              <a:latin typeface="Arial"/>
              <a:ea typeface="Arial"/>
              <a:cs typeface="Arial"/>
              <a:sym typeface="Arial"/>
            </a:endParaRPr>
          </a:p>
        </p:txBody>
      </p:sp>
      <p:sp>
        <p:nvSpPr>
          <p:cNvPr id="39" name="Google Shape;1740;p103">
            <a:extLst>
              <a:ext uri="{FF2B5EF4-FFF2-40B4-BE49-F238E27FC236}">
                <a16:creationId xmlns:a16="http://schemas.microsoft.com/office/drawing/2014/main" id="{3587CAA2-662D-4A0E-A4C8-35613BE5BC69}"/>
              </a:ext>
            </a:extLst>
          </p:cNvPr>
          <p:cNvSpPr txBox="1"/>
          <p:nvPr/>
        </p:nvSpPr>
        <p:spPr>
          <a:xfrm>
            <a:off x="4458482" y="5372973"/>
            <a:ext cx="1861425" cy="242093"/>
          </a:xfrm>
          <a:prstGeom prst="rect">
            <a:avLst/>
          </a:prstGeom>
          <a:noFill/>
          <a:ln>
            <a:noFill/>
          </a:ln>
        </p:spPr>
        <p:txBody>
          <a:bodyPr spcFirstLastPara="1" wrap="square" lIns="0" tIns="17750" rIns="0" bIns="0" anchor="t" anchorCtr="0">
            <a:spAutoFit/>
          </a:bodyPr>
          <a:lstStyle/>
          <a:p>
            <a:pPr marL="16933" marR="0" lvl="0" indent="0" algn="ctr" defTabSz="914400" rtl="0" eaLnBrk="1" fontAlgn="auto" latinLnBrk="0" hangingPunct="1">
              <a:lnSpc>
                <a:spcPct val="100000"/>
              </a:lnSpc>
              <a:spcBef>
                <a:spcPts val="0"/>
              </a:spcBef>
              <a:spcAft>
                <a:spcPts val="0"/>
              </a:spcAft>
              <a:buClr>
                <a:srgbClr val="000000"/>
              </a:buClr>
              <a:buSzPts val="2133"/>
              <a:buFont typeface="Arial"/>
              <a:buNone/>
              <a:tabLst/>
              <a:defRPr/>
            </a:pPr>
            <a:r>
              <a:rPr kumimoji="0" lang="en-GB" sz="1400" b="1" i="0" u="none" strike="noStrike" kern="1200" cap="none" spc="0" normalizeH="0" baseline="0" noProof="0" dirty="0">
                <a:ln>
                  <a:noFill/>
                </a:ln>
                <a:solidFill>
                  <a:srgbClr val="44546A"/>
                </a:solidFill>
                <a:effectLst/>
                <a:uLnTx/>
                <a:uFillTx/>
                <a:latin typeface="Arial"/>
                <a:ea typeface="Arial"/>
                <a:cs typeface="Arial"/>
                <a:sym typeface="Arial"/>
              </a:rPr>
              <a:t>Stage II</a:t>
            </a:r>
            <a:endParaRPr kumimoji="0" sz="1400" b="1" i="0" u="none" strike="noStrike" kern="1200" cap="none" spc="0" normalizeH="0" baseline="0" noProof="0" dirty="0">
              <a:ln>
                <a:noFill/>
              </a:ln>
              <a:solidFill>
                <a:srgbClr val="44546A"/>
              </a:solidFill>
              <a:effectLst/>
              <a:uLnTx/>
              <a:uFillTx/>
              <a:latin typeface="Arial"/>
              <a:ea typeface="Arial"/>
              <a:cs typeface="Arial"/>
              <a:sym typeface="Arial"/>
            </a:endParaRPr>
          </a:p>
        </p:txBody>
      </p:sp>
      <p:sp>
        <p:nvSpPr>
          <p:cNvPr id="40" name="Google Shape;1741;p103">
            <a:extLst>
              <a:ext uri="{FF2B5EF4-FFF2-40B4-BE49-F238E27FC236}">
                <a16:creationId xmlns:a16="http://schemas.microsoft.com/office/drawing/2014/main" id="{55D745AC-62F5-4825-9124-03CABDCD110B}"/>
              </a:ext>
            </a:extLst>
          </p:cNvPr>
          <p:cNvSpPr txBox="1"/>
          <p:nvPr/>
        </p:nvSpPr>
        <p:spPr>
          <a:xfrm>
            <a:off x="4789530" y="3371522"/>
            <a:ext cx="1002567" cy="223500"/>
          </a:xfrm>
          <a:prstGeom prst="rect">
            <a:avLst/>
          </a:prstGeom>
          <a:noFill/>
          <a:ln>
            <a:noFill/>
          </a:ln>
        </p:spPr>
        <p:txBody>
          <a:bodyPr spcFirstLastPara="1" wrap="square" lIns="0" tIns="0" rIns="0" bIns="0" anchor="ctr" anchorCtr="0">
            <a:spAutoFit/>
          </a:bodyPr>
          <a:lstStyle/>
          <a:p>
            <a:pPr marL="16933"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400" b="1" i="0" u="none" strike="noStrike" kern="1200" cap="none" spc="0" normalizeH="0" baseline="0" noProof="0" dirty="0">
                <a:ln>
                  <a:noFill/>
                </a:ln>
                <a:solidFill>
                  <a:srgbClr val="44546A"/>
                </a:solidFill>
                <a:effectLst/>
                <a:uLnTx/>
                <a:uFillTx/>
                <a:latin typeface="Arial"/>
                <a:ea typeface="Arial"/>
                <a:cs typeface="Arial"/>
                <a:sym typeface="Arial"/>
              </a:rPr>
              <a:t>~60%</a:t>
            </a:r>
            <a:endParaRPr kumimoji="0" sz="1400" b="1" i="0" u="none" strike="noStrike" kern="1200" cap="none" spc="0" normalizeH="0" baseline="0" noProof="0" dirty="0">
              <a:ln>
                <a:noFill/>
              </a:ln>
              <a:solidFill>
                <a:srgbClr val="44546A"/>
              </a:solidFill>
              <a:effectLst/>
              <a:uLnTx/>
              <a:uFillTx/>
              <a:latin typeface="Arial"/>
              <a:ea typeface="Arial"/>
              <a:cs typeface="Arial"/>
              <a:sym typeface="Arial"/>
            </a:endParaRPr>
          </a:p>
        </p:txBody>
      </p:sp>
      <p:sp>
        <p:nvSpPr>
          <p:cNvPr id="41" name="Google Shape;1742;p103">
            <a:extLst>
              <a:ext uri="{FF2B5EF4-FFF2-40B4-BE49-F238E27FC236}">
                <a16:creationId xmlns:a16="http://schemas.microsoft.com/office/drawing/2014/main" id="{41F28B20-C9EC-4959-B036-A56F239779E4}"/>
              </a:ext>
            </a:extLst>
          </p:cNvPr>
          <p:cNvSpPr txBox="1"/>
          <p:nvPr/>
        </p:nvSpPr>
        <p:spPr>
          <a:xfrm>
            <a:off x="7433485" y="2844949"/>
            <a:ext cx="1002567" cy="223500"/>
          </a:xfrm>
          <a:prstGeom prst="rect">
            <a:avLst/>
          </a:prstGeom>
          <a:noFill/>
          <a:ln>
            <a:noFill/>
          </a:ln>
        </p:spPr>
        <p:txBody>
          <a:bodyPr spcFirstLastPara="1" wrap="square" lIns="0" tIns="0" rIns="0" bIns="0" anchor="ctr" anchorCtr="0">
            <a:spAutoFit/>
          </a:bodyPr>
          <a:lstStyle/>
          <a:p>
            <a:pPr marL="16933"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400" b="1" i="0" u="none" strike="noStrike" kern="1200" cap="none" spc="0" normalizeH="0" baseline="0" noProof="0" dirty="0">
                <a:ln>
                  <a:noFill/>
                </a:ln>
                <a:solidFill>
                  <a:srgbClr val="44546A"/>
                </a:solidFill>
                <a:effectLst/>
                <a:uLnTx/>
                <a:uFillTx/>
                <a:latin typeface="Arial"/>
                <a:ea typeface="Arial"/>
                <a:cs typeface="Arial"/>
                <a:sym typeface="Arial"/>
              </a:rPr>
              <a:t>~75%</a:t>
            </a:r>
            <a:endParaRPr kumimoji="0" sz="1400" b="1" i="0" u="none" strike="noStrike" kern="1200" cap="none" spc="0" normalizeH="0" baseline="0" noProof="0" dirty="0">
              <a:ln>
                <a:noFill/>
              </a:ln>
              <a:solidFill>
                <a:srgbClr val="44546A"/>
              </a:solidFill>
              <a:effectLst/>
              <a:uLnTx/>
              <a:uFillTx/>
              <a:latin typeface="Arial"/>
              <a:ea typeface="Arial"/>
              <a:cs typeface="Arial"/>
              <a:sym typeface="Arial"/>
            </a:endParaRPr>
          </a:p>
        </p:txBody>
      </p:sp>
      <p:grpSp>
        <p:nvGrpSpPr>
          <p:cNvPr id="42" name="Google Shape;1743;p103">
            <a:extLst>
              <a:ext uri="{FF2B5EF4-FFF2-40B4-BE49-F238E27FC236}">
                <a16:creationId xmlns:a16="http://schemas.microsoft.com/office/drawing/2014/main" id="{847E5D23-23CB-4743-A83B-A3AB79F38FBB}"/>
              </a:ext>
            </a:extLst>
          </p:cNvPr>
          <p:cNvGrpSpPr/>
          <p:nvPr/>
        </p:nvGrpSpPr>
        <p:grpSpPr>
          <a:xfrm>
            <a:off x="4006506" y="2812702"/>
            <a:ext cx="50210" cy="2547410"/>
            <a:chOff x="2942241" y="2189266"/>
            <a:chExt cx="36300" cy="1841691"/>
          </a:xfrm>
        </p:grpSpPr>
        <p:cxnSp>
          <p:nvCxnSpPr>
            <p:cNvPr id="43" name="Google Shape;1744;p103">
              <a:extLst>
                <a:ext uri="{FF2B5EF4-FFF2-40B4-BE49-F238E27FC236}">
                  <a16:creationId xmlns:a16="http://schemas.microsoft.com/office/drawing/2014/main" id="{B957DB7F-821C-4EFB-B7B8-0CAC85724E55}"/>
                </a:ext>
              </a:extLst>
            </p:cNvPr>
            <p:cNvCxnSpPr/>
            <p:nvPr/>
          </p:nvCxnSpPr>
          <p:spPr>
            <a:xfrm>
              <a:off x="2942241" y="2189266"/>
              <a:ext cx="36300" cy="0"/>
            </a:xfrm>
            <a:prstGeom prst="straightConnector1">
              <a:avLst/>
            </a:prstGeom>
            <a:noFill/>
            <a:ln w="19050" cap="flat" cmpd="sng">
              <a:solidFill>
                <a:srgbClr val="000000"/>
              </a:solidFill>
              <a:prstDash val="solid"/>
              <a:round/>
              <a:headEnd type="none" w="sm" len="sm"/>
              <a:tailEnd type="none" w="sm" len="sm"/>
            </a:ln>
          </p:spPr>
        </p:cxnSp>
        <p:cxnSp>
          <p:nvCxnSpPr>
            <p:cNvPr id="44" name="Google Shape;1745;p103">
              <a:extLst>
                <a:ext uri="{FF2B5EF4-FFF2-40B4-BE49-F238E27FC236}">
                  <a16:creationId xmlns:a16="http://schemas.microsoft.com/office/drawing/2014/main" id="{4889546E-7426-4F69-B4E7-54E309CCA2E7}"/>
                </a:ext>
              </a:extLst>
            </p:cNvPr>
            <p:cNvCxnSpPr/>
            <p:nvPr/>
          </p:nvCxnSpPr>
          <p:spPr>
            <a:xfrm>
              <a:off x="2942241" y="2557604"/>
              <a:ext cx="36300" cy="0"/>
            </a:xfrm>
            <a:prstGeom prst="straightConnector1">
              <a:avLst/>
            </a:prstGeom>
            <a:noFill/>
            <a:ln w="19050" cap="flat" cmpd="sng">
              <a:solidFill>
                <a:srgbClr val="000000"/>
              </a:solidFill>
              <a:prstDash val="solid"/>
              <a:round/>
              <a:headEnd type="none" w="sm" len="sm"/>
              <a:tailEnd type="none" w="sm" len="sm"/>
            </a:ln>
          </p:spPr>
        </p:cxnSp>
        <p:cxnSp>
          <p:nvCxnSpPr>
            <p:cNvPr id="45" name="Google Shape;1746;p103">
              <a:extLst>
                <a:ext uri="{FF2B5EF4-FFF2-40B4-BE49-F238E27FC236}">
                  <a16:creationId xmlns:a16="http://schemas.microsoft.com/office/drawing/2014/main" id="{E026613E-5D7C-41F7-BC83-E6B88DB47BA1}"/>
                </a:ext>
              </a:extLst>
            </p:cNvPr>
            <p:cNvCxnSpPr/>
            <p:nvPr/>
          </p:nvCxnSpPr>
          <p:spPr>
            <a:xfrm>
              <a:off x="2942241" y="2925942"/>
              <a:ext cx="36300" cy="0"/>
            </a:xfrm>
            <a:prstGeom prst="straightConnector1">
              <a:avLst/>
            </a:prstGeom>
            <a:noFill/>
            <a:ln w="19050" cap="flat" cmpd="sng">
              <a:solidFill>
                <a:srgbClr val="000000"/>
              </a:solidFill>
              <a:prstDash val="solid"/>
              <a:round/>
              <a:headEnd type="none" w="sm" len="sm"/>
              <a:tailEnd type="none" w="sm" len="sm"/>
            </a:ln>
          </p:spPr>
        </p:cxnSp>
        <p:cxnSp>
          <p:nvCxnSpPr>
            <p:cNvPr id="46" name="Google Shape;1747;p103">
              <a:extLst>
                <a:ext uri="{FF2B5EF4-FFF2-40B4-BE49-F238E27FC236}">
                  <a16:creationId xmlns:a16="http://schemas.microsoft.com/office/drawing/2014/main" id="{13D497AE-69E4-4050-B06F-D430281C346D}"/>
                </a:ext>
              </a:extLst>
            </p:cNvPr>
            <p:cNvCxnSpPr/>
            <p:nvPr/>
          </p:nvCxnSpPr>
          <p:spPr>
            <a:xfrm>
              <a:off x="2942241" y="3294280"/>
              <a:ext cx="36300" cy="0"/>
            </a:xfrm>
            <a:prstGeom prst="straightConnector1">
              <a:avLst/>
            </a:prstGeom>
            <a:noFill/>
            <a:ln w="19050" cap="flat" cmpd="sng">
              <a:solidFill>
                <a:srgbClr val="000000"/>
              </a:solidFill>
              <a:prstDash val="solid"/>
              <a:round/>
              <a:headEnd type="none" w="sm" len="sm"/>
              <a:tailEnd type="none" w="sm" len="sm"/>
            </a:ln>
          </p:spPr>
        </p:cxnSp>
        <p:cxnSp>
          <p:nvCxnSpPr>
            <p:cNvPr id="47" name="Google Shape;1748;p103">
              <a:extLst>
                <a:ext uri="{FF2B5EF4-FFF2-40B4-BE49-F238E27FC236}">
                  <a16:creationId xmlns:a16="http://schemas.microsoft.com/office/drawing/2014/main" id="{762D50A6-605B-429F-9AB8-C424F1D7A205}"/>
                </a:ext>
              </a:extLst>
            </p:cNvPr>
            <p:cNvCxnSpPr/>
            <p:nvPr/>
          </p:nvCxnSpPr>
          <p:spPr>
            <a:xfrm>
              <a:off x="2942241" y="3662618"/>
              <a:ext cx="36300" cy="0"/>
            </a:xfrm>
            <a:prstGeom prst="straightConnector1">
              <a:avLst/>
            </a:prstGeom>
            <a:noFill/>
            <a:ln w="19050" cap="flat" cmpd="sng">
              <a:solidFill>
                <a:srgbClr val="000000"/>
              </a:solidFill>
              <a:prstDash val="solid"/>
              <a:round/>
              <a:headEnd type="none" w="sm" len="sm"/>
              <a:tailEnd type="none" w="sm" len="sm"/>
            </a:ln>
          </p:spPr>
        </p:cxnSp>
        <p:cxnSp>
          <p:nvCxnSpPr>
            <p:cNvPr id="48" name="Google Shape;1749;p103">
              <a:extLst>
                <a:ext uri="{FF2B5EF4-FFF2-40B4-BE49-F238E27FC236}">
                  <a16:creationId xmlns:a16="http://schemas.microsoft.com/office/drawing/2014/main" id="{9C3E5EC8-8DD0-46B2-A75F-C1ABADF80ABF}"/>
                </a:ext>
              </a:extLst>
            </p:cNvPr>
            <p:cNvCxnSpPr/>
            <p:nvPr/>
          </p:nvCxnSpPr>
          <p:spPr>
            <a:xfrm>
              <a:off x="2942241" y="4030957"/>
              <a:ext cx="36300" cy="0"/>
            </a:xfrm>
            <a:prstGeom prst="straightConnector1">
              <a:avLst/>
            </a:prstGeom>
            <a:noFill/>
            <a:ln w="19050" cap="flat" cmpd="sng">
              <a:solidFill>
                <a:srgbClr val="000000"/>
              </a:solidFill>
              <a:prstDash val="solid"/>
              <a:round/>
              <a:headEnd type="none" w="sm" len="sm"/>
              <a:tailEnd type="none" w="sm" len="sm"/>
            </a:ln>
          </p:spPr>
        </p:cxnSp>
      </p:grpSp>
      <p:grpSp>
        <p:nvGrpSpPr>
          <p:cNvPr id="49" name="Google Shape;1750;p103">
            <a:extLst>
              <a:ext uri="{FF2B5EF4-FFF2-40B4-BE49-F238E27FC236}">
                <a16:creationId xmlns:a16="http://schemas.microsoft.com/office/drawing/2014/main" id="{F7F749DA-17ED-4AC3-83BF-BB01F5E36943}"/>
              </a:ext>
            </a:extLst>
          </p:cNvPr>
          <p:cNvGrpSpPr/>
          <p:nvPr/>
        </p:nvGrpSpPr>
        <p:grpSpPr>
          <a:xfrm>
            <a:off x="3143272" y="2697460"/>
            <a:ext cx="808161" cy="2777754"/>
            <a:chOff x="2587200" y="2105950"/>
            <a:chExt cx="315225" cy="2008222"/>
          </a:xfrm>
        </p:grpSpPr>
        <p:sp>
          <p:nvSpPr>
            <p:cNvPr id="50" name="Google Shape;1751;p103">
              <a:extLst>
                <a:ext uri="{FF2B5EF4-FFF2-40B4-BE49-F238E27FC236}">
                  <a16:creationId xmlns:a16="http://schemas.microsoft.com/office/drawing/2014/main" id="{B5897E3F-6FE9-4ACB-83A4-A91298E01637}"/>
                </a:ext>
              </a:extLst>
            </p:cNvPr>
            <p:cNvSpPr txBox="1"/>
            <p:nvPr/>
          </p:nvSpPr>
          <p:spPr>
            <a:xfrm>
              <a:off x="2587200" y="2105950"/>
              <a:ext cx="315208" cy="1692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 typeface="Arial"/>
                <a:buNone/>
                <a:tabLst/>
                <a:defRPr/>
              </a:pPr>
              <a:r>
                <a:rPr kumimoji="0" lang="en-GB" sz="1400" b="0" i="0" u="none" strike="noStrike" kern="1200" cap="none" spc="0" normalizeH="0" baseline="0" noProof="0" dirty="0">
                  <a:ln>
                    <a:noFill/>
                  </a:ln>
                  <a:solidFill>
                    <a:srgbClr val="44546A"/>
                  </a:solidFill>
                  <a:effectLst/>
                  <a:uLnTx/>
                  <a:uFillTx/>
                  <a:latin typeface="Arial"/>
                  <a:ea typeface="Arial"/>
                  <a:cs typeface="Arial"/>
                  <a:sym typeface="Arial"/>
                </a:rPr>
                <a:t>100</a:t>
              </a:r>
              <a:endParaRPr kumimoji="0" sz="1400" b="0" i="0" u="none" strike="noStrike" kern="1200" cap="none" spc="0" normalizeH="0" baseline="0" noProof="0" dirty="0">
                <a:ln>
                  <a:noFill/>
                </a:ln>
                <a:solidFill>
                  <a:srgbClr val="44546A"/>
                </a:solidFill>
                <a:effectLst/>
                <a:uLnTx/>
                <a:uFillTx/>
                <a:latin typeface="Arial"/>
                <a:ea typeface="Arial"/>
                <a:cs typeface="Arial"/>
                <a:sym typeface="Arial"/>
              </a:endParaRPr>
            </a:p>
          </p:txBody>
        </p:sp>
        <p:sp>
          <p:nvSpPr>
            <p:cNvPr id="51" name="Google Shape;1752;p103">
              <a:extLst>
                <a:ext uri="{FF2B5EF4-FFF2-40B4-BE49-F238E27FC236}">
                  <a16:creationId xmlns:a16="http://schemas.microsoft.com/office/drawing/2014/main" id="{64052801-5267-47A3-810F-F38E8D297420}"/>
                </a:ext>
              </a:extLst>
            </p:cNvPr>
            <p:cNvSpPr txBox="1"/>
            <p:nvPr/>
          </p:nvSpPr>
          <p:spPr>
            <a:xfrm>
              <a:off x="2706806" y="2473754"/>
              <a:ext cx="195600" cy="1692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 typeface="Arial"/>
                <a:buNone/>
                <a:tabLst/>
                <a:defRPr/>
              </a:pPr>
              <a:r>
                <a:rPr kumimoji="0" lang="en-GB" sz="1400" b="0" i="0" u="none" strike="noStrike" kern="1200" cap="none" spc="0" normalizeH="0" baseline="0" noProof="0" dirty="0">
                  <a:ln>
                    <a:noFill/>
                  </a:ln>
                  <a:solidFill>
                    <a:srgbClr val="44546A"/>
                  </a:solidFill>
                  <a:effectLst/>
                  <a:uLnTx/>
                  <a:uFillTx/>
                  <a:latin typeface="Arial"/>
                  <a:ea typeface="Arial"/>
                  <a:cs typeface="Arial"/>
                  <a:sym typeface="Arial"/>
                </a:rPr>
                <a:t>80</a:t>
              </a:r>
              <a:endParaRPr kumimoji="0" sz="1400" b="0" i="0" u="none" strike="noStrike" kern="1200" cap="none" spc="0" normalizeH="0" baseline="0" noProof="0" dirty="0">
                <a:ln>
                  <a:noFill/>
                </a:ln>
                <a:solidFill>
                  <a:srgbClr val="44546A"/>
                </a:solidFill>
                <a:effectLst/>
                <a:uLnTx/>
                <a:uFillTx/>
                <a:latin typeface="Arial"/>
                <a:ea typeface="Arial"/>
                <a:cs typeface="Arial"/>
                <a:sym typeface="Arial"/>
              </a:endParaRPr>
            </a:p>
          </p:txBody>
        </p:sp>
        <p:sp>
          <p:nvSpPr>
            <p:cNvPr id="52" name="Google Shape;1753;p103">
              <a:extLst>
                <a:ext uri="{FF2B5EF4-FFF2-40B4-BE49-F238E27FC236}">
                  <a16:creationId xmlns:a16="http://schemas.microsoft.com/office/drawing/2014/main" id="{CD8F4663-CF0D-43F5-8559-39AFEB35387E}"/>
                </a:ext>
              </a:extLst>
            </p:cNvPr>
            <p:cNvSpPr txBox="1"/>
            <p:nvPr/>
          </p:nvSpPr>
          <p:spPr>
            <a:xfrm>
              <a:off x="2706806" y="2841558"/>
              <a:ext cx="195600" cy="1692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 typeface="Arial"/>
                <a:buNone/>
                <a:tabLst/>
                <a:defRPr/>
              </a:pPr>
              <a:r>
                <a:rPr kumimoji="0" lang="en-GB" sz="1400" b="0" i="0" u="none" strike="noStrike" kern="1200" cap="none" spc="0" normalizeH="0" baseline="0" noProof="0" dirty="0">
                  <a:ln>
                    <a:noFill/>
                  </a:ln>
                  <a:solidFill>
                    <a:srgbClr val="44546A"/>
                  </a:solidFill>
                  <a:effectLst/>
                  <a:uLnTx/>
                  <a:uFillTx/>
                  <a:latin typeface="Arial"/>
                  <a:ea typeface="Arial"/>
                  <a:cs typeface="Arial"/>
                  <a:sym typeface="Arial"/>
                </a:rPr>
                <a:t>60</a:t>
              </a:r>
              <a:endParaRPr kumimoji="0" sz="1400" b="0" i="0" u="none" strike="noStrike" kern="1200" cap="none" spc="0" normalizeH="0" baseline="0" noProof="0" dirty="0">
                <a:ln>
                  <a:noFill/>
                </a:ln>
                <a:solidFill>
                  <a:srgbClr val="44546A"/>
                </a:solidFill>
                <a:effectLst/>
                <a:uLnTx/>
                <a:uFillTx/>
                <a:latin typeface="Arial"/>
                <a:ea typeface="Arial"/>
                <a:cs typeface="Arial"/>
                <a:sym typeface="Arial"/>
              </a:endParaRPr>
            </a:p>
          </p:txBody>
        </p:sp>
        <p:sp>
          <p:nvSpPr>
            <p:cNvPr id="53" name="Google Shape;1754;p103">
              <a:extLst>
                <a:ext uri="{FF2B5EF4-FFF2-40B4-BE49-F238E27FC236}">
                  <a16:creationId xmlns:a16="http://schemas.microsoft.com/office/drawing/2014/main" id="{CA00A421-2738-4268-A0A7-5942B7091D4B}"/>
                </a:ext>
              </a:extLst>
            </p:cNvPr>
            <p:cNvSpPr txBox="1"/>
            <p:nvPr/>
          </p:nvSpPr>
          <p:spPr>
            <a:xfrm>
              <a:off x="2706806" y="3209362"/>
              <a:ext cx="195600" cy="1692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 typeface="Arial"/>
                <a:buNone/>
                <a:tabLst/>
                <a:defRPr/>
              </a:pPr>
              <a:r>
                <a:rPr kumimoji="0" lang="en-GB" sz="1400" b="0" i="0" u="none" strike="noStrike" kern="1200" cap="none" spc="0" normalizeH="0" baseline="0" noProof="0" dirty="0">
                  <a:ln>
                    <a:noFill/>
                  </a:ln>
                  <a:solidFill>
                    <a:srgbClr val="44546A"/>
                  </a:solidFill>
                  <a:effectLst/>
                  <a:uLnTx/>
                  <a:uFillTx/>
                  <a:latin typeface="Arial"/>
                  <a:ea typeface="Arial"/>
                  <a:cs typeface="Arial"/>
                  <a:sym typeface="Arial"/>
                </a:rPr>
                <a:t>40</a:t>
              </a:r>
              <a:endParaRPr kumimoji="0" sz="1400" b="0" i="0" u="none" strike="noStrike" kern="1200" cap="none" spc="0" normalizeH="0" baseline="0" noProof="0" dirty="0">
                <a:ln>
                  <a:noFill/>
                </a:ln>
                <a:solidFill>
                  <a:srgbClr val="44546A"/>
                </a:solidFill>
                <a:effectLst/>
                <a:uLnTx/>
                <a:uFillTx/>
                <a:latin typeface="Arial"/>
                <a:ea typeface="Arial"/>
                <a:cs typeface="Arial"/>
                <a:sym typeface="Arial"/>
              </a:endParaRPr>
            </a:p>
          </p:txBody>
        </p:sp>
        <p:sp>
          <p:nvSpPr>
            <p:cNvPr id="54" name="Google Shape;1755;p103">
              <a:extLst>
                <a:ext uri="{FF2B5EF4-FFF2-40B4-BE49-F238E27FC236}">
                  <a16:creationId xmlns:a16="http://schemas.microsoft.com/office/drawing/2014/main" id="{B6B554A1-6D66-44C3-84CD-15ABD98FCBB9}"/>
                </a:ext>
              </a:extLst>
            </p:cNvPr>
            <p:cNvSpPr txBox="1"/>
            <p:nvPr/>
          </p:nvSpPr>
          <p:spPr>
            <a:xfrm>
              <a:off x="2706806" y="3577166"/>
              <a:ext cx="195600" cy="1692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 typeface="Arial"/>
                <a:buNone/>
                <a:tabLst/>
                <a:defRPr/>
              </a:pPr>
              <a:r>
                <a:rPr kumimoji="0" lang="en-GB" sz="1400" b="0" i="0" u="none" strike="noStrike" kern="1200" cap="none" spc="0" normalizeH="0" baseline="0" noProof="0" dirty="0">
                  <a:ln>
                    <a:noFill/>
                  </a:ln>
                  <a:solidFill>
                    <a:srgbClr val="44546A"/>
                  </a:solidFill>
                  <a:effectLst/>
                  <a:uLnTx/>
                  <a:uFillTx/>
                  <a:latin typeface="Arial"/>
                  <a:ea typeface="Arial"/>
                  <a:cs typeface="Arial"/>
                  <a:sym typeface="Arial"/>
                </a:rPr>
                <a:t>20</a:t>
              </a:r>
              <a:endParaRPr kumimoji="0" sz="1400" b="0" i="0" u="none" strike="noStrike" kern="1200" cap="none" spc="0" normalizeH="0" baseline="0" noProof="0" dirty="0">
                <a:ln>
                  <a:noFill/>
                </a:ln>
                <a:solidFill>
                  <a:srgbClr val="44546A"/>
                </a:solidFill>
                <a:effectLst/>
                <a:uLnTx/>
                <a:uFillTx/>
                <a:latin typeface="Arial"/>
                <a:ea typeface="Arial"/>
                <a:cs typeface="Arial"/>
                <a:sym typeface="Arial"/>
              </a:endParaRPr>
            </a:p>
          </p:txBody>
        </p:sp>
        <p:sp>
          <p:nvSpPr>
            <p:cNvPr id="55" name="Google Shape;1756;p103">
              <a:extLst>
                <a:ext uri="{FF2B5EF4-FFF2-40B4-BE49-F238E27FC236}">
                  <a16:creationId xmlns:a16="http://schemas.microsoft.com/office/drawing/2014/main" id="{A3CC577B-D797-4D89-ABFA-1272FC0614BA}"/>
                </a:ext>
              </a:extLst>
            </p:cNvPr>
            <p:cNvSpPr txBox="1"/>
            <p:nvPr/>
          </p:nvSpPr>
          <p:spPr>
            <a:xfrm>
              <a:off x="2823825" y="3944972"/>
              <a:ext cx="78600" cy="1692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 typeface="Arial"/>
                <a:buNone/>
                <a:tabLst/>
                <a:defRPr/>
              </a:pPr>
              <a:r>
                <a:rPr kumimoji="0" lang="en-GB" sz="1400" b="0" i="0" u="none" strike="noStrike" kern="1200" cap="none" spc="0" normalizeH="0" baseline="0" noProof="0" dirty="0">
                  <a:ln>
                    <a:noFill/>
                  </a:ln>
                  <a:solidFill>
                    <a:srgbClr val="44546A"/>
                  </a:solidFill>
                  <a:effectLst/>
                  <a:uLnTx/>
                  <a:uFillTx/>
                  <a:latin typeface="Arial"/>
                  <a:ea typeface="Arial"/>
                  <a:cs typeface="Arial"/>
                  <a:sym typeface="Arial"/>
                </a:rPr>
                <a:t>0</a:t>
              </a:r>
              <a:endParaRPr kumimoji="0" sz="1400" b="0" i="0" u="none" strike="noStrike" kern="1200" cap="none" spc="0" normalizeH="0" baseline="0" noProof="0" dirty="0">
                <a:ln>
                  <a:noFill/>
                </a:ln>
                <a:solidFill>
                  <a:srgbClr val="44546A"/>
                </a:solidFill>
                <a:effectLst/>
                <a:uLnTx/>
                <a:uFillTx/>
                <a:latin typeface="Arial"/>
                <a:ea typeface="Arial"/>
                <a:cs typeface="Arial"/>
                <a:sym typeface="Arial"/>
              </a:endParaRPr>
            </a:p>
          </p:txBody>
        </p:sp>
      </p:grpSp>
      <p:sp>
        <p:nvSpPr>
          <p:cNvPr id="56" name="Rettangolo 55"/>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Connettore diritto 56"/>
          <p:cNvCxnSpPr/>
          <p:nvPr/>
        </p:nvCxnSpPr>
        <p:spPr>
          <a:xfrm>
            <a:off x="1040674" y="1369706"/>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7461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p:cNvSpPr>
          <p:nvPr/>
        </p:nvSpPr>
        <p:spPr>
          <a:xfrm>
            <a:off x="721024" y="505793"/>
            <a:ext cx="9102725" cy="510396"/>
          </a:xfrm>
          <a:prstGeom prst="rect">
            <a:avLst/>
          </a:prstGeom>
          <a:noFill/>
          <a:ln>
            <a:noFill/>
          </a:ln>
        </p:spPr>
        <p:txBody>
          <a:bodyPr spcFirstLastPara="1" vert="horz" wrap="square" lIns="0" tIns="60960" rIns="0" bIns="0" rtlCol="0" anchor="t"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200"/>
              <a:buFont typeface="Georgia"/>
              <a:buNone/>
              <a:defRPr sz="3200" b="1" i="0" u="none" strike="noStrike" cap="none" spc="0">
                <a:solidFill>
                  <a:srgbClr val="C1281B"/>
                </a:solidFill>
                <a:latin typeface="+mj-lt"/>
                <a:ea typeface="Segoe UI" panose="020B0502040204020203" pitchFamily="34" charset="0"/>
                <a:cs typeface="Segoe UI" panose="020B0502040204020203" pitchFamily="34" charset="0"/>
                <a:sym typeface="Georgi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2700" marR="5080" lvl="0" indent="0" algn="l" defTabSz="914400" rtl="0" eaLnBrk="1" fontAlgn="auto" latinLnBrk="0" hangingPunct="1">
              <a:lnSpc>
                <a:spcPts val="3020"/>
              </a:lnSpc>
              <a:spcBef>
                <a:spcPts val="480"/>
              </a:spcBef>
              <a:spcAft>
                <a:spcPts val="0"/>
              </a:spcAft>
              <a:buClr>
                <a:srgbClr val="031D2D"/>
              </a:buClr>
              <a:buSzPts val="3200"/>
              <a:buFont typeface="Georgia"/>
              <a:buNone/>
              <a:tabLst/>
              <a:defRPr/>
            </a:pPr>
            <a:r>
              <a:rPr lang="en-US" kern="0" dirty="0" err="1" smtClean="0">
                <a:solidFill>
                  <a:srgbClr val="003300"/>
                </a:solidFill>
                <a:latin typeface="Calibri" panose="020F0502020204030204" pitchFamily="34" charset="0"/>
                <a:cs typeface="Calibri" panose="020F0502020204030204" pitchFamily="34" charset="0"/>
              </a:rPr>
              <a:t>Terapie</a:t>
            </a:r>
            <a:r>
              <a:rPr lang="en-US" kern="0" dirty="0" smtClean="0">
                <a:solidFill>
                  <a:srgbClr val="003300"/>
                </a:solidFill>
                <a:latin typeface="Calibri" panose="020F0502020204030204" pitchFamily="34" charset="0"/>
                <a:cs typeface="Calibri" panose="020F0502020204030204" pitchFamily="34" charset="0"/>
              </a:rPr>
              <a:t> </a:t>
            </a:r>
            <a:r>
              <a:rPr lang="en-US" kern="0" dirty="0" err="1" smtClean="0">
                <a:solidFill>
                  <a:srgbClr val="003300"/>
                </a:solidFill>
                <a:latin typeface="Calibri" panose="020F0502020204030204" pitchFamily="34" charset="0"/>
                <a:cs typeface="Calibri" panose="020F0502020204030204" pitchFamily="34" charset="0"/>
              </a:rPr>
              <a:t>adiuvanti</a:t>
            </a:r>
            <a:r>
              <a:rPr lang="en-US" kern="0" dirty="0" smtClean="0">
                <a:solidFill>
                  <a:srgbClr val="003300"/>
                </a:solidFill>
                <a:latin typeface="Calibri" panose="020F0502020204030204" pitchFamily="34" charset="0"/>
                <a:cs typeface="Calibri" panose="020F0502020204030204" pitchFamily="34" charset="0"/>
              </a:rPr>
              <a:t> o neo-</a:t>
            </a:r>
            <a:r>
              <a:rPr lang="en-US" kern="0" dirty="0" err="1" smtClean="0">
                <a:solidFill>
                  <a:srgbClr val="003300"/>
                </a:solidFill>
                <a:latin typeface="Calibri" panose="020F0502020204030204" pitchFamily="34" charset="0"/>
                <a:cs typeface="Calibri" panose="020F0502020204030204" pitchFamily="34" charset="0"/>
              </a:rPr>
              <a:t>adiuvanti</a:t>
            </a:r>
            <a:r>
              <a:rPr lang="en-US" kern="0" dirty="0" smtClean="0">
                <a:solidFill>
                  <a:srgbClr val="003300"/>
                </a:solidFill>
                <a:latin typeface="Calibri" panose="020F0502020204030204" pitchFamily="34" charset="0"/>
                <a:cs typeface="Calibri" panose="020F0502020204030204" pitchFamily="34" charset="0"/>
              </a:rPr>
              <a:t>?</a:t>
            </a:r>
            <a:endParaRPr kumimoji="0" lang="en-US" sz="3200" b="1" i="0" u="none" strike="noStrike" kern="0" cap="none" spc="-5" normalizeH="0" baseline="0" noProof="0" dirty="0">
              <a:ln>
                <a:noFill/>
              </a:ln>
              <a:solidFill>
                <a:srgbClr val="003300"/>
              </a:solidFill>
              <a:effectLst/>
              <a:uLnTx/>
              <a:uFillTx/>
              <a:latin typeface="Calibri" panose="020F0502020204030204" pitchFamily="34" charset="0"/>
              <a:cs typeface="Calibri" panose="020F0502020204030204" pitchFamily="34" charset="0"/>
              <a:sym typeface="Georgia"/>
            </a:endParaRPr>
          </a:p>
        </p:txBody>
      </p:sp>
      <p:sp>
        <p:nvSpPr>
          <p:cNvPr id="18" name="object 4"/>
          <p:cNvSpPr/>
          <p:nvPr/>
        </p:nvSpPr>
        <p:spPr>
          <a:xfrm>
            <a:off x="2979916" y="3040741"/>
            <a:ext cx="1800225" cy="1800225"/>
          </a:xfrm>
          <a:custGeom>
            <a:avLst/>
            <a:gdLst/>
            <a:ahLst/>
            <a:cxnLst/>
            <a:rect l="l" t="t" r="r" b="b"/>
            <a:pathLst>
              <a:path w="1800225" h="1800225">
                <a:moveTo>
                  <a:pt x="900000" y="1799999"/>
                </a:moveTo>
                <a:lnTo>
                  <a:pt x="852202" y="1798752"/>
                </a:lnTo>
                <a:lnTo>
                  <a:pt x="805053" y="1795051"/>
                </a:lnTo>
                <a:lnTo>
                  <a:pt x="758617" y="1788958"/>
                </a:lnTo>
                <a:lnTo>
                  <a:pt x="712955" y="1780537"/>
                </a:lnTo>
                <a:lnTo>
                  <a:pt x="668129" y="1769848"/>
                </a:lnTo>
                <a:lnTo>
                  <a:pt x="624202" y="1756955"/>
                </a:lnTo>
                <a:lnTo>
                  <a:pt x="581236" y="1741919"/>
                </a:lnTo>
                <a:lnTo>
                  <a:pt x="539292" y="1724802"/>
                </a:lnTo>
                <a:lnTo>
                  <a:pt x="498434" y="1705668"/>
                </a:lnTo>
                <a:lnTo>
                  <a:pt x="458723" y="1684577"/>
                </a:lnTo>
                <a:lnTo>
                  <a:pt x="420222" y="1661593"/>
                </a:lnTo>
                <a:lnTo>
                  <a:pt x="382993" y="1636777"/>
                </a:lnTo>
                <a:lnTo>
                  <a:pt x="347097" y="1610192"/>
                </a:lnTo>
                <a:lnTo>
                  <a:pt x="312598" y="1581899"/>
                </a:lnTo>
                <a:lnTo>
                  <a:pt x="279557" y="1551962"/>
                </a:lnTo>
                <a:lnTo>
                  <a:pt x="248037" y="1520442"/>
                </a:lnTo>
                <a:lnTo>
                  <a:pt x="218100" y="1487401"/>
                </a:lnTo>
                <a:lnTo>
                  <a:pt x="189807" y="1452901"/>
                </a:lnTo>
                <a:lnTo>
                  <a:pt x="163222" y="1417006"/>
                </a:lnTo>
                <a:lnTo>
                  <a:pt x="138406" y="1379777"/>
                </a:lnTo>
                <a:lnTo>
                  <a:pt x="115422" y="1341276"/>
                </a:lnTo>
                <a:lnTo>
                  <a:pt x="94331" y="1301565"/>
                </a:lnTo>
                <a:lnTo>
                  <a:pt x="75197" y="1260707"/>
                </a:lnTo>
                <a:lnTo>
                  <a:pt x="58080" y="1218763"/>
                </a:lnTo>
                <a:lnTo>
                  <a:pt x="43044" y="1175797"/>
                </a:lnTo>
                <a:lnTo>
                  <a:pt x="30151" y="1131870"/>
                </a:lnTo>
                <a:lnTo>
                  <a:pt x="19462" y="1087044"/>
                </a:lnTo>
                <a:lnTo>
                  <a:pt x="11041" y="1041382"/>
                </a:lnTo>
                <a:lnTo>
                  <a:pt x="4948" y="994946"/>
                </a:lnTo>
                <a:lnTo>
                  <a:pt x="1247" y="947798"/>
                </a:lnTo>
                <a:lnTo>
                  <a:pt x="0" y="899999"/>
                </a:lnTo>
                <a:lnTo>
                  <a:pt x="1247" y="852201"/>
                </a:lnTo>
                <a:lnTo>
                  <a:pt x="4948" y="805053"/>
                </a:lnTo>
                <a:lnTo>
                  <a:pt x="11041" y="758617"/>
                </a:lnTo>
                <a:lnTo>
                  <a:pt x="19462" y="712955"/>
                </a:lnTo>
                <a:lnTo>
                  <a:pt x="30151" y="668129"/>
                </a:lnTo>
                <a:lnTo>
                  <a:pt x="43044" y="624202"/>
                </a:lnTo>
                <a:lnTo>
                  <a:pt x="58080" y="581236"/>
                </a:lnTo>
                <a:lnTo>
                  <a:pt x="75197" y="539292"/>
                </a:lnTo>
                <a:lnTo>
                  <a:pt x="94331" y="498434"/>
                </a:lnTo>
                <a:lnTo>
                  <a:pt x="115422" y="458723"/>
                </a:lnTo>
                <a:lnTo>
                  <a:pt x="138406" y="420222"/>
                </a:lnTo>
                <a:lnTo>
                  <a:pt x="163222" y="382993"/>
                </a:lnTo>
                <a:lnTo>
                  <a:pt x="189807" y="347098"/>
                </a:lnTo>
                <a:lnTo>
                  <a:pt x="218100" y="312598"/>
                </a:lnTo>
                <a:lnTo>
                  <a:pt x="248037" y="279557"/>
                </a:lnTo>
                <a:lnTo>
                  <a:pt x="279557" y="248037"/>
                </a:lnTo>
                <a:lnTo>
                  <a:pt x="312598" y="218100"/>
                </a:lnTo>
                <a:lnTo>
                  <a:pt x="347097" y="189807"/>
                </a:lnTo>
                <a:lnTo>
                  <a:pt x="382993" y="163222"/>
                </a:lnTo>
                <a:lnTo>
                  <a:pt x="420222" y="138406"/>
                </a:lnTo>
                <a:lnTo>
                  <a:pt x="458723" y="115422"/>
                </a:lnTo>
                <a:lnTo>
                  <a:pt x="498434" y="94331"/>
                </a:lnTo>
                <a:lnTo>
                  <a:pt x="539292" y="75197"/>
                </a:lnTo>
                <a:lnTo>
                  <a:pt x="581236" y="58080"/>
                </a:lnTo>
                <a:lnTo>
                  <a:pt x="624202" y="43044"/>
                </a:lnTo>
                <a:lnTo>
                  <a:pt x="668129" y="30151"/>
                </a:lnTo>
                <a:lnTo>
                  <a:pt x="712955" y="19462"/>
                </a:lnTo>
                <a:lnTo>
                  <a:pt x="758617" y="11041"/>
                </a:lnTo>
                <a:lnTo>
                  <a:pt x="805053" y="4948"/>
                </a:lnTo>
                <a:lnTo>
                  <a:pt x="852202" y="1247"/>
                </a:lnTo>
                <a:lnTo>
                  <a:pt x="900000" y="0"/>
                </a:lnTo>
                <a:lnTo>
                  <a:pt x="950981" y="1443"/>
                </a:lnTo>
                <a:lnTo>
                  <a:pt x="1001552" y="5744"/>
                </a:lnTo>
                <a:lnTo>
                  <a:pt x="1051604" y="12856"/>
                </a:lnTo>
                <a:lnTo>
                  <a:pt x="1101026" y="22734"/>
                </a:lnTo>
                <a:lnTo>
                  <a:pt x="1149709" y="35333"/>
                </a:lnTo>
                <a:lnTo>
                  <a:pt x="1197542" y="50606"/>
                </a:lnTo>
                <a:lnTo>
                  <a:pt x="1244415" y="68508"/>
                </a:lnTo>
                <a:lnTo>
                  <a:pt x="1290217" y="88993"/>
                </a:lnTo>
                <a:lnTo>
                  <a:pt x="1334840" y="112017"/>
                </a:lnTo>
                <a:lnTo>
                  <a:pt x="1378172" y="137532"/>
                </a:lnTo>
                <a:lnTo>
                  <a:pt x="1420104" y="165494"/>
                </a:lnTo>
                <a:lnTo>
                  <a:pt x="1460525" y="195857"/>
                </a:lnTo>
                <a:lnTo>
                  <a:pt x="1499326" y="228575"/>
                </a:lnTo>
                <a:lnTo>
                  <a:pt x="1536396" y="263603"/>
                </a:lnTo>
                <a:lnTo>
                  <a:pt x="1571424" y="300673"/>
                </a:lnTo>
                <a:lnTo>
                  <a:pt x="1604142" y="339474"/>
                </a:lnTo>
                <a:lnTo>
                  <a:pt x="1634505" y="379895"/>
                </a:lnTo>
                <a:lnTo>
                  <a:pt x="1662467" y="421827"/>
                </a:lnTo>
                <a:lnTo>
                  <a:pt x="1687982" y="465159"/>
                </a:lnTo>
                <a:lnTo>
                  <a:pt x="1711006" y="509782"/>
                </a:lnTo>
                <a:lnTo>
                  <a:pt x="1731491" y="555584"/>
                </a:lnTo>
                <a:lnTo>
                  <a:pt x="1749393" y="602457"/>
                </a:lnTo>
                <a:lnTo>
                  <a:pt x="1764666" y="650290"/>
                </a:lnTo>
                <a:lnTo>
                  <a:pt x="1777265" y="698973"/>
                </a:lnTo>
                <a:lnTo>
                  <a:pt x="1787143" y="748395"/>
                </a:lnTo>
                <a:lnTo>
                  <a:pt x="1794255" y="798447"/>
                </a:lnTo>
                <a:lnTo>
                  <a:pt x="1798556" y="849019"/>
                </a:lnTo>
                <a:lnTo>
                  <a:pt x="1800000" y="899999"/>
                </a:lnTo>
                <a:lnTo>
                  <a:pt x="1798752" y="947798"/>
                </a:lnTo>
                <a:lnTo>
                  <a:pt x="1795051" y="994946"/>
                </a:lnTo>
                <a:lnTo>
                  <a:pt x="1788959" y="1041382"/>
                </a:lnTo>
                <a:lnTo>
                  <a:pt x="1780537" y="1087044"/>
                </a:lnTo>
                <a:lnTo>
                  <a:pt x="1769848" y="1131870"/>
                </a:lnTo>
                <a:lnTo>
                  <a:pt x="1756955" y="1175797"/>
                </a:lnTo>
                <a:lnTo>
                  <a:pt x="1741919" y="1218763"/>
                </a:lnTo>
                <a:lnTo>
                  <a:pt x="1724803" y="1260707"/>
                </a:lnTo>
                <a:lnTo>
                  <a:pt x="1705668" y="1301565"/>
                </a:lnTo>
                <a:lnTo>
                  <a:pt x="1684577" y="1341276"/>
                </a:lnTo>
                <a:lnTo>
                  <a:pt x="1661593" y="1379777"/>
                </a:lnTo>
                <a:lnTo>
                  <a:pt x="1636777" y="1417006"/>
                </a:lnTo>
                <a:lnTo>
                  <a:pt x="1610192" y="1452901"/>
                </a:lnTo>
                <a:lnTo>
                  <a:pt x="1581899" y="1487401"/>
                </a:lnTo>
                <a:lnTo>
                  <a:pt x="1551962" y="1520442"/>
                </a:lnTo>
                <a:lnTo>
                  <a:pt x="1520442" y="1551962"/>
                </a:lnTo>
                <a:lnTo>
                  <a:pt x="1487401" y="1581899"/>
                </a:lnTo>
                <a:lnTo>
                  <a:pt x="1452902" y="1610192"/>
                </a:lnTo>
                <a:lnTo>
                  <a:pt x="1417006" y="1636777"/>
                </a:lnTo>
                <a:lnTo>
                  <a:pt x="1379777" y="1661593"/>
                </a:lnTo>
                <a:lnTo>
                  <a:pt x="1341276" y="1684577"/>
                </a:lnTo>
                <a:lnTo>
                  <a:pt x="1301565" y="1705668"/>
                </a:lnTo>
                <a:lnTo>
                  <a:pt x="1260707" y="1724802"/>
                </a:lnTo>
                <a:lnTo>
                  <a:pt x="1218764" y="1741919"/>
                </a:lnTo>
                <a:lnTo>
                  <a:pt x="1175797" y="1756955"/>
                </a:lnTo>
                <a:lnTo>
                  <a:pt x="1131870" y="1769848"/>
                </a:lnTo>
                <a:lnTo>
                  <a:pt x="1087044" y="1780537"/>
                </a:lnTo>
                <a:lnTo>
                  <a:pt x="1041382" y="1788958"/>
                </a:lnTo>
                <a:lnTo>
                  <a:pt x="994946" y="1795051"/>
                </a:lnTo>
                <a:lnTo>
                  <a:pt x="947798" y="1798752"/>
                </a:lnTo>
                <a:lnTo>
                  <a:pt x="900000" y="1799999"/>
                </a:lnTo>
                <a:close/>
              </a:path>
            </a:pathLst>
          </a:custGeom>
          <a:solidFill>
            <a:schemeClr val="tx2">
              <a:lumMod val="60000"/>
              <a:lumOff val="4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9" name="object 5"/>
          <p:cNvSpPr txBox="1"/>
          <p:nvPr/>
        </p:nvSpPr>
        <p:spPr>
          <a:xfrm>
            <a:off x="3257666" y="3676074"/>
            <a:ext cx="1244600" cy="513080"/>
          </a:xfrm>
          <a:prstGeom prst="rect">
            <a:avLst/>
          </a:prstGeom>
        </p:spPr>
        <p:txBody>
          <a:bodyPr vert="horz" wrap="square" lIns="0" tIns="12700" rIns="0" bIns="0" rtlCol="0">
            <a:spAutoFit/>
          </a:bodyPr>
          <a:lstStyle/>
          <a:p>
            <a:pPr marL="159385" marR="5080" lvl="0" indent="-14732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Arial"/>
                <a:ea typeface="+mn-ea"/>
                <a:cs typeface="Arial"/>
                <a:sym typeface="Arial"/>
              </a:rPr>
              <a:t>Neoadjuvant  </a:t>
            </a:r>
            <a:r>
              <a:rPr kumimoji="0" sz="1600" b="1" i="0" u="none" strike="noStrike" kern="1200" cap="none" spc="0" normalizeH="0" baseline="0" noProof="0" dirty="0">
                <a:ln>
                  <a:noFill/>
                </a:ln>
                <a:solidFill>
                  <a:srgbClr val="FFFFFF"/>
                </a:solidFill>
                <a:effectLst/>
                <a:uLnTx/>
                <a:uFillTx/>
                <a:latin typeface="Arial"/>
                <a:ea typeface="+mn-ea"/>
                <a:cs typeface="Arial"/>
                <a:sym typeface="Arial"/>
              </a:rPr>
              <a:t>treatment</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0" name="object 6"/>
          <p:cNvSpPr/>
          <p:nvPr/>
        </p:nvSpPr>
        <p:spPr>
          <a:xfrm>
            <a:off x="7471836" y="3040741"/>
            <a:ext cx="1800225" cy="1800225"/>
          </a:xfrm>
          <a:custGeom>
            <a:avLst/>
            <a:gdLst/>
            <a:ahLst/>
            <a:cxnLst/>
            <a:rect l="l" t="t" r="r" b="b"/>
            <a:pathLst>
              <a:path w="1800225" h="1800225">
                <a:moveTo>
                  <a:pt x="899999" y="1799999"/>
                </a:moveTo>
                <a:lnTo>
                  <a:pt x="852201" y="1798752"/>
                </a:lnTo>
                <a:lnTo>
                  <a:pt x="805053" y="1795051"/>
                </a:lnTo>
                <a:lnTo>
                  <a:pt x="758617" y="1788958"/>
                </a:lnTo>
                <a:lnTo>
                  <a:pt x="712955" y="1780537"/>
                </a:lnTo>
                <a:lnTo>
                  <a:pt x="668129" y="1769848"/>
                </a:lnTo>
                <a:lnTo>
                  <a:pt x="624202" y="1756955"/>
                </a:lnTo>
                <a:lnTo>
                  <a:pt x="581236" y="1741919"/>
                </a:lnTo>
                <a:lnTo>
                  <a:pt x="539292" y="1724802"/>
                </a:lnTo>
                <a:lnTo>
                  <a:pt x="498434" y="1705668"/>
                </a:lnTo>
                <a:lnTo>
                  <a:pt x="458723" y="1684577"/>
                </a:lnTo>
                <a:lnTo>
                  <a:pt x="420222" y="1661593"/>
                </a:lnTo>
                <a:lnTo>
                  <a:pt x="382993" y="1636777"/>
                </a:lnTo>
                <a:lnTo>
                  <a:pt x="347098" y="1610192"/>
                </a:lnTo>
                <a:lnTo>
                  <a:pt x="312598" y="1581899"/>
                </a:lnTo>
                <a:lnTo>
                  <a:pt x="279557" y="1551962"/>
                </a:lnTo>
                <a:lnTo>
                  <a:pt x="248037" y="1520442"/>
                </a:lnTo>
                <a:lnTo>
                  <a:pt x="218100" y="1487401"/>
                </a:lnTo>
                <a:lnTo>
                  <a:pt x="189807" y="1452901"/>
                </a:lnTo>
                <a:lnTo>
                  <a:pt x="163222" y="1417006"/>
                </a:lnTo>
                <a:lnTo>
                  <a:pt x="138406" y="1379777"/>
                </a:lnTo>
                <a:lnTo>
                  <a:pt x="115422" y="1341276"/>
                </a:lnTo>
                <a:lnTo>
                  <a:pt x="94331" y="1301565"/>
                </a:lnTo>
                <a:lnTo>
                  <a:pt x="75197" y="1260707"/>
                </a:lnTo>
                <a:lnTo>
                  <a:pt x="58080" y="1218763"/>
                </a:lnTo>
                <a:lnTo>
                  <a:pt x="43044" y="1175797"/>
                </a:lnTo>
                <a:lnTo>
                  <a:pt x="30151" y="1131870"/>
                </a:lnTo>
                <a:lnTo>
                  <a:pt x="19462" y="1087044"/>
                </a:lnTo>
                <a:lnTo>
                  <a:pt x="11041" y="1041382"/>
                </a:lnTo>
                <a:lnTo>
                  <a:pt x="4948" y="994946"/>
                </a:lnTo>
                <a:lnTo>
                  <a:pt x="1247" y="947798"/>
                </a:lnTo>
                <a:lnTo>
                  <a:pt x="0" y="899999"/>
                </a:lnTo>
                <a:lnTo>
                  <a:pt x="1247" y="852201"/>
                </a:lnTo>
                <a:lnTo>
                  <a:pt x="4948" y="805053"/>
                </a:lnTo>
                <a:lnTo>
                  <a:pt x="11041" y="758617"/>
                </a:lnTo>
                <a:lnTo>
                  <a:pt x="19462" y="712955"/>
                </a:lnTo>
                <a:lnTo>
                  <a:pt x="30151" y="668129"/>
                </a:lnTo>
                <a:lnTo>
                  <a:pt x="43044" y="624202"/>
                </a:lnTo>
                <a:lnTo>
                  <a:pt x="58080" y="581236"/>
                </a:lnTo>
                <a:lnTo>
                  <a:pt x="75197" y="539292"/>
                </a:lnTo>
                <a:lnTo>
                  <a:pt x="94331" y="498434"/>
                </a:lnTo>
                <a:lnTo>
                  <a:pt x="115422" y="458723"/>
                </a:lnTo>
                <a:lnTo>
                  <a:pt x="138406" y="420222"/>
                </a:lnTo>
                <a:lnTo>
                  <a:pt x="163222" y="382993"/>
                </a:lnTo>
                <a:lnTo>
                  <a:pt x="189807" y="347098"/>
                </a:lnTo>
                <a:lnTo>
                  <a:pt x="218100" y="312598"/>
                </a:lnTo>
                <a:lnTo>
                  <a:pt x="248037" y="279557"/>
                </a:lnTo>
                <a:lnTo>
                  <a:pt x="279557" y="248037"/>
                </a:lnTo>
                <a:lnTo>
                  <a:pt x="312598" y="218100"/>
                </a:lnTo>
                <a:lnTo>
                  <a:pt x="347098" y="189807"/>
                </a:lnTo>
                <a:lnTo>
                  <a:pt x="382993" y="163222"/>
                </a:lnTo>
                <a:lnTo>
                  <a:pt x="420222" y="138406"/>
                </a:lnTo>
                <a:lnTo>
                  <a:pt x="458723" y="115422"/>
                </a:lnTo>
                <a:lnTo>
                  <a:pt x="498434" y="94331"/>
                </a:lnTo>
                <a:lnTo>
                  <a:pt x="539292" y="75197"/>
                </a:lnTo>
                <a:lnTo>
                  <a:pt x="581236" y="58080"/>
                </a:lnTo>
                <a:lnTo>
                  <a:pt x="624202" y="43044"/>
                </a:lnTo>
                <a:lnTo>
                  <a:pt x="668129" y="30151"/>
                </a:lnTo>
                <a:lnTo>
                  <a:pt x="712955" y="19462"/>
                </a:lnTo>
                <a:lnTo>
                  <a:pt x="758617" y="11041"/>
                </a:lnTo>
                <a:lnTo>
                  <a:pt x="805053" y="4948"/>
                </a:lnTo>
                <a:lnTo>
                  <a:pt x="852201" y="1247"/>
                </a:lnTo>
                <a:lnTo>
                  <a:pt x="899999" y="0"/>
                </a:lnTo>
                <a:lnTo>
                  <a:pt x="950980" y="1443"/>
                </a:lnTo>
                <a:lnTo>
                  <a:pt x="1001552" y="5744"/>
                </a:lnTo>
                <a:lnTo>
                  <a:pt x="1051604" y="12856"/>
                </a:lnTo>
                <a:lnTo>
                  <a:pt x="1101026" y="22734"/>
                </a:lnTo>
                <a:lnTo>
                  <a:pt x="1149709" y="35333"/>
                </a:lnTo>
                <a:lnTo>
                  <a:pt x="1197542" y="50606"/>
                </a:lnTo>
                <a:lnTo>
                  <a:pt x="1244415" y="68508"/>
                </a:lnTo>
                <a:lnTo>
                  <a:pt x="1290217" y="88993"/>
                </a:lnTo>
                <a:lnTo>
                  <a:pt x="1334840" y="112017"/>
                </a:lnTo>
                <a:lnTo>
                  <a:pt x="1378172" y="137532"/>
                </a:lnTo>
                <a:lnTo>
                  <a:pt x="1420104" y="165494"/>
                </a:lnTo>
                <a:lnTo>
                  <a:pt x="1460525" y="195857"/>
                </a:lnTo>
                <a:lnTo>
                  <a:pt x="1499325" y="228575"/>
                </a:lnTo>
                <a:lnTo>
                  <a:pt x="1536395" y="263603"/>
                </a:lnTo>
                <a:lnTo>
                  <a:pt x="1571423" y="300673"/>
                </a:lnTo>
                <a:lnTo>
                  <a:pt x="1604142" y="339474"/>
                </a:lnTo>
                <a:lnTo>
                  <a:pt x="1634505" y="379895"/>
                </a:lnTo>
                <a:lnTo>
                  <a:pt x="1662467" y="421827"/>
                </a:lnTo>
                <a:lnTo>
                  <a:pt x="1687982" y="465159"/>
                </a:lnTo>
                <a:lnTo>
                  <a:pt x="1711006" y="509782"/>
                </a:lnTo>
                <a:lnTo>
                  <a:pt x="1731491" y="555584"/>
                </a:lnTo>
                <a:lnTo>
                  <a:pt x="1749393" y="602457"/>
                </a:lnTo>
                <a:lnTo>
                  <a:pt x="1764666" y="650290"/>
                </a:lnTo>
                <a:lnTo>
                  <a:pt x="1777264" y="698973"/>
                </a:lnTo>
                <a:lnTo>
                  <a:pt x="1787143" y="748395"/>
                </a:lnTo>
                <a:lnTo>
                  <a:pt x="1794255" y="798447"/>
                </a:lnTo>
                <a:lnTo>
                  <a:pt x="1798556" y="849019"/>
                </a:lnTo>
                <a:lnTo>
                  <a:pt x="1799999" y="899999"/>
                </a:lnTo>
                <a:lnTo>
                  <a:pt x="1798752" y="947798"/>
                </a:lnTo>
                <a:lnTo>
                  <a:pt x="1795051" y="994946"/>
                </a:lnTo>
                <a:lnTo>
                  <a:pt x="1788958" y="1041382"/>
                </a:lnTo>
                <a:lnTo>
                  <a:pt x="1780537" y="1087044"/>
                </a:lnTo>
                <a:lnTo>
                  <a:pt x="1769848" y="1131870"/>
                </a:lnTo>
                <a:lnTo>
                  <a:pt x="1756955" y="1175797"/>
                </a:lnTo>
                <a:lnTo>
                  <a:pt x="1741919" y="1218763"/>
                </a:lnTo>
                <a:lnTo>
                  <a:pt x="1724802" y="1260707"/>
                </a:lnTo>
                <a:lnTo>
                  <a:pt x="1705668" y="1301565"/>
                </a:lnTo>
                <a:lnTo>
                  <a:pt x="1684577" y="1341276"/>
                </a:lnTo>
                <a:lnTo>
                  <a:pt x="1661593" y="1379777"/>
                </a:lnTo>
                <a:lnTo>
                  <a:pt x="1636777" y="1417006"/>
                </a:lnTo>
                <a:lnTo>
                  <a:pt x="1610192" y="1452901"/>
                </a:lnTo>
                <a:lnTo>
                  <a:pt x="1581899" y="1487401"/>
                </a:lnTo>
                <a:lnTo>
                  <a:pt x="1551962" y="1520442"/>
                </a:lnTo>
                <a:lnTo>
                  <a:pt x="1520442" y="1551962"/>
                </a:lnTo>
                <a:lnTo>
                  <a:pt x="1487401" y="1581899"/>
                </a:lnTo>
                <a:lnTo>
                  <a:pt x="1452901" y="1610192"/>
                </a:lnTo>
                <a:lnTo>
                  <a:pt x="1417006" y="1636777"/>
                </a:lnTo>
                <a:lnTo>
                  <a:pt x="1379777" y="1661593"/>
                </a:lnTo>
                <a:lnTo>
                  <a:pt x="1341276" y="1684577"/>
                </a:lnTo>
                <a:lnTo>
                  <a:pt x="1301565" y="1705668"/>
                </a:lnTo>
                <a:lnTo>
                  <a:pt x="1260707" y="1724802"/>
                </a:lnTo>
                <a:lnTo>
                  <a:pt x="1218763" y="1741919"/>
                </a:lnTo>
                <a:lnTo>
                  <a:pt x="1175797" y="1756955"/>
                </a:lnTo>
                <a:lnTo>
                  <a:pt x="1131870" y="1769848"/>
                </a:lnTo>
                <a:lnTo>
                  <a:pt x="1087044" y="1780537"/>
                </a:lnTo>
                <a:lnTo>
                  <a:pt x="1041382" y="1788958"/>
                </a:lnTo>
                <a:lnTo>
                  <a:pt x="994946" y="1795051"/>
                </a:lnTo>
                <a:lnTo>
                  <a:pt x="947798" y="1798752"/>
                </a:lnTo>
                <a:lnTo>
                  <a:pt x="899999" y="1799999"/>
                </a:lnTo>
                <a:close/>
              </a:path>
            </a:pathLst>
          </a:custGeom>
          <a:solidFill>
            <a:srgbClr val="9900CC"/>
          </a:solidFill>
          <a:ln>
            <a:solidFill>
              <a:srgbClr val="9900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1" name="object 7"/>
          <p:cNvSpPr txBox="1"/>
          <p:nvPr/>
        </p:nvSpPr>
        <p:spPr>
          <a:xfrm>
            <a:off x="7838313" y="3644577"/>
            <a:ext cx="1067435" cy="574040"/>
          </a:xfrm>
          <a:prstGeom prst="rect">
            <a:avLst/>
          </a:prstGeom>
        </p:spPr>
        <p:txBody>
          <a:bodyPr vert="horz" wrap="square" lIns="0" tIns="12700" rIns="0" bIns="0" rtlCol="0">
            <a:spAutoFit/>
          </a:bodyPr>
          <a:lstStyle/>
          <a:p>
            <a:pPr marL="12700" marR="5080" lvl="0" indent="3175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FFFF"/>
                </a:solidFill>
                <a:effectLst/>
                <a:uLnTx/>
                <a:uFillTx/>
                <a:latin typeface="Arial"/>
                <a:ea typeface="+mn-ea"/>
                <a:cs typeface="Arial"/>
                <a:sym typeface="Arial"/>
              </a:rPr>
              <a:t>Adjuvant </a:t>
            </a:r>
            <a:r>
              <a:rPr kumimoji="0" sz="1800" b="1" i="0" u="none" strike="noStrike" kern="1200" cap="none" spc="-490" normalizeH="0" baseline="0" noProof="0" dirty="0">
                <a:ln>
                  <a:noFill/>
                </a:ln>
                <a:solidFill>
                  <a:srgbClr val="FFFFFF"/>
                </a:solidFill>
                <a:effectLst/>
                <a:uLnTx/>
                <a:uFillTx/>
                <a:latin typeface="Arial"/>
                <a:ea typeface="+mn-ea"/>
                <a:cs typeface="Arial"/>
                <a:sym typeface="Arial"/>
              </a:rPr>
              <a:t> </a:t>
            </a:r>
            <a:r>
              <a:rPr kumimoji="0" sz="1800" b="1" i="0" u="none" strike="noStrike" kern="1200" cap="none" spc="0" normalizeH="0" baseline="0" noProof="0" dirty="0">
                <a:ln>
                  <a:noFill/>
                </a:ln>
                <a:solidFill>
                  <a:srgbClr val="FFFFFF"/>
                </a:solidFill>
                <a:effectLst/>
                <a:uLnTx/>
                <a:uFillTx/>
                <a:latin typeface="Arial"/>
                <a:ea typeface="+mn-ea"/>
                <a:cs typeface="Arial"/>
                <a:sym typeface="Arial"/>
              </a:rPr>
              <a:t>treatment</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2" name="object 8"/>
          <p:cNvSpPr txBox="1"/>
          <p:nvPr/>
        </p:nvSpPr>
        <p:spPr>
          <a:xfrm>
            <a:off x="9533687" y="3573148"/>
            <a:ext cx="2029460" cy="696595"/>
          </a:xfrm>
          <a:prstGeom prst="rect">
            <a:avLst/>
          </a:prstGeom>
        </p:spPr>
        <p:txBody>
          <a:bodyPr vert="horz" wrap="square" lIns="0" tIns="12065" rIns="0" bIns="0" rtlCol="0">
            <a:spAutoFit/>
          </a:bodyPr>
          <a:lstStyle/>
          <a:p>
            <a:pPr marL="12065" marR="5080" lvl="0" indent="0" algn="ctr"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Patient</a:t>
            </a:r>
            <a:r>
              <a:rPr kumimoji="0" sz="1450" b="1" i="0" u="none" strike="noStrike" kern="1200" cap="none" spc="-15"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is</a:t>
            </a:r>
            <a:r>
              <a:rPr kumimoji="0" sz="1450" b="1" i="0" u="none" strike="noStrike" kern="1200" cap="none" spc="-10"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fit</a:t>
            </a:r>
            <a:r>
              <a:rPr kumimoji="0" sz="1450" b="1" i="0" u="none" strike="noStrike" kern="1200" cap="none" spc="-15"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enough</a:t>
            </a:r>
            <a:r>
              <a:rPr kumimoji="0" sz="1450" b="1" i="0" u="none" strike="noStrike" kern="1200" cap="none" spc="-10"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to </a:t>
            </a:r>
            <a:r>
              <a:rPr kumimoji="0" sz="1450" b="1" i="0" u="none" strike="noStrike" kern="1200" cap="none" spc="-390"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tolerate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post-surgery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 treatment</a:t>
            </a:r>
            <a:endParaRPr kumimoji="0" sz="1450" b="0" i="0" u="none" strike="noStrike" kern="1200" cap="none" spc="0" normalizeH="0" baseline="0" noProof="0" dirty="0">
              <a:ln>
                <a:noFill/>
              </a:ln>
              <a:solidFill>
                <a:srgbClr val="9900CC"/>
              </a:solidFill>
              <a:effectLst/>
              <a:uLnTx/>
              <a:uFillTx/>
              <a:latin typeface="Arial"/>
              <a:ea typeface="+mn-ea"/>
              <a:cs typeface="Arial"/>
              <a:sym typeface="Arial"/>
            </a:endParaRPr>
          </a:p>
        </p:txBody>
      </p:sp>
      <p:sp>
        <p:nvSpPr>
          <p:cNvPr id="23" name="object 9"/>
          <p:cNvSpPr txBox="1"/>
          <p:nvPr/>
        </p:nvSpPr>
        <p:spPr>
          <a:xfrm>
            <a:off x="7567628" y="5250320"/>
            <a:ext cx="1605915" cy="696595"/>
          </a:xfrm>
          <a:prstGeom prst="rect">
            <a:avLst/>
          </a:prstGeom>
        </p:spPr>
        <p:txBody>
          <a:bodyPr vert="horz" wrap="square" lIns="0" tIns="12065" rIns="0" bIns="0" rtlCol="0">
            <a:spAutoFit/>
          </a:bodyPr>
          <a:lstStyle/>
          <a:p>
            <a:pPr marL="12065" marR="5080" lvl="0" indent="0" algn="ctr"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Patient is anxious </a:t>
            </a:r>
            <a:r>
              <a:rPr kumimoji="0" sz="1450" b="1" i="0" u="none" strike="noStrike" kern="1200" cap="none" spc="-390"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about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delaying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surgery</a:t>
            </a:r>
            <a:endParaRPr kumimoji="0" sz="1450" b="0" i="0" u="none" strike="noStrike" kern="1200" cap="none" spc="0" normalizeH="0" baseline="0" noProof="0">
              <a:ln>
                <a:noFill/>
              </a:ln>
              <a:solidFill>
                <a:srgbClr val="9900CC"/>
              </a:solidFill>
              <a:effectLst/>
              <a:uLnTx/>
              <a:uFillTx/>
              <a:latin typeface="Arial"/>
              <a:ea typeface="+mn-ea"/>
              <a:cs typeface="Arial"/>
              <a:sym typeface="Arial"/>
            </a:endParaRPr>
          </a:p>
        </p:txBody>
      </p:sp>
      <p:sp>
        <p:nvSpPr>
          <p:cNvPr id="24" name="object 10"/>
          <p:cNvSpPr txBox="1"/>
          <p:nvPr/>
        </p:nvSpPr>
        <p:spPr>
          <a:xfrm>
            <a:off x="7262533" y="2005851"/>
            <a:ext cx="2218690" cy="449034"/>
          </a:xfrm>
          <a:prstGeom prst="rect">
            <a:avLst/>
          </a:prstGeom>
        </p:spPr>
        <p:txBody>
          <a:bodyPr vert="horz" wrap="square" lIns="0" tIns="12065" rIns="0" bIns="0" rtlCol="0">
            <a:spAutoFit/>
          </a:bodyPr>
          <a:lstStyle/>
          <a:p>
            <a:pPr marL="337820" marR="5080" lvl="0" indent="-325755" algn="l"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Upfront resection avoids </a:t>
            </a:r>
            <a:r>
              <a:rPr kumimoji="0" sz="1450" b="1" i="0" u="none" strike="noStrike" kern="1200" cap="none" spc="-390"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delays</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to</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surgery</a:t>
            </a:r>
            <a:endParaRPr kumimoji="0" sz="1450" b="0" i="0" u="none" strike="noStrike" kern="1200" cap="none" spc="0" normalizeH="0" baseline="0" noProof="0" dirty="0">
              <a:ln>
                <a:noFill/>
              </a:ln>
              <a:solidFill>
                <a:srgbClr val="9900CC"/>
              </a:solidFill>
              <a:effectLst/>
              <a:uLnTx/>
              <a:uFillTx/>
              <a:latin typeface="Arial"/>
              <a:ea typeface="+mn-ea"/>
              <a:cs typeface="Arial"/>
              <a:sym typeface="Arial"/>
            </a:endParaRPr>
          </a:p>
        </p:txBody>
      </p:sp>
      <p:sp>
        <p:nvSpPr>
          <p:cNvPr id="25" name="object 11"/>
          <p:cNvSpPr txBox="1"/>
          <p:nvPr/>
        </p:nvSpPr>
        <p:spPr>
          <a:xfrm>
            <a:off x="2935933" y="5250320"/>
            <a:ext cx="1884680" cy="696595"/>
          </a:xfrm>
          <a:prstGeom prst="rect">
            <a:avLst/>
          </a:prstGeom>
        </p:spPr>
        <p:txBody>
          <a:bodyPr vert="horz" wrap="square" lIns="0" tIns="12065" rIns="0" bIns="0" rtlCol="0">
            <a:spAutoFit/>
          </a:bodyPr>
          <a:lstStyle/>
          <a:p>
            <a:pPr marL="12700" marR="5080" lvl="0" indent="0" algn="ctr"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5" normalizeH="0" baseline="0" noProof="0" dirty="0">
                <a:ln>
                  <a:noFill/>
                </a:ln>
                <a:solidFill>
                  <a:srgbClr val="44546A">
                    <a:lumMod val="60000"/>
                    <a:lumOff val="40000"/>
                  </a:srgbClr>
                </a:solidFill>
                <a:effectLst/>
                <a:uLnTx/>
                <a:uFillTx/>
                <a:latin typeface="Arial"/>
                <a:ea typeface="+mn-ea"/>
                <a:cs typeface="Arial"/>
                <a:sym typeface="Arial"/>
              </a:rPr>
              <a:t>Poor </a:t>
            </a:r>
            <a:r>
              <a:rPr kumimoji="0" sz="1450" b="1" i="0" u="none" strike="noStrike" kern="1200" cap="none" spc="0" normalizeH="0" baseline="0" noProof="0" dirty="0">
                <a:ln>
                  <a:noFill/>
                </a:ln>
                <a:solidFill>
                  <a:srgbClr val="44546A">
                    <a:lumMod val="60000"/>
                    <a:lumOff val="40000"/>
                  </a:srgbClr>
                </a:solidFill>
                <a:effectLst/>
                <a:uLnTx/>
                <a:uFillTx/>
                <a:latin typeface="Arial"/>
                <a:ea typeface="+mn-ea"/>
                <a:cs typeface="Arial"/>
                <a:sym typeface="Arial"/>
              </a:rPr>
              <a:t>hospital access </a:t>
            </a:r>
            <a:r>
              <a:rPr kumimoji="0" sz="1450" b="1" i="0" u="none" strike="noStrike" kern="1200" cap="none" spc="-390" normalizeH="0" baseline="0" noProof="0" dirty="0">
                <a:ln>
                  <a:noFill/>
                </a:ln>
                <a:solidFill>
                  <a:srgbClr val="44546A">
                    <a:lumMod val="60000"/>
                    <a:lumOff val="40000"/>
                  </a:srgbClr>
                </a:solidFill>
                <a:effectLst/>
                <a:uLnTx/>
                <a:uFillTx/>
                <a:latin typeface="Arial"/>
                <a:ea typeface="+mn-ea"/>
                <a:cs typeface="Arial"/>
                <a:sym typeface="Arial"/>
              </a:rPr>
              <a:t> </a:t>
            </a:r>
            <a:r>
              <a:rPr kumimoji="0" sz="1450" b="1" i="0" u="none" strike="noStrike" kern="1200" cap="none" spc="5" normalizeH="0" baseline="0" noProof="0" dirty="0">
                <a:ln>
                  <a:noFill/>
                </a:ln>
                <a:solidFill>
                  <a:srgbClr val="44546A">
                    <a:lumMod val="60000"/>
                    <a:lumOff val="40000"/>
                  </a:srgbClr>
                </a:solidFill>
                <a:effectLst/>
                <a:uLnTx/>
                <a:uFillTx/>
                <a:latin typeface="Arial"/>
                <a:ea typeface="+mn-ea"/>
                <a:cs typeface="Arial"/>
                <a:sym typeface="Arial"/>
              </a:rPr>
              <a:t>and </a:t>
            </a:r>
            <a:r>
              <a:rPr kumimoji="0" sz="1450" b="1" i="0" u="none" strike="noStrike" kern="1200" cap="none" spc="0" normalizeH="0" baseline="0" noProof="0" dirty="0">
                <a:ln>
                  <a:noFill/>
                </a:ln>
                <a:solidFill>
                  <a:srgbClr val="44546A">
                    <a:lumMod val="60000"/>
                    <a:lumOff val="40000"/>
                  </a:srgbClr>
                </a:solidFill>
                <a:effectLst/>
                <a:uLnTx/>
                <a:uFillTx/>
                <a:latin typeface="Arial"/>
                <a:ea typeface="+mn-ea"/>
                <a:cs typeface="Arial"/>
                <a:sym typeface="Arial"/>
              </a:rPr>
              <a:t>lack </a:t>
            </a:r>
            <a:r>
              <a:rPr kumimoji="0" sz="1450" b="1" i="0" u="none" strike="noStrike" kern="1200" cap="none" spc="5" normalizeH="0" baseline="0" noProof="0" dirty="0">
                <a:ln>
                  <a:noFill/>
                </a:ln>
                <a:solidFill>
                  <a:srgbClr val="44546A">
                    <a:lumMod val="60000"/>
                    <a:lumOff val="40000"/>
                  </a:srgbClr>
                </a:solidFill>
                <a:effectLst/>
                <a:uLnTx/>
                <a:uFillTx/>
                <a:latin typeface="Arial"/>
                <a:ea typeface="+mn-ea"/>
                <a:cs typeface="Arial"/>
                <a:sym typeface="Arial"/>
              </a:rPr>
              <a:t>of </a:t>
            </a:r>
            <a:r>
              <a:rPr kumimoji="0" sz="1450" b="1" i="0" u="none" strike="noStrike" kern="1200" cap="none" spc="0" normalizeH="0" baseline="0" noProof="0" dirty="0">
                <a:ln>
                  <a:noFill/>
                </a:ln>
                <a:solidFill>
                  <a:srgbClr val="44546A">
                    <a:lumMod val="60000"/>
                    <a:lumOff val="40000"/>
                  </a:srgbClr>
                </a:solidFill>
                <a:effectLst/>
                <a:uLnTx/>
                <a:uFillTx/>
                <a:latin typeface="Arial"/>
                <a:ea typeface="+mn-ea"/>
                <a:cs typeface="Arial"/>
                <a:sym typeface="Arial"/>
              </a:rPr>
              <a:t>support </a:t>
            </a:r>
            <a:r>
              <a:rPr kumimoji="0" sz="1450" b="1" i="0" u="none" strike="noStrike" kern="1200" cap="none" spc="5" normalizeH="0" baseline="0" noProof="0" dirty="0">
                <a:ln>
                  <a:noFill/>
                </a:ln>
                <a:solidFill>
                  <a:srgbClr val="44546A">
                    <a:lumMod val="60000"/>
                    <a:lumOff val="40000"/>
                  </a:srgbClr>
                </a:solidFill>
                <a:effectLst/>
                <a:uLnTx/>
                <a:uFillTx/>
                <a:latin typeface="Arial"/>
                <a:ea typeface="+mn-ea"/>
                <a:cs typeface="Arial"/>
                <a:sym typeface="Arial"/>
              </a:rPr>
              <a:t> at</a:t>
            </a:r>
            <a:r>
              <a:rPr kumimoji="0" sz="1450" b="1" i="0" u="none" strike="noStrike" kern="1200" cap="none" spc="-5" normalizeH="0" baseline="0" noProof="0" dirty="0">
                <a:ln>
                  <a:noFill/>
                </a:ln>
                <a:solidFill>
                  <a:srgbClr val="44546A">
                    <a:lumMod val="60000"/>
                    <a:lumOff val="40000"/>
                  </a:srgbClr>
                </a:solidFill>
                <a:effectLst/>
                <a:uLnTx/>
                <a:uFillTx/>
                <a:latin typeface="Arial"/>
                <a:ea typeface="+mn-ea"/>
                <a:cs typeface="Arial"/>
                <a:sym typeface="Arial"/>
              </a:rPr>
              <a:t> </a:t>
            </a:r>
            <a:r>
              <a:rPr kumimoji="0" sz="1450" b="1" i="0" u="none" strike="noStrike" kern="1200" cap="none" spc="5" normalizeH="0" baseline="0" noProof="0" dirty="0">
                <a:ln>
                  <a:noFill/>
                </a:ln>
                <a:solidFill>
                  <a:srgbClr val="44546A">
                    <a:lumMod val="60000"/>
                    <a:lumOff val="40000"/>
                  </a:srgbClr>
                </a:solidFill>
                <a:effectLst/>
                <a:uLnTx/>
                <a:uFillTx/>
                <a:latin typeface="Arial"/>
                <a:ea typeface="+mn-ea"/>
                <a:cs typeface="Arial"/>
                <a:sym typeface="Arial"/>
              </a:rPr>
              <a:t>home</a:t>
            </a:r>
            <a:endParaRPr kumimoji="0" sz="1450" b="0" i="0" u="none" strike="noStrike" kern="1200" cap="none" spc="0" normalizeH="0" baseline="0" noProof="0" dirty="0">
              <a:ln>
                <a:noFill/>
              </a:ln>
              <a:solidFill>
                <a:srgbClr val="44546A">
                  <a:lumMod val="60000"/>
                  <a:lumOff val="40000"/>
                </a:srgbClr>
              </a:solidFill>
              <a:effectLst/>
              <a:uLnTx/>
              <a:uFillTx/>
              <a:latin typeface="Arial"/>
              <a:ea typeface="+mn-ea"/>
              <a:cs typeface="Arial"/>
              <a:sym typeface="Arial"/>
            </a:endParaRPr>
          </a:p>
        </p:txBody>
      </p:sp>
      <p:sp>
        <p:nvSpPr>
          <p:cNvPr id="26" name="object 12"/>
          <p:cNvSpPr txBox="1"/>
          <p:nvPr/>
        </p:nvSpPr>
        <p:spPr>
          <a:xfrm>
            <a:off x="2811931" y="2005851"/>
            <a:ext cx="2133600" cy="696595"/>
          </a:xfrm>
          <a:prstGeom prst="rect">
            <a:avLst/>
          </a:prstGeom>
        </p:spPr>
        <p:txBody>
          <a:bodyPr vert="horz" wrap="square" lIns="0" tIns="12065" rIns="0" bIns="0" rtlCol="0">
            <a:spAutoFit/>
          </a:bodyPr>
          <a:lstStyle/>
          <a:p>
            <a:pPr marL="12700" marR="5080" lvl="0" indent="0" algn="ctr"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Patient</a:t>
            </a:r>
            <a:r>
              <a:rPr kumimoji="0" sz="1450" b="1" i="0" u="none" strike="noStrike" kern="1200" cap="none" spc="-15"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may</a:t>
            </a:r>
            <a:r>
              <a:rPr kumimoji="0" sz="1450" b="1" i="0" u="none" strike="noStrike" kern="1200" cap="none" spc="-15"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not</a:t>
            </a:r>
            <a:r>
              <a:rPr kumimoji="0" sz="1450" b="1" i="0" u="none" strike="noStrike" kern="1200" cap="none" spc="-10"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tolerate </a:t>
            </a:r>
            <a:r>
              <a:rPr kumimoji="0" sz="1450" b="1" i="0" u="none" strike="noStrike" kern="1200" cap="none" spc="-390"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the</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adjuvant</a:t>
            </a:r>
            <a:endParaRPr kumimoji="0" sz="1450" b="0" i="0" u="none" strike="noStrike" kern="1200" cap="none" spc="0" normalizeH="0" baseline="0" noProof="0" dirty="0">
              <a:ln>
                <a:noFill/>
              </a:ln>
              <a:solidFill>
                <a:prstClr val="black"/>
              </a:solidFill>
              <a:effectLst/>
              <a:uLnTx/>
              <a:uFillTx/>
              <a:latin typeface="Arial"/>
              <a:ea typeface="+mn-ea"/>
              <a:cs typeface="Arial"/>
              <a:sym typeface="Arial"/>
            </a:endParaRPr>
          </a:p>
          <a:p>
            <a:pPr marL="3175" marR="0" lvl="0" indent="0" algn="ctr" defTabSz="914400" rtl="0" eaLnBrk="1" fontAlgn="auto" latinLnBrk="0" hangingPunct="1">
              <a:lnSpc>
                <a:spcPct val="100000"/>
              </a:lnSpc>
              <a:spcBef>
                <a:spcPts val="20"/>
              </a:spcBef>
              <a:spcAft>
                <a:spcPts val="0"/>
              </a:spcAft>
              <a:buClrTx/>
              <a:buSzTx/>
              <a:buFontTx/>
              <a:buNone/>
              <a:tabLst/>
              <a:defRPr/>
            </a:pP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therapy</a:t>
            </a:r>
            <a:r>
              <a:rPr kumimoji="0" sz="1450" b="1" i="0" u="none" strike="noStrike" kern="1200" cap="none" spc="-20"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schedule</a:t>
            </a:r>
            <a:endParaRPr kumimoji="0" sz="145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27" name="object 13"/>
          <p:cNvSpPr txBox="1"/>
          <p:nvPr/>
        </p:nvSpPr>
        <p:spPr>
          <a:xfrm>
            <a:off x="415311" y="3585082"/>
            <a:ext cx="2307590" cy="688330"/>
          </a:xfrm>
          <a:prstGeom prst="rect">
            <a:avLst/>
          </a:prstGeom>
        </p:spPr>
        <p:txBody>
          <a:bodyPr vert="horz" wrap="square" lIns="0" tIns="12065" rIns="0" bIns="0" rtlCol="0">
            <a:spAutoFit/>
          </a:bodyPr>
          <a:lstStyle/>
          <a:p>
            <a:pPr marL="12065" marR="5080" lvl="0" indent="0" algn="ctr"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Potential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for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downstaging </a:t>
            </a:r>
            <a:r>
              <a:rPr kumimoji="0" sz="1450" b="1" i="0" u="none" strike="noStrike" kern="1200" cap="none" spc="-390"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or tumour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shrinkage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that </a:t>
            </a:r>
            <a:r>
              <a:rPr kumimoji="0" sz="1450" b="1" i="0" u="none" strike="noStrike" kern="1200" cap="none" spc="10"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reduces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surgical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complexity</a:t>
            </a:r>
            <a:endParaRPr kumimoji="0" sz="145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28" name="object 14"/>
          <p:cNvSpPr txBox="1"/>
          <p:nvPr/>
        </p:nvSpPr>
        <p:spPr>
          <a:xfrm>
            <a:off x="5590919" y="2050641"/>
            <a:ext cx="1008380" cy="473075"/>
          </a:xfrm>
          <a:prstGeom prst="rect">
            <a:avLst/>
          </a:prstGeom>
        </p:spPr>
        <p:txBody>
          <a:bodyPr vert="horz" wrap="square" lIns="0" tIns="14604" rIns="0" bIns="0" rtlCol="0">
            <a:spAutoFit/>
          </a:bodyPr>
          <a:lstStyle/>
          <a:p>
            <a:pPr marL="53975" marR="0" lvl="0" indent="0" algn="l" defTabSz="914400" rtl="0" eaLnBrk="1" fontAlgn="auto" latinLnBrk="0" hangingPunct="1">
              <a:lnSpc>
                <a:spcPct val="100000"/>
              </a:lnSpc>
              <a:spcBef>
                <a:spcPts val="114"/>
              </a:spcBef>
              <a:spcAft>
                <a:spcPts val="0"/>
              </a:spcAft>
              <a:buClrTx/>
              <a:buSzTx/>
              <a:buFontTx/>
              <a:buNone/>
              <a:tabLst/>
              <a:defRPr/>
            </a:pPr>
            <a:r>
              <a:rPr kumimoji="0" sz="1450" b="1" i="1" u="none" strike="noStrike" kern="1200" cap="none" spc="5" normalizeH="0" baseline="0" noProof="0" dirty="0">
                <a:ln>
                  <a:noFill/>
                </a:ln>
                <a:solidFill>
                  <a:prstClr val="black"/>
                </a:solidFill>
                <a:effectLst/>
                <a:uLnTx/>
                <a:uFillTx/>
                <a:latin typeface="Arial"/>
                <a:ea typeface="+mn-ea"/>
                <a:cs typeface="Arial"/>
                <a:sym typeface="Arial"/>
              </a:rPr>
              <a:t>EGFR</a:t>
            </a:r>
            <a:r>
              <a:rPr kumimoji="0" sz="1450" b="1" i="1" u="none" strike="noStrike" kern="1200" cap="none" spc="-40" normalizeH="0" baseline="0" noProof="0" dirty="0">
                <a:ln>
                  <a:noFill/>
                </a:ln>
                <a:solidFill>
                  <a:prstClr val="black"/>
                </a:solidFill>
                <a:effectLst/>
                <a:uLnTx/>
                <a:uFillTx/>
                <a:latin typeface="Arial"/>
                <a:ea typeface="+mn-ea"/>
                <a:cs typeface="Arial"/>
                <a:sym typeface="Arial"/>
              </a:rPr>
              <a:t> </a:t>
            </a:r>
            <a:r>
              <a:rPr kumimoji="0" sz="1450" b="1" i="0" u="none" strike="noStrike" kern="1200" cap="none" spc="5" normalizeH="0" baseline="0" noProof="0" dirty="0">
                <a:ln>
                  <a:noFill/>
                </a:ln>
                <a:solidFill>
                  <a:prstClr val="black"/>
                </a:solidFill>
                <a:effectLst/>
                <a:uLnTx/>
                <a:uFillTx/>
                <a:latin typeface="Arial"/>
                <a:ea typeface="+mn-ea"/>
                <a:cs typeface="Arial"/>
                <a:sym typeface="Arial"/>
              </a:rPr>
              <a:t>and</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20"/>
              </a:spcBef>
              <a:spcAft>
                <a:spcPts val="0"/>
              </a:spcAft>
              <a:buClrTx/>
              <a:buSzTx/>
              <a:buFontTx/>
              <a:buNone/>
              <a:tabLst/>
              <a:defRPr/>
            </a:pPr>
            <a:r>
              <a:rPr kumimoji="0" sz="1450" b="1" i="1" u="none" strike="noStrike" kern="1200" cap="none" spc="5" normalizeH="0" baseline="0" noProof="0" dirty="0">
                <a:ln>
                  <a:noFill/>
                </a:ln>
                <a:solidFill>
                  <a:prstClr val="black"/>
                </a:solidFill>
                <a:effectLst/>
                <a:uLnTx/>
                <a:uFillTx/>
                <a:latin typeface="Arial"/>
                <a:ea typeface="+mn-ea"/>
                <a:cs typeface="Arial"/>
                <a:sym typeface="Arial"/>
              </a:rPr>
              <a:t>ALK</a:t>
            </a:r>
            <a:r>
              <a:rPr kumimoji="0" sz="1450" b="1" i="1" u="none" strike="noStrike" kern="1200" cap="none" spc="-55" normalizeH="0" baseline="0" noProof="0" dirty="0">
                <a:ln>
                  <a:noFill/>
                </a:ln>
                <a:solidFill>
                  <a:prstClr val="black"/>
                </a:solidFill>
                <a:effectLst/>
                <a:uLnTx/>
                <a:uFillTx/>
                <a:latin typeface="Arial"/>
                <a:ea typeface="+mn-ea"/>
                <a:cs typeface="Arial"/>
                <a:sym typeface="Arial"/>
              </a:rPr>
              <a:t> </a:t>
            </a:r>
            <a:r>
              <a:rPr kumimoji="0" sz="1450" b="1" i="0" u="none" strike="noStrike" kern="1200" cap="none" spc="0" normalizeH="0" baseline="0" noProof="0" dirty="0">
                <a:ln>
                  <a:noFill/>
                </a:ln>
                <a:solidFill>
                  <a:prstClr val="black"/>
                </a:solidFill>
                <a:effectLst/>
                <a:uLnTx/>
                <a:uFillTx/>
                <a:latin typeface="Arial"/>
                <a:ea typeface="+mn-ea"/>
                <a:cs typeface="Arial"/>
                <a:sym typeface="Arial"/>
              </a:rPr>
              <a:t>status</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9" name="object 15"/>
          <p:cNvSpPr txBox="1"/>
          <p:nvPr/>
        </p:nvSpPr>
        <p:spPr>
          <a:xfrm>
            <a:off x="5342643" y="4224706"/>
            <a:ext cx="1503680" cy="473075"/>
          </a:xfrm>
          <a:prstGeom prst="rect">
            <a:avLst/>
          </a:prstGeom>
        </p:spPr>
        <p:txBody>
          <a:bodyPr vert="horz" wrap="square" lIns="0" tIns="12065" rIns="0" bIns="0" rtlCol="0">
            <a:spAutoFit/>
          </a:bodyPr>
          <a:lstStyle/>
          <a:p>
            <a:pPr marL="12700" marR="5080" lvl="0" indent="118110" algn="l"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prstClr val="black"/>
                </a:solidFill>
                <a:effectLst/>
                <a:uLnTx/>
                <a:uFillTx/>
                <a:latin typeface="Arial"/>
                <a:ea typeface="+mn-ea"/>
                <a:cs typeface="Arial"/>
                <a:sym typeface="Arial"/>
              </a:rPr>
              <a:t>Disease stage </a:t>
            </a:r>
            <a:r>
              <a:rPr kumimoji="0" sz="1450" b="1" i="0" u="none" strike="noStrike" kern="1200" cap="none" spc="5" normalizeH="0" baseline="0" noProof="0" dirty="0">
                <a:ln>
                  <a:noFill/>
                </a:ln>
                <a:solidFill>
                  <a:prstClr val="black"/>
                </a:solidFill>
                <a:effectLst/>
                <a:uLnTx/>
                <a:uFillTx/>
                <a:latin typeface="Arial"/>
                <a:ea typeface="+mn-ea"/>
                <a:cs typeface="Arial"/>
                <a:sym typeface="Arial"/>
              </a:rPr>
              <a:t> and</a:t>
            </a:r>
            <a:r>
              <a:rPr kumimoji="0" sz="1450" b="1" i="0" u="none" strike="noStrike" kern="1200" cap="none" spc="-35" normalizeH="0" baseline="0" noProof="0" dirty="0">
                <a:ln>
                  <a:noFill/>
                </a:ln>
                <a:solidFill>
                  <a:prstClr val="black"/>
                </a:solidFill>
                <a:effectLst/>
                <a:uLnTx/>
                <a:uFillTx/>
                <a:latin typeface="Arial"/>
                <a:ea typeface="+mn-ea"/>
                <a:cs typeface="Arial"/>
                <a:sym typeface="Arial"/>
              </a:rPr>
              <a:t> </a:t>
            </a:r>
            <a:r>
              <a:rPr kumimoji="0" sz="1450" b="1" i="0" u="none" strike="noStrike" kern="1200" cap="none" spc="5" normalizeH="0" baseline="0" noProof="0" dirty="0">
                <a:ln>
                  <a:noFill/>
                </a:ln>
                <a:solidFill>
                  <a:prstClr val="black"/>
                </a:solidFill>
                <a:effectLst/>
                <a:uLnTx/>
                <a:uFillTx/>
                <a:latin typeface="Arial"/>
                <a:ea typeface="+mn-ea"/>
                <a:cs typeface="Arial"/>
                <a:sym typeface="Arial"/>
              </a:rPr>
              <a:t>nodal</a:t>
            </a:r>
            <a:r>
              <a:rPr kumimoji="0" sz="1450" b="1" i="0" u="none" strike="noStrike" kern="1200" cap="none" spc="-35" normalizeH="0" baseline="0" noProof="0" dirty="0">
                <a:ln>
                  <a:noFill/>
                </a:ln>
                <a:solidFill>
                  <a:prstClr val="black"/>
                </a:solidFill>
                <a:effectLst/>
                <a:uLnTx/>
                <a:uFillTx/>
                <a:latin typeface="Arial"/>
                <a:ea typeface="+mn-ea"/>
                <a:cs typeface="Arial"/>
                <a:sym typeface="Arial"/>
              </a:rPr>
              <a:t> </a:t>
            </a:r>
            <a:r>
              <a:rPr kumimoji="0" sz="1450" b="1" i="0" u="none" strike="noStrike" kern="1200" cap="none" spc="0" normalizeH="0" baseline="0" noProof="0" dirty="0">
                <a:ln>
                  <a:noFill/>
                </a:ln>
                <a:solidFill>
                  <a:prstClr val="black"/>
                </a:solidFill>
                <a:effectLst/>
                <a:uLnTx/>
                <a:uFillTx/>
                <a:latin typeface="Arial"/>
                <a:ea typeface="+mn-ea"/>
                <a:cs typeface="Arial"/>
                <a:sym typeface="Arial"/>
              </a:rPr>
              <a:t>status</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0" name="object 16"/>
          <p:cNvSpPr txBox="1"/>
          <p:nvPr/>
        </p:nvSpPr>
        <p:spPr>
          <a:xfrm>
            <a:off x="5513282" y="3250558"/>
            <a:ext cx="1162050" cy="23788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sz="1450" b="1" i="0" u="none" strike="noStrike" kern="1200" cap="none" spc="5" normalizeH="0" baseline="0" noProof="0" dirty="0">
                <a:ln>
                  <a:noFill/>
                </a:ln>
                <a:solidFill>
                  <a:prstClr val="black"/>
                </a:solidFill>
                <a:effectLst/>
                <a:uLnTx/>
                <a:uFillTx/>
                <a:latin typeface="Arial"/>
                <a:ea typeface="+mn-ea"/>
                <a:cs typeface="Arial"/>
                <a:sym typeface="Arial"/>
              </a:rPr>
              <a:t>PD-L1</a:t>
            </a:r>
            <a:r>
              <a:rPr kumimoji="0" sz="1450" b="1" i="0" u="none" strike="noStrike" kern="1200" cap="none" spc="-60" normalizeH="0" baseline="0" noProof="0" dirty="0">
                <a:ln>
                  <a:noFill/>
                </a:ln>
                <a:solidFill>
                  <a:prstClr val="black"/>
                </a:solidFill>
                <a:effectLst/>
                <a:uLnTx/>
                <a:uFillTx/>
                <a:latin typeface="Arial"/>
                <a:ea typeface="+mn-ea"/>
                <a:cs typeface="Arial"/>
                <a:sym typeface="Arial"/>
              </a:rPr>
              <a:t> </a:t>
            </a:r>
            <a:r>
              <a:rPr kumimoji="0" sz="1450" b="1" i="0" u="none" strike="noStrike" kern="1200" cap="none" spc="0" normalizeH="0" baseline="0" noProof="0" dirty="0">
                <a:ln>
                  <a:noFill/>
                </a:ln>
                <a:solidFill>
                  <a:prstClr val="black"/>
                </a:solidFill>
                <a:effectLst/>
                <a:uLnTx/>
                <a:uFillTx/>
                <a:latin typeface="Arial"/>
                <a:ea typeface="+mn-ea"/>
                <a:cs typeface="Arial"/>
                <a:sym typeface="Arial"/>
              </a:rPr>
              <a:t>status</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1" name="object 17"/>
          <p:cNvSpPr txBox="1"/>
          <p:nvPr/>
        </p:nvSpPr>
        <p:spPr>
          <a:xfrm>
            <a:off x="5882673" y="5424623"/>
            <a:ext cx="429259" cy="23788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sz="1450" b="1" i="0" u="none" strike="noStrike" kern="1200" cap="none" spc="10" normalizeH="0" baseline="0" noProof="0" dirty="0">
                <a:ln>
                  <a:noFill/>
                </a:ln>
                <a:solidFill>
                  <a:prstClr val="black"/>
                </a:solidFill>
                <a:effectLst/>
                <a:uLnTx/>
                <a:uFillTx/>
                <a:latin typeface="Arial"/>
                <a:ea typeface="+mn-ea"/>
                <a:cs typeface="Arial"/>
                <a:sym typeface="Arial"/>
              </a:rPr>
              <a:t>MDT</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2" name="Rettangolo 31"/>
          <p:cNvSpPr/>
          <p:nvPr/>
        </p:nvSpPr>
        <p:spPr>
          <a:xfrm>
            <a:off x="6949620" y="1649154"/>
            <a:ext cx="4897957" cy="5080000"/>
          </a:xfrm>
          <a:prstGeom prst="rect">
            <a:avLst/>
          </a:pr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ttore diritto 32"/>
          <p:cNvCxnSpPr/>
          <p:nvPr/>
        </p:nvCxnSpPr>
        <p:spPr>
          <a:xfrm>
            <a:off x="650149" y="1369706"/>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7076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34559" y="5600406"/>
            <a:ext cx="553720" cy="123189"/>
            <a:chOff x="4334559" y="5600406"/>
            <a:chExt cx="553720" cy="123189"/>
          </a:xfrm>
        </p:grpSpPr>
        <p:sp>
          <p:nvSpPr>
            <p:cNvPr id="3" name="object 3"/>
            <p:cNvSpPr/>
            <p:nvPr/>
          </p:nvSpPr>
          <p:spPr>
            <a:xfrm>
              <a:off x="4334559" y="5661892"/>
              <a:ext cx="410209" cy="0"/>
            </a:xfrm>
            <a:custGeom>
              <a:avLst/>
              <a:gdLst/>
              <a:ahLst/>
              <a:cxnLst/>
              <a:rect l="l" t="t" r="r" b="b"/>
              <a:pathLst>
                <a:path w="410210">
                  <a:moveTo>
                    <a:pt x="0" y="0"/>
                  </a:moveTo>
                  <a:lnTo>
                    <a:pt x="409649" y="0"/>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4" name="object 4"/>
            <p:cNvPicPr/>
            <p:nvPr/>
          </p:nvPicPr>
          <p:blipFill>
            <a:blip r:embed="rId2" cstate="print"/>
            <a:stretch>
              <a:fillRect/>
            </a:stretch>
          </p:blipFill>
          <p:spPr>
            <a:xfrm>
              <a:off x="4729921" y="5600406"/>
              <a:ext cx="158250" cy="122971"/>
            </a:xfrm>
            <a:prstGeom prst="rect">
              <a:avLst/>
            </a:prstGeom>
          </p:spPr>
        </p:pic>
      </p:grpSp>
      <p:grpSp>
        <p:nvGrpSpPr>
          <p:cNvPr id="5" name="object 5"/>
          <p:cNvGrpSpPr/>
          <p:nvPr/>
        </p:nvGrpSpPr>
        <p:grpSpPr>
          <a:xfrm>
            <a:off x="4334636" y="5026092"/>
            <a:ext cx="553720" cy="123189"/>
            <a:chOff x="4334636" y="5026092"/>
            <a:chExt cx="553720" cy="123189"/>
          </a:xfrm>
        </p:grpSpPr>
        <p:sp>
          <p:nvSpPr>
            <p:cNvPr id="6" name="object 6"/>
            <p:cNvSpPr/>
            <p:nvPr/>
          </p:nvSpPr>
          <p:spPr>
            <a:xfrm>
              <a:off x="4334636" y="5087578"/>
              <a:ext cx="410209" cy="0"/>
            </a:xfrm>
            <a:custGeom>
              <a:avLst/>
              <a:gdLst/>
              <a:ahLst/>
              <a:cxnLst/>
              <a:rect l="l" t="t" r="r" b="b"/>
              <a:pathLst>
                <a:path w="410210">
                  <a:moveTo>
                    <a:pt x="0" y="0"/>
                  </a:moveTo>
                  <a:lnTo>
                    <a:pt x="409649" y="0"/>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7" name="object 7"/>
            <p:cNvPicPr/>
            <p:nvPr/>
          </p:nvPicPr>
          <p:blipFill>
            <a:blip r:embed="rId2" cstate="print"/>
            <a:stretch>
              <a:fillRect/>
            </a:stretch>
          </p:blipFill>
          <p:spPr>
            <a:xfrm>
              <a:off x="4729999" y="5026092"/>
              <a:ext cx="158251" cy="122971"/>
            </a:xfrm>
            <a:prstGeom prst="rect">
              <a:avLst/>
            </a:prstGeom>
          </p:spPr>
        </p:pic>
      </p:grpSp>
      <p:grpSp>
        <p:nvGrpSpPr>
          <p:cNvPr id="8" name="object 8"/>
          <p:cNvGrpSpPr/>
          <p:nvPr/>
        </p:nvGrpSpPr>
        <p:grpSpPr>
          <a:xfrm>
            <a:off x="6903717" y="5600406"/>
            <a:ext cx="1462405" cy="123189"/>
            <a:chOff x="6903717" y="5600406"/>
            <a:chExt cx="1462405" cy="123189"/>
          </a:xfrm>
        </p:grpSpPr>
        <p:sp>
          <p:nvSpPr>
            <p:cNvPr id="9" name="object 9"/>
            <p:cNvSpPr/>
            <p:nvPr/>
          </p:nvSpPr>
          <p:spPr>
            <a:xfrm>
              <a:off x="6903717" y="5661892"/>
              <a:ext cx="1318260" cy="0"/>
            </a:xfrm>
            <a:custGeom>
              <a:avLst/>
              <a:gdLst/>
              <a:ahLst/>
              <a:cxnLst/>
              <a:rect l="l" t="t" r="r" b="b"/>
              <a:pathLst>
                <a:path w="1318259">
                  <a:moveTo>
                    <a:pt x="0" y="0"/>
                  </a:moveTo>
                  <a:lnTo>
                    <a:pt x="1318049" y="0"/>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10" name="object 10"/>
            <p:cNvPicPr/>
            <p:nvPr/>
          </p:nvPicPr>
          <p:blipFill>
            <a:blip r:embed="rId3" cstate="print"/>
            <a:stretch>
              <a:fillRect/>
            </a:stretch>
          </p:blipFill>
          <p:spPr>
            <a:xfrm>
              <a:off x="8207479" y="5600406"/>
              <a:ext cx="158250" cy="122971"/>
            </a:xfrm>
            <a:prstGeom prst="rect">
              <a:avLst/>
            </a:prstGeom>
          </p:spPr>
        </p:pic>
      </p:grpSp>
      <p:pic>
        <p:nvPicPr>
          <p:cNvPr id="11" name="object 11"/>
          <p:cNvPicPr/>
          <p:nvPr/>
        </p:nvPicPr>
        <p:blipFill>
          <a:blip r:embed="rId4" cstate="print"/>
          <a:stretch>
            <a:fillRect/>
          </a:stretch>
        </p:blipFill>
        <p:spPr>
          <a:xfrm>
            <a:off x="8009865" y="2328569"/>
            <a:ext cx="346803" cy="122965"/>
          </a:xfrm>
          <a:prstGeom prst="rect">
            <a:avLst/>
          </a:prstGeom>
        </p:spPr>
      </p:pic>
      <p:pic>
        <p:nvPicPr>
          <p:cNvPr id="12" name="object 12"/>
          <p:cNvPicPr/>
          <p:nvPr/>
        </p:nvPicPr>
        <p:blipFill>
          <a:blip r:embed="rId5" cstate="print"/>
          <a:stretch>
            <a:fillRect/>
          </a:stretch>
        </p:blipFill>
        <p:spPr>
          <a:xfrm>
            <a:off x="6867551" y="2328409"/>
            <a:ext cx="318303" cy="122965"/>
          </a:xfrm>
          <a:prstGeom prst="rect">
            <a:avLst/>
          </a:prstGeom>
        </p:spPr>
      </p:pic>
      <p:pic>
        <p:nvPicPr>
          <p:cNvPr id="13" name="object 13"/>
          <p:cNvPicPr/>
          <p:nvPr/>
        </p:nvPicPr>
        <p:blipFill>
          <a:blip r:embed="rId6" cstate="print"/>
          <a:stretch>
            <a:fillRect/>
          </a:stretch>
        </p:blipFill>
        <p:spPr>
          <a:xfrm>
            <a:off x="8023867" y="2846521"/>
            <a:ext cx="342005" cy="122971"/>
          </a:xfrm>
          <a:prstGeom prst="rect">
            <a:avLst/>
          </a:prstGeom>
        </p:spPr>
      </p:pic>
      <p:pic>
        <p:nvPicPr>
          <p:cNvPr id="14" name="object 14"/>
          <p:cNvPicPr/>
          <p:nvPr/>
        </p:nvPicPr>
        <p:blipFill>
          <a:blip r:embed="rId6" cstate="print"/>
          <a:stretch>
            <a:fillRect/>
          </a:stretch>
        </p:blipFill>
        <p:spPr>
          <a:xfrm>
            <a:off x="8023867" y="3320353"/>
            <a:ext cx="342005" cy="122971"/>
          </a:xfrm>
          <a:prstGeom prst="rect">
            <a:avLst/>
          </a:prstGeom>
        </p:spPr>
      </p:pic>
      <p:pic>
        <p:nvPicPr>
          <p:cNvPr id="15" name="object 15"/>
          <p:cNvPicPr/>
          <p:nvPr/>
        </p:nvPicPr>
        <p:blipFill>
          <a:blip r:embed="rId7" cstate="print"/>
          <a:stretch>
            <a:fillRect/>
          </a:stretch>
        </p:blipFill>
        <p:spPr>
          <a:xfrm>
            <a:off x="6881838" y="3320974"/>
            <a:ext cx="297413" cy="122971"/>
          </a:xfrm>
          <a:prstGeom prst="rect">
            <a:avLst/>
          </a:prstGeom>
        </p:spPr>
      </p:pic>
      <p:grpSp>
        <p:nvGrpSpPr>
          <p:cNvPr id="16" name="object 16"/>
          <p:cNvGrpSpPr/>
          <p:nvPr/>
        </p:nvGrpSpPr>
        <p:grpSpPr>
          <a:xfrm>
            <a:off x="6881838" y="3822684"/>
            <a:ext cx="1493520" cy="123189"/>
            <a:chOff x="6881838" y="3822684"/>
            <a:chExt cx="1493520" cy="123189"/>
          </a:xfrm>
        </p:grpSpPr>
        <p:sp>
          <p:nvSpPr>
            <p:cNvPr id="17" name="object 17"/>
            <p:cNvSpPr/>
            <p:nvPr/>
          </p:nvSpPr>
          <p:spPr>
            <a:xfrm>
              <a:off x="6881838" y="3884170"/>
              <a:ext cx="1350010" cy="0"/>
            </a:xfrm>
            <a:custGeom>
              <a:avLst/>
              <a:gdLst/>
              <a:ahLst/>
              <a:cxnLst/>
              <a:rect l="l" t="t" r="r" b="b"/>
              <a:pathLst>
                <a:path w="1350009">
                  <a:moveTo>
                    <a:pt x="0" y="0"/>
                  </a:moveTo>
                  <a:lnTo>
                    <a:pt x="1349467" y="0"/>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18" name="object 18"/>
            <p:cNvPicPr/>
            <p:nvPr/>
          </p:nvPicPr>
          <p:blipFill>
            <a:blip r:embed="rId8" cstate="print"/>
            <a:stretch>
              <a:fillRect/>
            </a:stretch>
          </p:blipFill>
          <p:spPr>
            <a:xfrm>
              <a:off x="8217018" y="3822684"/>
              <a:ext cx="158250" cy="122971"/>
            </a:xfrm>
            <a:prstGeom prst="rect">
              <a:avLst/>
            </a:prstGeom>
          </p:spPr>
        </p:pic>
      </p:grpSp>
      <p:grpSp>
        <p:nvGrpSpPr>
          <p:cNvPr id="19" name="object 19"/>
          <p:cNvGrpSpPr/>
          <p:nvPr/>
        </p:nvGrpSpPr>
        <p:grpSpPr>
          <a:xfrm>
            <a:off x="4915617" y="2696376"/>
            <a:ext cx="2270760" cy="387985"/>
            <a:chOff x="4915617" y="2696376"/>
            <a:chExt cx="2270760" cy="387985"/>
          </a:xfrm>
        </p:grpSpPr>
        <p:pic>
          <p:nvPicPr>
            <p:cNvPr id="20" name="object 20"/>
            <p:cNvPicPr/>
            <p:nvPr/>
          </p:nvPicPr>
          <p:blipFill>
            <a:blip r:embed="rId5" cstate="print"/>
            <a:stretch>
              <a:fillRect/>
            </a:stretch>
          </p:blipFill>
          <p:spPr>
            <a:xfrm>
              <a:off x="6867551" y="2834018"/>
              <a:ext cx="318303" cy="122964"/>
            </a:xfrm>
            <a:prstGeom prst="rect">
              <a:avLst/>
            </a:prstGeom>
          </p:spPr>
        </p:pic>
        <p:sp>
          <p:nvSpPr>
            <p:cNvPr id="21" name="object 21"/>
            <p:cNvSpPr/>
            <p:nvPr/>
          </p:nvSpPr>
          <p:spPr>
            <a:xfrm>
              <a:off x="4915617" y="2696376"/>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2" name="object 22"/>
          <p:cNvSpPr txBox="1">
            <a:spLocks/>
          </p:cNvSpPr>
          <p:nvPr/>
        </p:nvSpPr>
        <p:spPr>
          <a:xfrm>
            <a:off x="198278" y="263795"/>
            <a:ext cx="11795441" cy="895117"/>
          </a:xfrm>
          <a:prstGeom prst="rect">
            <a:avLst/>
          </a:prstGeom>
          <a:noFill/>
          <a:ln>
            <a:noFill/>
          </a:ln>
        </p:spPr>
        <p:txBody>
          <a:bodyPr spcFirstLastPara="1" vert="horz" wrap="square" lIns="0" tIns="60960" rIns="0" bIns="0" rtlCol="0" anchor="t"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200"/>
              <a:buFont typeface="Georgia"/>
              <a:buNone/>
              <a:defRPr sz="3200" b="1" i="0" u="none" strike="noStrike" cap="none" spc="0">
                <a:solidFill>
                  <a:srgbClr val="C1281B"/>
                </a:solidFill>
                <a:latin typeface="+mj-lt"/>
                <a:ea typeface="Segoe UI" panose="020B0502040204020203" pitchFamily="34" charset="0"/>
                <a:cs typeface="Segoe UI" panose="020B0502040204020203" pitchFamily="34" charset="0"/>
                <a:sym typeface="Georgi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2700" marR="5080" lvl="0" indent="0" algn="l" defTabSz="914400" rtl="0" eaLnBrk="1" fontAlgn="auto" latinLnBrk="0" hangingPunct="1">
              <a:lnSpc>
                <a:spcPts val="3020"/>
              </a:lnSpc>
              <a:spcBef>
                <a:spcPts val="480"/>
              </a:spcBef>
              <a:spcAft>
                <a:spcPts val="0"/>
              </a:spcAft>
              <a:buClr>
                <a:srgbClr val="031D2D"/>
              </a:buClr>
              <a:buSzPts val="3200"/>
              <a:buFont typeface="Georgia"/>
              <a:buNone/>
              <a:tabLst/>
              <a:defRPr/>
            </a:pPr>
            <a:r>
              <a:rPr kumimoji="0" lang="en-US" sz="3200" b="1" i="0" u="none" strike="noStrike" kern="0" cap="none" spc="-35"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NOVITA’ IMPORTANTI</a:t>
            </a:r>
            <a:r>
              <a:rPr kumimoji="0" lang="en-US" sz="3200" b="1" i="0" u="none" strike="noStrike" kern="0" cap="none" spc="-35" normalizeH="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35" normalizeH="0" noProof="0" dirty="0" err="1"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nella</a:t>
            </a:r>
            <a:r>
              <a:rPr kumimoji="0" lang="en-US" sz="3200" b="1" i="0" u="none" strike="noStrike" kern="0" cap="none" spc="-35" normalizeH="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35" normalizeH="0" noProof="0" dirty="0" err="1"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terapia</a:t>
            </a:r>
            <a:r>
              <a:rPr kumimoji="0" lang="en-US" sz="3200" b="1" i="0" u="none" strike="noStrike" kern="0" cap="none" spc="-35"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35" normalizeH="0" baseline="0" noProof="0" dirty="0" err="1"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adiuvant</a:t>
            </a:r>
            <a:r>
              <a:rPr kumimoji="0" lang="en-US" sz="3200" b="1" i="0" u="none" strike="noStrike" kern="0" cap="none" spc="-35"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 e neo-</a:t>
            </a:r>
            <a:r>
              <a:rPr kumimoji="0" lang="en-US" sz="3200" b="1" i="0" u="none" strike="noStrike" kern="0" cap="none" spc="-35" normalizeH="0" baseline="0" noProof="0" dirty="0" err="1"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adiuvante</a:t>
            </a:r>
            <a:r>
              <a:rPr kumimoji="0" lang="en-US" sz="3200" b="1" i="0" u="none" strike="noStrike" kern="0" cap="none" spc="-35"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35" normalizeH="0" baseline="0" noProof="0" dirty="0" err="1"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nel</a:t>
            </a:r>
            <a:r>
              <a:rPr kumimoji="0" lang="en-US" sz="3200" b="1" i="0" u="none" strike="noStrike" kern="0" cap="none" spc="-35" normalizeH="0" baseline="0" noProof="0" dirty="0"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 NSCLC </a:t>
            </a:r>
            <a:r>
              <a:rPr kumimoji="0" lang="en-US" sz="3200" b="1" i="0" u="none" strike="noStrike" kern="0" cap="none" spc="-35" normalizeH="0" baseline="0" noProof="0" dirty="0" err="1" smtClean="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rPr>
              <a:t>operato</a:t>
            </a:r>
            <a:endParaRPr kumimoji="0" lang="en-US" sz="3200" b="1" i="0" u="none" strike="noStrike" kern="0" cap="none" spc="-5"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Georgia"/>
            </a:endParaRPr>
          </a:p>
        </p:txBody>
      </p:sp>
      <p:sp>
        <p:nvSpPr>
          <p:cNvPr id="23" name="object 23"/>
          <p:cNvSpPr txBox="1"/>
          <p:nvPr/>
        </p:nvSpPr>
        <p:spPr>
          <a:xfrm>
            <a:off x="2078456" y="6144496"/>
            <a:ext cx="8639810" cy="476884"/>
          </a:xfrm>
          <a:prstGeom prst="rect">
            <a:avLst/>
          </a:prstGeom>
        </p:spPr>
        <p:txBody>
          <a:bodyPr vert="horz" wrap="square" lIns="0" tIns="12700" rIns="0" bIns="0" rtlCol="0">
            <a:spAutoFit/>
          </a:bodyPr>
          <a:lstStyle/>
          <a:p>
            <a:pPr marL="12700" marR="0" lvl="0" indent="0" algn="l" defTabSz="914400" rtl="0" eaLnBrk="1" fontAlgn="auto" latinLnBrk="0" hangingPunct="1">
              <a:lnSpc>
                <a:spcPts val="910"/>
              </a:lnSpc>
              <a:spcBef>
                <a:spcPts val="100"/>
              </a:spcBef>
              <a:spcAft>
                <a:spcPts val="0"/>
              </a:spcAft>
              <a:buClrTx/>
              <a:buSzTx/>
              <a:buFontTx/>
              <a:buNone/>
              <a:tabLst/>
              <a:defRPr/>
            </a:pP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1</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U</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S</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P</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I</a:t>
            </a:r>
            <a:r>
              <a:rPr kumimoji="0" sz="800" b="0" i="0" u="none" strike="noStrike" kern="1200" cap="none" spc="-20" normalizeH="0" baseline="0" noProof="0" dirty="0" smtClean="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TECENTRI</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Q</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0" normalizeH="0" baseline="0" noProof="0" dirty="0" err="1" smtClean="0">
                <a:ln>
                  <a:noFill/>
                </a:ln>
                <a:solidFill>
                  <a:srgbClr val="44546A"/>
                </a:solidFill>
                <a:effectLst/>
                <a:uLnTx/>
                <a:uFillTx/>
                <a:latin typeface="Arial MT"/>
                <a:ea typeface="+mn-ea"/>
                <a:cs typeface="Arial MT"/>
                <a:sym typeface="Arial"/>
              </a:rPr>
              <a:t>atezolizumab</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2</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EM</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a:t>
            </a:r>
            <a:r>
              <a:rPr kumimoji="0" sz="800" b="0" i="0" u="none" strike="noStrike" kern="1200" cap="none" spc="-50" normalizeH="0" baseline="0" noProof="0" dirty="0" smtClean="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err="1" smtClean="0">
                <a:ln>
                  <a:noFill/>
                </a:ln>
                <a:solidFill>
                  <a:srgbClr val="44546A"/>
                </a:solidFill>
                <a:effectLst/>
                <a:uLnTx/>
                <a:uFillTx/>
                <a:latin typeface="Arial MT"/>
                <a:ea typeface="+mn-ea"/>
                <a:cs typeface="Arial MT"/>
                <a:sym typeface="Arial"/>
              </a:rPr>
              <a:t>SmP</a:t>
            </a:r>
            <a:r>
              <a:rPr kumimoji="0" sz="800" b="0" i="0" u="none" strike="noStrike" kern="1200" cap="none" spc="0" normalizeH="0" baseline="0" noProof="0" dirty="0" err="1" smtClean="0">
                <a:ln>
                  <a:noFill/>
                </a:ln>
                <a:solidFill>
                  <a:srgbClr val="44546A"/>
                </a:solidFill>
                <a:effectLst/>
                <a:uLnTx/>
                <a:uFillTx/>
                <a:latin typeface="Arial MT"/>
                <a:ea typeface="+mn-ea"/>
                <a:cs typeface="Arial MT"/>
                <a:sym typeface="Arial"/>
              </a:rPr>
              <a:t>C</a:t>
            </a:r>
            <a:r>
              <a:rPr kumimoji="0" sz="800" b="0" i="0" u="none" strike="noStrike" kern="1200" cap="none" spc="-20" normalizeH="0" baseline="0" noProof="0" dirty="0" smtClean="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TECENTRI</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Q</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0" normalizeH="0" baseline="0" noProof="0" dirty="0" err="1" smtClean="0">
                <a:ln>
                  <a:noFill/>
                </a:ln>
                <a:solidFill>
                  <a:srgbClr val="44546A"/>
                </a:solidFill>
                <a:effectLst/>
                <a:uLnTx/>
                <a:uFillTx/>
                <a:latin typeface="Arial MT"/>
                <a:ea typeface="+mn-ea"/>
                <a:cs typeface="Arial MT"/>
                <a:sym typeface="Arial"/>
              </a:rPr>
              <a:t>atezolizumab</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3</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U</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S</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P</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I</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KEYTRUD</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A</a:t>
            </a:r>
            <a:r>
              <a:rPr kumimoji="0" sz="800" b="0" i="0" u="none" strike="noStrike" kern="1200" cap="none" spc="-5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0" normalizeH="0" baseline="0" noProof="0" dirty="0" err="1" smtClean="0">
                <a:ln>
                  <a:noFill/>
                </a:ln>
                <a:solidFill>
                  <a:srgbClr val="44546A"/>
                </a:solidFill>
                <a:effectLst/>
                <a:uLnTx/>
                <a:uFillTx/>
                <a:latin typeface="Arial MT"/>
                <a:ea typeface="+mn-ea"/>
                <a:cs typeface="Arial MT"/>
                <a:sym typeface="Arial"/>
              </a:rPr>
              <a:t>pembrolizumab</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4</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Merck</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pres</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s</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release</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(16</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Octobe</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2023</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KEYNOTE-091)</a:t>
            </a:r>
            <a:endParaRPr kumimoji="0" sz="800" b="0" i="0" u="none" strike="noStrike" kern="1200" cap="none" spc="0" normalizeH="0" baseline="0" noProof="0" dirty="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5.</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hlinkClick r:id="rId9"/>
              </a:rPr>
              <a:t>https://www.clinicaltrials.gov/study/NCT02595944;</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hlinkClick r:id="rId9"/>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6.</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https://clinicaltrials.gov/study/NCT02273375;</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7.</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US</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PI </a:t>
            </a:r>
            <a:r>
              <a:rPr kumimoji="0" sz="800" b="0" i="0" u="none" strike="noStrike" kern="1200" cap="none" spc="-15" normalizeH="0" baseline="0" noProof="0" dirty="0">
                <a:ln>
                  <a:noFill/>
                </a:ln>
                <a:solidFill>
                  <a:srgbClr val="44546A"/>
                </a:solidFill>
                <a:effectLst/>
                <a:uLnTx/>
                <a:uFillTx/>
                <a:latin typeface="Arial MT"/>
                <a:ea typeface="+mn-ea"/>
                <a:cs typeface="Arial MT"/>
                <a:sym typeface="Arial"/>
              </a:rPr>
              <a:t>TAGRISSO</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(osimertinib);</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8.</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EMA</a:t>
            </a:r>
            <a:r>
              <a:rPr kumimoji="0" sz="800" b="0" i="0" u="none" strike="noStrike" kern="1200" cap="none" spc="-3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SmPC </a:t>
            </a:r>
            <a:r>
              <a:rPr kumimoji="0" sz="800" b="0" i="0" u="none" strike="noStrike" kern="1200" cap="none" spc="-15" normalizeH="0" baseline="0" noProof="0" dirty="0">
                <a:ln>
                  <a:noFill/>
                </a:ln>
                <a:solidFill>
                  <a:srgbClr val="44546A"/>
                </a:solidFill>
                <a:effectLst/>
                <a:uLnTx/>
                <a:uFillTx/>
                <a:latin typeface="Arial MT"/>
                <a:ea typeface="+mn-ea"/>
                <a:cs typeface="Arial MT"/>
                <a:sym typeface="Arial"/>
              </a:rPr>
              <a:t>TAGRISSO</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(osimertinib)</a:t>
            </a:r>
            <a:endParaRPr kumimoji="0" sz="800" b="0" i="0" u="none" strike="noStrike" kern="1200" cap="none" spc="0" normalizeH="0" baseline="0" noProof="0" dirty="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9.</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Solomon, et al. ESMO 2023; 10. US PI OPDIVO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(nivolumab);</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25" normalizeH="0" baseline="0" noProof="0" dirty="0">
                <a:ln>
                  <a:noFill/>
                </a:ln>
                <a:solidFill>
                  <a:srgbClr val="44546A"/>
                </a:solidFill>
                <a:effectLst/>
                <a:uLnTx/>
                <a:uFillTx/>
                <a:latin typeface="Arial MT"/>
                <a:ea typeface="+mn-ea"/>
                <a:cs typeface="Arial MT"/>
                <a:sym typeface="Arial"/>
              </a:rPr>
              <a:t>11.</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EMA</a:t>
            </a:r>
            <a:r>
              <a:rPr kumimoji="0" sz="800" b="0" i="0" u="none" strike="noStrike" kern="1200" cap="none" spc="-5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SmPC OPDIVO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(nivolumab);</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12.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Merck</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press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release</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(16</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October 2023; KEYNOTE-671)</a:t>
            </a:r>
            <a:endParaRPr kumimoji="0" sz="800" b="0" i="0" u="none" strike="noStrike" kern="1200" cap="none" spc="0" normalizeH="0" baseline="0" noProof="0" dirty="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ts val="910"/>
              </a:lnSpc>
              <a:spcBef>
                <a:spcPts val="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13.</a:t>
            </a:r>
            <a:r>
              <a:rPr kumimoji="0" sz="8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AstraZeneca</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press</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release</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(09 March</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2023;</a:t>
            </a:r>
            <a:r>
              <a:rPr kumimoji="0" sz="8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AEGEAN);</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14.</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Bristol</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Myers</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Squibb</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press</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release</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(22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September</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2023;</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CheckMate</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77T);</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15.</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hlinkClick r:id="rId10"/>
              </a:rPr>
              <a:t>https://www.clinicaltrials.gov/study/NCT03456063</a:t>
            </a:r>
            <a:endParaRPr kumimoji="0" sz="800" b="0" i="0" u="none" strike="noStrike" kern="1200" cap="none" spc="0" normalizeH="0" baseline="0" noProof="0" dirty="0">
              <a:ln>
                <a:noFill/>
              </a:ln>
              <a:solidFill>
                <a:prstClr val="black"/>
              </a:solidFill>
              <a:effectLst/>
              <a:uLnTx/>
              <a:uFillTx/>
              <a:latin typeface="Arial MT"/>
              <a:ea typeface="+mn-ea"/>
              <a:cs typeface="Arial MT"/>
              <a:sym typeface="Arial"/>
            </a:endParaRPr>
          </a:p>
        </p:txBody>
      </p:sp>
      <p:sp>
        <p:nvSpPr>
          <p:cNvPr id="24" name="object 24"/>
          <p:cNvSpPr/>
          <p:nvPr/>
        </p:nvSpPr>
        <p:spPr>
          <a:xfrm>
            <a:off x="2689961" y="1371447"/>
            <a:ext cx="7416800" cy="360045"/>
          </a:xfrm>
          <a:custGeom>
            <a:avLst/>
            <a:gdLst/>
            <a:ahLst/>
            <a:cxnLst/>
            <a:rect l="l" t="t" r="r" b="b"/>
            <a:pathLst>
              <a:path w="7416800" h="360044">
                <a:moveTo>
                  <a:pt x="3024365" y="180009"/>
                </a:moveTo>
                <a:lnTo>
                  <a:pt x="2864739" y="0"/>
                </a:lnTo>
                <a:lnTo>
                  <a:pt x="0" y="0"/>
                </a:lnTo>
                <a:lnTo>
                  <a:pt x="0" y="360006"/>
                </a:lnTo>
                <a:lnTo>
                  <a:pt x="2864739" y="360006"/>
                </a:lnTo>
                <a:lnTo>
                  <a:pt x="3024365" y="180009"/>
                </a:lnTo>
                <a:close/>
              </a:path>
              <a:path w="7416800" h="360044">
                <a:moveTo>
                  <a:pt x="7165162" y="179997"/>
                </a:moveTo>
                <a:lnTo>
                  <a:pt x="7012051" y="0"/>
                </a:lnTo>
                <a:lnTo>
                  <a:pt x="3171012" y="0"/>
                </a:lnTo>
                <a:lnTo>
                  <a:pt x="3324110" y="179997"/>
                </a:lnTo>
                <a:lnTo>
                  <a:pt x="3171012" y="359994"/>
                </a:lnTo>
                <a:lnTo>
                  <a:pt x="7012051" y="359994"/>
                </a:lnTo>
                <a:lnTo>
                  <a:pt x="7165162" y="179997"/>
                </a:lnTo>
                <a:close/>
              </a:path>
              <a:path w="7416800" h="360044">
                <a:moveTo>
                  <a:pt x="7295959" y="179997"/>
                </a:moveTo>
                <a:lnTo>
                  <a:pt x="7137667" y="0"/>
                </a:lnTo>
                <a:lnTo>
                  <a:pt x="7065251" y="0"/>
                </a:lnTo>
                <a:lnTo>
                  <a:pt x="7223544" y="179997"/>
                </a:lnTo>
                <a:lnTo>
                  <a:pt x="7065251" y="359994"/>
                </a:lnTo>
                <a:lnTo>
                  <a:pt x="7137667" y="359994"/>
                </a:lnTo>
                <a:lnTo>
                  <a:pt x="7295959" y="179997"/>
                </a:lnTo>
                <a:close/>
              </a:path>
              <a:path w="7416800" h="360044">
                <a:moveTo>
                  <a:pt x="7416787" y="179997"/>
                </a:moveTo>
                <a:lnTo>
                  <a:pt x="7258494" y="0"/>
                </a:lnTo>
                <a:lnTo>
                  <a:pt x="7186092" y="0"/>
                </a:lnTo>
                <a:lnTo>
                  <a:pt x="7344384" y="179997"/>
                </a:lnTo>
                <a:lnTo>
                  <a:pt x="7186092" y="359994"/>
                </a:lnTo>
                <a:lnTo>
                  <a:pt x="7258494" y="359994"/>
                </a:lnTo>
                <a:lnTo>
                  <a:pt x="7416787" y="179997"/>
                </a:lnTo>
                <a:close/>
              </a:path>
            </a:pathLst>
          </a:custGeom>
          <a:solidFill>
            <a:srgbClr val="445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5" name="object 25"/>
          <p:cNvSpPr/>
          <p:nvPr/>
        </p:nvSpPr>
        <p:spPr>
          <a:xfrm>
            <a:off x="4915617" y="5468092"/>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6" name="object 26"/>
          <p:cNvSpPr txBox="1"/>
          <p:nvPr/>
        </p:nvSpPr>
        <p:spPr>
          <a:xfrm>
            <a:off x="5608984" y="5551656"/>
            <a:ext cx="6007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Surgery</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7" name="object 27"/>
          <p:cNvSpPr/>
          <p:nvPr/>
        </p:nvSpPr>
        <p:spPr>
          <a:xfrm>
            <a:off x="4915617" y="4893767"/>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8" name="object 28"/>
          <p:cNvSpPr txBox="1"/>
          <p:nvPr/>
        </p:nvSpPr>
        <p:spPr>
          <a:xfrm>
            <a:off x="5608984" y="2779941"/>
            <a:ext cx="6007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Surgery</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9" name="object 29"/>
          <p:cNvSpPr/>
          <p:nvPr/>
        </p:nvSpPr>
        <p:spPr>
          <a:xfrm>
            <a:off x="2714558" y="5468092"/>
            <a:ext cx="1620520" cy="387985"/>
          </a:xfrm>
          <a:custGeom>
            <a:avLst/>
            <a:gdLst/>
            <a:ahLst/>
            <a:cxnLst/>
            <a:rect l="l" t="t" r="r" b="b"/>
            <a:pathLst>
              <a:path w="1620520" h="387985">
                <a:moveTo>
                  <a:pt x="1555398" y="387599"/>
                </a:moveTo>
                <a:lnTo>
                  <a:pt x="64601" y="387599"/>
                </a:lnTo>
                <a:lnTo>
                  <a:pt x="39455" y="382523"/>
                </a:lnTo>
                <a:lnTo>
                  <a:pt x="18921" y="368678"/>
                </a:lnTo>
                <a:lnTo>
                  <a:pt x="5076" y="348144"/>
                </a:lnTo>
                <a:lnTo>
                  <a:pt x="0" y="322998"/>
                </a:lnTo>
                <a:lnTo>
                  <a:pt x="0" y="64600"/>
                </a:lnTo>
                <a:lnTo>
                  <a:pt x="5076" y="39455"/>
                </a:lnTo>
                <a:lnTo>
                  <a:pt x="18921" y="18921"/>
                </a:lnTo>
                <a:lnTo>
                  <a:pt x="39455" y="5076"/>
                </a:lnTo>
                <a:lnTo>
                  <a:pt x="64601" y="0"/>
                </a:lnTo>
                <a:lnTo>
                  <a:pt x="1555398" y="0"/>
                </a:lnTo>
                <a:lnTo>
                  <a:pt x="1601078" y="18920"/>
                </a:lnTo>
                <a:lnTo>
                  <a:pt x="1619999" y="64600"/>
                </a:lnTo>
                <a:lnTo>
                  <a:pt x="1619999" y="322998"/>
                </a:lnTo>
                <a:lnTo>
                  <a:pt x="1614923" y="348144"/>
                </a:lnTo>
                <a:lnTo>
                  <a:pt x="1601078" y="368678"/>
                </a:lnTo>
                <a:lnTo>
                  <a:pt x="1580544" y="382523"/>
                </a:lnTo>
                <a:lnTo>
                  <a:pt x="1555398" y="387599"/>
                </a:lnTo>
                <a:close/>
              </a:path>
            </a:pathLst>
          </a:custGeom>
          <a:solidFill>
            <a:srgbClr val="0223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0" name="object 30"/>
          <p:cNvSpPr txBox="1"/>
          <p:nvPr/>
        </p:nvSpPr>
        <p:spPr>
          <a:xfrm>
            <a:off x="3056668" y="5551656"/>
            <a:ext cx="93535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CIT</a:t>
            </a:r>
            <a:r>
              <a:rPr kumimoji="0" sz="1200" b="1" i="0" u="none" strike="noStrike" kern="1200" cap="none" spc="-45" normalizeH="0" baseline="0" noProof="0" dirty="0">
                <a:ln>
                  <a:noFill/>
                </a:ln>
                <a:solidFill>
                  <a:srgbClr val="FFFFFF"/>
                </a:solidFill>
                <a:effectLst/>
                <a:uLnTx/>
                <a:uFillTx/>
                <a:latin typeface="Arial"/>
                <a:ea typeface="+mn-ea"/>
                <a:cs typeface="Arial"/>
                <a:sym typeface="Arial"/>
              </a:rPr>
              <a:t> </a:t>
            </a:r>
            <a:r>
              <a:rPr kumimoji="0" sz="1200" b="1" i="0" u="none" strike="noStrike" kern="1200" cap="none" spc="0" normalizeH="0" baseline="0" noProof="0" dirty="0">
                <a:ln>
                  <a:noFill/>
                </a:ln>
                <a:solidFill>
                  <a:srgbClr val="FFFFFF"/>
                </a:solidFill>
                <a:effectLst/>
                <a:uLnTx/>
                <a:uFillTx/>
                <a:latin typeface="Arial"/>
                <a:ea typeface="+mn-ea"/>
                <a:cs typeface="Arial"/>
                <a:sym typeface="Arial"/>
              </a:rPr>
              <a:t>+</a:t>
            </a:r>
            <a:r>
              <a:rPr kumimoji="0" sz="1200" b="1" i="0" u="none" strike="noStrike" kern="1200" cap="none" spc="-45" normalizeH="0" baseline="0" noProof="0" dirty="0">
                <a:ln>
                  <a:noFill/>
                </a:ln>
                <a:solidFill>
                  <a:srgbClr val="FFFFFF"/>
                </a:solidFill>
                <a:effectLst/>
                <a:uLnTx/>
                <a:uFillTx/>
                <a:latin typeface="Arial"/>
                <a:ea typeface="+mn-ea"/>
                <a:cs typeface="Arial"/>
                <a:sym typeface="Arial"/>
              </a:rPr>
              <a:t> </a:t>
            </a: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chemo</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1" name="object 31"/>
          <p:cNvSpPr/>
          <p:nvPr/>
        </p:nvSpPr>
        <p:spPr>
          <a:xfrm>
            <a:off x="2714558" y="4893767"/>
            <a:ext cx="1620520" cy="387985"/>
          </a:xfrm>
          <a:custGeom>
            <a:avLst/>
            <a:gdLst/>
            <a:ahLst/>
            <a:cxnLst/>
            <a:rect l="l" t="t" r="r" b="b"/>
            <a:pathLst>
              <a:path w="1620520" h="387985">
                <a:moveTo>
                  <a:pt x="1555398" y="387599"/>
                </a:moveTo>
                <a:lnTo>
                  <a:pt x="64601" y="387599"/>
                </a:lnTo>
                <a:lnTo>
                  <a:pt x="39455" y="382523"/>
                </a:lnTo>
                <a:lnTo>
                  <a:pt x="18921" y="368678"/>
                </a:lnTo>
                <a:lnTo>
                  <a:pt x="5076" y="348144"/>
                </a:lnTo>
                <a:lnTo>
                  <a:pt x="0" y="322998"/>
                </a:lnTo>
                <a:lnTo>
                  <a:pt x="0" y="64600"/>
                </a:lnTo>
                <a:lnTo>
                  <a:pt x="5076" y="39455"/>
                </a:lnTo>
                <a:lnTo>
                  <a:pt x="18921" y="18921"/>
                </a:lnTo>
                <a:lnTo>
                  <a:pt x="39455" y="5076"/>
                </a:lnTo>
                <a:lnTo>
                  <a:pt x="64601" y="0"/>
                </a:lnTo>
                <a:lnTo>
                  <a:pt x="1555398" y="0"/>
                </a:lnTo>
                <a:lnTo>
                  <a:pt x="1601078" y="18920"/>
                </a:lnTo>
                <a:lnTo>
                  <a:pt x="1619999" y="64600"/>
                </a:lnTo>
                <a:lnTo>
                  <a:pt x="1619999" y="322998"/>
                </a:lnTo>
                <a:lnTo>
                  <a:pt x="1614923" y="348144"/>
                </a:lnTo>
                <a:lnTo>
                  <a:pt x="1601078" y="368678"/>
                </a:lnTo>
                <a:lnTo>
                  <a:pt x="1580544" y="382523"/>
                </a:lnTo>
                <a:lnTo>
                  <a:pt x="1555398" y="387599"/>
                </a:lnTo>
                <a:close/>
              </a:path>
            </a:pathLst>
          </a:custGeom>
          <a:solidFill>
            <a:srgbClr val="0223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2" name="object 32"/>
          <p:cNvSpPr txBox="1"/>
          <p:nvPr/>
        </p:nvSpPr>
        <p:spPr>
          <a:xfrm>
            <a:off x="2747201" y="4473187"/>
            <a:ext cx="3772535" cy="71247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Neoadjuvant/perioperative</a:t>
            </a:r>
            <a:r>
              <a:rPr kumimoji="0" sz="1600" b="1" i="0" u="none" strike="noStrike" kern="1200" cap="none" spc="-6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approaches</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tab pos="2552065" algn="l"/>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CIT </a:t>
            </a:r>
            <a:r>
              <a:rPr kumimoji="0" sz="1200" b="1" i="0" u="none" strike="noStrike" kern="1200" cap="none" spc="0" normalizeH="0" baseline="0" noProof="0" dirty="0">
                <a:ln>
                  <a:noFill/>
                </a:ln>
                <a:solidFill>
                  <a:srgbClr val="FFFFFF"/>
                </a:solidFill>
                <a:effectLst/>
                <a:uLnTx/>
                <a:uFillTx/>
                <a:latin typeface="Arial"/>
                <a:ea typeface="+mn-ea"/>
                <a:cs typeface="Arial"/>
                <a:sym typeface="Arial"/>
              </a:rPr>
              <a:t>+</a:t>
            </a: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 chemo	Surgery</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3" name="object 33"/>
          <p:cNvSpPr/>
          <p:nvPr/>
        </p:nvSpPr>
        <p:spPr>
          <a:xfrm>
            <a:off x="8393359" y="5468092"/>
            <a:ext cx="1620520" cy="387985"/>
          </a:xfrm>
          <a:custGeom>
            <a:avLst/>
            <a:gdLst/>
            <a:ahLst/>
            <a:cxnLst/>
            <a:rect l="l" t="t" r="r" b="b"/>
            <a:pathLst>
              <a:path w="1620520" h="387985">
                <a:moveTo>
                  <a:pt x="1555398" y="387599"/>
                </a:moveTo>
                <a:lnTo>
                  <a:pt x="64600" y="387599"/>
                </a:lnTo>
                <a:lnTo>
                  <a:pt x="39455" y="382523"/>
                </a:lnTo>
                <a:lnTo>
                  <a:pt x="18921" y="368678"/>
                </a:lnTo>
                <a:lnTo>
                  <a:pt x="5076" y="348144"/>
                </a:lnTo>
                <a:lnTo>
                  <a:pt x="0" y="322998"/>
                </a:lnTo>
                <a:lnTo>
                  <a:pt x="0" y="64600"/>
                </a:lnTo>
                <a:lnTo>
                  <a:pt x="5076" y="39455"/>
                </a:lnTo>
                <a:lnTo>
                  <a:pt x="18921" y="18921"/>
                </a:lnTo>
                <a:lnTo>
                  <a:pt x="39455" y="5076"/>
                </a:lnTo>
                <a:lnTo>
                  <a:pt x="64600" y="0"/>
                </a:lnTo>
                <a:lnTo>
                  <a:pt x="1555398" y="0"/>
                </a:lnTo>
                <a:lnTo>
                  <a:pt x="1601078" y="18920"/>
                </a:lnTo>
                <a:lnTo>
                  <a:pt x="1619999" y="64600"/>
                </a:lnTo>
                <a:lnTo>
                  <a:pt x="1619999" y="322998"/>
                </a:lnTo>
                <a:lnTo>
                  <a:pt x="1614923" y="348144"/>
                </a:lnTo>
                <a:lnTo>
                  <a:pt x="1601078" y="368678"/>
                </a:lnTo>
                <a:lnTo>
                  <a:pt x="1580544" y="382523"/>
                </a:lnTo>
                <a:lnTo>
                  <a:pt x="1555398" y="387599"/>
                </a:lnTo>
                <a:close/>
              </a:path>
            </a:pathLst>
          </a:custGeom>
          <a:solidFill>
            <a:srgbClr val="0B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4" name="object 34"/>
          <p:cNvSpPr txBox="1"/>
          <p:nvPr/>
        </p:nvSpPr>
        <p:spPr>
          <a:xfrm>
            <a:off x="9067914" y="5551656"/>
            <a:ext cx="2711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CIT</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5" name="object 35"/>
          <p:cNvSpPr/>
          <p:nvPr/>
        </p:nvSpPr>
        <p:spPr>
          <a:xfrm>
            <a:off x="8393359" y="2699472"/>
            <a:ext cx="1620520" cy="387985"/>
          </a:xfrm>
          <a:custGeom>
            <a:avLst/>
            <a:gdLst/>
            <a:ahLst/>
            <a:cxnLst/>
            <a:rect l="l" t="t" r="r" b="b"/>
            <a:pathLst>
              <a:path w="1620520" h="387985">
                <a:moveTo>
                  <a:pt x="1555398" y="387599"/>
                </a:moveTo>
                <a:lnTo>
                  <a:pt x="64600" y="387599"/>
                </a:lnTo>
                <a:lnTo>
                  <a:pt x="39455" y="382523"/>
                </a:lnTo>
                <a:lnTo>
                  <a:pt x="18921" y="368678"/>
                </a:lnTo>
                <a:lnTo>
                  <a:pt x="5076" y="348144"/>
                </a:lnTo>
                <a:lnTo>
                  <a:pt x="0" y="322998"/>
                </a:lnTo>
                <a:lnTo>
                  <a:pt x="0" y="64601"/>
                </a:lnTo>
                <a:lnTo>
                  <a:pt x="5076" y="39455"/>
                </a:lnTo>
                <a:lnTo>
                  <a:pt x="18921" y="18921"/>
                </a:lnTo>
                <a:lnTo>
                  <a:pt x="39455" y="5076"/>
                </a:lnTo>
                <a:lnTo>
                  <a:pt x="64600" y="0"/>
                </a:lnTo>
                <a:lnTo>
                  <a:pt x="1555398" y="0"/>
                </a:lnTo>
                <a:lnTo>
                  <a:pt x="1601078" y="18921"/>
                </a:lnTo>
                <a:lnTo>
                  <a:pt x="1619999" y="64601"/>
                </a:lnTo>
                <a:lnTo>
                  <a:pt x="1619999" y="322998"/>
                </a:lnTo>
                <a:lnTo>
                  <a:pt x="1614923" y="348144"/>
                </a:lnTo>
                <a:lnTo>
                  <a:pt x="1601078" y="368678"/>
                </a:lnTo>
                <a:lnTo>
                  <a:pt x="1580544" y="382523"/>
                </a:lnTo>
                <a:lnTo>
                  <a:pt x="1555398" y="387599"/>
                </a:lnTo>
                <a:close/>
              </a:path>
            </a:pathLst>
          </a:custGeom>
          <a:solidFill>
            <a:srgbClr val="0B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6" name="object 36"/>
          <p:cNvSpPr txBox="1"/>
          <p:nvPr/>
        </p:nvSpPr>
        <p:spPr>
          <a:xfrm>
            <a:off x="9067914" y="2783035"/>
            <a:ext cx="2711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CIT</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7" name="object 37"/>
          <p:cNvSpPr/>
          <p:nvPr/>
        </p:nvSpPr>
        <p:spPr>
          <a:xfrm>
            <a:off x="4915617" y="2196346"/>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8" name="object 38"/>
          <p:cNvSpPr/>
          <p:nvPr/>
        </p:nvSpPr>
        <p:spPr>
          <a:xfrm>
            <a:off x="8393359" y="2196346"/>
            <a:ext cx="1620520" cy="387985"/>
          </a:xfrm>
          <a:custGeom>
            <a:avLst/>
            <a:gdLst/>
            <a:ahLst/>
            <a:cxnLst/>
            <a:rect l="l" t="t" r="r" b="b"/>
            <a:pathLst>
              <a:path w="1620520" h="387985">
                <a:moveTo>
                  <a:pt x="1555398" y="387599"/>
                </a:moveTo>
                <a:lnTo>
                  <a:pt x="64600" y="387599"/>
                </a:lnTo>
                <a:lnTo>
                  <a:pt x="39455" y="382523"/>
                </a:lnTo>
                <a:lnTo>
                  <a:pt x="18921" y="368678"/>
                </a:lnTo>
                <a:lnTo>
                  <a:pt x="5076" y="348144"/>
                </a:lnTo>
                <a:lnTo>
                  <a:pt x="0" y="322998"/>
                </a:lnTo>
                <a:lnTo>
                  <a:pt x="0" y="64601"/>
                </a:lnTo>
                <a:lnTo>
                  <a:pt x="5076" y="39455"/>
                </a:lnTo>
                <a:lnTo>
                  <a:pt x="18921" y="18921"/>
                </a:lnTo>
                <a:lnTo>
                  <a:pt x="39455" y="5076"/>
                </a:lnTo>
                <a:lnTo>
                  <a:pt x="64600" y="0"/>
                </a:lnTo>
                <a:lnTo>
                  <a:pt x="1555398" y="0"/>
                </a:lnTo>
                <a:lnTo>
                  <a:pt x="1601078" y="18921"/>
                </a:lnTo>
                <a:lnTo>
                  <a:pt x="1619999" y="64601"/>
                </a:lnTo>
                <a:lnTo>
                  <a:pt x="1619999" y="322998"/>
                </a:lnTo>
                <a:lnTo>
                  <a:pt x="1614923" y="348144"/>
                </a:lnTo>
                <a:lnTo>
                  <a:pt x="1601078" y="368678"/>
                </a:lnTo>
                <a:lnTo>
                  <a:pt x="1580544" y="382523"/>
                </a:lnTo>
                <a:lnTo>
                  <a:pt x="1555398" y="387599"/>
                </a:lnTo>
                <a:close/>
              </a:path>
            </a:pathLst>
          </a:custGeom>
          <a:solidFill>
            <a:srgbClr val="0B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9" name="object 39"/>
          <p:cNvSpPr txBox="1"/>
          <p:nvPr/>
        </p:nvSpPr>
        <p:spPr>
          <a:xfrm>
            <a:off x="9067914" y="2279911"/>
            <a:ext cx="2711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CIT</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0" name="object 40"/>
          <p:cNvSpPr/>
          <p:nvPr/>
        </p:nvSpPr>
        <p:spPr>
          <a:xfrm>
            <a:off x="7228567" y="2196350"/>
            <a:ext cx="795655" cy="387985"/>
          </a:xfrm>
          <a:custGeom>
            <a:avLst/>
            <a:gdLst/>
            <a:ahLst/>
            <a:cxnLst/>
            <a:rect l="l" t="t" r="r" b="b"/>
            <a:pathLst>
              <a:path w="795654" h="387985">
                <a:moveTo>
                  <a:pt x="730697" y="387599"/>
                </a:moveTo>
                <a:lnTo>
                  <a:pt x="64600" y="387599"/>
                </a:lnTo>
                <a:lnTo>
                  <a:pt x="39455" y="382523"/>
                </a:lnTo>
                <a:lnTo>
                  <a:pt x="18920" y="368678"/>
                </a:lnTo>
                <a:lnTo>
                  <a:pt x="5076" y="348144"/>
                </a:lnTo>
                <a:lnTo>
                  <a:pt x="0" y="322998"/>
                </a:lnTo>
                <a:lnTo>
                  <a:pt x="0" y="64601"/>
                </a:lnTo>
                <a:lnTo>
                  <a:pt x="5076" y="39455"/>
                </a:lnTo>
                <a:lnTo>
                  <a:pt x="18920" y="18921"/>
                </a:lnTo>
                <a:lnTo>
                  <a:pt x="39455" y="5076"/>
                </a:lnTo>
                <a:lnTo>
                  <a:pt x="64600" y="0"/>
                </a:lnTo>
                <a:lnTo>
                  <a:pt x="730697" y="0"/>
                </a:lnTo>
                <a:lnTo>
                  <a:pt x="776378" y="18921"/>
                </a:lnTo>
                <a:lnTo>
                  <a:pt x="795299" y="64601"/>
                </a:lnTo>
                <a:lnTo>
                  <a:pt x="795299" y="322998"/>
                </a:lnTo>
                <a:lnTo>
                  <a:pt x="790223" y="348144"/>
                </a:lnTo>
                <a:lnTo>
                  <a:pt x="776378" y="368678"/>
                </a:lnTo>
                <a:lnTo>
                  <a:pt x="755843" y="382523"/>
                </a:lnTo>
                <a:lnTo>
                  <a:pt x="730697" y="387599"/>
                </a:lnTo>
                <a:close/>
              </a:path>
            </a:pathLst>
          </a:custGeom>
          <a:solidFill>
            <a:srgbClr val="BE26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1" name="object 41"/>
          <p:cNvSpPr txBox="1"/>
          <p:nvPr/>
        </p:nvSpPr>
        <p:spPr>
          <a:xfrm>
            <a:off x="2747201" y="1419509"/>
            <a:ext cx="5972810" cy="1068705"/>
          </a:xfrm>
          <a:prstGeom prst="rect">
            <a:avLst/>
          </a:prstGeom>
        </p:spPr>
        <p:txBody>
          <a:bodyPr vert="horz" wrap="square" lIns="0" tIns="14604" rIns="0" bIns="0" rtlCol="0">
            <a:spAutoFit/>
          </a:bodyPr>
          <a:lstStyle/>
          <a:p>
            <a:pPr marL="405765" marR="0" lvl="0" indent="0" algn="l" defTabSz="914400" rtl="0" eaLnBrk="1" fontAlgn="auto" latinLnBrk="0" hangingPunct="1">
              <a:lnSpc>
                <a:spcPct val="100000"/>
              </a:lnSpc>
              <a:spcBef>
                <a:spcPts val="114"/>
              </a:spcBef>
              <a:spcAft>
                <a:spcPts val="0"/>
              </a:spcAft>
              <a:buClrTx/>
              <a:buSzTx/>
              <a:buFontTx/>
              <a:buNone/>
              <a:tabLst>
                <a:tab pos="4262120" algn="l"/>
              </a:tabLst>
              <a:defRPr/>
            </a:pPr>
            <a:r>
              <a:rPr kumimoji="0" sz="1450" b="1" i="0" u="none" strike="noStrike" kern="1200" cap="none" spc="0" normalizeH="0" baseline="0" noProof="0" dirty="0">
                <a:ln>
                  <a:noFill/>
                </a:ln>
                <a:solidFill>
                  <a:srgbClr val="FFFFFF"/>
                </a:solidFill>
                <a:effectLst/>
                <a:uLnTx/>
                <a:uFillTx/>
                <a:latin typeface="Arial"/>
                <a:ea typeface="+mn-ea"/>
                <a:cs typeface="Arial"/>
                <a:sym typeface="Arial"/>
              </a:rPr>
              <a:t>Neoadjuvant</a:t>
            </a:r>
            <a:r>
              <a:rPr kumimoji="0" sz="1450" b="1" i="0" u="none" strike="noStrike" kern="1200" cap="none" spc="25" normalizeH="0" baseline="0" noProof="0" dirty="0">
                <a:ln>
                  <a:noFill/>
                </a:ln>
                <a:solidFill>
                  <a:srgbClr val="FFFFFF"/>
                </a:solidFill>
                <a:effectLst/>
                <a:uLnTx/>
                <a:uFillTx/>
                <a:latin typeface="Arial"/>
                <a:ea typeface="+mn-ea"/>
                <a:cs typeface="Arial"/>
                <a:sym typeface="Arial"/>
              </a:rPr>
              <a:t> </a:t>
            </a:r>
            <a:r>
              <a:rPr kumimoji="0" sz="1450" b="1" i="0" u="none" strike="noStrike" kern="1200" cap="none" spc="5" normalizeH="0" baseline="0" noProof="0" dirty="0">
                <a:ln>
                  <a:noFill/>
                </a:ln>
                <a:solidFill>
                  <a:srgbClr val="FFFFFF"/>
                </a:solidFill>
                <a:effectLst/>
                <a:uLnTx/>
                <a:uFillTx/>
                <a:latin typeface="Arial"/>
                <a:ea typeface="+mn-ea"/>
                <a:cs typeface="Arial"/>
                <a:sym typeface="Arial"/>
              </a:rPr>
              <a:t>treatment	</a:t>
            </a:r>
            <a:r>
              <a:rPr kumimoji="0" sz="1450" b="1" i="0" u="none" strike="noStrike" kern="1200" cap="none" spc="0" normalizeH="0" baseline="0" noProof="0" dirty="0">
                <a:ln>
                  <a:noFill/>
                </a:ln>
                <a:solidFill>
                  <a:srgbClr val="FFFFFF"/>
                </a:solidFill>
                <a:effectLst/>
                <a:uLnTx/>
                <a:uFillTx/>
                <a:latin typeface="Arial"/>
                <a:ea typeface="+mn-ea"/>
                <a:cs typeface="Arial"/>
                <a:sym typeface="Arial"/>
              </a:rPr>
              <a:t>Adjuvant</a:t>
            </a:r>
            <a:r>
              <a:rPr kumimoji="0" sz="1450" b="1" i="0" u="none" strike="noStrike" kern="1200" cap="none" spc="-20" normalizeH="0" baseline="0" noProof="0" dirty="0">
                <a:ln>
                  <a:noFill/>
                </a:ln>
                <a:solidFill>
                  <a:srgbClr val="FFFFFF"/>
                </a:solidFill>
                <a:effectLst/>
                <a:uLnTx/>
                <a:uFillTx/>
                <a:latin typeface="Arial"/>
                <a:ea typeface="+mn-ea"/>
                <a:cs typeface="Arial"/>
                <a:sym typeface="Arial"/>
              </a:rPr>
              <a:t> </a:t>
            </a:r>
            <a:r>
              <a:rPr kumimoji="0" sz="1450" b="1" i="0" u="none" strike="noStrike" kern="1200" cap="none" spc="5" normalizeH="0" baseline="0" noProof="0" dirty="0">
                <a:ln>
                  <a:noFill/>
                </a:ln>
                <a:solidFill>
                  <a:srgbClr val="FFFFFF"/>
                </a:solidFill>
                <a:effectLst/>
                <a:uLnTx/>
                <a:uFillTx/>
                <a:latin typeface="Arial"/>
                <a:ea typeface="+mn-ea"/>
                <a:cs typeface="Arial"/>
                <a:sym typeface="Arial"/>
              </a:rPr>
              <a:t>treatment</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Adjuvant</a:t>
            </a:r>
            <a:r>
              <a:rPr kumimoji="0" sz="16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approaches</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a:p>
            <a:pPr marL="2874010" marR="0" lvl="0" indent="0" algn="l" defTabSz="914400" rtl="0" eaLnBrk="1" fontAlgn="auto" latinLnBrk="0" hangingPunct="1">
              <a:lnSpc>
                <a:spcPct val="100000"/>
              </a:lnSpc>
              <a:spcBef>
                <a:spcPts val="1540"/>
              </a:spcBef>
              <a:spcAft>
                <a:spcPts val="0"/>
              </a:spcAft>
              <a:buClrTx/>
              <a:buSzTx/>
              <a:buFontTx/>
              <a:buNone/>
              <a:tabLst>
                <a:tab pos="4620260" algn="l"/>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Surgery	Chemo</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2" name="object 42"/>
          <p:cNvSpPr/>
          <p:nvPr/>
        </p:nvSpPr>
        <p:spPr>
          <a:xfrm>
            <a:off x="7228567" y="2714207"/>
            <a:ext cx="795655" cy="387985"/>
          </a:xfrm>
          <a:custGeom>
            <a:avLst/>
            <a:gdLst/>
            <a:ahLst/>
            <a:cxnLst/>
            <a:rect l="l" t="t" r="r" b="b"/>
            <a:pathLst>
              <a:path w="795654" h="387985">
                <a:moveTo>
                  <a:pt x="730697" y="387599"/>
                </a:moveTo>
                <a:lnTo>
                  <a:pt x="64600" y="387599"/>
                </a:lnTo>
                <a:lnTo>
                  <a:pt x="39455" y="382523"/>
                </a:lnTo>
                <a:lnTo>
                  <a:pt x="18920" y="368678"/>
                </a:lnTo>
                <a:lnTo>
                  <a:pt x="5076" y="348144"/>
                </a:lnTo>
                <a:lnTo>
                  <a:pt x="0" y="322998"/>
                </a:lnTo>
                <a:lnTo>
                  <a:pt x="0" y="64601"/>
                </a:lnTo>
                <a:lnTo>
                  <a:pt x="5076" y="39455"/>
                </a:lnTo>
                <a:lnTo>
                  <a:pt x="18920" y="18921"/>
                </a:lnTo>
                <a:lnTo>
                  <a:pt x="39455" y="5076"/>
                </a:lnTo>
                <a:lnTo>
                  <a:pt x="64600" y="0"/>
                </a:lnTo>
                <a:lnTo>
                  <a:pt x="730697" y="0"/>
                </a:lnTo>
                <a:lnTo>
                  <a:pt x="776378" y="18921"/>
                </a:lnTo>
                <a:lnTo>
                  <a:pt x="795299" y="64601"/>
                </a:lnTo>
                <a:lnTo>
                  <a:pt x="795299" y="322998"/>
                </a:lnTo>
                <a:lnTo>
                  <a:pt x="790223" y="348144"/>
                </a:lnTo>
                <a:lnTo>
                  <a:pt x="776378" y="368678"/>
                </a:lnTo>
                <a:lnTo>
                  <a:pt x="755843" y="382523"/>
                </a:lnTo>
                <a:lnTo>
                  <a:pt x="730697" y="387599"/>
                </a:lnTo>
                <a:close/>
              </a:path>
            </a:pathLst>
          </a:custGeom>
          <a:solidFill>
            <a:srgbClr val="BE26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3" name="object 43"/>
          <p:cNvSpPr/>
          <p:nvPr/>
        </p:nvSpPr>
        <p:spPr>
          <a:xfrm>
            <a:off x="4915617" y="3196407"/>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4" name="object 44"/>
          <p:cNvSpPr txBox="1"/>
          <p:nvPr/>
        </p:nvSpPr>
        <p:spPr>
          <a:xfrm>
            <a:off x="5608984" y="3279971"/>
            <a:ext cx="6007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Surgery</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5" name="object 45"/>
          <p:cNvSpPr/>
          <p:nvPr/>
        </p:nvSpPr>
        <p:spPr>
          <a:xfrm>
            <a:off x="4915617" y="3696436"/>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6" name="object 46"/>
          <p:cNvSpPr txBox="1"/>
          <p:nvPr/>
        </p:nvSpPr>
        <p:spPr>
          <a:xfrm>
            <a:off x="5608984" y="3780000"/>
            <a:ext cx="6007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Surgery</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7" name="object 47"/>
          <p:cNvSpPr/>
          <p:nvPr/>
        </p:nvSpPr>
        <p:spPr>
          <a:xfrm>
            <a:off x="8393359" y="3187245"/>
            <a:ext cx="1620520" cy="387985"/>
          </a:xfrm>
          <a:custGeom>
            <a:avLst/>
            <a:gdLst/>
            <a:ahLst/>
            <a:cxnLst/>
            <a:rect l="l" t="t" r="r" b="b"/>
            <a:pathLst>
              <a:path w="1620520" h="387985">
                <a:moveTo>
                  <a:pt x="1555398" y="387599"/>
                </a:moveTo>
                <a:lnTo>
                  <a:pt x="64600" y="387599"/>
                </a:lnTo>
                <a:lnTo>
                  <a:pt x="39455" y="382523"/>
                </a:lnTo>
                <a:lnTo>
                  <a:pt x="18921" y="368678"/>
                </a:lnTo>
                <a:lnTo>
                  <a:pt x="5076" y="348144"/>
                </a:lnTo>
                <a:lnTo>
                  <a:pt x="0" y="322998"/>
                </a:lnTo>
                <a:lnTo>
                  <a:pt x="0" y="64601"/>
                </a:lnTo>
                <a:lnTo>
                  <a:pt x="5076" y="39455"/>
                </a:lnTo>
                <a:lnTo>
                  <a:pt x="18921" y="18921"/>
                </a:lnTo>
                <a:lnTo>
                  <a:pt x="39455" y="5076"/>
                </a:lnTo>
                <a:lnTo>
                  <a:pt x="64600" y="0"/>
                </a:lnTo>
                <a:lnTo>
                  <a:pt x="1555398" y="0"/>
                </a:lnTo>
                <a:lnTo>
                  <a:pt x="1601078" y="18921"/>
                </a:lnTo>
                <a:lnTo>
                  <a:pt x="1619999" y="64601"/>
                </a:lnTo>
                <a:lnTo>
                  <a:pt x="1619999" y="322998"/>
                </a:lnTo>
                <a:lnTo>
                  <a:pt x="1614923" y="348144"/>
                </a:lnTo>
                <a:lnTo>
                  <a:pt x="1601078" y="368678"/>
                </a:lnTo>
                <a:lnTo>
                  <a:pt x="1580544" y="382523"/>
                </a:lnTo>
                <a:lnTo>
                  <a:pt x="1555398" y="387599"/>
                </a:lnTo>
                <a:close/>
              </a:path>
            </a:pathLst>
          </a:custGeom>
          <a:solidFill>
            <a:srgbClr val="E085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8" name="object 48"/>
          <p:cNvSpPr txBox="1"/>
          <p:nvPr/>
        </p:nvSpPr>
        <p:spPr>
          <a:xfrm>
            <a:off x="8835073" y="3270810"/>
            <a:ext cx="73533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EGFR</a:t>
            </a:r>
            <a:r>
              <a:rPr kumimoji="0" sz="1200" b="1" i="0" u="none" strike="noStrike" kern="1200" cap="none" spc="-75" normalizeH="0" baseline="0" noProof="0" dirty="0">
                <a:ln>
                  <a:noFill/>
                </a:ln>
                <a:solidFill>
                  <a:srgbClr val="FFFFFF"/>
                </a:solidFill>
                <a:effectLst/>
                <a:uLnTx/>
                <a:uFillTx/>
                <a:latin typeface="Arial"/>
                <a:ea typeface="+mn-ea"/>
                <a:cs typeface="Arial"/>
                <a:sym typeface="Arial"/>
              </a:rPr>
              <a:t> </a:t>
            </a: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TKI</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9" name="object 49"/>
          <p:cNvSpPr/>
          <p:nvPr/>
        </p:nvSpPr>
        <p:spPr>
          <a:xfrm>
            <a:off x="7228567" y="3197466"/>
            <a:ext cx="795655" cy="387985"/>
          </a:xfrm>
          <a:custGeom>
            <a:avLst/>
            <a:gdLst/>
            <a:ahLst/>
            <a:cxnLst/>
            <a:rect l="l" t="t" r="r" b="b"/>
            <a:pathLst>
              <a:path w="795654" h="387985">
                <a:moveTo>
                  <a:pt x="730697" y="387599"/>
                </a:moveTo>
                <a:lnTo>
                  <a:pt x="64600" y="387599"/>
                </a:lnTo>
                <a:lnTo>
                  <a:pt x="39455" y="382523"/>
                </a:lnTo>
                <a:lnTo>
                  <a:pt x="18920" y="368678"/>
                </a:lnTo>
                <a:lnTo>
                  <a:pt x="5076" y="348144"/>
                </a:lnTo>
                <a:lnTo>
                  <a:pt x="0" y="322998"/>
                </a:lnTo>
                <a:lnTo>
                  <a:pt x="0" y="64601"/>
                </a:lnTo>
                <a:lnTo>
                  <a:pt x="5076" y="39455"/>
                </a:lnTo>
                <a:lnTo>
                  <a:pt x="18920" y="18921"/>
                </a:lnTo>
                <a:lnTo>
                  <a:pt x="39455" y="5076"/>
                </a:lnTo>
                <a:lnTo>
                  <a:pt x="64600" y="0"/>
                </a:lnTo>
                <a:lnTo>
                  <a:pt x="730697" y="0"/>
                </a:lnTo>
                <a:lnTo>
                  <a:pt x="776378" y="18921"/>
                </a:lnTo>
                <a:lnTo>
                  <a:pt x="795299" y="64601"/>
                </a:lnTo>
                <a:lnTo>
                  <a:pt x="795299" y="322998"/>
                </a:lnTo>
                <a:lnTo>
                  <a:pt x="790223" y="348144"/>
                </a:lnTo>
                <a:lnTo>
                  <a:pt x="776378" y="368678"/>
                </a:lnTo>
                <a:lnTo>
                  <a:pt x="755843" y="382523"/>
                </a:lnTo>
                <a:lnTo>
                  <a:pt x="730697" y="387599"/>
                </a:lnTo>
                <a:close/>
              </a:path>
            </a:pathLst>
          </a:custGeom>
          <a:solidFill>
            <a:srgbClr val="BE26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0" name="object 50"/>
          <p:cNvSpPr txBox="1"/>
          <p:nvPr/>
        </p:nvSpPr>
        <p:spPr>
          <a:xfrm>
            <a:off x="7304512" y="2706330"/>
            <a:ext cx="641985" cy="875030"/>
          </a:xfrm>
          <a:prstGeom prst="rect">
            <a:avLst/>
          </a:prstGeom>
        </p:spPr>
        <p:txBody>
          <a:bodyPr vert="horz" wrap="square" lIns="0" tIns="12700" rIns="0" bIns="0" rtlCol="0">
            <a:spAutoFit/>
          </a:bodyPr>
          <a:lstStyle/>
          <a:p>
            <a:pPr marL="75565" marR="5080" lvl="0" indent="-6350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Optional  chemo</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a:p>
            <a:pPr marL="75565" marR="5080" lvl="0" indent="-63500" algn="l" defTabSz="914400" rtl="0" eaLnBrk="1" fontAlgn="auto" latinLnBrk="0" hangingPunct="1">
              <a:lnSpc>
                <a:spcPct val="100000"/>
              </a:lnSpc>
              <a:spcBef>
                <a:spcPts val="925"/>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Optional  chemo</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51" name="object 51"/>
          <p:cNvSpPr/>
          <p:nvPr/>
        </p:nvSpPr>
        <p:spPr>
          <a:xfrm>
            <a:off x="8393359" y="3690370"/>
            <a:ext cx="1604645" cy="387985"/>
          </a:xfrm>
          <a:custGeom>
            <a:avLst/>
            <a:gdLst/>
            <a:ahLst/>
            <a:cxnLst/>
            <a:rect l="l" t="t" r="r" b="b"/>
            <a:pathLst>
              <a:path w="1604645" h="387985">
                <a:moveTo>
                  <a:pt x="1539798" y="387599"/>
                </a:moveTo>
                <a:lnTo>
                  <a:pt x="64600" y="387599"/>
                </a:lnTo>
                <a:lnTo>
                  <a:pt x="39455" y="382523"/>
                </a:lnTo>
                <a:lnTo>
                  <a:pt x="18921" y="368678"/>
                </a:lnTo>
                <a:lnTo>
                  <a:pt x="5076" y="348144"/>
                </a:lnTo>
                <a:lnTo>
                  <a:pt x="0" y="322998"/>
                </a:lnTo>
                <a:lnTo>
                  <a:pt x="0" y="64601"/>
                </a:lnTo>
                <a:lnTo>
                  <a:pt x="5076" y="39455"/>
                </a:lnTo>
                <a:lnTo>
                  <a:pt x="18921" y="18921"/>
                </a:lnTo>
                <a:lnTo>
                  <a:pt x="39455" y="5076"/>
                </a:lnTo>
                <a:lnTo>
                  <a:pt x="64600" y="0"/>
                </a:lnTo>
                <a:lnTo>
                  <a:pt x="1539798" y="0"/>
                </a:lnTo>
                <a:lnTo>
                  <a:pt x="1585478" y="18921"/>
                </a:lnTo>
                <a:lnTo>
                  <a:pt x="1604399" y="64601"/>
                </a:lnTo>
                <a:lnTo>
                  <a:pt x="1604399" y="322998"/>
                </a:lnTo>
                <a:lnTo>
                  <a:pt x="1599323" y="348144"/>
                </a:lnTo>
                <a:lnTo>
                  <a:pt x="1585478" y="368678"/>
                </a:lnTo>
                <a:lnTo>
                  <a:pt x="1564944" y="382523"/>
                </a:lnTo>
                <a:lnTo>
                  <a:pt x="1539798" y="387599"/>
                </a:lnTo>
                <a:close/>
              </a:path>
            </a:pathLst>
          </a:custGeom>
          <a:solidFill>
            <a:srgbClr val="7D00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 name="object 52"/>
          <p:cNvSpPr txBox="1"/>
          <p:nvPr/>
        </p:nvSpPr>
        <p:spPr>
          <a:xfrm>
            <a:off x="8882339" y="3773935"/>
            <a:ext cx="6261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ALK</a:t>
            </a:r>
            <a:r>
              <a:rPr kumimoji="0" sz="1200" b="1" i="0" u="none" strike="noStrike" kern="1200" cap="none" spc="-75" normalizeH="0" baseline="0" noProof="0" dirty="0">
                <a:ln>
                  <a:noFill/>
                </a:ln>
                <a:solidFill>
                  <a:srgbClr val="FFFFFF"/>
                </a:solidFill>
                <a:effectLst/>
                <a:uLnTx/>
                <a:uFillTx/>
                <a:latin typeface="Arial"/>
                <a:ea typeface="+mn-ea"/>
                <a:cs typeface="Arial"/>
                <a:sym typeface="Arial"/>
              </a:rPr>
              <a:t> </a:t>
            </a: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TKI</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53" name="object 53"/>
          <p:cNvSpPr txBox="1"/>
          <p:nvPr/>
        </p:nvSpPr>
        <p:spPr>
          <a:xfrm>
            <a:off x="599790" y="3273328"/>
            <a:ext cx="87820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ADAURA</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7,8</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pic>
        <p:nvPicPr>
          <p:cNvPr id="54" name="object 54"/>
          <p:cNvPicPr/>
          <p:nvPr/>
        </p:nvPicPr>
        <p:blipFill>
          <a:blip r:embed="rId11" cstate="print"/>
          <a:stretch>
            <a:fillRect/>
          </a:stretch>
        </p:blipFill>
        <p:spPr>
          <a:xfrm>
            <a:off x="2047043" y="3263182"/>
            <a:ext cx="487323" cy="252002"/>
          </a:xfrm>
          <a:prstGeom prst="rect">
            <a:avLst/>
          </a:prstGeom>
        </p:spPr>
      </p:pic>
      <p:sp>
        <p:nvSpPr>
          <p:cNvPr id="55" name="object 55"/>
          <p:cNvSpPr txBox="1"/>
          <p:nvPr/>
        </p:nvSpPr>
        <p:spPr>
          <a:xfrm>
            <a:off x="10148491" y="3769149"/>
            <a:ext cx="59880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ALINA</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9</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sp>
        <p:nvSpPr>
          <p:cNvPr id="56" name="object 56"/>
          <p:cNvSpPr txBox="1"/>
          <p:nvPr/>
        </p:nvSpPr>
        <p:spPr>
          <a:xfrm>
            <a:off x="599790" y="2268813"/>
            <a:ext cx="109029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IMpower010</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1,2</a:t>
            </a:r>
            <a:endParaRPr kumimoji="0" sz="1200" b="0" i="0" u="none" strike="noStrike" kern="1200" cap="none" spc="0" normalizeH="0" baseline="31250" noProof="0" dirty="0">
              <a:ln>
                <a:noFill/>
              </a:ln>
              <a:solidFill>
                <a:prstClr val="black"/>
              </a:solidFill>
              <a:effectLst/>
              <a:uLnTx/>
              <a:uFillTx/>
              <a:latin typeface="Arial MT"/>
              <a:ea typeface="+mn-ea"/>
              <a:cs typeface="Arial MT"/>
              <a:sym typeface="Arial"/>
            </a:endParaRPr>
          </a:p>
        </p:txBody>
      </p:sp>
      <p:pic>
        <p:nvPicPr>
          <p:cNvPr id="57" name="object 57"/>
          <p:cNvPicPr/>
          <p:nvPr/>
        </p:nvPicPr>
        <p:blipFill>
          <a:blip r:embed="rId11" cstate="print"/>
          <a:stretch>
            <a:fillRect/>
          </a:stretch>
        </p:blipFill>
        <p:spPr>
          <a:xfrm>
            <a:off x="2037620" y="2268091"/>
            <a:ext cx="487323" cy="252002"/>
          </a:xfrm>
          <a:prstGeom prst="rect">
            <a:avLst/>
          </a:prstGeom>
        </p:spPr>
      </p:pic>
      <p:sp>
        <p:nvSpPr>
          <p:cNvPr id="58" name="object 58"/>
          <p:cNvSpPr txBox="1"/>
          <p:nvPr/>
        </p:nvSpPr>
        <p:spPr>
          <a:xfrm>
            <a:off x="599790" y="2765327"/>
            <a:ext cx="125920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KEYNOTE-091</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3,4</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sp>
        <p:nvSpPr>
          <p:cNvPr id="59" name="object 59"/>
          <p:cNvSpPr txBox="1"/>
          <p:nvPr/>
        </p:nvSpPr>
        <p:spPr>
          <a:xfrm>
            <a:off x="599790" y="4958943"/>
            <a:ext cx="142430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CheckMate</a:t>
            </a:r>
            <a:r>
              <a:rPr kumimoji="0" sz="12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10" normalizeH="0" baseline="0" noProof="0" dirty="0">
                <a:ln>
                  <a:noFill/>
                </a:ln>
                <a:solidFill>
                  <a:srgbClr val="44546A"/>
                </a:solidFill>
                <a:effectLst/>
                <a:uLnTx/>
                <a:uFillTx/>
                <a:latin typeface="Arial"/>
                <a:ea typeface="+mn-ea"/>
                <a:cs typeface="Arial"/>
                <a:sym typeface="Arial"/>
              </a:rPr>
              <a:t>816</a:t>
            </a:r>
            <a:r>
              <a:rPr kumimoji="0" sz="1200" b="0" i="0" u="none" strike="noStrike" kern="1200" cap="none" spc="-15" normalizeH="0" baseline="31250" noProof="0" dirty="0">
                <a:ln>
                  <a:noFill/>
                </a:ln>
                <a:solidFill>
                  <a:srgbClr val="44546A"/>
                </a:solidFill>
                <a:effectLst/>
                <a:uLnTx/>
                <a:uFillTx/>
                <a:latin typeface="Arial MT"/>
                <a:ea typeface="+mn-ea"/>
                <a:cs typeface="Arial MT"/>
                <a:sym typeface="Arial"/>
              </a:rPr>
              <a:t>10,11</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pic>
        <p:nvPicPr>
          <p:cNvPr id="60" name="object 60"/>
          <p:cNvPicPr/>
          <p:nvPr/>
        </p:nvPicPr>
        <p:blipFill>
          <a:blip r:embed="rId11" cstate="print"/>
          <a:stretch>
            <a:fillRect/>
          </a:stretch>
        </p:blipFill>
        <p:spPr>
          <a:xfrm>
            <a:off x="2037618" y="4976621"/>
            <a:ext cx="487323" cy="252002"/>
          </a:xfrm>
          <a:prstGeom prst="rect">
            <a:avLst/>
          </a:prstGeom>
        </p:spPr>
      </p:pic>
      <p:sp>
        <p:nvSpPr>
          <p:cNvPr id="61" name="object 61"/>
          <p:cNvSpPr txBox="1"/>
          <p:nvPr/>
        </p:nvSpPr>
        <p:spPr>
          <a:xfrm>
            <a:off x="10148491" y="5371404"/>
            <a:ext cx="1299210" cy="574040"/>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AEGEAN</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13</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a:p>
            <a:pPr marL="38100" marR="3048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CheckMate</a:t>
            </a:r>
            <a:r>
              <a:rPr kumimoji="0" sz="1200" b="1" i="0" u="none" strike="noStrike" kern="1200" cap="none" spc="-75"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77T</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14 </a:t>
            </a:r>
            <a:r>
              <a:rPr kumimoji="0" sz="1200" b="0" i="0" u="none" strike="noStrike" kern="1200" cap="none" spc="-315" normalizeH="0" baseline="31250" noProof="0" dirty="0">
                <a:ln>
                  <a:noFill/>
                </a:ln>
                <a:solidFill>
                  <a:srgbClr val="44546A"/>
                </a:solidFill>
                <a:effectLst/>
                <a:uLnTx/>
                <a:uFillTx/>
                <a:latin typeface="Arial MT"/>
                <a:ea typeface="+mn-ea"/>
                <a:cs typeface="Arial MT"/>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IMpower030</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15</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sp>
        <p:nvSpPr>
          <p:cNvPr id="62" name="object 62"/>
          <p:cNvSpPr/>
          <p:nvPr/>
        </p:nvSpPr>
        <p:spPr>
          <a:xfrm>
            <a:off x="2715811" y="4364413"/>
            <a:ext cx="8712200" cy="0"/>
          </a:xfrm>
          <a:custGeom>
            <a:avLst/>
            <a:gdLst/>
            <a:ahLst/>
            <a:cxnLst/>
            <a:rect l="l" t="t" r="r" b="b"/>
            <a:pathLst>
              <a:path w="8712200">
                <a:moveTo>
                  <a:pt x="0" y="0"/>
                </a:moveTo>
                <a:lnTo>
                  <a:pt x="8711999" y="0"/>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3" name="object 63"/>
          <p:cNvSpPr txBox="1"/>
          <p:nvPr/>
        </p:nvSpPr>
        <p:spPr>
          <a:xfrm>
            <a:off x="10148491" y="2671936"/>
            <a:ext cx="589915" cy="391160"/>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ANVI</a:t>
            </a:r>
            <a:r>
              <a:rPr kumimoji="0" sz="1200" b="1" i="0" u="none" strike="noStrike" kern="1200" cap="none" spc="0" normalizeH="0" baseline="0" noProof="0" dirty="0">
                <a:ln>
                  <a:noFill/>
                </a:ln>
                <a:solidFill>
                  <a:srgbClr val="44546A"/>
                </a:solidFill>
                <a:effectLst/>
                <a:uLnTx/>
                <a:uFillTx/>
                <a:latin typeface="Arial"/>
                <a:ea typeface="+mn-ea"/>
                <a:cs typeface="Arial"/>
                <a:sym typeface="Arial"/>
              </a:rPr>
              <a:t>L</a:t>
            </a:r>
            <a:r>
              <a:rPr kumimoji="0" sz="1200" b="0" i="0" u="none" strike="noStrike" kern="1200" cap="none" spc="0" normalizeH="0" baseline="31250" noProof="0" dirty="0">
                <a:ln>
                  <a:noFill/>
                </a:ln>
                <a:solidFill>
                  <a:srgbClr val="44546A"/>
                </a:solidFill>
                <a:effectLst/>
                <a:uLnTx/>
                <a:uFillTx/>
                <a:latin typeface="Arial MT"/>
                <a:ea typeface="+mn-ea"/>
                <a:cs typeface="Arial MT"/>
                <a:sym typeface="Arial"/>
              </a:rPr>
              <a:t>5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BR.31</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6</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pic>
        <p:nvPicPr>
          <p:cNvPr id="64" name="object 64"/>
          <p:cNvPicPr/>
          <p:nvPr/>
        </p:nvPicPr>
        <p:blipFill>
          <a:blip r:embed="rId11" cstate="print"/>
          <a:stretch>
            <a:fillRect/>
          </a:stretch>
        </p:blipFill>
        <p:spPr>
          <a:xfrm>
            <a:off x="2047043" y="2760075"/>
            <a:ext cx="487323" cy="252002"/>
          </a:xfrm>
          <a:prstGeom prst="rect">
            <a:avLst/>
          </a:prstGeom>
        </p:spPr>
      </p:pic>
      <p:sp>
        <p:nvSpPr>
          <p:cNvPr id="65" name="object 65"/>
          <p:cNvSpPr txBox="1"/>
          <p:nvPr/>
        </p:nvSpPr>
        <p:spPr>
          <a:xfrm>
            <a:off x="599790" y="5573815"/>
            <a:ext cx="123126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KEYNOTE-671</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12</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pic>
        <p:nvPicPr>
          <p:cNvPr id="66" name="object 66"/>
          <p:cNvPicPr/>
          <p:nvPr/>
        </p:nvPicPr>
        <p:blipFill>
          <a:blip r:embed="rId12" cstate="print"/>
          <a:stretch>
            <a:fillRect/>
          </a:stretch>
        </p:blipFill>
        <p:spPr>
          <a:xfrm>
            <a:off x="2030367" y="5563120"/>
            <a:ext cx="251999" cy="251999"/>
          </a:xfrm>
          <a:prstGeom prst="rect">
            <a:avLst/>
          </a:prstGeom>
        </p:spPr>
      </p:pic>
      <p:grpSp>
        <p:nvGrpSpPr>
          <p:cNvPr id="67" name="object 67"/>
          <p:cNvGrpSpPr/>
          <p:nvPr/>
        </p:nvGrpSpPr>
        <p:grpSpPr>
          <a:xfrm>
            <a:off x="603055" y="1393761"/>
            <a:ext cx="1518285" cy="741680"/>
            <a:chOff x="603055" y="1393761"/>
            <a:chExt cx="1518285" cy="741680"/>
          </a:xfrm>
        </p:grpSpPr>
        <p:sp>
          <p:nvSpPr>
            <p:cNvPr id="68" name="object 68"/>
            <p:cNvSpPr/>
            <p:nvPr/>
          </p:nvSpPr>
          <p:spPr>
            <a:xfrm>
              <a:off x="617342" y="1408049"/>
              <a:ext cx="1489710" cy="713105"/>
            </a:xfrm>
            <a:custGeom>
              <a:avLst/>
              <a:gdLst/>
              <a:ahLst/>
              <a:cxnLst/>
              <a:rect l="l" t="t" r="r" b="b"/>
              <a:pathLst>
                <a:path w="1489710" h="713105">
                  <a:moveTo>
                    <a:pt x="1396550" y="558551"/>
                  </a:moveTo>
                  <a:lnTo>
                    <a:pt x="93091" y="558551"/>
                  </a:lnTo>
                  <a:lnTo>
                    <a:pt x="56856" y="551236"/>
                  </a:lnTo>
                  <a:lnTo>
                    <a:pt x="27266" y="531285"/>
                  </a:lnTo>
                  <a:lnTo>
                    <a:pt x="7315" y="501695"/>
                  </a:lnTo>
                  <a:lnTo>
                    <a:pt x="0" y="465459"/>
                  </a:lnTo>
                  <a:lnTo>
                    <a:pt x="0" y="93091"/>
                  </a:lnTo>
                  <a:lnTo>
                    <a:pt x="7315" y="56856"/>
                  </a:lnTo>
                  <a:lnTo>
                    <a:pt x="27266" y="27265"/>
                  </a:lnTo>
                  <a:lnTo>
                    <a:pt x="56856" y="7315"/>
                  </a:lnTo>
                  <a:lnTo>
                    <a:pt x="93091" y="0"/>
                  </a:lnTo>
                  <a:lnTo>
                    <a:pt x="1396550" y="0"/>
                  </a:lnTo>
                  <a:lnTo>
                    <a:pt x="1448198" y="15640"/>
                  </a:lnTo>
                  <a:lnTo>
                    <a:pt x="1482556" y="57467"/>
                  </a:lnTo>
                  <a:lnTo>
                    <a:pt x="1489642" y="93091"/>
                  </a:lnTo>
                  <a:lnTo>
                    <a:pt x="1489642" y="465459"/>
                  </a:lnTo>
                  <a:lnTo>
                    <a:pt x="1482327" y="501695"/>
                  </a:lnTo>
                  <a:lnTo>
                    <a:pt x="1462376" y="531285"/>
                  </a:lnTo>
                  <a:lnTo>
                    <a:pt x="1432786" y="551236"/>
                  </a:lnTo>
                  <a:lnTo>
                    <a:pt x="1396550" y="558551"/>
                  </a:lnTo>
                  <a:close/>
                </a:path>
                <a:path w="1489710" h="713105">
                  <a:moveTo>
                    <a:pt x="445373" y="713030"/>
                  </a:moveTo>
                  <a:lnTo>
                    <a:pt x="248273" y="558551"/>
                  </a:lnTo>
                  <a:lnTo>
                    <a:pt x="620684" y="558551"/>
                  </a:lnTo>
                  <a:lnTo>
                    <a:pt x="445373" y="713030"/>
                  </a:lnTo>
                  <a:close/>
                </a:path>
              </a:pathLst>
            </a:custGeom>
            <a:solidFill>
              <a:srgbClr val="FDF1E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9" name="object 69"/>
            <p:cNvSpPr/>
            <p:nvPr/>
          </p:nvSpPr>
          <p:spPr>
            <a:xfrm>
              <a:off x="617342" y="1408049"/>
              <a:ext cx="1489710" cy="713105"/>
            </a:xfrm>
            <a:custGeom>
              <a:avLst/>
              <a:gdLst/>
              <a:ahLst/>
              <a:cxnLst/>
              <a:rect l="l" t="t" r="r" b="b"/>
              <a:pathLst>
                <a:path w="1489710" h="713105">
                  <a:moveTo>
                    <a:pt x="0" y="93091"/>
                  </a:moveTo>
                  <a:lnTo>
                    <a:pt x="7315" y="56856"/>
                  </a:lnTo>
                  <a:lnTo>
                    <a:pt x="27266" y="27266"/>
                  </a:lnTo>
                  <a:lnTo>
                    <a:pt x="56856" y="7315"/>
                  </a:lnTo>
                  <a:lnTo>
                    <a:pt x="93091" y="0"/>
                  </a:lnTo>
                  <a:lnTo>
                    <a:pt x="248273" y="0"/>
                  </a:lnTo>
                  <a:lnTo>
                    <a:pt x="620684" y="0"/>
                  </a:lnTo>
                  <a:lnTo>
                    <a:pt x="1396550" y="0"/>
                  </a:lnTo>
                  <a:lnTo>
                    <a:pt x="1414797" y="1805"/>
                  </a:lnTo>
                  <a:lnTo>
                    <a:pt x="1462376" y="27265"/>
                  </a:lnTo>
                  <a:lnTo>
                    <a:pt x="1487837" y="74845"/>
                  </a:lnTo>
                  <a:lnTo>
                    <a:pt x="1489642" y="93091"/>
                  </a:lnTo>
                  <a:lnTo>
                    <a:pt x="1489642" y="325821"/>
                  </a:lnTo>
                  <a:lnTo>
                    <a:pt x="1489642" y="465459"/>
                  </a:lnTo>
                  <a:lnTo>
                    <a:pt x="1482327" y="501695"/>
                  </a:lnTo>
                  <a:lnTo>
                    <a:pt x="1462376" y="531285"/>
                  </a:lnTo>
                  <a:lnTo>
                    <a:pt x="1432786" y="551236"/>
                  </a:lnTo>
                  <a:lnTo>
                    <a:pt x="1396550" y="558551"/>
                  </a:lnTo>
                  <a:lnTo>
                    <a:pt x="620684" y="558551"/>
                  </a:lnTo>
                  <a:lnTo>
                    <a:pt x="445373" y="713030"/>
                  </a:lnTo>
                  <a:lnTo>
                    <a:pt x="248273" y="558551"/>
                  </a:lnTo>
                  <a:lnTo>
                    <a:pt x="93091" y="558551"/>
                  </a:lnTo>
                  <a:lnTo>
                    <a:pt x="56856" y="551236"/>
                  </a:lnTo>
                  <a:lnTo>
                    <a:pt x="27266" y="531285"/>
                  </a:lnTo>
                  <a:lnTo>
                    <a:pt x="7315" y="501695"/>
                  </a:lnTo>
                  <a:lnTo>
                    <a:pt x="0" y="465459"/>
                  </a:lnTo>
                  <a:lnTo>
                    <a:pt x="0" y="325821"/>
                  </a:lnTo>
                  <a:lnTo>
                    <a:pt x="0" y="93091"/>
                  </a:lnTo>
                  <a:close/>
                </a:path>
              </a:pathLst>
            </a:custGeom>
            <a:ln w="28574">
              <a:solidFill>
                <a:srgbClr val="FFBD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70" name="object 70"/>
          <p:cNvSpPr txBox="1"/>
          <p:nvPr/>
        </p:nvSpPr>
        <p:spPr>
          <a:xfrm>
            <a:off x="934800" y="1454153"/>
            <a:ext cx="854710" cy="452120"/>
          </a:xfrm>
          <a:prstGeom prst="rect">
            <a:avLst/>
          </a:prstGeom>
        </p:spPr>
        <p:txBody>
          <a:bodyPr vert="horz" wrap="square" lIns="0" tIns="12700" rIns="0" bIns="0" rtlCol="0">
            <a:spAutoFit/>
          </a:bodyPr>
          <a:lstStyle/>
          <a:p>
            <a:pPr marL="31750" marR="5080" lvl="0" indent="-19685"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Approved  regimens</a:t>
            </a:r>
            <a:endParaRPr kumimoji="0" sz="140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71" name="object 71"/>
          <p:cNvGrpSpPr/>
          <p:nvPr/>
        </p:nvGrpSpPr>
        <p:grpSpPr>
          <a:xfrm>
            <a:off x="10277300" y="1393761"/>
            <a:ext cx="1518285" cy="774700"/>
            <a:chOff x="10277300" y="1393761"/>
            <a:chExt cx="1518285" cy="774700"/>
          </a:xfrm>
        </p:grpSpPr>
        <p:sp>
          <p:nvSpPr>
            <p:cNvPr id="72" name="object 72"/>
            <p:cNvSpPr/>
            <p:nvPr/>
          </p:nvSpPr>
          <p:spPr>
            <a:xfrm>
              <a:off x="10291588" y="1408049"/>
              <a:ext cx="1489710" cy="746125"/>
            </a:xfrm>
            <a:custGeom>
              <a:avLst/>
              <a:gdLst/>
              <a:ahLst/>
              <a:cxnLst/>
              <a:rect l="l" t="t" r="r" b="b"/>
              <a:pathLst>
                <a:path w="1489709" h="746125">
                  <a:moveTo>
                    <a:pt x="1396550" y="558551"/>
                  </a:moveTo>
                  <a:lnTo>
                    <a:pt x="93091" y="558551"/>
                  </a:lnTo>
                  <a:lnTo>
                    <a:pt x="56856" y="551236"/>
                  </a:lnTo>
                  <a:lnTo>
                    <a:pt x="27265" y="531285"/>
                  </a:lnTo>
                  <a:lnTo>
                    <a:pt x="7315" y="501695"/>
                  </a:lnTo>
                  <a:lnTo>
                    <a:pt x="0" y="465459"/>
                  </a:lnTo>
                  <a:lnTo>
                    <a:pt x="0" y="93091"/>
                  </a:lnTo>
                  <a:lnTo>
                    <a:pt x="7315" y="56856"/>
                  </a:lnTo>
                  <a:lnTo>
                    <a:pt x="27265" y="27265"/>
                  </a:lnTo>
                  <a:lnTo>
                    <a:pt x="56856" y="7315"/>
                  </a:lnTo>
                  <a:lnTo>
                    <a:pt x="93091" y="0"/>
                  </a:lnTo>
                  <a:lnTo>
                    <a:pt x="1396550" y="0"/>
                  </a:lnTo>
                  <a:lnTo>
                    <a:pt x="1448198" y="15640"/>
                  </a:lnTo>
                  <a:lnTo>
                    <a:pt x="1482556" y="57467"/>
                  </a:lnTo>
                  <a:lnTo>
                    <a:pt x="1489642" y="93091"/>
                  </a:lnTo>
                  <a:lnTo>
                    <a:pt x="1489642" y="465459"/>
                  </a:lnTo>
                  <a:lnTo>
                    <a:pt x="1482327" y="501695"/>
                  </a:lnTo>
                  <a:lnTo>
                    <a:pt x="1462376" y="531285"/>
                  </a:lnTo>
                  <a:lnTo>
                    <a:pt x="1432786" y="551236"/>
                  </a:lnTo>
                  <a:lnTo>
                    <a:pt x="1396550" y="558551"/>
                  </a:lnTo>
                  <a:close/>
                </a:path>
                <a:path w="1489709" h="746125">
                  <a:moveTo>
                    <a:pt x="445373" y="745689"/>
                  </a:moveTo>
                  <a:lnTo>
                    <a:pt x="248273" y="558551"/>
                  </a:lnTo>
                  <a:lnTo>
                    <a:pt x="620684" y="558551"/>
                  </a:lnTo>
                  <a:lnTo>
                    <a:pt x="445373" y="745689"/>
                  </a:lnTo>
                  <a:close/>
                </a:path>
              </a:pathLst>
            </a:custGeom>
            <a:solidFill>
              <a:srgbClr val="FDF1E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3" name="object 73"/>
            <p:cNvSpPr/>
            <p:nvPr/>
          </p:nvSpPr>
          <p:spPr>
            <a:xfrm>
              <a:off x="10291588" y="1408049"/>
              <a:ext cx="1489710" cy="746125"/>
            </a:xfrm>
            <a:custGeom>
              <a:avLst/>
              <a:gdLst/>
              <a:ahLst/>
              <a:cxnLst/>
              <a:rect l="l" t="t" r="r" b="b"/>
              <a:pathLst>
                <a:path w="1489709" h="746125">
                  <a:moveTo>
                    <a:pt x="0" y="93091"/>
                  </a:moveTo>
                  <a:lnTo>
                    <a:pt x="7315" y="56856"/>
                  </a:lnTo>
                  <a:lnTo>
                    <a:pt x="27265" y="27266"/>
                  </a:lnTo>
                  <a:lnTo>
                    <a:pt x="56856" y="7315"/>
                  </a:lnTo>
                  <a:lnTo>
                    <a:pt x="93091" y="0"/>
                  </a:lnTo>
                  <a:lnTo>
                    <a:pt x="248273" y="0"/>
                  </a:lnTo>
                  <a:lnTo>
                    <a:pt x="620684" y="0"/>
                  </a:lnTo>
                  <a:lnTo>
                    <a:pt x="1396550" y="0"/>
                  </a:lnTo>
                  <a:lnTo>
                    <a:pt x="1414797" y="1805"/>
                  </a:lnTo>
                  <a:lnTo>
                    <a:pt x="1462376" y="27265"/>
                  </a:lnTo>
                  <a:lnTo>
                    <a:pt x="1487837" y="74845"/>
                  </a:lnTo>
                  <a:lnTo>
                    <a:pt x="1489642" y="93091"/>
                  </a:lnTo>
                  <a:lnTo>
                    <a:pt x="1489642" y="325821"/>
                  </a:lnTo>
                  <a:lnTo>
                    <a:pt x="1489642" y="465459"/>
                  </a:lnTo>
                  <a:lnTo>
                    <a:pt x="1482327" y="501695"/>
                  </a:lnTo>
                  <a:lnTo>
                    <a:pt x="1462376" y="531285"/>
                  </a:lnTo>
                  <a:lnTo>
                    <a:pt x="1432786" y="551236"/>
                  </a:lnTo>
                  <a:lnTo>
                    <a:pt x="1396550" y="558551"/>
                  </a:lnTo>
                  <a:lnTo>
                    <a:pt x="620684" y="558551"/>
                  </a:lnTo>
                  <a:lnTo>
                    <a:pt x="445373" y="745689"/>
                  </a:lnTo>
                  <a:lnTo>
                    <a:pt x="248273" y="558551"/>
                  </a:lnTo>
                  <a:lnTo>
                    <a:pt x="93091" y="558551"/>
                  </a:lnTo>
                  <a:lnTo>
                    <a:pt x="56856" y="551236"/>
                  </a:lnTo>
                  <a:lnTo>
                    <a:pt x="27265" y="531285"/>
                  </a:lnTo>
                  <a:lnTo>
                    <a:pt x="7315" y="501695"/>
                  </a:lnTo>
                  <a:lnTo>
                    <a:pt x="0" y="465459"/>
                  </a:lnTo>
                  <a:lnTo>
                    <a:pt x="0" y="325821"/>
                  </a:lnTo>
                  <a:lnTo>
                    <a:pt x="0" y="93091"/>
                  </a:lnTo>
                  <a:close/>
                </a:path>
              </a:pathLst>
            </a:custGeom>
            <a:ln w="28574">
              <a:solidFill>
                <a:srgbClr val="FFBD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74" name="object 74"/>
          <p:cNvSpPr txBox="1"/>
          <p:nvPr/>
        </p:nvSpPr>
        <p:spPr>
          <a:xfrm>
            <a:off x="10451084" y="1454153"/>
            <a:ext cx="1170940" cy="452120"/>
          </a:xfrm>
          <a:prstGeom prst="rect">
            <a:avLst/>
          </a:prstGeom>
        </p:spPr>
        <p:txBody>
          <a:bodyPr vert="horz" wrap="square" lIns="0" tIns="12700" rIns="0" bIns="0" rtlCol="0">
            <a:spAutoFit/>
          </a:bodyPr>
          <a:lstStyle/>
          <a:p>
            <a:pPr marL="189865" marR="5080" lvl="0" indent="-17780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Not</a:t>
            </a:r>
            <a:r>
              <a:rPr kumimoji="0" sz="1400" b="1" i="0" u="none" strike="noStrike" kern="1200" cap="none" spc="-90" normalizeH="0" baseline="0" noProof="0" dirty="0">
                <a:ln>
                  <a:noFill/>
                </a:ln>
                <a:solidFill>
                  <a:srgbClr val="44546A"/>
                </a:solidFill>
                <a:effectLst/>
                <a:uLnTx/>
                <a:uFillTx/>
                <a:latin typeface="Arial"/>
                <a:ea typeface="+mn-ea"/>
                <a:cs typeface="Arial"/>
                <a:sym typeface="Arial"/>
              </a:rPr>
              <a:t> </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approved </a:t>
            </a:r>
            <a:r>
              <a:rPr kumimoji="0" sz="1400" b="1" i="0" u="none" strike="noStrike" kern="1200" cap="none" spc="-370" normalizeH="0" baseline="0" noProof="0" dirty="0">
                <a:ln>
                  <a:noFill/>
                </a:ln>
                <a:solidFill>
                  <a:srgbClr val="44546A"/>
                </a:solidFill>
                <a:effectLst/>
                <a:uLnTx/>
                <a:uFillTx/>
                <a:latin typeface="Arial"/>
                <a:ea typeface="+mn-ea"/>
                <a:cs typeface="Arial"/>
                <a:sym typeface="Arial"/>
              </a:rPr>
              <a:t> </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regimens</a:t>
            </a:r>
            <a:endParaRPr kumimoji="0" sz="14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75" name="object 75"/>
          <p:cNvSpPr/>
          <p:nvPr/>
        </p:nvSpPr>
        <p:spPr>
          <a:xfrm>
            <a:off x="5604637" y="1371447"/>
            <a:ext cx="358775" cy="360045"/>
          </a:xfrm>
          <a:custGeom>
            <a:avLst/>
            <a:gdLst/>
            <a:ahLst/>
            <a:cxnLst/>
            <a:rect l="l" t="t" r="r" b="b"/>
            <a:pathLst>
              <a:path w="358775" h="360044">
                <a:moveTo>
                  <a:pt x="230695" y="179997"/>
                </a:moveTo>
                <a:lnTo>
                  <a:pt x="72402" y="0"/>
                </a:lnTo>
                <a:lnTo>
                  <a:pt x="0" y="0"/>
                </a:lnTo>
                <a:lnTo>
                  <a:pt x="158292" y="179997"/>
                </a:lnTo>
                <a:lnTo>
                  <a:pt x="0" y="359994"/>
                </a:lnTo>
                <a:lnTo>
                  <a:pt x="72402" y="359994"/>
                </a:lnTo>
                <a:lnTo>
                  <a:pt x="230695" y="179997"/>
                </a:lnTo>
                <a:close/>
              </a:path>
              <a:path w="358775" h="360044">
                <a:moveTo>
                  <a:pt x="358228" y="179997"/>
                </a:moveTo>
                <a:lnTo>
                  <a:pt x="199936" y="0"/>
                </a:lnTo>
                <a:lnTo>
                  <a:pt x="127533" y="0"/>
                </a:lnTo>
                <a:lnTo>
                  <a:pt x="285826" y="179997"/>
                </a:lnTo>
                <a:lnTo>
                  <a:pt x="127533" y="359994"/>
                </a:lnTo>
                <a:lnTo>
                  <a:pt x="199936" y="359994"/>
                </a:lnTo>
                <a:lnTo>
                  <a:pt x="358228" y="179997"/>
                </a:lnTo>
                <a:close/>
              </a:path>
            </a:pathLst>
          </a:custGeom>
          <a:solidFill>
            <a:srgbClr val="445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6975704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object 2"/>
          <p:cNvSpPr txBox="1"/>
          <p:nvPr/>
        </p:nvSpPr>
        <p:spPr>
          <a:xfrm>
            <a:off x="6695058" y="1399332"/>
            <a:ext cx="4330700" cy="85090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OS</a:t>
            </a:r>
            <a:r>
              <a:rPr kumimoji="0" sz="1600" b="1" i="0" u="none" strike="noStrike" kern="1200" cap="none" spc="-15"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in</a:t>
            </a:r>
            <a:r>
              <a:rPr kumimoji="0" sz="1600" b="1" i="0" u="none" strike="noStrike" kern="1200" cap="none" spc="-15"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PD-L1</a:t>
            </a:r>
            <a:r>
              <a:rPr kumimoji="0" sz="1600" b="1" i="0" u="none" strike="noStrike" kern="1200" cap="none" spc="-1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TC</a:t>
            </a:r>
            <a:r>
              <a:rPr kumimoji="0" sz="1600" b="1" i="0" u="none" strike="noStrike" kern="1200" cap="none" spc="-15"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≥50%,</a:t>
            </a:r>
            <a:r>
              <a:rPr kumimoji="0" sz="1600" b="1" i="0" u="none" strike="noStrike" kern="1200" cap="none" spc="-1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stage</a:t>
            </a:r>
            <a:r>
              <a:rPr kumimoji="0" sz="1600" b="1" i="0" u="none" strike="noStrike" kern="1200" cap="none" spc="-15"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II–IIIA</a:t>
            </a:r>
            <a:r>
              <a:rPr kumimoji="0" sz="1600" b="1" i="0" u="none" strike="noStrike" kern="1200" cap="none" spc="-7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NSCLC</a:t>
            </a:r>
            <a:r>
              <a:rPr kumimoji="0" sz="1575" b="0" i="0" u="none" strike="noStrike" kern="1200" cap="none" spc="7" normalizeH="0" baseline="31746" noProof="0" dirty="0">
                <a:ln>
                  <a:noFill/>
                </a:ln>
                <a:solidFill>
                  <a:srgbClr val="44546A"/>
                </a:solidFill>
                <a:effectLst/>
                <a:uLnTx/>
                <a:uFillTx/>
                <a:latin typeface="Arial MT"/>
                <a:ea typeface="+mn-ea"/>
                <a:cs typeface="Arial MT"/>
                <a:sym typeface="Arial"/>
              </a:rPr>
              <a:t>3,4</a:t>
            </a:r>
            <a:endParaRPr kumimoji="0" sz="1575" b="0" i="0" u="none" strike="noStrike" kern="1200" cap="none" spc="0" normalizeH="0" baseline="31746" noProof="0">
              <a:ln>
                <a:noFill/>
              </a:ln>
              <a:solidFill>
                <a:prstClr val="black"/>
              </a:solidFill>
              <a:effectLst/>
              <a:uLnTx/>
              <a:uFillTx/>
              <a:latin typeface="Arial MT"/>
              <a:ea typeface="+mn-ea"/>
              <a:cs typeface="Arial MT"/>
              <a:sym typeface="Arial"/>
            </a:endParaRPr>
          </a:p>
          <a:p>
            <a:pPr marL="0" marR="0" lvl="0" indent="0" algn="ctr"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5" normalizeH="0" baseline="0" noProof="0" dirty="0">
                <a:ln>
                  <a:noFill/>
                </a:ln>
                <a:solidFill>
                  <a:srgbClr val="44546A"/>
                </a:solidFill>
                <a:effectLst/>
                <a:uLnTx/>
                <a:uFillTx/>
                <a:latin typeface="Arial MT"/>
                <a:ea typeface="+mn-ea"/>
                <a:cs typeface="Arial MT"/>
                <a:sym typeface="Arial"/>
              </a:rPr>
              <a:t>Excluding</a:t>
            </a:r>
            <a:r>
              <a:rPr kumimoji="0" sz="1400" b="0" i="0" u="none" strike="noStrike" kern="1200" cap="none" spc="-30" normalizeH="0" baseline="0" noProof="0" dirty="0">
                <a:ln>
                  <a:noFill/>
                </a:ln>
                <a:solidFill>
                  <a:srgbClr val="44546A"/>
                </a:solidFill>
                <a:effectLst/>
                <a:uLnTx/>
                <a:uFillTx/>
                <a:latin typeface="Arial MT"/>
                <a:ea typeface="+mn-ea"/>
                <a:cs typeface="Arial MT"/>
                <a:sym typeface="Arial"/>
              </a:rPr>
              <a:t> </a:t>
            </a:r>
            <a:r>
              <a:rPr kumimoji="0" sz="1400" b="0" i="1" u="none" strike="noStrike" kern="1200" cap="none" spc="-5" normalizeH="0" baseline="0" noProof="0" dirty="0">
                <a:ln>
                  <a:noFill/>
                </a:ln>
                <a:solidFill>
                  <a:srgbClr val="44546A"/>
                </a:solidFill>
                <a:effectLst/>
                <a:uLnTx/>
                <a:uFillTx/>
                <a:latin typeface="Arial"/>
                <a:ea typeface="+mn-ea"/>
                <a:cs typeface="Arial"/>
                <a:sym typeface="Arial"/>
              </a:rPr>
              <a:t>EGFR+/ALK+</a:t>
            </a:r>
            <a:endParaRPr kumimoji="0" sz="14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(data</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cut-o</a:t>
            </a:r>
            <a:r>
              <a:rPr kumimoji="0" sz="1200" b="0" i="0" u="none" strike="noStrike" kern="1200" cap="none" spc="-25" normalizeH="0" baseline="0" noProof="0" dirty="0">
                <a:ln>
                  <a:noFill/>
                </a:ln>
                <a:solidFill>
                  <a:srgbClr val="44546A"/>
                </a:solidFill>
                <a:effectLst/>
                <a:uLnTx/>
                <a:uFillTx/>
                <a:latin typeface="Arial MT"/>
                <a:ea typeface="+mn-ea"/>
                <a:cs typeface="Arial MT"/>
                <a:sym typeface="Arial"/>
              </a:rPr>
              <a:t>f</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f</a:t>
            </a: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 1</a:t>
            </a: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8</a:t>
            </a:r>
            <a:r>
              <a:rPr kumimoji="0" sz="1200" b="0" i="0" u="none" strike="noStrike" kern="1200" cap="none" spc="-70"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Apri</a:t>
            </a: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l</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 2022;</a:t>
            </a:r>
            <a:endParaRPr kumimoji="0" sz="1200" b="0" i="0" u="none" strike="noStrike" kern="1200" cap="none" spc="0" normalizeH="0" baseline="0" noProof="0">
              <a:ln>
                <a:noFill/>
              </a:ln>
              <a:solidFill>
                <a:prstClr val="black"/>
              </a:solidFill>
              <a:effectLst/>
              <a:uLnTx/>
              <a:uFillTx/>
              <a:latin typeface="Arial MT"/>
              <a:ea typeface="+mn-ea"/>
              <a:cs typeface="Arial MT"/>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median</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follow-up</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in</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stage</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II–IIIA</a:t>
            </a:r>
            <a:r>
              <a:rPr kumimoji="0" sz="1200" b="0" i="0" u="none" strike="noStrike" kern="1200" cap="none" spc="-7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population:</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45.1</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months)</a:t>
            </a:r>
            <a:endParaRPr kumimoji="0" sz="12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08" name="object 3"/>
          <p:cNvSpPr txBox="1"/>
          <p:nvPr/>
        </p:nvSpPr>
        <p:spPr>
          <a:xfrm>
            <a:off x="672739" y="1399332"/>
            <a:ext cx="4443730" cy="85090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DFS</a:t>
            </a:r>
            <a:r>
              <a:rPr kumimoji="0" sz="1600" b="1" i="0" u="none" strike="noStrike" kern="1200" cap="none" spc="-15"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in</a:t>
            </a:r>
            <a:r>
              <a:rPr kumimoji="0" sz="1600" b="1" i="0" u="none" strike="noStrike" kern="1200" cap="none" spc="-15"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PD-L1</a:t>
            </a:r>
            <a:r>
              <a:rPr kumimoji="0" sz="1600" b="1" i="0" u="none" strike="noStrike" kern="1200" cap="none" spc="-1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TC</a:t>
            </a:r>
            <a:r>
              <a:rPr kumimoji="0" sz="1600" b="1" i="0" u="none" strike="noStrike" kern="1200" cap="none" spc="-15"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≥50%,</a:t>
            </a:r>
            <a:r>
              <a:rPr kumimoji="0" sz="1600" b="1" i="0" u="none" strike="noStrike" kern="1200" cap="none" spc="-1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stage</a:t>
            </a:r>
            <a:r>
              <a:rPr kumimoji="0" sz="1600" b="1" i="0" u="none" strike="noStrike" kern="1200" cap="none" spc="-15"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II–IIIA</a:t>
            </a:r>
            <a:r>
              <a:rPr kumimoji="0" sz="1600" b="1" i="0" u="none" strike="noStrike" kern="1200" cap="none" spc="-7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NSCLC</a:t>
            </a:r>
            <a:r>
              <a:rPr kumimoji="0" sz="1575" b="0" i="0" u="none" strike="noStrike" kern="1200" cap="none" spc="7" normalizeH="0" baseline="31746" noProof="0" dirty="0">
                <a:ln>
                  <a:noFill/>
                </a:ln>
                <a:solidFill>
                  <a:srgbClr val="44546A"/>
                </a:solidFill>
                <a:effectLst/>
                <a:uLnTx/>
                <a:uFillTx/>
                <a:latin typeface="Arial MT"/>
                <a:ea typeface="+mn-ea"/>
                <a:cs typeface="Arial MT"/>
                <a:sym typeface="Arial"/>
              </a:rPr>
              <a:t>1,2</a:t>
            </a:r>
            <a:endParaRPr kumimoji="0" sz="1575" b="0" i="0" u="none" strike="noStrike" kern="1200" cap="none" spc="0" normalizeH="0" baseline="31746" noProof="0">
              <a:ln>
                <a:noFill/>
              </a:ln>
              <a:solidFill>
                <a:prstClr val="black"/>
              </a:solidFill>
              <a:effectLst/>
              <a:uLnTx/>
              <a:uFillTx/>
              <a:latin typeface="Arial MT"/>
              <a:ea typeface="+mn-ea"/>
              <a:cs typeface="Arial MT"/>
              <a:sym typeface="Arial"/>
            </a:endParaRPr>
          </a:p>
          <a:p>
            <a:pPr marL="0" marR="0" lvl="0" indent="0" algn="ctr"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5" normalizeH="0" baseline="0" noProof="0" dirty="0">
                <a:ln>
                  <a:noFill/>
                </a:ln>
                <a:solidFill>
                  <a:srgbClr val="44546A"/>
                </a:solidFill>
                <a:effectLst/>
                <a:uLnTx/>
                <a:uFillTx/>
                <a:latin typeface="Arial MT"/>
                <a:ea typeface="+mn-ea"/>
                <a:cs typeface="Arial MT"/>
                <a:sym typeface="Arial"/>
              </a:rPr>
              <a:t>Excluding</a:t>
            </a:r>
            <a:r>
              <a:rPr kumimoji="0" sz="1400" b="0" i="0" u="none" strike="noStrike" kern="1200" cap="none" spc="-30" normalizeH="0" baseline="0" noProof="0" dirty="0">
                <a:ln>
                  <a:noFill/>
                </a:ln>
                <a:solidFill>
                  <a:srgbClr val="44546A"/>
                </a:solidFill>
                <a:effectLst/>
                <a:uLnTx/>
                <a:uFillTx/>
                <a:latin typeface="Arial MT"/>
                <a:ea typeface="+mn-ea"/>
                <a:cs typeface="Arial MT"/>
                <a:sym typeface="Arial"/>
              </a:rPr>
              <a:t> </a:t>
            </a:r>
            <a:r>
              <a:rPr kumimoji="0" sz="1400" b="0" i="1" u="none" strike="noStrike" kern="1200" cap="none" spc="-5" normalizeH="0" baseline="0" noProof="0" dirty="0">
                <a:ln>
                  <a:noFill/>
                </a:ln>
                <a:solidFill>
                  <a:srgbClr val="44546A"/>
                </a:solidFill>
                <a:effectLst/>
                <a:uLnTx/>
                <a:uFillTx/>
                <a:latin typeface="Arial"/>
                <a:ea typeface="+mn-ea"/>
                <a:cs typeface="Arial"/>
                <a:sym typeface="Arial"/>
              </a:rPr>
              <a:t>EGFR+/ALK+</a:t>
            </a:r>
            <a:endParaRPr kumimoji="0" sz="14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(data</a:t>
            </a:r>
            <a:r>
              <a:rPr kumimoji="0" sz="1200" b="0" i="0" u="none" strike="noStrike" kern="1200" cap="none" spc="-2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cut-off:</a:t>
            </a:r>
            <a:r>
              <a:rPr kumimoji="0" sz="1200" b="0" i="0" u="none" strike="noStrike" kern="1200" cap="none" spc="-20"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21</a:t>
            </a:r>
            <a:r>
              <a:rPr kumimoji="0" sz="1200" b="0" i="0" u="none" strike="noStrike" kern="1200" cap="none" spc="-20"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January</a:t>
            </a:r>
            <a:r>
              <a:rPr kumimoji="0" sz="1200" b="0" i="0" u="none" strike="noStrike" kern="1200" cap="none" spc="-2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2021;</a:t>
            </a:r>
            <a:endParaRPr kumimoji="0" sz="1200" b="0" i="0" u="none" strike="noStrike" kern="1200" cap="none" spc="0" normalizeH="0" baseline="0" noProof="0">
              <a:ln>
                <a:noFill/>
              </a:ln>
              <a:solidFill>
                <a:prstClr val="black"/>
              </a:solidFill>
              <a:effectLst/>
              <a:uLnTx/>
              <a:uFillTx/>
              <a:latin typeface="Arial MT"/>
              <a:ea typeface="+mn-ea"/>
              <a:cs typeface="Arial MT"/>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median</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follow-up</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in</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stage</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II–IIIA</a:t>
            </a:r>
            <a:r>
              <a:rPr kumimoji="0" sz="1200" b="0" i="0" u="none" strike="noStrike" kern="1200" cap="none" spc="-7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population:</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5" normalizeH="0" baseline="0" noProof="0" dirty="0">
                <a:ln>
                  <a:noFill/>
                </a:ln>
                <a:solidFill>
                  <a:srgbClr val="44546A"/>
                </a:solidFill>
                <a:effectLst/>
                <a:uLnTx/>
                <a:uFillTx/>
                <a:latin typeface="Arial MT"/>
                <a:ea typeface="+mn-ea"/>
                <a:cs typeface="Arial MT"/>
                <a:sym typeface="Arial"/>
              </a:rPr>
              <a:t>32.2</a:t>
            </a:r>
            <a:r>
              <a:rPr kumimoji="0" sz="1200" b="0" i="0" u="none" strike="noStrike" kern="1200" cap="none" spc="-15" normalizeH="0" baseline="0" noProof="0" dirty="0">
                <a:ln>
                  <a:noFill/>
                </a:ln>
                <a:solidFill>
                  <a:srgbClr val="44546A"/>
                </a:solidFill>
                <a:effectLst/>
                <a:uLnTx/>
                <a:uFillTx/>
                <a:latin typeface="Arial MT"/>
                <a:ea typeface="+mn-ea"/>
                <a:cs typeface="Arial MT"/>
                <a:sym typeface="Arial"/>
              </a:rPr>
              <a:t> </a:t>
            </a:r>
            <a:r>
              <a:rPr kumimoji="0" sz="1200" b="0" i="0" u="none" strike="noStrike" kern="1200" cap="none" spc="0" normalizeH="0" baseline="0" noProof="0" dirty="0">
                <a:ln>
                  <a:noFill/>
                </a:ln>
                <a:solidFill>
                  <a:srgbClr val="44546A"/>
                </a:solidFill>
                <a:effectLst/>
                <a:uLnTx/>
                <a:uFillTx/>
                <a:latin typeface="Arial MT"/>
                <a:ea typeface="+mn-ea"/>
                <a:cs typeface="Arial MT"/>
                <a:sym typeface="Arial"/>
              </a:rPr>
              <a:t>months)</a:t>
            </a:r>
            <a:endParaRPr kumimoji="0" sz="1200" b="0" i="0" u="none" strike="noStrike" kern="1200" cap="none" spc="0" normalizeH="0" baseline="0" noProof="0">
              <a:ln>
                <a:noFill/>
              </a:ln>
              <a:solidFill>
                <a:prstClr val="black"/>
              </a:solidFill>
              <a:effectLst/>
              <a:uLnTx/>
              <a:uFillTx/>
              <a:latin typeface="Arial MT"/>
              <a:ea typeface="+mn-ea"/>
              <a:cs typeface="Arial MT"/>
              <a:sym typeface="Arial"/>
            </a:endParaRPr>
          </a:p>
        </p:txBody>
      </p:sp>
      <p:grpSp>
        <p:nvGrpSpPr>
          <p:cNvPr id="209" name="object 4"/>
          <p:cNvGrpSpPr/>
          <p:nvPr/>
        </p:nvGrpSpPr>
        <p:grpSpPr>
          <a:xfrm>
            <a:off x="1302018" y="2641202"/>
            <a:ext cx="3864610" cy="2266315"/>
            <a:chOff x="1302018" y="2641202"/>
            <a:chExt cx="3864610" cy="2266315"/>
          </a:xfrm>
        </p:grpSpPr>
        <p:sp>
          <p:nvSpPr>
            <p:cNvPr id="210" name="object 5"/>
            <p:cNvSpPr/>
            <p:nvPr/>
          </p:nvSpPr>
          <p:spPr>
            <a:xfrm>
              <a:off x="1354744" y="2650727"/>
              <a:ext cx="3787775" cy="2203450"/>
            </a:xfrm>
            <a:custGeom>
              <a:avLst/>
              <a:gdLst/>
              <a:ahLst/>
              <a:cxnLst/>
              <a:rect l="l" t="t" r="r" b="b"/>
              <a:pathLst>
                <a:path w="3787775" h="2203450">
                  <a:moveTo>
                    <a:pt x="0" y="0"/>
                  </a:moveTo>
                  <a:lnTo>
                    <a:pt x="0" y="2203091"/>
                  </a:lnTo>
                  <a:lnTo>
                    <a:pt x="3787695" y="2203091"/>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1" name="object 6"/>
            <p:cNvSpPr/>
            <p:nvPr/>
          </p:nvSpPr>
          <p:spPr>
            <a:xfrm>
              <a:off x="1344813" y="4871485"/>
              <a:ext cx="3738879" cy="0"/>
            </a:xfrm>
            <a:custGeom>
              <a:avLst/>
              <a:gdLst/>
              <a:ahLst/>
              <a:cxnLst/>
              <a:rect l="l" t="t" r="r" b="b"/>
              <a:pathLst>
                <a:path w="3738879">
                  <a:moveTo>
                    <a:pt x="0" y="0"/>
                  </a:moveTo>
                  <a:lnTo>
                    <a:pt x="19049" y="0"/>
                  </a:lnTo>
                </a:path>
                <a:path w="3738879">
                  <a:moveTo>
                    <a:pt x="205471" y="0"/>
                  </a:moveTo>
                  <a:lnTo>
                    <a:pt x="224521" y="0"/>
                  </a:lnTo>
                </a:path>
                <a:path w="3738879">
                  <a:moveTo>
                    <a:pt x="414258" y="0"/>
                  </a:moveTo>
                  <a:lnTo>
                    <a:pt x="433308" y="0"/>
                  </a:lnTo>
                </a:path>
                <a:path w="3738879">
                  <a:moveTo>
                    <a:pt x="619730" y="0"/>
                  </a:moveTo>
                  <a:lnTo>
                    <a:pt x="638780" y="0"/>
                  </a:lnTo>
                </a:path>
                <a:path w="3738879">
                  <a:moveTo>
                    <a:pt x="827412" y="0"/>
                  </a:moveTo>
                  <a:lnTo>
                    <a:pt x="846462" y="0"/>
                  </a:lnTo>
                </a:path>
                <a:path w="3738879">
                  <a:moveTo>
                    <a:pt x="1032883" y="0"/>
                  </a:moveTo>
                  <a:lnTo>
                    <a:pt x="1051933" y="0"/>
                  </a:lnTo>
                </a:path>
                <a:path w="3738879">
                  <a:moveTo>
                    <a:pt x="1239460" y="0"/>
                  </a:moveTo>
                  <a:lnTo>
                    <a:pt x="1258510" y="0"/>
                  </a:lnTo>
                </a:path>
                <a:path w="3738879">
                  <a:moveTo>
                    <a:pt x="1447142" y="0"/>
                  </a:moveTo>
                  <a:lnTo>
                    <a:pt x="1466192" y="0"/>
                  </a:lnTo>
                </a:path>
                <a:path w="3738879">
                  <a:moveTo>
                    <a:pt x="1652615" y="0"/>
                  </a:moveTo>
                  <a:lnTo>
                    <a:pt x="1671665" y="0"/>
                  </a:lnTo>
                </a:path>
                <a:path w="3738879">
                  <a:moveTo>
                    <a:pt x="1860295" y="0"/>
                  </a:moveTo>
                  <a:lnTo>
                    <a:pt x="1879345" y="0"/>
                  </a:lnTo>
                </a:path>
                <a:path w="3738879">
                  <a:moveTo>
                    <a:pt x="2066872" y="0"/>
                  </a:moveTo>
                  <a:lnTo>
                    <a:pt x="2085922" y="0"/>
                  </a:lnTo>
                </a:path>
                <a:path w="3738879">
                  <a:moveTo>
                    <a:pt x="2272345" y="0"/>
                  </a:moveTo>
                  <a:lnTo>
                    <a:pt x="2291395" y="0"/>
                  </a:lnTo>
                </a:path>
                <a:path w="3738879">
                  <a:moveTo>
                    <a:pt x="2480026" y="0"/>
                  </a:moveTo>
                  <a:lnTo>
                    <a:pt x="2499076" y="0"/>
                  </a:lnTo>
                </a:path>
                <a:path w="3738879">
                  <a:moveTo>
                    <a:pt x="2685499" y="0"/>
                  </a:moveTo>
                  <a:lnTo>
                    <a:pt x="2704549" y="0"/>
                  </a:lnTo>
                </a:path>
                <a:path w="3738879">
                  <a:moveTo>
                    <a:pt x="2894285" y="0"/>
                  </a:moveTo>
                  <a:lnTo>
                    <a:pt x="2913335" y="0"/>
                  </a:lnTo>
                </a:path>
                <a:path w="3738879">
                  <a:moveTo>
                    <a:pt x="3099757" y="0"/>
                  </a:moveTo>
                  <a:lnTo>
                    <a:pt x="3118807" y="0"/>
                  </a:lnTo>
                </a:path>
                <a:path w="3738879">
                  <a:moveTo>
                    <a:pt x="3305229" y="0"/>
                  </a:moveTo>
                  <a:lnTo>
                    <a:pt x="3324279" y="0"/>
                  </a:lnTo>
                </a:path>
                <a:path w="3738879">
                  <a:moveTo>
                    <a:pt x="3512911" y="0"/>
                  </a:moveTo>
                  <a:lnTo>
                    <a:pt x="3531961" y="0"/>
                  </a:lnTo>
                </a:path>
                <a:path w="3738879">
                  <a:moveTo>
                    <a:pt x="3719487" y="0"/>
                  </a:moveTo>
                  <a:lnTo>
                    <a:pt x="3738537" y="0"/>
                  </a:lnTo>
                </a:path>
              </a:pathLst>
            </a:custGeom>
            <a:ln w="35331">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2" name="object 7"/>
            <p:cNvSpPr/>
            <p:nvPr/>
          </p:nvSpPr>
          <p:spPr>
            <a:xfrm>
              <a:off x="1311543" y="2698581"/>
              <a:ext cx="39370" cy="2155825"/>
            </a:xfrm>
            <a:custGeom>
              <a:avLst/>
              <a:gdLst/>
              <a:ahLst/>
              <a:cxnLst/>
              <a:rect l="l" t="t" r="r" b="b"/>
              <a:pathLst>
                <a:path w="39369" h="2155825">
                  <a:moveTo>
                    <a:pt x="38881" y="2155237"/>
                  </a:moveTo>
                  <a:lnTo>
                    <a:pt x="0" y="2155237"/>
                  </a:lnTo>
                </a:path>
                <a:path w="39369" h="2155825">
                  <a:moveTo>
                    <a:pt x="38881" y="1722488"/>
                  </a:moveTo>
                  <a:lnTo>
                    <a:pt x="0" y="1722488"/>
                  </a:lnTo>
                </a:path>
                <a:path w="39369" h="2155825">
                  <a:moveTo>
                    <a:pt x="38881" y="1292929"/>
                  </a:moveTo>
                  <a:lnTo>
                    <a:pt x="0" y="1292929"/>
                  </a:lnTo>
                </a:path>
                <a:path w="39369" h="2155825">
                  <a:moveTo>
                    <a:pt x="38881" y="860181"/>
                  </a:moveTo>
                  <a:lnTo>
                    <a:pt x="0" y="860181"/>
                  </a:lnTo>
                </a:path>
                <a:path w="39369" h="2155825">
                  <a:moveTo>
                    <a:pt x="38881" y="429558"/>
                  </a:moveTo>
                  <a:lnTo>
                    <a:pt x="0" y="429558"/>
                  </a:lnTo>
                </a:path>
                <a:path w="39369" h="2155825">
                  <a:moveTo>
                    <a:pt x="38881" y="0"/>
                  </a:moveTo>
                  <a:lnTo>
                    <a:pt x="0" y="0"/>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3" name="object 8"/>
            <p:cNvSpPr/>
            <p:nvPr/>
          </p:nvSpPr>
          <p:spPr>
            <a:xfrm>
              <a:off x="1358347" y="2696479"/>
              <a:ext cx="3794125" cy="1143000"/>
            </a:xfrm>
            <a:custGeom>
              <a:avLst/>
              <a:gdLst/>
              <a:ahLst/>
              <a:cxnLst/>
              <a:rect l="l" t="t" r="r" b="b"/>
              <a:pathLst>
                <a:path w="3794125" h="1143000">
                  <a:moveTo>
                    <a:pt x="0" y="0"/>
                  </a:moveTo>
                  <a:lnTo>
                    <a:pt x="2209" y="0"/>
                  </a:lnTo>
                  <a:lnTo>
                    <a:pt x="85057" y="0"/>
                  </a:lnTo>
                  <a:lnTo>
                    <a:pt x="85057" y="21421"/>
                  </a:lnTo>
                  <a:lnTo>
                    <a:pt x="98986" y="21421"/>
                  </a:lnTo>
                  <a:lnTo>
                    <a:pt x="98986" y="43582"/>
                  </a:lnTo>
                  <a:lnTo>
                    <a:pt x="251831" y="43582"/>
                  </a:lnTo>
                  <a:lnTo>
                    <a:pt x="251831" y="84731"/>
                  </a:lnTo>
                  <a:lnTo>
                    <a:pt x="258626" y="84731"/>
                  </a:lnTo>
                  <a:lnTo>
                    <a:pt x="258626" y="129042"/>
                  </a:lnTo>
                  <a:lnTo>
                    <a:pt x="265420" y="129042"/>
                  </a:lnTo>
                  <a:lnTo>
                    <a:pt x="265420" y="149091"/>
                  </a:lnTo>
                  <a:lnTo>
                    <a:pt x="269916" y="149091"/>
                  </a:lnTo>
                  <a:lnTo>
                    <a:pt x="269916" y="173875"/>
                  </a:lnTo>
                  <a:lnTo>
                    <a:pt x="272126" y="173875"/>
                  </a:lnTo>
                  <a:lnTo>
                    <a:pt x="272126" y="193756"/>
                  </a:lnTo>
                  <a:lnTo>
                    <a:pt x="278920" y="193756"/>
                  </a:lnTo>
                  <a:lnTo>
                    <a:pt x="278920" y="215199"/>
                  </a:lnTo>
                  <a:lnTo>
                    <a:pt x="283427" y="215199"/>
                  </a:lnTo>
                  <a:lnTo>
                    <a:pt x="283427" y="257336"/>
                  </a:lnTo>
                  <a:lnTo>
                    <a:pt x="290222" y="257336"/>
                  </a:lnTo>
                  <a:lnTo>
                    <a:pt x="290222" y="278863"/>
                  </a:lnTo>
                  <a:lnTo>
                    <a:pt x="296741" y="278863"/>
                  </a:lnTo>
                  <a:lnTo>
                    <a:pt x="296741" y="300295"/>
                  </a:lnTo>
                  <a:lnTo>
                    <a:pt x="306008" y="300295"/>
                  </a:lnTo>
                  <a:lnTo>
                    <a:pt x="306008" y="321728"/>
                  </a:lnTo>
                  <a:lnTo>
                    <a:pt x="320069" y="321728"/>
                  </a:lnTo>
                  <a:lnTo>
                    <a:pt x="320069" y="343160"/>
                  </a:lnTo>
                  <a:lnTo>
                    <a:pt x="498859" y="343160"/>
                  </a:lnTo>
                  <a:lnTo>
                    <a:pt x="498859" y="386150"/>
                  </a:lnTo>
                  <a:lnTo>
                    <a:pt x="528048" y="386150"/>
                  </a:lnTo>
                  <a:lnTo>
                    <a:pt x="544373" y="386150"/>
                  </a:lnTo>
                  <a:lnTo>
                    <a:pt x="544373" y="431722"/>
                  </a:lnTo>
                  <a:lnTo>
                    <a:pt x="546671" y="431722"/>
                  </a:lnTo>
                  <a:lnTo>
                    <a:pt x="546671" y="453426"/>
                  </a:lnTo>
                  <a:lnTo>
                    <a:pt x="616360" y="453426"/>
                  </a:lnTo>
                  <a:lnTo>
                    <a:pt x="616360" y="475129"/>
                  </a:lnTo>
                  <a:lnTo>
                    <a:pt x="683443" y="475129"/>
                  </a:lnTo>
                  <a:lnTo>
                    <a:pt x="683443" y="495281"/>
                  </a:lnTo>
                  <a:lnTo>
                    <a:pt x="694734" y="495281"/>
                  </a:lnTo>
                  <a:lnTo>
                    <a:pt x="694734" y="516984"/>
                  </a:lnTo>
                  <a:lnTo>
                    <a:pt x="762422" y="516984"/>
                  </a:lnTo>
                  <a:lnTo>
                    <a:pt x="762422" y="539500"/>
                  </a:lnTo>
                  <a:lnTo>
                    <a:pt x="818996" y="539500"/>
                  </a:lnTo>
                  <a:lnTo>
                    <a:pt x="818996" y="561931"/>
                  </a:lnTo>
                  <a:lnTo>
                    <a:pt x="821294" y="561931"/>
                  </a:lnTo>
                  <a:lnTo>
                    <a:pt x="821294" y="583635"/>
                  </a:lnTo>
                  <a:lnTo>
                    <a:pt x="823503" y="583635"/>
                  </a:lnTo>
                  <a:lnTo>
                    <a:pt x="823503" y="603964"/>
                  </a:lnTo>
                  <a:lnTo>
                    <a:pt x="832584" y="603964"/>
                  </a:lnTo>
                  <a:lnTo>
                    <a:pt x="832584" y="625667"/>
                  </a:lnTo>
                  <a:lnTo>
                    <a:pt x="910046" y="625667"/>
                  </a:lnTo>
                  <a:lnTo>
                    <a:pt x="910046" y="648744"/>
                  </a:lnTo>
                  <a:lnTo>
                    <a:pt x="1017718" y="648744"/>
                  </a:lnTo>
                  <a:lnTo>
                    <a:pt x="1133789" y="648744"/>
                  </a:lnTo>
                  <a:lnTo>
                    <a:pt x="1133789" y="669199"/>
                  </a:lnTo>
                  <a:lnTo>
                    <a:pt x="1181183" y="669199"/>
                  </a:lnTo>
                  <a:lnTo>
                    <a:pt x="1181183" y="691266"/>
                  </a:lnTo>
                  <a:lnTo>
                    <a:pt x="1219562" y="691266"/>
                  </a:lnTo>
                  <a:lnTo>
                    <a:pt x="1219562" y="714833"/>
                  </a:lnTo>
                  <a:lnTo>
                    <a:pt x="1335930" y="714833"/>
                  </a:lnTo>
                  <a:lnTo>
                    <a:pt x="1335930" y="734881"/>
                  </a:lnTo>
                  <a:lnTo>
                    <a:pt x="1466788" y="734881"/>
                  </a:lnTo>
                  <a:lnTo>
                    <a:pt x="1466788" y="758958"/>
                  </a:lnTo>
                  <a:lnTo>
                    <a:pt x="1599954" y="758958"/>
                  </a:lnTo>
                  <a:lnTo>
                    <a:pt x="1633837" y="758958"/>
                  </a:lnTo>
                  <a:lnTo>
                    <a:pt x="1638333" y="758958"/>
                  </a:lnTo>
                  <a:lnTo>
                    <a:pt x="1640543" y="758958"/>
                  </a:lnTo>
                  <a:lnTo>
                    <a:pt x="1640543" y="782451"/>
                  </a:lnTo>
                  <a:lnTo>
                    <a:pt x="1990934" y="782451"/>
                  </a:lnTo>
                  <a:lnTo>
                    <a:pt x="1990934" y="808703"/>
                  </a:lnTo>
                  <a:lnTo>
                    <a:pt x="1995441" y="808703"/>
                  </a:lnTo>
                  <a:lnTo>
                    <a:pt x="2037734" y="808703"/>
                  </a:lnTo>
                  <a:lnTo>
                    <a:pt x="2042230" y="808703"/>
                  </a:lnTo>
                  <a:lnTo>
                    <a:pt x="2042230" y="835944"/>
                  </a:lnTo>
                  <a:lnTo>
                    <a:pt x="2064823" y="835944"/>
                  </a:lnTo>
                  <a:lnTo>
                    <a:pt x="2064823" y="867922"/>
                  </a:lnTo>
                  <a:lnTo>
                    <a:pt x="2067120" y="866985"/>
                  </a:lnTo>
                  <a:lnTo>
                    <a:pt x="2069319" y="866985"/>
                  </a:lnTo>
                  <a:lnTo>
                    <a:pt x="2073826" y="866985"/>
                  </a:lnTo>
                  <a:lnTo>
                    <a:pt x="2089624" y="866985"/>
                  </a:lnTo>
                  <a:lnTo>
                    <a:pt x="2194372" y="866985"/>
                  </a:lnTo>
                  <a:lnTo>
                    <a:pt x="2194372" y="905520"/>
                  </a:lnTo>
                  <a:lnTo>
                    <a:pt x="2211490" y="905520"/>
                  </a:lnTo>
                  <a:lnTo>
                    <a:pt x="2292755" y="905520"/>
                  </a:lnTo>
                  <a:lnTo>
                    <a:pt x="2292755" y="944367"/>
                  </a:lnTo>
                  <a:lnTo>
                    <a:pt x="2349141" y="944367"/>
                  </a:lnTo>
                  <a:lnTo>
                    <a:pt x="2349141" y="983131"/>
                  </a:lnTo>
                  <a:lnTo>
                    <a:pt x="2421414" y="983131"/>
                  </a:lnTo>
                  <a:lnTo>
                    <a:pt x="2421414" y="1021895"/>
                  </a:lnTo>
                  <a:lnTo>
                    <a:pt x="2432628" y="1021895"/>
                  </a:lnTo>
                  <a:lnTo>
                    <a:pt x="2437212" y="1021895"/>
                  </a:lnTo>
                  <a:lnTo>
                    <a:pt x="2453010" y="1021895"/>
                  </a:lnTo>
                  <a:lnTo>
                    <a:pt x="2455209" y="1021895"/>
                  </a:lnTo>
                  <a:lnTo>
                    <a:pt x="2455209" y="1065124"/>
                  </a:lnTo>
                  <a:lnTo>
                    <a:pt x="2561286" y="1065124"/>
                  </a:lnTo>
                  <a:lnTo>
                    <a:pt x="2561286" y="1142372"/>
                  </a:lnTo>
                  <a:lnTo>
                    <a:pt x="3712161" y="1142372"/>
                  </a:lnTo>
                  <a:lnTo>
                    <a:pt x="3793503" y="1142372"/>
                  </a:lnTo>
                </a:path>
              </a:pathLst>
            </a:custGeom>
            <a:ln w="285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4" name="object 9"/>
            <p:cNvSpPr/>
            <p:nvPr/>
          </p:nvSpPr>
          <p:spPr>
            <a:xfrm>
              <a:off x="1364923" y="2696479"/>
              <a:ext cx="3743960" cy="757555"/>
            </a:xfrm>
            <a:custGeom>
              <a:avLst/>
              <a:gdLst/>
              <a:ahLst/>
              <a:cxnLst/>
              <a:rect l="l" t="t" r="r" b="b"/>
              <a:pathLst>
                <a:path w="3743960" h="757554">
                  <a:moveTo>
                    <a:pt x="0" y="0"/>
                  </a:moveTo>
                  <a:lnTo>
                    <a:pt x="2209" y="0"/>
                  </a:lnTo>
                  <a:lnTo>
                    <a:pt x="6706" y="0"/>
                  </a:lnTo>
                  <a:lnTo>
                    <a:pt x="157956" y="0"/>
                  </a:lnTo>
                  <a:lnTo>
                    <a:pt x="157956" y="21067"/>
                  </a:lnTo>
                  <a:lnTo>
                    <a:pt x="264012" y="21067"/>
                  </a:lnTo>
                  <a:lnTo>
                    <a:pt x="264012" y="42167"/>
                  </a:lnTo>
                  <a:lnTo>
                    <a:pt x="317804" y="42167"/>
                  </a:lnTo>
                  <a:lnTo>
                    <a:pt x="317804" y="63183"/>
                  </a:lnTo>
                  <a:lnTo>
                    <a:pt x="374598" y="63183"/>
                  </a:lnTo>
                  <a:lnTo>
                    <a:pt x="374598" y="84023"/>
                  </a:lnTo>
                  <a:lnTo>
                    <a:pt x="430985" y="84023"/>
                  </a:lnTo>
                  <a:lnTo>
                    <a:pt x="559644" y="84023"/>
                  </a:lnTo>
                  <a:lnTo>
                    <a:pt x="726605" y="84023"/>
                  </a:lnTo>
                  <a:lnTo>
                    <a:pt x="726605" y="107870"/>
                  </a:lnTo>
                  <a:lnTo>
                    <a:pt x="749185" y="107870"/>
                  </a:lnTo>
                  <a:lnTo>
                    <a:pt x="760487" y="107870"/>
                  </a:lnTo>
                  <a:lnTo>
                    <a:pt x="760487" y="129573"/>
                  </a:lnTo>
                  <a:lnTo>
                    <a:pt x="807870" y="129573"/>
                  </a:lnTo>
                  <a:lnTo>
                    <a:pt x="807870" y="151277"/>
                  </a:lnTo>
                  <a:lnTo>
                    <a:pt x="810080" y="151277"/>
                  </a:lnTo>
                  <a:lnTo>
                    <a:pt x="810080" y="172980"/>
                  </a:lnTo>
                  <a:lnTo>
                    <a:pt x="821371" y="172980"/>
                  </a:lnTo>
                  <a:lnTo>
                    <a:pt x="821371" y="194683"/>
                  </a:lnTo>
                  <a:lnTo>
                    <a:pt x="823668" y="194683"/>
                  </a:lnTo>
                  <a:lnTo>
                    <a:pt x="823668" y="213461"/>
                  </a:lnTo>
                  <a:lnTo>
                    <a:pt x="1006427" y="213461"/>
                  </a:lnTo>
                  <a:lnTo>
                    <a:pt x="1006427" y="237996"/>
                  </a:lnTo>
                  <a:lnTo>
                    <a:pt x="1173465" y="237996"/>
                  </a:lnTo>
                  <a:lnTo>
                    <a:pt x="1241153" y="237996"/>
                  </a:lnTo>
                  <a:lnTo>
                    <a:pt x="1241153" y="259970"/>
                  </a:lnTo>
                  <a:lnTo>
                    <a:pt x="1245650" y="259970"/>
                  </a:lnTo>
                  <a:lnTo>
                    <a:pt x="1353926" y="259970"/>
                  </a:lnTo>
                  <a:lnTo>
                    <a:pt x="1353926" y="282121"/>
                  </a:lnTo>
                  <a:lnTo>
                    <a:pt x="1525472" y="282121"/>
                  </a:lnTo>
                  <a:lnTo>
                    <a:pt x="1629253" y="282121"/>
                  </a:lnTo>
                  <a:lnTo>
                    <a:pt x="1640543" y="282121"/>
                  </a:lnTo>
                  <a:lnTo>
                    <a:pt x="1642840" y="282121"/>
                  </a:lnTo>
                  <a:lnTo>
                    <a:pt x="1647337" y="282121"/>
                  </a:lnTo>
                  <a:lnTo>
                    <a:pt x="1651844" y="282121"/>
                  </a:lnTo>
                  <a:lnTo>
                    <a:pt x="1651844" y="306051"/>
                  </a:lnTo>
                  <a:lnTo>
                    <a:pt x="1654131" y="306051"/>
                  </a:lnTo>
                  <a:lnTo>
                    <a:pt x="1656341" y="306051"/>
                  </a:lnTo>
                  <a:lnTo>
                    <a:pt x="1663135" y="306051"/>
                  </a:lnTo>
                  <a:lnTo>
                    <a:pt x="1669929" y="306051"/>
                  </a:lnTo>
                  <a:lnTo>
                    <a:pt x="1669929" y="331960"/>
                  </a:lnTo>
                  <a:lnTo>
                    <a:pt x="1676635" y="331960"/>
                  </a:lnTo>
                  <a:lnTo>
                    <a:pt x="1687936" y="331960"/>
                  </a:lnTo>
                  <a:lnTo>
                    <a:pt x="1724018" y="331960"/>
                  </a:lnTo>
                  <a:lnTo>
                    <a:pt x="1724018" y="358660"/>
                  </a:lnTo>
                  <a:lnTo>
                    <a:pt x="1913659" y="358660"/>
                  </a:lnTo>
                  <a:lnTo>
                    <a:pt x="1913659" y="385370"/>
                  </a:lnTo>
                  <a:lnTo>
                    <a:pt x="2010645" y="385370"/>
                  </a:lnTo>
                  <a:lnTo>
                    <a:pt x="2064822" y="385370"/>
                  </a:lnTo>
                  <a:lnTo>
                    <a:pt x="2064822" y="417337"/>
                  </a:lnTo>
                  <a:lnTo>
                    <a:pt x="2215985" y="417337"/>
                  </a:lnTo>
                  <a:lnTo>
                    <a:pt x="2215985" y="455830"/>
                  </a:lnTo>
                  <a:lnTo>
                    <a:pt x="2218283" y="455830"/>
                  </a:lnTo>
                  <a:lnTo>
                    <a:pt x="2218283" y="494240"/>
                  </a:lnTo>
                  <a:lnTo>
                    <a:pt x="2421413" y="494240"/>
                  </a:lnTo>
                  <a:lnTo>
                    <a:pt x="2421413" y="536574"/>
                  </a:lnTo>
                  <a:lnTo>
                    <a:pt x="2475514" y="536574"/>
                  </a:lnTo>
                  <a:lnTo>
                    <a:pt x="2475514" y="598551"/>
                  </a:lnTo>
                  <a:lnTo>
                    <a:pt x="2480098" y="598551"/>
                  </a:lnTo>
                  <a:lnTo>
                    <a:pt x="2482307" y="598551"/>
                  </a:lnTo>
                  <a:lnTo>
                    <a:pt x="2482307" y="672238"/>
                  </a:lnTo>
                  <a:lnTo>
                    <a:pt x="2491300" y="672238"/>
                  </a:lnTo>
                  <a:lnTo>
                    <a:pt x="2498105" y="672238"/>
                  </a:lnTo>
                  <a:lnTo>
                    <a:pt x="2522896" y="672238"/>
                  </a:lnTo>
                  <a:lnTo>
                    <a:pt x="2522896" y="757261"/>
                  </a:lnTo>
                  <a:lnTo>
                    <a:pt x="3315069" y="757261"/>
                  </a:lnTo>
                  <a:lnTo>
                    <a:pt x="3743844" y="757261"/>
                  </a:lnTo>
                </a:path>
              </a:pathLst>
            </a:custGeom>
            <a:ln w="28574">
              <a:solidFill>
                <a:srgbClr val="0B41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5" name="object 10"/>
            <p:cNvSpPr/>
            <p:nvPr/>
          </p:nvSpPr>
          <p:spPr>
            <a:xfrm>
              <a:off x="1866791" y="3072196"/>
              <a:ext cx="32384" cy="12700"/>
            </a:xfrm>
            <a:custGeom>
              <a:avLst/>
              <a:gdLst/>
              <a:ahLst/>
              <a:cxnLst/>
              <a:rect l="l" t="t" r="r" b="b"/>
              <a:pathLst>
                <a:path w="32385" h="12700">
                  <a:moveTo>
                    <a:pt x="0" y="0"/>
                  </a:moveTo>
                  <a:lnTo>
                    <a:pt x="32211" y="0"/>
                  </a:lnTo>
                  <a:lnTo>
                    <a:pt x="32211" y="12699"/>
                  </a:lnTo>
                  <a:lnTo>
                    <a:pt x="0" y="12699"/>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6" name="object 11"/>
            <p:cNvSpPr/>
            <p:nvPr/>
          </p:nvSpPr>
          <p:spPr>
            <a:xfrm>
              <a:off x="1881696" y="3061428"/>
              <a:ext cx="0" cy="40640"/>
            </a:xfrm>
            <a:custGeom>
              <a:avLst/>
              <a:gdLst/>
              <a:ahLst/>
              <a:cxnLst/>
              <a:rect l="l" t="t" r="r" b="b"/>
              <a:pathLst>
                <a:path h="40639">
                  <a:moveTo>
                    <a:pt x="0" y="0"/>
                  </a:moveTo>
                  <a:lnTo>
                    <a:pt x="0" y="40275"/>
                  </a:lnTo>
                </a:path>
              </a:pathLst>
            </a:custGeom>
            <a:ln w="126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7" name="object 12"/>
            <p:cNvSpPr/>
            <p:nvPr/>
          </p:nvSpPr>
          <p:spPr>
            <a:xfrm>
              <a:off x="2356446" y="3334308"/>
              <a:ext cx="670560" cy="163195"/>
            </a:xfrm>
            <a:custGeom>
              <a:avLst/>
              <a:gdLst/>
              <a:ahLst/>
              <a:cxnLst/>
              <a:rect l="l" t="t" r="r" b="b"/>
              <a:pathLst>
                <a:path w="670560" h="163195">
                  <a:moveTo>
                    <a:pt x="33883" y="0"/>
                  </a:moveTo>
                  <a:lnTo>
                    <a:pt x="0" y="0"/>
                  </a:lnTo>
                  <a:lnTo>
                    <a:pt x="0" y="12700"/>
                  </a:lnTo>
                  <a:lnTo>
                    <a:pt x="33883" y="12700"/>
                  </a:lnTo>
                  <a:lnTo>
                    <a:pt x="33883" y="0"/>
                  </a:lnTo>
                  <a:close/>
                </a:path>
                <a:path w="670560" h="163195">
                  <a:moveTo>
                    <a:pt x="616115" y="110007"/>
                  </a:moveTo>
                  <a:lnTo>
                    <a:pt x="604761" y="110007"/>
                  </a:lnTo>
                  <a:lnTo>
                    <a:pt x="604761" y="99237"/>
                  </a:lnTo>
                  <a:lnTo>
                    <a:pt x="592061" y="99237"/>
                  </a:lnTo>
                  <a:lnTo>
                    <a:pt x="592061" y="110007"/>
                  </a:lnTo>
                  <a:lnTo>
                    <a:pt x="582244" y="110007"/>
                  </a:lnTo>
                  <a:lnTo>
                    <a:pt x="582244" y="122707"/>
                  </a:lnTo>
                  <a:lnTo>
                    <a:pt x="592061" y="122707"/>
                  </a:lnTo>
                  <a:lnTo>
                    <a:pt x="592061" y="139522"/>
                  </a:lnTo>
                  <a:lnTo>
                    <a:pt x="604761" y="139522"/>
                  </a:lnTo>
                  <a:lnTo>
                    <a:pt x="604761" y="122707"/>
                  </a:lnTo>
                  <a:lnTo>
                    <a:pt x="616115" y="122707"/>
                  </a:lnTo>
                  <a:lnTo>
                    <a:pt x="616115" y="110007"/>
                  </a:lnTo>
                  <a:close/>
                </a:path>
                <a:path w="670560" h="163195">
                  <a:moveTo>
                    <a:pt x="670306" y="133464"/>
                  </a:moveTo>
                  <a:lnTo>
                    <a:pt x="668007" y="133464"/>
                  </a:lnTo>
                  <a:lnTo>
                    <a:pt x="665797" y="133464"/>
                  </a:lnTo>
                  <a:lnTo>
                    <a:pt x="663511" y="133464"/>
                  </a:lnTo>
                  <a:lnTo>
                    <a:pt x="658609" y="133464"/>
                  </a:lnTo>
                  <a:lnTo>
                    <a:pt x="658609" y="122694"/>
                  </a:lnTo>
                  <a:lnTo>
                    <a:pt x="656310" y="122694"/>
                  </a:lnTo>
                  <a:lnTo>
                    <a:pt x="654507" y="122694"/>
                  </a:lnTo>
                  <a:lnTo>
                    <a:pt x="654507" y="110007"/>
                  </a:lnTo>
                  <a:lnTo>
                    <a:pt x="650011" y="110007"/>
                  </a:lnTo>
                  <a:lnTo>
                    <a:pt x="639648" y="110007"/>
                  </a:lnTo>
                  <a:lnTo>
                    <a:pt x="639648" y="99377"/>
                  </a:lnTo>
                  <a:lnTo>
                    <a:pt x="626948" y="99377"/>
                  </a:lnTo>
                  <a:lnTo>
                    <a:pt x="626948" y="110007"/>
                  </a:lnTo>
                  <a:lnTo>
                    <a:pt x="620623" y="110007"/>
                  </a:lnTo>
                  <a:lnTo>
                    <a:pt x="616127" y="110007"/>
                  </a:lnTo>
                  <a:lnTo>
                    <a:pt x="616127" y="122707"/>
                  </a:lnTo>
                  <a:lnTo>
                    <a:pt x="620623" y="122707"/>
                  </a:lnTo>
                  <a:lnTo>
                    <a:pt x="626948" y="122707"/>
                  </a:lnTo>
                  <a:lnTo>
                    <a:pt x="626948" y="139661"/>
                  </a:lnTo>
                  <a:lnTo>
                    <a:pt x="629627" y="139661"/>
                  </a:lnTo>
                  <a:lnTo>
                    <a:pt x="629627" y="146164"/>
                  </a:lnTo>
                  <a:lnTo>
                    <a:pt x="631913" y="146164"/>
                  </a:lnTo>
                  <a:lnTo>
                    <a:pt x="634123" y="146164"/>
                  </a:lnTo>
                  <a:lnTo>
                    <a:pt x="636422" y="146164"/>
                  </a:lnTo>
                  <a:lnTo>
                    <a:pt x="639114" y="146164"/>
                  </a:lnTo>
                  <a:lnTo>
                    <a:pt x="639114" y="162966"/>
                  </a:lnTo>
                  <a:lnTo>
                    <a:pt x="658609" y="162966"/>
                  </a:lnTo>
                  <a:lnTo>
                    <a:pt x="658609" y="146164"/>
                  </a:lnTo>
                  <a:lnTo>
                    <a:pt x="663511" y="146164"/>
                  </a:lnTo>
                  <a:lnTo>
                    <a:pt x="665797" y="146164"/>
                  </a:lnTo>
                  <a:lnTo>
                    <a:pt x="668007" y="146164"/>
                  </a:lnTo>
                  <a:lnTo>
                    <a:pt x="670306" y="146164"/>
                  </a:lnTo>
                  <a:lnTo>
                    <a:pt x="670306" y="133464"/>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8" name="object 13"/>
            <p:cNvSpPr/>
            <p:nvPr/>
          </p:nvSpPr>
          <p:spPr>
            <a:xfrm>
              <a:off x="3122591" y="3456992"/>
              <a:ext cx="0" cy="40640"/>
            </a:xfrm>
            <a:custGeom>
              <a:avLst/>
              <a:gdLst/>
              <a:ahLst/>
              <a:cxnLst/>
              <a:rect l="l" t="t" r="r" b="b"/>
              <a:pathLst>
                <a:path h="40639">
                  <a:moveTo>
                    <a:pt x="0" y="0"/>
                  </a:moveTo>
                  <a:lnTo>
                    <a:pt x="0" y="40275"/>
                  </a:lnTo>
                </a:path>
              </a:pathLst>
            </a:custGeom>
            <a:ln w="126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9" name="object 14"/>
            <p:cNvSpPr/>
            <p:nvPr/>
          </p:nvSpPr>
          <p:spPr>
            <a:xfrm>
              <a:off x="3334175" y="3493968"/>
              <a:ext cx="36195" cy="12700"/>
            </a:xfrm>
            <a:custGeom>
              <a:avLst/>
              <a:gdLst/>
              <a:ahLst/>
              <a:cxnLst/>
              <a:rect l="l" t="t" r="r" b="b"/>
              <a:pathLst>
                <a:path w="36195" h="12700">
                  <a:moveTo>
                    <a:pt x="0" y="0"/>
                  </a:moveTo>
                  <a:lnTo>
                    <a:pt x="35585" y="0"/>
                  </a:lnTo>
                  <a:lnTo>
                    <a:pt x="35585" y="12699"/>
                  </a:lnTo>
                  <a:lnTo>
                    <a:pt x="0" y="12699"/>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0" name="object 15"/>
            <p:cNvSpPr/>
            <p:nvPr/>
          </p:nvSpPr>
          <p:spPr>
            <a:xfrm>
              <a:off x="3351117" y="3483203"/>
              <a:ext cx="0" cy="40640"/>
            </a:xfrm>
            <a:custGeom>
              <a:avLst/>
              <a:gdLst/>
              <a:ahLst/>
              <a:cxnLst/>
              <a:rect l="l" t="t" r="r" b="b"/>
              <a:pathLst>
                <a:path h="40639">
                  <a:moveTo>
                    <a:pt x="0" y="0"/>
                  </a:moveTo>
                  <a:lnTo>
                    <a:pt x="0" y="40275"/>
                  </a:lnTo>
                </a:path>
              </a:pathLst>
            </a:custGeom>
            <a:ln w="126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1" name="object 16"/>
            <p:cNvSpPr/>
            <p:nvPr/>
          </p:nvSpPr>
          <p:spPr>
            <a:xfrm>
              <a:off x="3376460" y="3483203"/>
              <a:ext cx="715645" cy="356870"/>
            </a:xfrm>
            <a:custGeom>
              <a:avLst/>
              <a:gdLst/>
              <a:ahLst/>
              <a:cxnLst/>
              <a:rect l="l" t="t" r="r" b="b"/>
              <a:pathLst>
                <a:path w="715645" h="356870">
                  <a:moveTo>
                    <a:pt x="85775" y="68935"/>
                  </a:moveTo>
                  <a:lnTo>
                    <a:pt x="73291" y="68935"/>
                  </a:lnTo>
                  <a:lnTo>
                    <a:pt x="73291" y="58178"/>
                  </a:lnTo>
                  <a:lnTo>
                    <a:pt x="60591" y="58178"/>
                  </a:lnTo>
                  <a:lnTo>
                    <a:pt x="60591" y="68935"/>
                  </a:lnTo>
                  <a:lnTo>
                    <a:pt x="57137" y="68935"/>
                  </a:lnTo>
                  <a:lnTo>
                    <a:pt x="57137" y="58178"/>
                  </a:lnTo>
                  <a:lnTo>
                    <a:pt x="52641" y="58178"/>
                  </a:lnTo>
                  <a:lnTo>
                    <a:pt x="50431" y="58178"/>
                  </a:lnTo>
                  <a:lnTo>
                    <a:pt x="48133" y="58178"/>
                  </a:lnTo>
                  <a:lnTo>
                    <a:pt x="48094" y="52298"/>
                  </a:lnTo>
                  <a:lnTo>
                    <a:pt x="58686" y="52298"/>
                  </a:lnTo>
                  <a:lnTo>
                    <a:pt x="58686" y="39598"/>
                  </a:lnTo>
                  <a:lnTo>
                    <a:pt x="54178" y="39598"/>
                  </a:lnTo>
                  <a:lnTo>
                    <a:pt x="54178" y="37960"/>
                  </a:lnTo>
                  <a:lnTo>
                    <a:pt x="48094" y="37960"/>
                  </a:lnTo>
                  <a:lnTo>
                    <a:pt x="48094" y="27190"/>
                  </a:lnTo>
                  <a:lnTo>
                    <a:pt x="41529" y="27190"/>
                  </a:lnTo>
                  <a:lnTo>
                    <a:pt x="23291" y="27190"/>
                  </a:lnTo>
                  <a:lnTo>
                    <a:pt x="23291" y="23469"/>
                  </a:lnTo>
                  <a:lnTo>
                    <a:pt x="33883" y="23469"/>
                  </a:lnTo>
                  <a:lnTo>
                    <a:pt x="33883" y="10769"/>
                  </a:lnTo>
                  <a:lnTo>
                    <a:pt x="23291" y="10769"/>
                  </a:lnTo>
                  <a:lnTo>
                    <a:pt x="23291" y="0"/>
                  </a:lnTo>
                  <a:lnTo>
                    <a:pt x="10591" y="0"/>
                  </a:lnTo>
                  <a:lnTo>
                    <a:pt x="10591" y="10769"/>
                  </a:lnTo>
                  <a:lnTo>
                    <a:pt x="0" y="10769"/>
                  </a:lnTo>
                  <a:lnTo>
                    <a:pt x="0" y="23469"/>
                  </a:lnTo>
                  <a:lnTo>
                    <a:pt x="10591" y="23469"/>
                  </a:lnTo>
                  <a:lnTo>
                    <a:pt x="10591" y="39598"/>
                  </a:lnTo>
                  <a:lnTo>
                    <a:pt x="6794" y="39598"/>
                  </a:lnTo>
                  <a:lnTo>
                    <a:pt x="4508" y="39598"/>
                  </a:lnTo>
                  <a:lnTo>
                    <a:pt x="4508" y="52298"/>
                  </a:lnTo>
                  <a:lnTo>
                    <a:pt x="6794" y="52298"/>
                  </a:lnTo>
                  <a:lnTo>
                    <a:pt x="13373" y="52298"/>
                  </a:lnTo>
                  <a:lnTo>
                    <a:pt x="13373" y="67475"/>
                  </a:lnTo>
                  <a:lnTo>
                    <a:pt x="35433" y="67475"/>
                  </a:lnTo>
                  <a:lnTo>
                    <a:pt x="35433" y="68935"/>
                  </a:lnTo>
                  <a:lnTo>
                    <a:pt x="31597" y="68935"/>
                  </a:lnTo>
                  <a:lnTo>
                    <a:pt x="29387" y="68935"/>
                  </a:lnTo>
                  <a:lnTo>
                    <a:pt x="27089" y="68935"/>
                  </a:lnTo>
                  <a:lnTo>
                    <a:pt x="27089" y="81635"/>
                  </a:lnTo>
                  <a:lnTo>
                    <a:pt x="29387" y="81635"/>
                  </a:lnTo>
                  <a:lnTo>
                    <a:pt x="31597" y="81635"/>
                  </a:lnTo>
                  <a:lnTo>
                    <a:pt x="35433" y="81635"/>
                  </a:lnTo>
                  <a:lnTo>
                    <a:pt x="35433" y="98450"/>
                  </a:lnTo>
                  <a:lnTo>
                    <a:pt x="57137" y="98450"/>
                  </a:lnTo>
                  <a:lnTo>
                    <a:pt x="57137" y="81635"/>
                  </a:lnTo>
                  <a:lnTo>
                    <a:pt x="60591" y="81635"/>
                  </a:lnTo>
                  <a:lnTo>
                    <a:pt x="60591" y="98450"/>
                  </a:lnTo>
                  <a:lnTo>
                    <a:pt x="73291" y="98450"/>
                  </a:lnTo>
                  <a:lnTo>
                    <a:pt x="73291" y="81635"/>
                  </a:lnTo>
                  <a:lnTo>
                    <a:pt x="85775" y="81635"/>
                  </a:lnTo>
                  <a:lnTo>
                    <a:pt x="85775" y="68935"/>
                  </a:lnTo>
                  <a:close/>
                </a:path>
                <a:path w="715645" h="356870">
                  <a:moveTo>
                    <a:pt x="207632" y="107403"/>
                  </a:moveTo>
                  <a:lnTo>
                    <a:pt x="197053" y="107403"/>
                  </a:lnTo>
                  <a:lnTo>
                    <a:pt x="197053" y="96647"/>
                  </a:lnTo>
                  <a:lnTo>
                    <a:pt x="184353" y="96647"/>
                  </a:lnTo>
                  <a:lnTo>
                    <a:pt x="184353" y="107403"/>
                  </a:lnTo>
                  <a:lnTo>
                    <a:pt x="172440" y="107403"/>
                  </a:lnTo>
                  <a:lnTo>
                    <a:pt x="172440" y="120103"/>
                  </a:lnTo>
                  <a:lnTo>
                    <a:pt x="184353" y="120103"/>
                  </a:lnTo>
                  <a:lnTo>
                    <a:pt x="184353" y="136918"/>
                  </a:lnTo>
                  <a:lnTo>
                    <a:pt x="197053" y="136918"/>
                  </a:lnTo>
                  <a:lnTo>
                    <a:pt x="197053" y="120103"/>
                  </a:lnTo>
                  <a:lnTo>
                    <a:pt x="207632" y="120103"/>
                  </a:lnTo>
                  <a:lnTo>
                    <a:pt x="207632" y="107403"/>
                  </a:lnTo>
                  <a:close/>
                </a:path>
                <a:path w="715645" h="356870">
                  <a:moveTo>
                    <a:pt x="449160" y="223570"/>
                  </a:moveTo>
                  <a:lnTo>
                    <a:pt x="438569" y="223570"/>
                  </a:lnTo>
                  <a:lnTo>
                    <a:pt x="438569" y="212801"/>
                  </a:lnTo>
                  <a:lnTo>
                    <a:pt x="425869" y="212801"/>
                  </a:lnTo>
                  <a:lnTo>
                    <a:pt x="425869" y="223570"/>
                  </a:lnTo>
                  <a:lnTo>
                    <a:pt x="415899" y="223570"/>
                  </a:lnTo>
                  <a:lnTo>
                    <a:pt x="415899" y="212801"/>
                  </a:lnTo>
                  <a:lnTo>
                    <a:pt x="403199" y="212801"/>
                  </a:lnTo>
                  <a:lnTo>
                    <a:pt x="403199" y="223570"/>
                  </a:lnTo>
                  <a:lnTo>
                    <a:pt x="399478" y="223570"/>
                  </a:lnTo>
                  <a:lnTo>
                    <a:pt x="394893" y="223570"/>
                  </a:lnTo>
                  <a:lnTo>
                    <a:pt x="394893" y="236270"/>
                  </a:lnTo>
                  <a:lnTo>
                    <a:pt x="399478" y="236270"/>
                  </a:lnTo>
                  <a:lnTo>
                    <a:pt x="403199" y="236270"/>
                  </a:lnTo>
                  <a:lnTo>
                    <a:pt x="403199" y="253072"/>
                  </a:lnTo>
                  <a:lnTo>
                    <a:pt x="415899" y="253072"/>
                  </a:lnTo>
                  <a:lnTo>
                    <a:pt x="415899" y="236270"/>
                  </a:lnTo>
                  <a:lnTo>
                    <a:pt x="425869" y="236270"/>
                  </a:lnTo>
                  <a:lnTo>
                    <a:pt x="425869" y="253072"/>
                  </a:lnTo>
                  <a:lnTo>
                    <a:pt x="438569" y="253072"/>
                  </a:lnTo>
                  <a:lnTo>
                    <a:pt x="438569" y="236270"/>
                  </a:lnTo>
                  <a:lnTo>
                    <a:pt x="449160" y="236270"/>
                  </a:lnTo>
                  <a:lnTo>
                    <a:pt x="449160" y="223570"/>
                  </a:lnTo>
                  <a:close/>
                </a:path>
                <a:path w="715645" h="356870">
                  <a:moveTo>
                    <a:pt x="494258" y="266712"/>
                  </a:moveTo>
                  <a:lnTo>
                    <a:pt x="482257" y="266712"/>
                  </a:lnTo>
                  <a:lnTo>
                    <a:pt x="482257" y="255943"/>
                  </a:lnTo>
                  <a:lnTo>
                    <a:pt x="469557" y="255943"/>
                  </a:lnTo>
                  <a:lnTo>
                    <a:pt x="469557" y="266712"/>
                  </a:lnTo>
                  <a:lnTo>
                    <a:pt x="466458" y="266712"/>
                  </a:lnTo>
                  <a:lnTo>
                    <a:pt x="466458" y="255943"/>
                  </a:lnTo>
                  <a:lnTo>
                    <a:pt x="454888" y="255943"/>
                  </a:lnTo>
                  <a:lnTo>
                    <a:pt x="453758" y="255943"/>
                  </a:lnTo>
                  <a:lnTo>
                    <a:pt x="429488" y="255943"/>
                  </a:lnTo>
                  <a:lnTo>
                    <a:pt x="429488" y="266712"/>
                  </a:lnTo>
                  <a:lnTo>
                    <a:pt x="417487" y="266712"/>
                  </a:lnTo>
                  <a:lnTo>
                    <a:pt x="417487" y="279412"/>
                  </a:lnTo>
                  <a:lnTo>
                    <a:pt x="429488" y="279412"/>
                  </a:lnTo>
                  <a:lnTo>
                    <a:pt x="429488" y="296214"/>
                  </a:lnTo>
                  <a:lnTo>
                    <a:pt x="466458" y="296214"/>
                  </a:lnTo>
                  <a:lnTo>
                    <a:pt x="466458" y="279412"/>
                  </a:lnTo>
                  <a:lnTo>
                    <a:pt x="469455" y="279412"/>
                  </a:lnTo>
                  <a:lnTo>
                    <a:pt x="469557" y="296214"/>
                  </a:lnTo>
                  <a:lnTo>
                    <a:pt x="482257" y="296214"/>
                  </a:lnTo>
                  <a:lnTo>
                    <a:pt x="482257" y="279412"/>
                  </a:lnTo>
                  <a:lnTo>
                    <a:pt x="494258" y="279412"/>
                  </a:lnTo>
                  <a:lnTo>
                    <a:pt x="494258" y="266712"/>
                  </a:lnTo>
                  <a:close/>
                </a:path>
                <a:path w="715645" h="356870">
                  <a:moveTo>
                    <a:pt x="715391" y="343827"/>
                  </a:moveTo>
                  <a:lnTo>
                    <a:pt x="681507" y="343827"/>
                  </a:lnTo>
                  <a:lnTo>
                    <a:pt x="681507" y="356527"/>
                  </a:lnTo>
                  <a:lnTo>
                    <a:pt x="715391" y="356527"/>
                  </a:lnTo>
                  <a:lnTo>
                    <a:pt x="715391" y="343827"/>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2" name="object 17"/>
            <p:cNvSpPr/>
            <p:nvPr/>
          </p:nvSpPr>
          <p:spPr>
            <a:xfrm>
              <a:off x="4074922" y="3816254"/>
              <a:ext cx="0" cy="40640"/>
            </a:xfrm>
            <a:custGeom>
              <a:avLst/>
              <a:gdLst/>
              <a:ahLst/>
              <a:cxnLst/>
              <a:rect l="l" t="t" r="r" b="b"/>
              <a:pathLst>
                <a:path h="40639">
                  <a:moveTo>
                    <a:pt x="0" y="0"/>
                  </a:moveTo>
                  <a:lnTo>
                    <a:pt x="0" y="40275"/>
                  </a:lnTo>
                </a:path>
              </a:pathLst>
            </a:custGeom>
            <a:ln w="126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3" name="object 18"/>
            <p:cNvSpPr/>
            <p:nvPr/>
          </p:nvSpPr>
          <p:spPr>
            <a:xfrm>
              <a:off x="4159542" y="3816260"/>
              <a:ext cx="147320" cy="40640"/>
            </a:xfrm>
            <a:custGeom>
              <a:avLst/>
              <a:gdLst/>
              <a:ahLst/>
              <a:cxnLst/>
              <a:rect l="l" t="t" r="r" b="b"/>
              <a:pathLst>
                <a:path w="147320" h="40639">
                  <a:moveTo>
                    <a:pt x="33883" y="10769"/>
                  </a:moveTo>
                  <a:lnTo>
                    <a:pt x="0" y="10769"/>
                  </a:lnTo>
                  <a:lnTo>
                    <a:pt x="0" y="23469"/>
                  </a:lnTo>
                  <a:lnTo>
                    <a:pt x="33883" y="23469"/>
                  </a:lnTo>
                  <a:lnTo>
                    <a:pt x="33883" y="10769"/>
                  </a:lnTo>
                  <a:close/>
                </a:path>
                <a:path w="147320" h="40639">
                  <a:moveTo>
                    <a:pt x="146748" y="10769"/>
                  </a:moveTo>
                  <a:lnTo>
                    <a:pt x="121856" y="10769"/>
                  </a:lnTo>
                  <a:lnTo>
                    <a:pt x="112864" y="10769"/>
                  </a:lnTo>
                  <a:lnTo>
                    <a:pt x="112725" y="10769"/>
                  </a:lnTo>
                  <a:lnTo>
                    <a:pt x="112725" y="0"/>
                  </a:lnTo>
                  <a:lnTo>
                    <a:pt x="100025" y="0"/>
                  </a:lnTo>
                  <a:lnTo>
                    <a:pt x="100025" y="10769"/>
                  </a:lnTo>
                  <a:lnTo>
                    <a:pt x="99364" y="10769"/>
                  </a:lnTo>
                  <a:lnTo>
                    <a:pt x="96926" y="10769"/>
                  </a:lnTo>
                  <a:lnTo>
                    <a:pt x="96926" y="0"/>
                  </a:lnTo>
                  <a:lnTo>
                    <a:pt x="90220" y="0"/>
                  </a:lnTo>
                  <a:lnTo>
                    <a:pt x="68440" y="0"/>
                  </a:lnTo>
                  <a:lnTo>
                    <a:pt x="68440" y="10769"/>
                  </a:lnTo>
                  <a:lnTo>
                    <a:pt x="67678" y="10769"/>
                  </a:lnTo>
                  <a:lnTo>
                    <a:pt x="65481" y="10769"/>
                  </a:lnTo>
                  <a:lnTo>
                    <a:pt x="60972" y="10769"/>
                  </a:lnTo>
                  <a:lnTo>
                    <a:pt x="56388" y="10769"/>
                  </a:lnTo>
                  <a:lnTo>
                    <a:pt x="56388" y="23469"/>
                  </a:lnTo>
                  <a:lnTo>
                    <a:pt x="60972" y="23469"/>
                  </a:lnTo>
                  <a:lnTo>
                    <a:pt x="65481" y="23469"/>
                  </a:lnTo>
                  <a:lnTo>
                    <a:pt x="67678" y="23469"/>
                  </a:lnTo>
                  <a:lnTo>
                    <a:pt x="68440" y="23469"/>
                  </a:lnTo>
                  <a:lnTo>
                    <a:pt x="68440" y="40271"/>
                  </a:lnTo>
                  <a:lnTo>
                    <a:pt x="96926" y="40271"/>
                  </a:lnTo>
                  <a:lnTo>
                    <a:pt x="96926" y="23469"/>
                  </a:lnTo>
                  <a:lnTo>
                    <a:pt x="99364" y="23469"/>
                  </a:lnTo>
                  <a:lnTo>
                    <a:pt x="100025" y="23469"/>
                  </a:lnTo>
                  <a:lnTo>
                    <a:pt x="100025" y="40271"/>
                  </a:lnTo>
                  <a:lnTo>
                    <a:pt x="112725" y="40271"/>
                  </a:lnTo>
                  <a:lnTo>
                    <a:pt x="112725" y="23469"/>
                  </a:lnTo>
                  <a:lnTo>
                    <a:pt x="112864" y="23469"/>
                  </a:lnTo>
                  <a:lnTo>
                    <a:pt x="121856" y="23469"/>
                  </a:lnTo>
                  <a:lnTo>
                    <a:pt x="146748" y="23469"/>
                  </a:lnTo>
                  <a:lnTo>
                    <a:pt x="146748" y="10769"/>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4" name="object 19"/>
            <p:cNvSpPr/>
            <p:nvPr/>
          </p:nvSpPr>
          <p:spPr>
            <a:xfrm>
              <a:off x="4287369" y="3816254"/>
              <a:ext cx="0" cy="40640"/>
            </a:xfrm>
            <a:custGeom>
              <a:avLst/>
              <a:gdLst/>
              <a:ahLst/>
              <a:cxnLst/>
              <a:rect l="l" t="t" r="r" b="b"/>
              <a:pathLst>
                <a:path h="40639">
                  <a:moveTo>
                    <a:pt x="0" y="0"/>
                  </a:moveTo>
                  <a:lnTo>
                    <a:pt x="0" y="40275"/>
                  </a:lnTo>
                </a:path>
              </a:pathLst>
            </a:custGeom>
            <a:ln w="126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5" name="object 20"/>
            <p:cNvSpPr/>
            <p:nvPr/>
          </p:nvSpPr>
          <p:spPr>
            <a:xfrm>
              <a:off x="4315298" y="3827022"/>
              <a:ext cx="34290" cy="12700"/>
            </a:xfrm>
            <a:custGeom>
              <a:avLst/>
              <a:gdLst/>
              <a:ahLst/>
              <a:cxnLst/>
              <a:rect l="l" t="t" r="r" b="b"/>
              <a:pathLst>
                <a:path w="34289" h="12700">
                  <a:moveTo>
                    <a:pt x="0" y="0"/>
                  </a:moveTo>
                  <a:lnTo>
                    <a:pt x="33882" y="0"/>
                  </a:lnTo>
                  <a:lnTo>
                    <a:pt x="33882" y="12699"/>
                  </a:lnTo>
                  <a:lnTo>
                    <a:pt x="0" y="12699"/>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6" name="object 21"/>
            <p:cNvSpPr/>
            <p:nvPr/>
          </p:nvSpPr>
          <p:spPr>
            <a:xfrm>
              <a:off x="4332240" y="3816254"/>
              <a:ext cx="0" cy="40640"/>
            </a:xfrm>
            <a:custGeom>
              <a:avLst/>
              <a:gdLst/>
              <a:ahLst/>
              <a:cxnLst/>
              <a:rect l="l" t="t" r="r" b="b"/>
              <a:pathLst>
                <a:path h="40639">
                  <a:moveTo>
                    <a:pt x="0" y="0"/>
                  </a:moveTo>
                  <a:lnTo>
                    <a:pt x="0" y="40275"/>
                  </a:lnTo>
                </a:path>
              </a:pathLst>
            </a:custGeom>
            <a:ln w="126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7" name="object 22"/>
            <p:cNvSpPr/>
            <p:nvPr/>
          </p:nvSpPr>
          <p:spPr>
            <a:xfrm>
              <a:off x="4638002" y="3827030"/>
              <a:ext cx="447040" cy="12700"/>
            </a:xfrm>
            <a:custGeom>
              <a:avLst/>
              <a:gdLst/>
              <a:ahLst/>
              <a:cxnLst/>
              <a:rect l="l" t="t" r="r" b="b"/>
              <a:pathLst>
                <a:path w="447039" h="12700">
                  <a:moveTo>
                    <a:pt x="33883" y="0"/>
                  </a:moveTo>
                  <a:lnTo>
                    <a:pt x="0" y="0"/>
                  </a:lnTo>
                  <a:lnTo>
                    <a:pt x="0" y="12700"/>
                  </a:lnTo>
                  <a:lnTo>
                    <a:pt x="33883" y="12700"/>
                  </a:lnTo>
                  <a:lnTo>
                    <a:pt x="33883" y="0"/>
                  </a:lnTo>
                  <a:close/>
                </a:path>
                <a:path w="447039" h="12700">
                  <a:moveTo>
                    <a:pt x="446862" y="0"/>
                  </a:moveTo>
                  <a:lnTo>
                    <a:pt x="412978" y="0"/>
                  </a:lnTo>
                  <a:lnTo>
                    <a:pt x="412978" y="12700"/>
                  </a:lnTo>
                  <a:lnTo>
                    <a:pt x="446862" y="12700"/>
                  </a:lnTo>
                  <a:lnTo>
                    <a:pt x="446862"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8" name="object 23"/>
            <p:cNvSpPr/>
            <p:nvPr/>
          </p:nvSpPr>
          <p:spPr>
            <a:xfrm>
              <a:off x="5069183" y="3816254"/>
              <a:ext cx="0" cy="40640"/>
            </a:xfrm>
            <a:custGeom>
              <a:avLst/>
              <a:gdLst/>
              <a:ahLst/>
              <a:cxnLst/>
              <a:rect l="l" t="t" r="r" b="b"/>
              <a:pathLst>
                <a:path h="40639">
                  <a:moveTo>
                    <a:pt x="0" y="0"/>
                  </a:moveTo>
                  <a:lnTo>
                    <a:pt x="0" y="40275"/>
                  </a:lnTo>
                </a:path>
              </a:pathLst>
            </a:custGeom>
            <a:ln w="126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9" name="object 24"/>
            <p:cNvSpPr/>
            <p:nvPr/>
          </p:nvSpPr>
          <p:spPr>
            <a:xfrm>
              <a:off x="1866785" y="3072205"/>
              <a:ext cx="3280410" cy="767715"/>
            </a:xfrm>
            <a:custGeom>
              <a:avLst/>
              <a:gdLst/>
              <a:ahLst/>
              <a:cxnLst/>
              <a:rect l="l" t="t" r="r" b="b"/>
              <a:pathLst>
                <a:path w="3280410" h="767714">
                  <a:moveTo>
                    <a:pt x="32207" y="0"/>
                  </a:moveTo>
                  <a:lnTo>
                    <a:pt x="0" y="0"/>
                  </a:lnTo>
                  <a:lnTo>
                    <a:pt x="0" y="12700"/>
                  </a:lnTo>
                  <a:lnTo>
                    <a:pt x="32207" y="12700"/>
                  </a:lnTo>
                  <a:lnTo>
                    <a:pt x="32207" y="0"/>
                  </a:lnTo>
                  <a:close/>
                </a:path>
                <a:path w="3280410" h="767714">
                  <a:moveTo>
                    <a:pt x="523544" y="262102"/>
                  </a:moveTo>
                  <a:lnTo>
                    <a:pt x="489661" y="262102"/>
                  </a:lnTo>
                  <a:lnTo>
                    <a:pt x="489661" y="274802"/>
                  </a:lnTo>
                  <a:lnTo>
                    <a:pt x="523544" y="274802"/>
                  </a:lnTo>
                  <a:lnTo>
                    <a:pt x="523544" y="262102"/>
                  </a:lnTo>
                  <a:close/>
                </a:path>
                <a:path w="3280410" h="767714">
                  <a:moveTo>
                    <a:pt x="3280118" y="754824"/>
                  </a:moveTo>
                  <a:lnTo>
                    <a:pt x="3245091" y="754824"/>
                  </a:lnTo>
                  <a:lnTo>
                    <a:pt x="3245091" y="767524"/>
                  </a:lnTo>
                  <a:lnTo>
                    <a:pt x="3280118" y="767524"/>
                  </a:lnTo>
                  <a:lnTo>
                    <a:pt x="3280118" y="754824"/>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0" name="object 25"/>
            <p:cNvSpPr/>
            <p:nvPr/>
          </p:nvSpPr>
          <p:spPr>
            <a:xfrm>
              <a:off x="2370524" y="3323539"/>
              <a:ext cx="0" cy="40640"/>
            </a:xfrm>
            <a:custGeom>
              <a:avLst/>
              <a:gdLst/>
              <a:ahLst/>
              <a:cxnLst/>
              <a:rect l="l" t="t" r="r" b="b"/>
              <a:pathLst>
                <a:path h="40639">
                  <a:moveTo>
                    <a:pt x="0" y="0"/>
                  </a:moveTo>
                  <a:lnTo>
                    <a:pt x="0" y="40275"/>
                  </a:lnTo>
                </a:path>
              </a:pathLst>
            </a:custGeom>
            <a:ln w="126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1" name="object 26"/>
            <p:cNvSpPr/>
            <p:nvPr/>
          </p:nvSpPr>
          <p:spPr>
            <a:xfrm>
              <a:off x="2938691" y="3433546"/>
              <a:ext cx="1254760" cy="406400"/>
            </a:xfrm>
            <a:custGeom>
              <a:avLst/>
              <a:gdLst/>
              <a:ahLst/>
              <a:cxnLst/>
              <a:rect l="l" t="t" r="r" b="b"/>
              <a:pathLst>
                <a:path w="1254760" h="406400">
                  <a:moveTo>
                    <a:pt x="33870" y="10769"/>
                  </a:moveTo>
                  <a:lnTo>
                    <a:pt x="22517" y="10769"/>
                  </a:lnTo>
                  <a:lnTo>
                    <a:pt x="22517" y="0"/>
                  </a:lnTo>
                  <a:lnTo>
                    <a:pt x="9817" y="0"/>
                  </a:lnTo>
                  <a:lnTo>
                    <a:pt x="9817" y="10769"/>
                  </a:lnTo>
                  <a:lnTo>
                    <a:pt x="0" y="10769"/>
                  </a:lnTo>
                  <a:lnTo>
                    <a:pt x="0" y="23469"/>
                  </a:lnTo>
                  <a:lnTo>
                    <a:pt x="9817" y="23469"/>
                  </a:lnTo>
                  <a:lnTo>
                    <a:pt x="9817" y="40284"/>
                  </a:lnTo>
                  <a:lnTo>
                    <a:pt x="22517" y="40284"/>
                  </a:lnTo>
                  <a:lnTo>
                    <a:pt x="22517" y="23469"/>
                  </a:lnTo>
                  <a:lnTo>
                    <a:pt x="33870" y="23469"/>
                  </a:lnTo>
                  <a:lnTo>
                    <a:pt x="33870" y="10769"/>
                  </a:lnTo>
                  <a:close/>
                </a:path>
                <a:path w="1254760" h="406400">
                  <a:moveTo>
                    <a:pt x="88061" y="34226"/>
                  </a:moveTo>
                  <a:lnTo>
                    <a:pt x="85763" y="34226"/>
                  </a:lnTo>
                  <a:lnTo>
                    <a:pt x="83553" y="34226"/>
                  </a:lnTo>
                  <a:lnTo>
                    <a:pt x="81267" y="34226"/>
                  </a:lnTo>
                  <a:lnTo>
                    <a:pt x="76365" y="34226"/>
                  </a:lnTo>
                  <a:lnTo>
                    <a:pt x="76365" y="23456"/>
                  </a:lnTo>
                  <a:lnTo>
                    <a:pt x="74066" y="23456"/>
                  </a:lnTo>
                  <a:lnTo>
                    <a:pt x="72263" y="23456"/>
                  </a:lnTo>
                  <a:lnTo>
                    <a:pt x="72263" y="10769"/>
                  </a:lnTo>
                  <a:lnTo>
                    <a:pt x="67767" y="10769"/>
                  </a:lnTo>
                  <a:lnTo>
                    <a:pt x="60528" y="10769"/>
                  </a:lnTo>
                  <a:lnTo>
                    <a:pt x="60528" y="139"/>
                  </a:lnTo>
                  <a:lnTo>
                    <a:pt x="57404" y="139"/>
                  </a:lnTo>
                  <a:lnTo>
                    <a:pt x="47828" y="139"/>
                  </a:lnTo>
                  <a:lnTo>
                    <a:pt x="44704" y="139"/>
                  </a:lnTo>
                  <a:lnTo>
                    <a:pt x="44704" y="10769"/>
                  </a:lnTo>
                  <a:lnTo>
                    <a:pt x="38379" y="10769"/>
                  </a:lnTo>
                  <a:lnTo>
                    <a:pt x="33883" y="10769"/>
                  </a:lnTo>
                  <a:lnTo>
                    <a:pt x="33883" y="23469"/>
                  </a:lnTo>
                  <a:lnTo>
                    <a:pt x="38379" y="23469"/>
                  </a:lnTo>
                  <a:lnTo>
                    <a:pt x="44704" y="23469"/>
                  </a:lnTo>
                  <a:lnTo>
                    <a:pt x="44704" y="40424"/>
                  </a:lnTo>
                  <a:lnTo>
                    <a:pt x="47383" y="40424"/>
                  </a:lnTo>
                  <a:lnTo>
                    <a:pt x="47383" y="46926"/>
                  </a:lnTo>
                  <a:lnTo>
                    <a:pt x="49669" y="46926"/>
                  </a:lnTo>
                  <a:lnTo>
                    <a:pt x="51879" y="46926"/>
                  </a:lnTo>
                  <a:lnTo>
                    <a:pt x="54178" y="46926"/>
                  </a:lnTo>
                  <a:lnTo>
                    <a:pt x="56870" y="46926"/>
                  </a:lnTo>
                  <a:lnTo>
                    <a:pt x="56870" y="63728"/>
                  </a:lnTo>
                  <a:lnTo>
                    <a:pt x="76365" y="63728"/>
                  </a:lnTo>
                  <a:lnTo>
                    <a:pt x="76365" y="46926"/>
                  </a:lnTo>
                  <a:lnTo>
                    <a:pt x="81267" y="46926"/>
                  </a:lnTo>
                  <a:lnTo>
                    <a:pt x="83553" y="46926"/>
                  </a:lnTo>
                  <a:lnTo>
                    <a:pt x="85763" y="46926"/>
                  </a:lnTo>
                  <a:lnTo>
                    <a:pt x="88061" y="46926"/>
                  </a:lnTo>
                  <a:lnTo>
                    <a:pt x="88061" y="34226"/>
                  </a:lnTo>
                  <a:close/>
                </a:path>
                <a:path w="1254760" h="406400">
                  <a:moveTo>
                    <a:pt x="431063" y="60426"/>
                  </a:moveTo>
                  <a:lnTo>
                    <a:pt x="395478" y="60426"/>
                  </a:lnTo>
                  <a:lnTo>
                    <a:pt x="395478" y="73126"/>
                  </a:lnTo>
                  <a:lnTo>
                    <a:pt x="431063" y="73126"/>
                  </a:lnTo>
                  <a:lnTo>
                    <a:pt x="431063" y="60426"/>
                  </a:lnTo>
                  <a:close/>
                </a:path>
                <a:path w="1254760" h="406400">
                  <a:moveTo>
                    <a:pt x="496455" y="89255"/>
                  </a:moveTo>
                  <a:lnTo>
                    <a:pt x="491947" y="89255"/>
                  </a:lnTo>
                  <a:lnTo>
                    <a:pt x="491947" y="87617"/>
                  </a:lnTo>
                  <a:lnTo>
                    <a:pt x="466140" y="87617"/>
                  </a:lnTo>
                  <a:lnTo>
                    <a:pt x="466140" y="76847"/>
                  </a:lnTo>
                  <a:lnTo>
                    <a:pt x="463842" y="76847"/>
                  </a:lnTo>
                  <a:lnTo>
                    <a:pt x="461060" y="76847"/>
                  </a:lnTo>
                  <a:lnTo>
                    <a:pt x="461060" y="73126"/>
                  </a:lnTo>
                  <a:lnTo>
                    <a:pt x="471652" y="73126"/>
                  </a:lnTo>
                  <a:lnTo>
                    <a:pt x="471652" y="60426"/>
                  </a:lnTo>
                  <a:lnTo>
                    <a:pt x="461060" y="60426"/>
                  </a:lnTo>
                  <a:lnTo>
                    <a:pt x="461060" y="49657"/>
                  </a:lnTo>
                  <a:lnTo>
                    <a:pt x="448360" y="49657"/>
                  </a:lnTo>
                  <a:lnTo>
                    <a:pt x="448360" y="60426"/>
                  </a:lnTo>
                  <a:lnTo>
                    <a:pt x="437769" y="60426"/>
                  </a:lnTo>
                  <a:lnTo>
                    <a:pt x="437769" y="73126"/>
                  </a:lnTo>
                  <a:lnTo>
                    <a:pt x="448360" y="73126"/>
                  </a:lnTo>
                  <a:lnTo>
                    <a:pt x="448360" y="89255"/>
                  </a:lnTo>
                  <a:lnTo>
                    <a:pt x="444563" y="89255"/>
                  </a:lnTo>
                  <a:lnTo>
                    <a:pt x="442277" y="89255"/>
                  </a:lnTo>
                  <a:lnTo>
                    <a:pt x="442277" y="101955"/>
                  </a:lnTo>
                  <a:lnTo>
                    <a:pt x="444563" y="101955"/>
                  </a:lnTo>
                  <a:lnTo>
                    <a:pt x="451142" y="101955"/>
                  </a:lnTo>
                  <a:lnTo>
                    <a:pt x="451142" y="117132"/>
                  </a:lnTo>
                  <a:lnTo>
                    <a:pt x="453440" y="117132"/>
                  </a:lnTo>
                  <a:lnTo>
                    <a:pt x="463842" y="117132"/>
                  </a:lnTo>
                  <a:lnTo>
                    <a:pt x="466140" y="117132"/>
                  </a:lnTo>
                  <a:lnTo>
                    <a:pt x="466140" y="101955"/>
                  </a:lnTo>
                  <a:lnTo>
                    <a:pt x="476161" y="101955"/>
                  </a:lnTo>
                  <a:lnTo>
                    <a:pt x="478447" y="101955"/>
                  </a:lnTo>
                  <a:lnTo>
                    <a:pt x="496455" y="101955"/>
                  </a:lnTo>
                  <a:lnTo>
                    <a:pt x="496455" y="89255"/>
                  </a:lnTo>
                  <a:close/>
                </a:path>
                <a:path w="1254760" h="406400">
                  <a:moveTo>
                    <a:pt x="523544" y="118592"/>
                  </a:moveTo>
                  <a:lnTo>
                    <a:pt x="523544" y="118592"/>
                  </a:lnTo>
                  <a:lnTo>
                    <a:pt x="494906" y="118592"/>
                  </a:lnTo>
                  <a:lnTo>
                    <a:pt x="494906" y="107835"/>
                  </a:lnTo>
                  <a:lnTo>
                    <a:pt x="473202" y="107835"/>
                  </a:lnTo>
                  <a:lnTo>
                    <a:pt x="473202" y="118592"/>
                  </a:lnTo>
                  <a:lnTo>
                    <a:pt x="469366" y="118592"/>
                  </a:lnTo>
                  <a:lnTo>
                    <a:pt x="467156" y="118592"/>
                  </a:lnTo>
                  <a:lnTo>
                    <a:pt x="464858" y="118592"/>
                  </a:lnTo>
                  <a:lnTo>
                    <a:pt x="464858" y="131292"/>
                  </a:lnTo>
                  <a:lnTo>
                    <a:pt x="467156" y="131292"/>
                  </a:lnTo>
                  <a:lnTo>
                    <a:pt x="469366" y="131292"/>
                  </a:lnTo>
                  <a:lnTo>
                    <a:pt x="473202" y="131292"/>
                  </a:lnTo>
                  <a:lnTo>
                    <a:pt x="473202" y="148107"/>
                  </a:lnTo>
                  <a:lnTo>
                    <a:pt x="494906" y="148107"/>
                  </a:lnTo>
                  <a:lnTo>
                    <a:pt x="494906" y="131292"/>
                  </a:lnTo>
                  <a:lnTo>
                    <a:pt x="523544" y="131292"/>
                  </a:lnTo>
                  <a:lnTo>
                    <a:pt x="523544" y="118592"/>
                  </a:lnTo>
                  <a:close/>
                </a:path>
                <a:path w="1254760" h="406400">
                  <a:moveTo>
                    <a:pt x="645401" y="157060"/>
                  </a:moveTo>
                  <a:lnTo>
                    <a:pt x="634822" y="157060"/>
                  </a:lnTo>
                  <a:lnTo>
                    <a:pt x="634822" y="146304"/>
                  </a:lnTo>
                  <a:lnTo>
                    <a:pt x="622122" y="146304"/>
                  </a:lnTo>
                  <a:lnTo>
                    <a:pt x="622122" y="157060"/>
                  </a:lnTo>
                  <a:lnTo>
                    <a:pt x="610209" y="157060"/>
                  </a:lnTo>
                  <a:lnTo>
                    <a:pt x="610209" y="169760"/>
                  </a:lnTo>
                  <a:lnTo>
                    <a:pt x="622122" y="169760"/>
                  </a:lnTo>
                  <a:lnTo>
                    <a:pt x="622122" y="186575"/>
                  </a:lnTo>
                  <a:lnTo>
                    <a:pt x="634822" y="186575"/>
                  </a:lnTo>
                  <a:lnTo>
                    <a:pt x="634822" y="169760"/>
                  </a:lnTo>
                  <a:lnTo>
                    <a:pt x="645401" y="169760"/>
                  </a:lnTo>
                  <a:lnTo>
                    <a:pt x="645401" y="157060"/>
                  </a:lnTo>
                  <a:close/>
                </a:path>
                <a:path w="1254760" h="406400">
                  <a:moveTo>
                    <a:pt x="886929" y="273227"/>
                  </a:moveTo>
                  <a:lnTo>
                    <a:pt x="876338" y="273227"/>
                  </a:lnTo>
                  <a:lnTo>
                    <a:pt x="876338" y="262458"/>
                  </a:lnTo>
                  <a:lnTo>
                    <a:pt x="863638" y="262458"/>
                  </a:lnTo>
                  <a:lnTo>
                    <a:pt x="863638" y="273227"/>
                  </a:lnTo>
                  <a:lnTo>
                    <a:pt x="860539" y="273227"/>
                  </a:lnTo>
                  <a:lnTo>
                    <a:pt x="860539" y="262458"/>
                  </a:lnTo>
                  <a:lnTo>
                    <a:pt x="853668" y="262458"/>
                  </a:lnTo>
                  <a:lnTo>
                    <a:pt x="847839" y="262458"/>
                  </a:lnTo>
                  <a:lnTo>
                    <a:pt x="840968" y="262458"/>
                  </a:lnTo>
                  <a:lnTo>
                    <a:pt x="840968" y="273227"/>
                  </a:lnTo>
                  <a:lnTo>
                    <a:pt x="837247" y="273227"/>
                  </a:lnTo>
                  <a:lnTo>
                    <a:pt x="832662" y="273227"/>
                  </a:lnTo>
                  <a:lnTo>
                    <a:pt x="832662" y="285927"/>
                  </a:lnTo>
                  <a:lnTo>
                    <a:pt x="837247" y="285927"/>
                  </a:lnTo>
                  <a:lnTo>
                    <a:pt x="840968" y="285927"/>
                  </a:lnTo>
                  <a:lnTo>
                    <a:pt x="840968" y="302729"/>
                  </a:lnTo>
                  <a:lnTo>
                    <a:pt x="847839" y="302729"/>
                  </a:lnTo>
                  <a:lnTo>
                    <a:pt x="853668" y="302729"/>
                  </a:lnTo>
                  <a:lnTo>
                    <a:pt x="860539" y="302729"/>
                  </a:lnTo>
                  <a:lnTo>
                    <a:pt x="860539" y="285927"/>
                  </a:lnTo>
                  <a:lnTo>
                    <a:pt x="863638" y="285927"/>
                  </a:lnTo>
                  <a:lnTo>
                    <a:pt x="863638" y="302729"/>
                  </a:lnTo>
                  <a:lnTo>
                    <a:pt x="876338" y="302729"/>
                  </a:lnTo>
                  <a:lnTo>
                    <a:pt x="876338" y="285927"/>
                  </a:lnTo>
                  <a:lnTo>
                    <a:pt x="886929" y="285927"/>
                  </a:lnTo>
                  <a:lnTo>
                    <a:pt x="886929" y="273227"/>
                  </a:lnTo>
                  <a:close/>
                </a:path>
                <a:path w="1254760" h="406400">
                  <a:moveTo>
                    <a:pt x="932027" y="316369"/>
                  </a:moveTo>
                  <a:lnTo>
                    <a:pt x="920026" y="316369"/>
                  </a:lnTo>
                  <a:lnTo>
                    <a:pt x="920026" y="305600"/>
                  </a:lnTo>
                  <a:lnTo>
                    <a:pt x="907326" y="305600"/>
                  </a:lnTo>
                  <a:lnTo>
                    <a:pt x="907326" y="316369"/>
                  </a:lnTo>
                  <a:lnTo>
                    <a:pt x="904227" y="316369"/>
                  </a:lnTo>
                  <a:lnTo>
                    <a:pt x="904227" y="305600"/>
                  </a:lnTo>
                  <a:lnTo>
                    <a:pt x="894473" y="305600"/>
                  </a:lnTo>
                  <a:lnTo>
                    <a:pt x="892657" y="305600"/>
                  </a:lnTo>
                  <a:lnTo>
                    <a:pt x="870877" y="305600"/>
                  </a:lnTo>
                  <a:lnTo>
                    <a:pt x="870877" y="316369"/>
                  </a:lnTo>
                  <a:lnTo>
                    <a:pt x="855256" y="316369"/>
                  </a:lnTo>
                  <a:lnTo>
                    <a:pt x="855256" y="329069"/>
                  </a:lnTo>
                  <a:lnTo>
                    <a:pt x="870877" y="329069"/>
                  </a:lnTo>
                  <a:lnTo>
                    <a:pt x="870877" y="345871"/>
                  </a:lnTo>
                  <a:lnTo>
                    <a:pt x="904227" y="345871"/>
                  </a:lnTo>
                  <a:lnTo>
                    <a:pt x="904227" y="329069"/>
                  </a:lnTo>
                  <a:lnTo>
                    <a:pt x="907224" y="329069"/>
                  </a:lnTo>
                  <a:lnTo>
                    <a:pt x="907326" y="345871"/>
                  </a:lnTo>
                  <a:lnTo>
                    <a:pt x="920026" y="345871"/>
                  </a:lnTo>
                  <a:lnTo>
                    <a:pt x="920026" y="329069"/>
                  </a:lnTo>
                  <a:lnTo>
                    <a:pt x="932027" y="329069"/>
                  </a:lnTo>
                  <a:lnTo>
                    <a:pt x="932027" y="316369"/>
                  </a:lnTo>
                  <a:close/>
                </a:path>
                <a:path w="1254760" h="406400">
                  <a:moveTo>
                    <a:pt x="1153160" y="393484"/>
                  </a:moveTo>
                  <a:lnTo>
                    <a:pt x="1119276" y="393484"/>
                  </a:lnTo>
                  <a:lnTo>
                    <a:pt x="1119276" y="406184"/>
                  </a:lnTo>
                  <a:lnTo>
                    <a:pt x="1153160" y="406184"/>
                  </a:lnTo>
                  <a:lnTo>
                    <a:pt x="1153160" y="393484"/>
                  </a:lnTo>
                  <a:close/>
                </a:path>
                <a:path w="1254760" h="406400">
                  <a:moveTo>
                    <a:pt x="1254734" y="393484"/>
                  </a:moveTo>
                  <a:lnTo>
                    <a:pt x="1220851" y="393484"/>
                  </a:lnTo>
                  <a:lnTo>
                    <a:pt x="1220851" y="406184"/>
                  </a:lnTo>
                  <a:lnTo>
                    <a:pt x="1254734" y="406184"/>
                  </a:lnTo>
                  <a:lnTo>
                    <a:pt x="1254734" y="393484"/>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2" name="object 27"/>
            <p:cNvSpPr/>
            <p:nvPr/>
          </p:nvSpPr>
          <p:spPr>
            <a:xfrm>
              <a:off x="4176490" y="3816254"/>
              <a:ext cx="0" cy="40640"/>
            </a:xfrm>
            <a:custGeom>
              <a:avLst/>
              <a:gdLst/>
              <a:ahLst/>
              <a:cxnLst/>
              <a:rect l="l" t="t" r="r" b="b"/>
              <a:pathLst>
                <a:path h="40639">
                  <a:moveTo>
                    <a:pt x="0" y="0"/>
                  </a:moveTo>
                  <a:lnTo>
                    <a:pt x="0" y="40275"/>
                  </a:lnTo>
                </a:path>
              </a:pathLst>
            </a:custGeom>
            <a:ln w="126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3" name="object 28"/>
            <p:cNvSpPr/>
            <p:nvPr/>
          </p:nvSpPr>
          <p:spPr>
            <a:xfrm>
              <a:off x="4215930" y="3816260"/>
              <a:ext cx="456565" cy="40640"/>
            </a:xfrm>
            <a:custGeom>
              <a:avLst/>
              <a:gdLst/>
              <a:ahLst/>
              <a:cxnLst/>
              <a:rect l="l" t="t" r="r" b="b"/>
              <a:pathLst>
                <a:path w="456564" h="40639">
                  <a:moveTo>
                    <a:pt x="90360" y="10769"/>
                  </a:moveTo>
                  <a:lnTo>
                    <a:pt x="65468" y="10769"/>
                  </a:lnTo>
                  <a:lnTo>
                    <a:pt x="56476" y="10769"/>
                  </a:lnTo>
                  <a:lnTo>
                    <a:pt x="56337" y="10769"/>
                  </a:lnTo>
                  <a:lnTo>
                    <a:pt x="56337" y="0"/>
                  </a:lnTo>
                  <a:lnTo>
                    <a:pt x="43637" y="0"/>
                  </a:lnTo>
                  <a:lnTo>
                    <a:pt x="43637" y="10769"/>
                  </a:lnTo>
                  <a:lnTo>
                    <a:pt x="42976" y="10769"/>
                  </a:lnTo>
                  <a:lnTo>
                    <a:pt x="40538" y="10769"/>
                  </a:lnTo>
                  <a:lnTo>
                    <a:pt x="40538" y="0"/>
                  </a:lnTo>
                  <a:lnTo>
                    <a:pt x="33832" y="0"/>
                  </a:lnTo>
                  <a:lnTo>
                    <a:pt x="12052" y="0"/>
                  </a:lnTo>
                  <a:lnTo>
                    <a:pt x="12052" y="10769"/>
                  </a:lnTo>
                  <a:lnTo>
                    <a:pt x="11290" y="10769"/>
                  </a:lnTo>
                  <a:lnTo>
                    <a:pt x="9093" y="10769"/>
                  </a:lnTo>
                  <a:lnTo>
                    <a:pt x="4584" y="10769"/>
                  </a:lnTo>
                  <a:lnTo>
                    <a:pt x="0" y="10769"/>
                  </a:lnTo>
                  <a:lnTo>
                    <a:pt x="0" y="23469"/>
                  </a:lnTo>
                  <a:lnTo>
                    <a:pt x="4584" y="23469"/>
                  </a:lnTo>
                  <a:lnTo>
                    <a:pt x="9093" y="23469"/>
                  </a:lnTo>
                  <a:lnTo>
                    <a:pt x="11290" y="23469"/>
                  </a:lnTo>
                  <a:lnTo>
                    <a:pt x="12052" y="23469"/>
                  </a:lnTo>
                  <a:lnTo>
                    <a:pt x="12052" y="40271"/>
                  </a:lnTo>
                  <a:lnTo>
                    <a:pt x="40538" y="40271"/>
                  </a:lnTo>
                  <a:lnTo>
                    <a:pt x="40538" y="23469"/>
                  </a:lnTo>
                  <a:lnTo>
                    <a:pt x="42976" y="23469"/>
                  </a:lnTo>
                  <a:lnTo>
                    <a:pt x="43637" y="23469"/>
                  </a:lnTo>
                  <a:lnTo>
                    <a:pt x="43637" y="40271"/>
                  </a:lnTo>
                  <a:lnTo>
                    <a:pt x="56337" y="40271"/>
                  </a:lnTo>
                  <a:lnTo>
                    <a:pt x="56337" y="23469"/>
                  </a:lnTo>
                  <a:lnTo>
                    <a:pt x="56476" y="23469"/>
                  </a:lnTo>
                  <a:lnTo>
                    <a:pt x="65468" y="23469"/>
                  </a:lnTo>
                  <a:lnTo>
                    <a:pt x="90360" y="23469"/>
                  </a:lnTo>
                  <a:lnTo>
                    <a:pt x="90360" y="10769"/>
                  </a:lnTo>
                  <a:close/>
                </a:path>
                <a:path w="456564" h="40639">
                  <a:moveTo>
                    <a:pt x="133248" y="10769"/>
                  </a:moveTo>
                  <a:lnTo>
                    <a:pt x="99364" y="10769"/>
                  </a:lnTo>
                  <a:lnTo>
                    <a:pt x="99364" y="23469"/>
                  </a:lnTo>
                  <a:lnTo>
                    <a:pt x="133248" y="23469"/>
                  </a:lnTo>
                  <a:lnTo>
                    <a:pt x="133248" y="10769"/>
                  </a:lnTo>
                  <a:close/>
                </a:path>
                <a:path w="456564" h="40639">
                  <a:moveTo>
                    <a:pt x="455955" y="10769"/>
                  </a:moveTo>
                  <a:lnTo>
                    <a:pt x="422071" y="10769"/>
                  </a:lnTo>
                  <a:lnTo>
                    <a:pt x="422071" y="23469"/>
                  </a:lnTo>
                  <a:lnTo>
                    <a:pt x="455955" y="23469"/>
                  </a:lnTo>
                  <a:lnTo>
                    <a:pt x="455955" y="10769"/>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4" name="object 29"/>
            <p:cNvSpPr/>
            <p:nvPr/>
          </p:nvSpPr>
          <p:spPr>
            <a:xfrm>
              <a:off x="4656603" y="3816254"/>
              <a:ext cx="0" cy="40640"/>
            </a:xfrm>
            <a:custGeom>
              <a:avLst/>
              <a:gdLst/>
              <a:ahLst/>
              <a:cxnLst/>
              <a:rect l="l" t="t" r="r" b="b"/>
              <a:pathLst>
                <a:path h="40639">
                  <a:moveTo>
                    <a:pt x="0" y="0"/>
                  </a:moveTo>
                  <a:lnTo>
                    <a:pt x="0" y="40275"/>
                  </a:lnTo>
                </a:path>
              </a:pathLst>
            </a:custGeom>
            <a:ln w="126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5" name="object 30"/>
            <p:cNvSpPr/>
            <p:nvPr/>
          </p:nvSpPr>
          <p:spPr>
            <a:xfrm>
              <a:off x="5050980" y="3827030"/>
              <a:ext cx="96520" cy="12700"/>
            </a:xfrm>
            <a:custGeom>
              <a:avLst/>
              <a:gdLst/>
              <a:ahLst/>
              <a:cxnLst/>
              <a:rect l="l" t="t" r="r" b="b"/>
              <a:pathLst>
                <a:path w="96520" h="12700">
                  <a:moveTo>
                    <a:pt x="33883" y="0"/>
                  </a:moveTo>
                  <a:lnTo>
                    <a:pt x="0" y="0"/>
                  </a:lnTo>
                  <a:lnTo>
                    <a:pt x="0" y="12700"/>
                  </a:lnTo>
                  <a:lnTo>
                    <a:pt x="33883" y="12700"/>
                  </a:lnTo>
                  <a:lnTo>
                    <a:pt x="33883" y="0"/>
                  </a:lnTo>
                  <a:close/>
                </a:path>
                <a:path w="96520" h="12700">
                  <a:moveTo>
                    <a:pt x="95923" y="0"/>
                  </a:moveTo>
                  <a:lnTo>
                    <a:pt x="60896" y="0"/>
                  </a:lnTo>
                  <a:lnTo>
                    <a:pt x="60896" y="12700"/>
                  </a:lnTo>
                  <a:lnTo>
                    <a:pt x="95923" y="12700"/>
                  </a:lnTo>
                  <a:lnTo>
                    <a:pt x="95923"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6" name="object 31"/>
            <p:cNvSpPr/>
            <p:nvPr/>
          </p:nvSpPr>
          <p:spPr>
            <a:xfrm>
              <a:off x="3105649" y="3474110"/>
              <a:ext cx="2023745" cy="382905"/>
            </a:xfrm>
            <a:custGeom>
              <a:avLst/>
              <a:gdLst/>
              <a:ahLst/>
              <a:cxnLst/>
              <a:rect l="l" t="t" r="r" b="b"/>
              <a:pathLst>
                <a:path w="2023745" h="382904">
                  <a:moveTo>
                    <a:pt x="2023171" y="342143"/>
                  </a:moveTo>
                  <a:lnTo>
                    <a:pt x="2023171" y="382418"/>
                  </a:lnTo>
                </a:path>
                <a:path w="2023745" h="382904">
                  <a:moveTo>
                    <a:pt x="0" y="0"/>
                  </a:moveTo>
                  <a:lnTo>
                    <a:pt x="33882" y="0"/>
                  </a:lnTo>
                </a:path>
              </a:pathLst>
            </a:custGeom>
            <a:ln w="126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7" name="object 32"/>
            <p:cNvSpPr/>
            <p:nvPr/>
          </p:nvSpPr>
          <p:spPr>
            <a:xfrm>
              <a:off x="3013265" y="2978340"/>
              <a:ext cx="1631950" cy="474980"/>
            </a:xfrm>
            <a:custGeom>
              <a:avLst/>
              <a:gdLst/>
              <a:ahLst/>
              <a:cxnLst/>
              <a:rect l="l" t="t" r="r" b="b"/>
              <a:pathLst>
                <a:path w="1631950" h="474979">
                  <a:moveTo>
                    <a:pt x="60540" y="35788"/>
                  </a:moveTo>
                  <a:lnTo>
                    <a:pt x="49949" y="35788"/>
                  </a:lnTo>
                  <a:lnTo>
                    <a:pt x="49949" y="24955"/>
                  </a:lnTo>
                  <a:lnTo>
                    <a:pt x="37261" y="24955"/>
                  </a:lnTo>
                  <a:lnTo>
                    <a:pt x="24625" y="24955"/>
                  </a:lnTo>
                  <a:lnTo>
                    <a:pt x="24625" y="0"/>
                  </a:lnTo>
                  <a:lnTo>
                    <a:pt x="0" y="0"/>
                  </a:lnTo>
                  <a:lnTo>
                    <a:pt x="0" y="40360"/>
                  </a:lnTo>
                  <a:lnTo>
                    <a:pt x="15354" y="40360"/>
                  </a:lnTo>
                  <a:lnTo>
                    <a:pt x="15354" y="48488"/>
                  </a:lnTo>
                  <a:lnTo>
                    <a:pt x="24561" y="48488"/>
                  </a:lnTo>
                  <a:lnTo>
                    <a:pt x="24561" y="65316"/>
                  </a:lnTo>
                  <a:lnTo>
                    <a:pt x="37249" y="65316"/>
                  </a:lnTo>
                  <a:lnTo>
                    <a:pt x="49949" y="65316"/>
                  </a:lnTo>
                  <a:lnTo>
                    <a:pt x="49949" y="48488"/>
                  </a:lnTo>
                  <a:lnTo>
                    <a:pt x="60540" y="48488"/>
                  </a:lnTo>
                  <a:lnTo>
                    <a:pt x="60540" y="35788"/>
                  </a:lnTo>
                  <a:close/>
                </a:path>
                <a:path w="1631950" h="474979">
                  <a:moveTo>
                    <a:pt x="1631518" y="461721"/>
                  </a:moveTo>
                  <a:lnTo>
                    <a:pt x="1597634" y="461721"/>
                  </a:lnTo>
                  <a:lnTo>
                    <a:pt x="1597634" y="474421"/>
                  </a:lnTo>
                  <a:lnTo>
                    <a:pt x="1631518" y="474421"/>
                  </a:lnTo>
                  <a:lnTo>
                    <a:pt x="1631518" y="461721"/>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8" name="object 33"/>
            <p:cNvSpPr/>
            <p:nvPr/>
          </p:nvSpPr>
          <p:spPr>
            <a:xfrm>
              <a:off x="3933119" y="3429234"/>
              <a:ext cx="0" cy="40640"/>
            </a:xfrm>
            <a:custGeom>
              <a:avLst/>
              <a:gdLst/>
              <a:ahLst/>
              <a:cxnLst/>
              <a:rect l="l" t="t" r="r" b="b"/>
              <a:pathLst>
                <a:path h="40639">
                  <a:moveTo>
                    <a:pt x="0" y="0"/>
                  </a:moveTo>
                  <a:lnTo>
                    <a:pt x="0" y="40350"/>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9" name="object 34"/>
            <p:cNvSpPr/>
            <p:nvPr/>
          </p:nvSpPr>
          <p:spPr>
            <a:xfrm>
              <a:off x="1353845" y="2681668"/>
              <a:ext cx="1205865" cy="251460"/>
            </a:xfrm>
            <a:custGeom>
              <a:avLst/>
              <a:gdLst/>
              <a:ahLst/>
              <a:cxnLst/>
              <a:rect l="l" t="t" r="r" b="b"/>
              <a:pathLst>
                <a:path w="1205864" h="251460">
                  <a:moveTo>
                    <a:pt x="38404" y="0"/>
                  </a:moveTo>
                  <a:lnTo>
                    <a:pt x="33896" y="0"/>
                  </a:lnTo>
                  <a:lnTo>
                    <a:pt x="4508" y="0"/>
                  </a:lnTo>
                  <a:lnTo>
                    <a:pt x="0" y="0"/>
                  </a:lnTo>
                  <a:lnTo>
                    <a:pt x="0" y="12700"/>
                  </a:lnTo>
                  <a:lnTo>
                    <a:pt x="4508" y="12700"/>
                  </a:lnTo>
                  <a:lnTo>
                    <a:pt x="33896" y="12700"/>
                  </a:lnTo>
                  <a:lnTo>
                    <a:pt x="38404" y="12700"/>
                  </a:lnTo>
                  <a:lnTo>
                    <a:pt x="38404" y="0"/>
                  </a:lnTo>
                  <a:close/>
                </a:path>
                <a:path w="1205864" h="251460">
                  <a:moveTo>
                    <a:pt x="591451" y="86575"/>
                  </a:moveTo>
                  <a:lnTo>
                    <a:pt x="578993" y="86575"/>
                  </a:lnTo>
                  <a:lnTo>
                    <a:pt x="578993" y="75742"/>
                  </a:lnTo>
                  <a:lnTo>
                    <a:pt x="566293" y="75742"/>
                  </a:lnTo>
                  <a:lnTo>
                    <a:pt x="566293" y="86575"/>
                  </a:lnTo>
                  <a:lnTo>
                    <a:pt x="557555" y="86575"/>
                  </a:lnTo>
                  <a:lnTo>
                    <a:pt x="557555" y="99275"/>
                  </a:lnTo>
                  <a:lnTo>
                    <a:pt x="566293" y="99275"/>
                  </a:lnTo>
                  <a:lnTo>
                    <a:pt x="566293" y="116103"/>
                  </a:lnTo>
                  <a:lnTo>
                    <a:pt x="578993" y="116103"/>
                  </a:lnTo>
                  <a:lnTo>
                    <a:pt x="578993" y="99275"/>
                  </a:lnTo>
                  <a:lnTo>
                    <a:pt x="591451" y="99275"/>
                  </a:lnTo>
                  <a:lnTo>
                    <a:pt x="591451" y="86575"/>
                  </a:lnTo>
                  <a:close/>
                </a:path>
                <a:path w="1205864" h="251460">
                  <a:moveTo>
                    <a:pt x="781037" y="108038"/>
                  </a:moveTo>
                  <a:lnTo>
                    <a:pt x="769658" y="108038"/>
                  </a:lnTo>
                  <a:lnTo>
                    <a:pt x="769658" y="97218"/>
                  </a:lnTo>
                  <a:lnTo>
                    <a:pt x="756958" y="97218"/>
                  </a:lnTo>
                  <a:lnTo>
                    <a:pt x="756958" y="108038"/>
                  </a:lnTo>
                  <a:lnTo>
                    <a:pt x="747141" y="108038"/>
                  </a:lnTo>
                  <a:lnTo>
                    <a:pt x="747141" y="120738"/>
                  </a:lnTo>
                  <a:lnTo>
                    <a:pt x="756958" y="120738"/>
                  </a:lnTo>
                  <a:lnTo>
                    <a:pt x="756958" y="137566"/>
                  </a:lnTo>
                  <a:lnTo>
                    <a:pt x="769658" y="137566"/>
                  </a:lnTo>
                  <a:lnTo>
                    <a:pt x="769658" y="120738"/>
                  </a:lnTo>
                  <a:lnTo>
                    <a:pt x="781037" y="120738"/>
                  </a:lnTo>
                  <a:lnTo>
                    <a:pt x="781037" y="108038"/>
                  </a:lnTo>
                  <a:close/>
                </a:path>
                <a:path w="1205864" h="251460">
                  <a:moveTo>
                    <a:pt x="1205395" y="238353"/>
                  </a:moveTo>
                  <a:lnTo>
                    <a:pt x="1171511" y="238353"/>
                  </a:lnTo>
                  <a:lnTo>
                    <a:pt x="1171511" y="251053"/>
                  </a:lnTo>
                  <a:lnTo>
                    <a:pt x="1205395" y="251053"/>
                  </a:lnTo>
                  <a:lnTo>
                    <a:pt x="1205395" y="238353"/>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0" name="object 35"/>
            <p:cNvSpPr/>
            <p:nvPr/>
          </p:nvSpPr>
          <p:spPr>
            <a:xfrm>
              <a:off x="2539094" y="2909197"/>
              <a:ext cx="0" cy="40640"/>
            </a:xfrm>
            <a:custGeom>
              <a:avLst/>
              <a:gdLst/>
              <a:ahLst/>
              <a:cxnLst/>
              <a:rect l="l" t="t" r="r" b="b"/>
              <a:pathLst>
                <a:path h="40639">
                  <a:moveTo>
                    <a:pt x="0" y="0"/>
                  </a:moveTo>
                  <a:lnTo>
                    <a:pt x="0" y="40351"/>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1" name="object 36"/>
            <p:cNvSpPr/>
            <p:nvPr/>
          </p:nvSpPr>
          <p:spPr>
            <a:xfrm>
              <a:off x="2597556" y="2931210"/>
              <a:ext cx="314325" cy="45720"/>
            </a:xfrm>
            <a:custGeom>
              <a:avLst/>
              <a:gdLst/>
              <a:ahLst/>
              <a:cxnLst/>
              <a:rect l="l" t="t" r="r" b="b"/>
              <a:pathLst>
                <a:path w="314325" h="45719">
                  <a:moveTo>
                    <a:pt x="33883" y="10820"/>
                  </a:moveTo>
                  <a:lnTo>
                    <a:pt x="21539" y="10820"/>
                  </a:lnTo>
                  <a:lnTo>
                    <a:pt x="21539" y="0"/>
                  </a:lnTo>
                  <a:lnTo>
                    <a:pt x="8839" y="0"/>
                  </a:lnTo>
                  <a:lnTo>
                    <a:pt x="8839" y="10820"/>
                  </a:lnTo>
                  <a:lnTo>
                    <a:pt x="0" y="10820"/>
                  </a:lnTo>
                  <a:lnTo>
                    <a:pt x="0" y="23520"/>
                  </a:lnTo>
                  <a:lnTo>
                    <a:pt x="8839" y="23520"/>
                  </a:lnTo>
                  <a:lnTo>
                    <a:pt x="8839" y="40347"/>
                  </a:lnTo>
                  <a:lnTo>
                    <a:pt x="21539" y="40347"/>
                  </a:lnTo>
                  <a:lnTo>
                    <a:pt x="21539" y="23520"/>
                  </a:lnTo>
                  <a:lnTo>
                    <a:pt x="33883" y="23520"/>
                  </a:lnTo>
                  <a:lnTo>
                    <a:pt x="33883" y="10820"/>
                  </a:lnTo>
                  <a:close/>
                </a:path>
                <a:path w="314325" h="45719">
                  <a:moveTo>
                    <a:pt x="313766" y="33007"/>
                  </a:moveTo>
                  <a:lnTo>
                    <a:pt x="279869" y="33007"/>
                  </a:lnTo>
                  <a:lnTo>
                    <a:pt x="279869" y="45707"/>
                  </a:lnTo>
                  <a:lnTo>
                    <a:pt x="313766" y="45707"/>
                  </a:lnTo>
                  <a:lnTo>
                    <a:pt x="313766" y="33007"/>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2" name="object 37"/>
            <p:cNvSpPr/>
            <p:nvPr/>
          </p:nvSpPr>
          <p:spPr>
            <a:xfrm>
              <a:off x="2891947" y="2953383"/>
              <a:ext cx="0" cy="40640"/>
            </a:xfrm>
            <a:custGeom>
              <a:avLst/>
              <a:gdLst/>
              <a:ahLst/>
              <a:cxnLst/>
              <a:rect l="l" t="t" r="r" b="b"/>
              <a:pathLst>
                <a:path h="40639">
                  <a:moveTo>
                    <a:pt x="0" y="0"/>
                  </a:moveTo>
                  <a:lnTo>
                    <a:pt x="0" y="40350"/>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3" name="object 38"/>
            <p:cNvSpPr/>
            <p:nvPr/>
          </p:nvSpPr>
          <p:spPr>
            <a:xfrm>
              <a:off x="2981223" y="2953384"/>
              <a:ext cx="539750" cy="175895"/>
            </a:xfrm>
            <a:custGeom>
              <a:avLst/>
              <a:gdLst/>
              <a:ahLst/>
              <a:cxnLst/>
              <a:rect l="l" t="t" r="r" b="b"/>
              <a:pathLst>
                <a:path w="539750" h="175894">
                  <a:moveTo>
                    <a:pt x="67779" y="34874"/>
                  </a:moveTo>
                  <a:lnTo>
                    <a:pt x="56489" y="34874"/>
                  </a:lnTo>
                  <a:lnTo>
                    <a:pt x="40817" y="34874"/>
                  </a:lnTo>
                  <a:lnTo>
                    <a:pt x="40817" y="23533"/>
                  </a:lnTo>
                  <a:lnTo>
                    <a:pt x="45186" y="23533"/>
                  </a:lnTo>
                  <a:lnTo>
                    <a:pt x="47485" y="23533"/>
                  </a:lnTo>
                  <a:lnTo>
                    <a:pt x="51981" y="23533"/>
                  </a:lnTo>
                  <a:lnTo>
                    <a:pt x="51981" y="10833"/>
                  </a:lnTo>
                  <a:lnTo>
                    <a:pt x="47485" y="10833"/>
                  </a:lnTo>
                  <a:lnTo>
                    <a:pt x="45186" y="10833"/>
                  </a:lnTo>
                  <a:lnTo>
                    <a:pt x="40817" y="10833"/>
                  </a:lnTo>
                  <a:lnTo>
                    <a:pt x="40817" y="0"/>
                  </a:lnTo>
                  <a:lnTo>
                    <a:pt x="34594" y="0"/>
                  </a:lnTo>
                  <a:lnTo>
                    <a:pt x="28117" y="0"/>
                  </a:lnTo>
                  <a:lnTo>
                    <a:pt x="21894" y="0"/>
                  </a:lnTo>
                  <a:lnTo>
                    <a:pt x="21894" y="10833"/>
                  </a:lnTo>
                  <a:lnTo>
                    <a:pt x="21818" y="0"/>
                  </a:lnTo>
                  <a:lnTo>
                    <a:pt x="9118" y="0"/>
                  </a:lnTo>
                  <a:lnTo>
                    <a:pt x="9118" y="10833"/>
                  </a:lnTo>
                  <a:lnTo>
                    <a:pt x="0" y="10833"/>
                  </a:lnTo>
                  <a:lnTo>
                    <a:pt x="0" y="23533"/>
                  </a:lnTo>
                  <a:lnTo>
                    <a:pt x="9118" y="23533"/>
                  </a:lnTo>
                  <a:lnTo>
                    <a:pt x="9118" y="40360"/>
                  </a:lnTo>
                  <a:lnTo>
                    <a:pt x="21818" y="40360"/>
                  </a:lnTo>
                  <a:lnTo>
                    <a:pt x="21818" y="23533"/>
                  </a:lnTo>
                  <a:lnTo>
                    <a:pt x="21894" y="40360"/>
                  </a:lnTo>
                  <a:lnTo>
                    <a:pt x="22593" y="40360"/>
                  </a:lnTo>
                  <a:lnTo>
                    <a:pt x="22593" y="47574"/>
                  </a:lnTo>
                  <a:lnTo>
                    <a:pt x="33896" y="47574"/>
                  </a:lnTo>
                  <a:lnTo>
                    <a:pt x="56489" y="47574"/>
                  </a:lnTo>
                  <a:lnTo>
                    <a:pt x="67779" y="47574"/>
                  </a:lnTo>
                  <a:lnTo>
                    <a:pt x="67779" y="34874"/>
                  </a:lnTo>
                  <a:close/>
                </a:path>
                <a:path w="539750" h="175894">
                  <a:moveTo>
                    <a:pt x="489851" y="146253"/>
                  </a:moveTo>
                  <a:lnTo>
                    <a:pt x="483057" y="146253"/>
                  </a:lnTo>
                  <a:lnTo>
                    <a:pt x="474052" y="146253"/>
                  </a:lnTo>
                  <a:lnTo>
                    <a:pt x="472465" y="146253"/>
                  </a:lnTo>
                  <a:lnTo>
                    <a:pt x="472465" y="135432"/>
                  </a:lnTo>
                  <a:lnTo>
                    <a:pt x="455523" y="135432"/>
                  </a:lnTo>
                  <a:lnTo>
                    <a:pt x="455523" y="126923"/>
                  </a:lnTo>
                  <a:lnTo>
                    <a:pt x="456044" y="126923"/>
                  </a:lnTo>
                  <a:lnTo>
                    <a:pt x="462762" y="126923"/>
                  </a:lnTo>
                  <a:lnTo>
                    <a:pt x="465048" y="126923"/>
                  </a:lnTo>
                  <a:lnTo>
                    <a:pt x="467258" y="126923"/>
                  </a:lnTo>
                  <a:lnTo>
                    <a:pt x="467258" y="114223"/>
                  </a:lnTo>
                  <a:lnTo>
                    <a:pt x="465048" y="114223"/>
                  </a:lnTo>
                  <a:lnTo>
                    <a:pt x="462762" y="114223"/>
                  </a:lnTo>
                  <a:lnTo>
                    <a:pt x="456044" y="114223"/>
                  </a:lnTo>
                  <a:lnTo>
                    <a:pt x="455523" y="114223"/>
                  </a:lnTo>
                  <a:lnTo>
                    <a:pt x="455523" y="103403"/>
                  </a:lnTo>
                  <a:lnTo>
                    <a:pt x="405663" y="103403"/>
                  </a:lnTo>
                  <a:lnTo>
                    <a:pt x="405663" y="114223"/>
                  </a:lnTo>
                  <a:lnTo>
                    <a:pt x="404063" y="114223"/>
                  </a:lnTo>
                  <a:lnTo>
                    <a:pt x="402564" y="114223"/>
                  </a:lnTo>
                  <a:lnTo>
                    <a:pt x="402564" y="103403"/>
                  </a:lnTo>
                  <a:lnTo>
                    <a:pt x="389864" y="103403"/>
                  </a:lnTo>
                  <a:lnTo>
                    <a:pt x="389864" y="114223"/>
                  </a:lnTo>
                  <a:lnTo>
                    <a:pt x="381469" y="114223"/>
                  </a:lnTo>
                  <a:lnTo>
                    <a:pt x="381469" y="126923"/>
                  </a:lnTo>
                  <a:lnTo>
                    <a:pt x="389864" y="126923"/>
                  </a:lnTo>
                  <a:lnTo>
                    <a:pt x="389864" y="143751"/>
                  </a:lnTo>
                  <a:lnTo>
                    <a:pt x="402564" y="143751"/>
                  </a:lnTo>
                  <a:lnTo>
                    <a:pt x="402564" y="126923"/>
                  </a:lnTo>
                  <a:lnTo>
                    <a:pt x="404063" y="126923"/>
                  </a:lnTo>
                  <a:lnTo>
                    <a:pt x="405663" y="126923"/>
                  </a:lnTo>
                  <a:lnTo>
                    <a:pt x="405663" y="143751"/>
                  </a:lnTo>
                  <a:lnTo>
                    <a:pt x="415328" y="143751"/>
                  </a:lnTo>
                  <a:lnTo>
                    <a:pt x="445109" y="143751"/>
                  </a:lnTo>
                  <a:lnTo>
                    <a:pt x="445109" y="146253"/>
                  </a:lnTo>
                  <a:lnTo>
                    <a:pt x="440169" y="146253"/>
                  </a:lnTo>
                  <a:lnTo>
                    <a:pt x="437959" y="146253"/>
                  </a:lnTo>
                  <a:lnTo>
                    <a:pt x="435660" y="146253"/>
                  </a:lnTo>
                  <a:lnTo>
                    <a:pt x="435660" y="158953"/>
                  </a:lnTo>
                  <a:lnTo>
                    <a:pt x="437959" y="158953"/>
                  </a:lnTo>
                  <a:lnTo>
                    <a:pt x="440169" y="158953"/>
                  </a:lnTo>
                  <a:lnTo>
                    <a:pt x="445109" y="158953"/>
                  </a:lnTo>
                  <a:lnTo>
                    <a:pt x="445109" y="175780"/>
                  </a:lnTo>
                  <a:lnTo>
                    <a:pt x="472465" y="175780"/>
                  </a:lnTo>
                  <a:lnTo>
                    <a:pt x="472465" y="158953"/>
                  </a:lnTo>
                  <a:lnTo>
                    <a:pt x="474052" y="158953"/>
                  </a:lnTo>
                  <a:lnTo>
                    <a:pt x="483057" y="158953"/>
                  </a:lnTo>
                  <a:lnTo>
                    <a:pt x="489851" y="158953"/>
                  </a:lnTo>
                  <a:lnTo>
                    <a:pt x="489851" y="146253"/>
                  </a:lnTo>
                  <a:close/>
                </a:path>
                <a:path w="539750" h="175894">
                  <a:moveTo>
                    <a:pt x="539546" y="146253"/>
                  </a:moveTo>
                  <a:lnTo>
                    <a:pt x="505650" y="146253"/>
                  </a:lnTo>
                  <a:lnTo>
                    <a:pt x="505650" y="158953"/>
                  </a:lnTo>
                  <a:lnTo>
                    <a:pt x="539546" y="158953"/>
                  </a:lnTo>
                  <a:lnTo>
                    <a:pt x="539546" y="146253"/>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4" name="object 39"/>
            <p:cNvSpPr/>
            <p:nvPr/>
          </p:nvSpPr>
          <p:spPr>
            <a:xfrm>
              <a:off x="3504414" y="3088805"/>
              <a:ext cx="0" cy="40640"/>
            </a:xfrm>
            <a:custGeom>
              <a:avLst/>
              <a:gdLst/>
              <a:ahLst/>
              <a:cxnLst/>
              <a:rect l="l" t="t" r="r" b="b"/>
              <a:pathLst>
                <a:path h="40639">
                  <a:moveTo>
                    <a:pt x="0" y="0"/>
                  </a:moveTo>
                  <a:lnTo>
                    <a:pt x="0" y="40350"/>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5" name="object 40"/>
            <p:cNvSpPr/>
            <p:nvPr/>
          </p:nvSpPr>
          <p:spPr>
            <a:xfrm>
              <a:off x="3534283" y="3099637"/>
              <a:ext cx="144780" cy="90170"/>
            </a:xfrm>
            <a:custGeom>
              <a:avLst/>
              <a:gdLst/>
              <a:ahLst/>
              <a:cxnLst/>
              <a:rect l="l" t="t" r="r" b="b"/>
              <a:pathLst>
                <a:path w="144779" h="90169">
                  <a:moveTo>
                    <a:pt x="33883" y="0"/>
                  </a:moveTo>
                  <a:lnTo>
                    <a:pt x="0" y="0"/>
                  </a:lnTo>
                  <a:lnTo>
                    <a:pt x="0" y="12700"/>
                  </a:lnTo>
                  <a:lnTo>
                    <a:pt x="33883" y="12700"/>
                  </a:lnTo>
                  <a:lnTo>
                    <a:pt x="33883" y="0"/>
                  </a:lnTo>
                  <a:close/>
                </a:path>
                <a:path w="144779" h="90169">
                  <a:moveTo>
                    <a:pt x="144475" y="77012"/>
                  </a:moveTo>
                  <a:lnTo>
                    <a:pt x="110591" y="77012"/>
                  </a:lnTo>
                  <a:lnTo>
                    <a:pt x="110591" y="89712"/>
                  </a:lnTo>
                  <a:lnTo>
                    <a:pt x="144475" y="89712"/>
                  </a:lnTo>
                  <a:lnTo>
                    <a:pt x="144475" y="77012"/>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6" name="object 41"/>
            <p:cNvSpPr/>
            <p:nvPr/>
          </p:nvSpPr>
          <p:spPr>
            <a:xfrm>
              <a:off x="3659922" y="3165817"/>
              <a:ext cx="0" cy="40640"/>
            </a:xfrm>
            <a:custGeom>
              <a:avLst/>
              <a:gdLst/>
              <a:ahLst/>
              <a:cxnLst/>
              <a:rect l="l" t="t" r="r" b="b"/>
              <a:pathLst>
                <a:path h="40639">
                  <a:moveTo>
                    <a:pt x="0" y="0"/>
                  </a:moveTo>
                  <a:lnTo>
                    <a:pt x="0" y="40350"/>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7" name="object 42"/>
            <p:cNvSpPr/>
            <p:nvPr/>
          </p:nvSpPr>
          <p:spPr>
            <a:xfrm>
              <a:off x="3712565" y="3165817"/>
              <a:ext cx="413384" cy="287020"/>
            </a:xfrm>
            <a:custGeom>
              <a:avLst/>
              <a:gdLst/>
              <a:ahLst/>
              <a:cxnLst/>
              <a:rect l="l" t="t" r="r" b="b"/>
              <a:pathLst>
                <a:path w="413385" h="287020">
                  <a:moveTo>
                    <a:pt x="33883" y="10833"/>
                  </a:moveTo>
                  <a:lnTo>
                    <a:pt x="23291" y="10833"/>
                  </a:lnTo>
                  <a:lnTo>
                    <a:pt x="23291" y="0"/>
                  </a:lnTo>
                  <a:lnTo>
                    <a:pt x="10591" y="0"/>
                  </a:lnTo>
                  <a:lnTo>
                    <a:pt x="10591" y="10833"/>
                  </a:lnTo>
                  <a:lnTo>
                    <a:pt x="0" y="10833"/>
                  </a:lnTo>
                  <a:lnTo>
                    <a:pt x="0" y="23533"/>
                  </a:lnTo>
                  <a:lnTo>
                    <a:pt x="10591" y="23533"/>
                  </a:lnTo>
                  <a:lnTo>
                    <a:pt x="10591" y="40360"/>
                  </a:lnTo>
                  <a:lnTo>
                    <a:pt x="23291" y="40360"/>
                  </a:lnTo>
                  <a:lnTo>
                    <a:pt x="23291" y="23533"/>
                  </a:lnTo>
                  <a:lnTo>
                    <a:pt x="33883" y="23533"/>
                  </a:lnTo>
                  <a:lnTo>
                    <a:pt x="33883" y="10833"/>
                  </a:lnTo>
                  <a:close/>
                </a:path>
                <a:path w="413385" h="287020">
                  <a:moveTo>
                    <a:pt x="83578" y="10833"/>
                  </a:moveTo>
                  <a:lnTo>
                    <a:pt x="74485" y="10833"/>
                  </a:lnTo>
                  <a:lnTo>
                    <a:pt x="64985" y="10833"/>
                  </a:lnTo>
                  <a:lnTo>
                    <a:pt x="64985" y="0"/>
                  </a:lnTo>
                  <a:lnTo>
                    <a:pt x="52285" y="0"/>
                  </a:lnTo>
                  <a:lnTo>
                    <a:pt x="52285" y="10833"/>
                  </a:lnTo>
                  <a:lnTo>
                    <a:pt x="49695" y="10833"/>
                  </a:lnTo>
                  <a:lnTo>
                    <a:pt x="40601" y="10833"/>
                  </a:lnTo>
                  <a:lnTo>
                    <a:pt x="40601" y="23533"/>
                  </a:lnTo>
                  <a:lnTo>
                    <a:pt x="49695" y="23533"/>
                  </a:lnTo>
                  <a:lnTo>
                    <a:pt x="52285" y="23533"/>
                  </a:lnTo>
                  <a:lnTo>
                    <a:pt x="52285" y="40360"/>
                  </a:lnTo>
                  <a:lnTo>
                    <a:pt x="64985" y="40360"/>
                  </a:lnTo>
                  <a:lnTo>
                    <a:pt x="64985" y="23533"/>
                  </a:lnTo>
                  <a:lnTo>
                    <a:pt x="74485" y="23533"/>
                  </a:lnTo>
                  <a:lnTo>
                    <a:pt x="83578" y="23533"/>
                  </a:lnTo>
                  <a:lnTo>
                    <a:pt x="83578" y="10833"/>
                  </a:lnTo>
                  <a:close/>
                </a:path>
                <a:path w="413385" h="287020">
                  <a:moveTo>
                    <a:pt x="139979" y="50965"/>
                  </a:moveTo>
                  <a:lnTo>
                    <a:pt x="137769" y="50965"/>
                  </a:lnTo>
                  <a:lnTo>
                    <a:pt x="128016" y="50965"/>
                  </a:lnTo>
                  <a:lnTo>
                    <a:pt x="128016" y="42405"/>
                  </a:lnTo>
                  <a:lnTo>
                    <a:pt x="73787" y="42405"/>
                  </a:lnTo>
                  <a:lnTo>
                    <a:pt x="73787" y="50965"/>
                  </a:lnTo>
                  <a:lnTo>
                    <a:pt x="63195" y="50965"/>
                  </a:lnTo>
                  <a:lnTo>
                    <a:pt x="63195" y="63665"/>
                  </a:lnTo>
                  <a:lnTo>
                    <a:pt x="73787" y="63665"/>
                  </a:lnTo>
                  <a:lnTo>
                    <a:pt x="73787" y="82753"/>
                  </a:lnTo>
                  <a:lnTo>
                    <a:pt x="128016" y="82753"/>
                  </a:lnTo>
                  <a:lnTo>
                    <a:pt x="128016" y="65925"/>
                  </a:lnTo>
                  <a:lnTo>
                    <a:pt x="128676" y="65925"/>
                  </a:lnTo>
                  <a:lnTo>
                    <a:pt x="133184" y="65925"/>
                  </a:lnTo>
                  <a:lnTo>
                    <a:pt x="133184" y="63665"/>
                  </a:lnTo>
                  <a:lnTo>
                    <a:pt x="137769" y="63665"/>
                  </a:lnTo>
                  <a:lnTo>
                    <a:pt x="139979" y="63665"/>
                  </a:lnTo>
                  <a:lnTo>
                    <a:pt x="139979" y="50965"/>
                  </a:lnTo>
                  <a:close/>
                </a:path>
                <a:path w="413385" h="287020">
                  <a:moveTo>
                    <a:pt x="153568" y="114630"/>
                  </a:moveTo>
                  <a:lnTo>
                    <a:pt x="148983" y="114630"/>
                  </a:lnTo>
                  <a:lnTo>
                    <a:pt x="142976" y="114630"/>
                  </a:lnTo>
                  <a:lnTo>
                    <a:pt x="142976" y="104482"/>
                  </a:lnTo>
                  <a:lnTo>
                    <a:pt x="138391" y="104482"/>
                  </a:lnTo>
                  <a:lnTo>
                    <a:pt x="130276" y="104482"/>
                  </a:lnTo>
                  <a:lnTo>
                    <a:pt x="125691" y="104482"/>
                  </a:lnTo>
                  <a:lnTo>
                    <a:pt x="125691" y="114630"/>
                  </a:lnTo>
                  <a:lnTo>
                    <a:pt x="119684" y="114630"/>
                  </a:lnTo>
                  <a:lnTo>
                    <a:pt x="115087" y="114630"/>
                  </a:lnTo>
                  <a:lnTo>
                    <a:pt x="115087" y="127330"/>
                  </a:lnTo>
                  <a:lnTo>
                    <a:pt x="119684" y="127330"/>
                  </a:lnTo>
                  <a:lnTo>
                    <a:pt x="125691" y="127330"/>
                  </a:lnTo>
                  <a:lnTo>
                    <a:pt x="125691" y="144830"/>
                  </a:lnTo>
                  <a:lnTo>
                    <a:pt x="130276" y="144830"/>
                  </a:lnTo>
                  <a:lnTo>
                    <a:pt x="138391" y="144830"/>
                  </a:lnTo>
                  <a:lnTo>
                    <a:pt x="142976" y="144830"/>
                  </a:lnTo>
                  <a:lnTo>
                    <a:pt x="142976" y="127330"/>
                  </a:lnTo>
                  <a:lnTo>
                    <a:pt x="148983" y="127330"/>
                  </a:lnTo>
                  <a:lnTo>
                    <a:pt x="153568" y="127330"/>
                  </a:lnTo>
                  <a:lnTo>
                    <a:pt x="153568" y="114630"/>
                  </a:lnTo>
                  <a:close/>
                </a:path>
                <a:path w="413385" h="287020">
                  <a:moveTo>
                    <a:pt x="171577" y="189090"/>
                  </a:moveTo>
                  <a:lnTo>
                    <a:pt x="164782" y="189090"/>
                  </a:lnTo>
                  <a:lnTo>
                    <a:pt x="160312" y="189090"/>
                  </a:lnTo>
                  <a:lnTo>
                    <a:pt x="160312" y="178269"/>
                  </a:lnTo>
                  <a:lnTo>
                    <a:pt x="153593" y="178269"/>
                  </a:lnTo>
                  <a:lnTo>
                    <a:pt x="140893" y="178206"/>
                  </a:lnTo>
                  <a:lnTo>
                    <a:pt x="140893" y="189090"/>
                  </a:lnTo>
                  <a:lnTo>
                    <a:pt x="137693" y="189090"/>
                  </a:lnTo>
                  <a:lnTo>
                    <a:pt x="130886" y="189090"/>
                  </a:lnTo>
                  <a:lnTo>
                    <a:pt x="130886" y="201790"/>
                  </a:lnTo>
                  <a:lnTo>
                    <a:pt x="137693" y="201790"/>
                  </a:lnTo>
                  <a:lnTo>
                    <a:pt x="140893" y="201790"/>
                  </a:lnTo>
                  <a:lnTo>
                    <a:pt x="140893" y="218554"/>
                  </a:lnTo>
                  <a:lnTo>
                    <a:pt x="147612" y="218554"/>
                  </a:lnTo>
                  <a:lnTo>
                    <a:pt x="160312" y="218617"/>
                  </a:lnTo>
                  <a:lnTo>
                    <a:pt x="160312" y="201790"/>
                  </a:lnTo>
                  <a:lnTo>
                    <a:pt x="164782" y="201790"/>
                  </a:lnTo>
                  <a:lnTo>
                    <a:pt x="171577" y="201790"/>
                  </a:lnTo>
                  <a:lnTo>
                    <a:pt x="171577" y="189090"/>
                  </a:lnTo>
                  <a:close/>
                </a:path>
                <a:path w="413385" h="287020">
                  <a:moveTo>
                    <a:pt x="239280" y="274243"/>
                  </a:moveTo>
                  <a:lnTo>
                    <a:pt x="205384" y="274243"/>
                  </a:lnTo>
                  <a:lnTo>
                    <a:pt x="205384" y="286943"/>
                  </a:lnTo>
                  <a:lnTo>
                    <a:pt x="239280" y="286943"/>
                  </a:lnTo>
                  <a:lnTo>
                    <a:pt x="239280" y="274243"/>
                  </a:lnTo>
                  <a:close/>
                </a:path>
                <a:path w="413385" h="287020">
                  <a:moveTo>
                    <a:pt x="413067" y="274243"/>
                  </a:moveTo>
                  <a:lnTo>
                    <a:pt x="379171" y="274243"/>
                  </a:lnTo>
                  <a:lnTo>
                    <a:pt x="379171" y="286943"/>
                  </a:lnTo>
                  <a:lnTo>
                    <a:pt x="413067" y="286943"/>
                  </a:lnTo>
                  <a:lnTo>
                    <a:pt x="413067" y="274243"/>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8" name="object 43"/>
            <p:cNvSpPr/>
            <p:nvPr/>
          </p:nvSpPr>
          <p:spPr>
            <a:xfrm>
              <a:off x="4108002" y="3429234"/>
              <a:ext cx="0" cy="40640"/>
            </a:xfrm>
            <a:custGeom>
              <a:avLst/>
              <a:gdLst/>
              <a:ahLst/>
              <a:cxnLst/>
              <a:rect l="l" t="t" r="r" b="b"/>
              <a:pathLst>
                <a:path h="40639">
                  <a:moveTo>
                    <a:pt x="0" y="0"/>
                  </a:moveTo>
                  <a:lnTo>
                    <a:pt x="0" y="40350"/>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9" name="object 44"/>
            <p:cNvSpPr/>
            <p:nvPr/>
          </p:nvSpPr>
          <p:spPr>
            <a:xfrm>
              <a:off x="4168533" y="3429241"/>
              <a:ext cx="137795" cy="40640"/>
            </a:xfrm>
            <a:custGeom>
              <a:avLst/>
              <a:gdLst/>
              <a:ahLst/>
              <a:cxnLst/>
              <a:rect l="l" t="t" r="r" b="b"/>
              <a:pathLst>
                <a:path w="137795" h="40639">
                  <a:moveTo>
                    <a:pt x="47383" y="10820"/>
                  </a:moveTo>
                  <a:lnTo>
                    <a:pt x="37871" y="10820"/>
                  </a:lnTo>
                  <a:lnTo>
                    <a:pt x="37871" y="0"/>
                  </a:lnTo>
                  <a:lnTo>
                    <a:pt x="25171" y="0"/>
                  </a:lnTo>
                  <a:lnTo>
                    <a:pt x="25171" y="10820"/>
                  </a:lnTo>
                  <a:lnTo>
                    <a:pt x="21818" y="10820"/>
                  </a:lnTo>
                  <a:lnTo>
                    <a:pt x="21818" y="0"/>
                  </a:lnTo>
                  <a:lnTo>
                    <a:pt x="9118" y="0"/>
                  </a:lnTo>
                  <a:lnTo>
                    <a:pt x="9118" y="10820"/>
                  </a:lnTo>
                  <a:lnTo>
                    <a:pt x="0" y="10820"/>
                  </a:lnTo>
                  <a:lnTo>
                    <a:pt x="0" y="23520"/>
                  </a:lnTo>
                  <a:lnTo>
                    <a:pt x="9118" y="23520"/>
                  </a:lnTo>
                  <a:lnTo>
                    <a:pt x="9118" y="40347"/>
                  </a:lnTo>
                  <a:lnTo>
                    <a:pt x="21818" y="40347"/>
                  </a:lnTo>
                  <a:lnTo>
                    <a:pt x="21818" y="23520"/>
                  </a:lnTo>
                  <a:lnTo>
                    <a:pt x="25171" y="23520"/>
                  </a:lnTo>
                  <a:lnTo>
                    <a:pt x="25171" y="40347"/>
                  </a:lnTo>
                  <a:lnTo>
                    <a:pt x="37871" y="40347"/>
                  </a:lnTo>
                  <a:lnTo>
                    <a:pt x="37871" y="23520"/>
                  </a:lnTo>
                  <a:lnTo>
                    <a:pt x="47383" y="23520"/>
                  </a:lnTo>
                  <a:lnTo>
                    <a:pt x="47383" y="10820"/>
                  </a:lnTo>
                  <a:close/>
                </a:path>
                <a:path w="137795" h="40639">
                  <a:moveTo>
                    <a:pt x="137680" y="10820"/>
                  </a:moveTo>
                  <a:lnTo>
                    <a:pt x="112877" y="10820"/>
                  </a:lnTo>
                  <a:lnTo>
                    <a:pt x="110578" y="10820"/>
                  </a:lnTo>
                  <a:lnTo>
                    <a:pt x="103784" y="10820"/>
                  </a:lnTo>
                  <a:lnTo>
                    <a:pt x="101130" y="10820"/>
                  </a:lnTo>
                  <a:lnTo>
                    <a:pt x="101130" y="0"/>
                  </a:lnTo>
                  <a:lnTo>
                    <a:pt x="88430" y="0"/>
                  </a:lnTo>
                  <a:lnTo>
                    <a:pt x="88430" y="10820"/>
                  </a:lnTo>
                  <a:lnTo>
                    <a:pt x="88074" y="10820"/>
                  </a:lnTo>
                  <a:lnTo>
                    <a:pt x="78994" y="10820"/>
                  </a:lnTo>
                  <a:lnTo>
                    <a:pt x="76695" y="10820"/>
                  </a:lnTo>
                  <a:lnTo>
                    <a:pt x="60896" y="10820"/>
                  </a:lnTo>
                  <a:lnTo>
                    <a:pt x="54190" y="10820"/>
                  </a:lnTo>
                  <a:lnTo>
                    <a:pt x="54190" y="23520"/>
                  </a:lnTo>
                  <a:lnTo>
                    <a:pt x="88430" y="23520"/>
                  </a:lnTo>
                  <a:lnTo>
                    <a:pt x="88430" y="40347"/>
                  </a:lnTo>
                  <a:lnTo>
                    <a:pt x="101130" y="40347"/>
                  </a:lnTo>
                  <a:lnTo>
                    <a:pt x="101130" y="23520"/>
                  </a:lnTo>
                  <a:lnTo>
                    <a:pt x="103784" y="23520"/>
                  </a:lnTo>
                  <a:lnTo>
                    <a:pt x="110578" y="23520"/>
                  </a:lnTo>
                  <a:lnTo>
                    <a:pt x="112877" y="23520"/>
                  </a:lnTo>
                  <a:lnTo>
                    <a:pt x="137680" y="23520"/>
                  </a:lnTo>
                  <a:lnTo>
                    <a:pt x="137680" y="1082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0" name="object 45"/>
            <p:cNvSpPr/>
            <p:nvPr/>
          </p:nvSpPr>
          <p:spPr>
            <a:xfrm>
              <a:off x="4288738" y="3429234"/>
              <a:ext cx="0" cy="40640"/>
            </a:xfrm>
            <a:custGeom>
              <a:avLst/>
              <a:gdLst/>
              <a:ahLst/>
              <a:cxnLst/>
              <a:rect l="l" t="t" r="r" b="b"/>
              <a:pathLst>
                <a:path h="40639">
                  <a:moveTo>
                    <a:pt x="0" y="0"/>
                  </a:moveTo>
                  <a:lnTo>
                    <a:pt x="0" y="40350"/>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1" name="object 46"/>
            <p:cNvSpPr/>
            <p:nvPr/>
          </p:nvSpPr>
          <p:spPr>
            <a:xfrm>
              <a:off x="4610900" y="3429241"/>
              <a:ext cx="499109" cy="40640"/>
            </a:xfrm>
            <a:custGeom>
              <a:avLst/>
              <a:gdLst/>
              <a:ahLst/>
              <a:cxnLst/>
              <a:rect l="l" t="t" r="r" b="b"/>
              <a:pathLst>
                <a:path w="499110" h="40639">
                  <a:moveTo>
                    <a:pt x="33883" y="10820"/>
                  </a:moveTo>
                  <a:lnTo>
                    <a:pt x="0" y="10820"/>
                  </a:lnTo>
                  <a:lnTo>
                    <a:pt x="0" y="23520"/>
                  </a:lnTo>
                  <a:lnTo>
                    <a:pt x="33883" y="23520"/>
                  </a:lnTo>
                  <a:lnTo>
                    <a:pt x="33883" y="10820"/>
                  </a:lnTo>
                  <a:close/>
                </a:path>
                <a:path w="499110" h="40639">
                  <a:moveTo>
                    <a:pt x="90373" y="10820"/>
                  </a:moveTo>
                  <a:lnTo>
                    <a:pt x="88074" y="10820"/>
                  </a:lnTo>
                  <a:lnTo>
                    <a:pt x="81280" y="10820"/>
                  </a:lnTo>
                  <a:lnTo>
                    <a:pt x="79032" y="10820"/>
                  </a:lnTo>
                  <a:lnTo>
                    <a:pt x="79032" y="0"/>
                  </a:lnTo>
                  <a:lnTo>
                    <a:pt x="58813" y="0"/>
                  </a:lnTo>
                  <a:lnTo>
                    <a:pt x="58813" y="10820"/>
                  </a:lnTo>
                  <a:lnTo>
                    <a:pt x="56489" y="10820"/>
                  </a:lnTo>
                  <a:lnTo>
                    <a:pt x="54190" y="10820"/>
                  </a:lnTo>
                  <a:lnTo>
                    <a:pt x="47396" y="10820"/>
                  </a:lnTo>
                  <a:lnTo>
                    <a:pt x="47396" y="23520"/>
                  </a:lnTo>
                  <a:lnTo>
                    <a:pt x="54190" y="23520"/>
                  </a:lnTo>
                  <a:lnTo>
                    <a:pt x="56489" y="23520"/>
                  </a:lnTo>
                  <a:lnTo>
                    <a:pt x="58813" y="23520"/>
                  </a:lnTo>
                  <a:lnTo>
                    <a:pt x="58813" y="40347"/>
                  </a:lnTo>
                  <a:lnTo>
                    <a:pt x="79032" y="40347"/>
                  </a:lnTo>
                  <a:lnTo>
                    <a:pt x="79032" y="23520"/>
                  </a:lnTo>
                  <a:lnTo>
                    <a:pt x="81280" y="23520"/>
                  </a:lnTo>
                  <a:lnTo>
                    <a:pt x="88074" y="23520"/>
                  </a:lnTo>
                  <a:lnTo>
                    <a:pt x="90373" y="23520"/>
                  </a:lnTo>
                  <a:lnTo>
                    <a:pt x="90373" y="10820"/>
                  </a:lnTo>
                  <a:close/>
                </a:path>
                <a:path w="499110" h="40639">
                  <a:moveTo>
                    <a:pt x="498843" y="10820"/>
                  </a:moveTo>
                  <a:lnTo>
                    <a:pt x="490702" y="10820"/>
                  </a:lnTo>
                  <a:lnTo>
                    <a:pt x="490702" y="0"/>
                  </a:lnTo>
                  <a:lnTo>
                    <a:pt x="478002" y="0"/>
                  </a:lnTo>
                  <a:lnTo>
                    <a:pt x="478002" y="10820"/>
                  </a:lnTo>
                  <a:lnTo>
                    <a:pt x="464959" y="10820"/>
                  </a:lnTo>
                  <a:lnTo>
                    <a:pt x="464959" y="23520"/>
                  </a:lnTo>
                  <a:lnTo>
                    <a:pt x="478002" y="23520"/>
                  </a:lnTo>
                  <a:lnTo>
                    <a:pt x="478002" y="40347"/>
                  </a:lnTo>
                  <a:lnTo>
                    <a:pt x="490702" y="40347"/>
                  </a:lnTo>
                  <a:lnTo>
                    <a:pt x="490702" y="23520"/>
                  </a:lnTo>
                  <a:lnTo>
                    <a:pt x="498843" y="23520"/>
                  </a:lnTo>
                  <a:lnTo>
                    <a:pt x="498843" y="1082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2" name="object 47"/>
            <p:cNvSpPr/>
            <p:nvPr/>
          </p:nvSpPr>
          <p:spPr>
            <a:xfrm>
              <a:off x="5092813" y="3429234"/>
              <a:ext cx="635" cy="40005"/>
            </a:xfrm>
            <a:custGeom>
              <a:avLst/>
              <a:gdLst/>
              <a:ahLst/>
              <a:cxnLst/>
              <a:rect l="l" t="t" r="r" b="b"/>
              <a:pathLst>
                <a:path w="635" h="40004">
                  <a:moveTo>
                    <a:pt x="87" y="0"/>
                  </a:moveTo>
                  <a:lnTo>
                    <a:pt x="0" y="39807"/>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3" name="object 48"/>
            <p:cNvSpPr/>
            <p:nvPr/>
          </p:nvSpPr>
          <p:spPr>
            <a:xfrm>
              <a:off x="1353845" y="2670581"/>
              <a:ext cx="38735" cy="40640"/>
            </a:xfrm>
            <a:custGeom>
              <a:avLst/>
              <a:gdLst/>
              <a:ahLst/>
              <a:cxnLst/>
              <a:rect l="l" t="t" r="r" b="b"/>
              <a:pathLst>
                <a:path w="38734" h="40639">
                  <a:moveTo>
                    <a:pt x="38404" y="11087"/>
                  </a:moveTo>
                  <a:lnTo>
                    <a:pt x="33896" y="11087"/>
                  </a:lnTo>
                  <a:lnTo>
                    <a:pt x="22771" y="11087"/>
                  </a:lnTo>
                  <a:lnTo>
                    <a:pt x="22771" y="0"/>
                  </a:lnTo>
                  <a:lnTo>
                    <a:pt x="20675" y="0"/>
                  </a:lnTo>
                  <a:lnTo>
                    <a:pt x="10071" y="0"/>
                  </a:lnTo>
                  <a:lnTo>
                    <a:pt x="7975" y="0"/>
                  </a:lnTo>
                  <a:lnTo>
                    <a:pt x="7975" y="11087"/>
                  </a:lnTo>
                  <a:lnTo>
                    <a:pt x="4508" y="11087"/>
                  </a:lnTo>
                  <a:lnTo>
                    <a:pt x="0" y="11087"/>
                  </a:lnTo>
                  <a:lnTo>
                    <a:pt x="0" y="23787"/>
                  </a:lnTo>
                  <a:lnTo>
                    <a:pt x="4508" y="23787"/>
                  </a:lnTo>
                  <a:lnTo>
                    <a:pt x="7975" y="23787"/>
                  </a:lnTo>
                  <a:lnTo>
                    <a:pt x="7975" y="40144"/>
                  </a:lnTo>
                  <a:lnTo>
                    <a:pt x="10071" y="40144"/>
                  </a:lnTo>
                  <a:lnTo>
                    <a:pt x="20675" y="40144"/>
                  </a:lnTo>
                  <a:lnTo>
                    <a:pt x="22771" y="40144"/>
                  </a:lnTo>
                  <a:lnTo>
                    <a:pt x="22771" y="23787"/>
                  </a:lnTo>
                  <a:lnTo>
                    <a:pt x="33896" y="23787"/>
                  </a:lnTo>
                  <a:lnTo>
                    <a:pt x="38404" y="23787"/>
                  </a:lnTo>
                  <a:lnTo>
                    <a:pt x="38404" y="11087"/>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4" name="object 49"/>
            <p:cNvSpPr/>
            <p:nvPr/>
          </p:nvSpPr>
          <p:spPr>
            <a:xfrm>
              <a:off x="1796559" y="2757408"/>
              <a:ext cx="0" cy="40640"/>
            </a:xfrm>
            <a:custGeom>
              <a:avLst/>
              <a:gdLst/>
              <a:ahLst/>
              <a:cxnLst/>
              <a:rect l="l" t="t" r="r" b="b"/>
              <a:pathLst>
                <a:path h="40639">
                  <a:moveTo>
                    <a:pt x="0" y="0"/>
                  </a:moveTo>
                  <a:lnTo>
                    <a:pt x="0" y="40351"/>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5" name="object 50"/>
            <p:cNvSpPr/>
            <p:nvPr/>
          </p:nvSpPr>
          <p:spPr>
            <a:xfrm>
              <a:off x="1911400" y="2757411"/>
              <a:ext cx="1657350" cy="372110"/>
            </a:xfrm>
            <a:custGeom>
              <a:avLst/>
              <a:gdLst/>
              <a:ahLst/>
              <a:cxnLst/>
              <a:rect l="l" t="t" r="r" b="b"/>
              <a:pathLst>
                <a:path w="1657350" h="372110">
                  <a:moveTo>
                    <a:pt x="33896" y="10833"/>
                  </a:moveTo>
                  <a:lnTo>
                    <a:pt x="21437" y="10833"/>
                  </a:lnTo>
                  <a:lnTo>
                    <a:pt x="21437" y="0"/>
                  </a:lnTo>
                  <a:lnTo>
                    <a:pt x="8737" y="0"/>
                  </a:lnTo>
                  <a:lnTo>
                    <a:pt x="8737" y="10833"/>
                  </a:lnTo>
                  <a:lnTo>
                    <a:pt x="0" y="10833"/>
                  </a:lnTo>
                  <a:lnTo>
                    <a:pt x="0" y="23533"/>
                  </a:lnTo>
                  <a:lnTo>
                    <a:pt x="8737" y="23533"/>
                  </a:lnTo>
                  <a:lnTo>
                    <a:pt x="8737" y="40360"/>
                  </a:lnTo>
                  <a:lnTo>
                    <a:pt x="21437" y="40360"/>
                  </a:lnTo>
                  <a:lnTo>
                    <a:pt x="21437" y="23533"/>
                  </a:lnTo>
                  <a:lnTo>
                    <a:pt x="33896" y="23533"/>
                  </a:lnTo>
                  <a:lnTo>
                    <a:pt x="33896" y="10833"/>
                  </a:lnTo>
                  <a:close/>
                </a:path>
                <a:path w="1657350" h="372110">
                  <a:moveTo>
                    <a:pt x="223481" y="32296"/>
                  </a:moveTo>
                  <a:lnTo>
                    <a:pt x="212102" y="32296"/>
                  </a:lnTo>
                  <a:lnTo>
                    <a:pt x="212102" y="21475"/>
                  </a:lnTo>
                  <a:lnTo>
                    <a:pt x="199402" y="21475"/>
                  </a:lnTo>
                  <a:lnTo>
                    <a:pt x="199402" y="32296"/>
                  </a:lnTo>
                  <a:lnTo>
                    <a:pt x="189585" y="32296"/>
                  </a:lnTo>
                  <a:lnTo>
                    <a:pt x="189585" y="44996"/>
                  </a:lnTo>
                  <a:lnTo>
                    <a:pt x="199402" y="44996"/>
                  </a:lnTo>
                  <a:lnTo>
                    <a:pt x="199402" y="61823"/>
                  </a:lnTo>
                  <a:lnTo>
                    <a:pt x="212102" y="61823"/>
                  </a:lnTo>
                  <a:lnTo>
                    <a:pt x="212102" y="44996"/>
                  </a:lnTo>
                  <a:lnTo>
                    <a:pt x="223481" y="44996"/>
                  </a:lnTo>
                  <a:lnTo>
                    <a:pt x="223481" y="32296"/>
                  </a:lnTo>
                  <a:close/>
                </a:path>
                <a:path w="1657350" h="372110">
                  <a:moveTo>
                    <a:pt x="647839" y="162610"/>
                  </a:moveTo>
                  <a:lnTo>
                    <a:pt x="613956" y="162610"/>
                  </a:lnTo>
                  <a:lnTo>
                    <a:pt x="613956" y="175310"/>
                  </a:lnTo>
                  <a:lnTo>
                    <a:pt x="647839" y="175310"/>
                  </a:lnTo>
                  <a:lnTo>
                    <a:pt x="647839" y="162610"/>
                  </a:lnTo>
                  <a:close/>
                </a:path>
                <a:path w="1657350" h="372110">
                  <a:moveTo>
                    <a:pt x="720039" y="184619"/>
                  </a:moveTo>
                  <a:lnTo>
                    <a:pt x="707694" y="184619"/>
                  </a:lnTo>
                  <a:lnTo>
                    <a:pt x="707694" y="173799"/>
                  </a:lnTo>
                  <a:lnTo>
                    <a:pt x="694994" y="173799"/>
                  </a:lnTo>
                  <a:lnTo>
                    <a:pt x="694994" y="184619"/>
                  </a:lnTo>
                  <a:lnTo>
                    <a:pt x="686155" y="184619"/>
                  </a:lnTo>
                  <a:lnTo>
                    <a:pt x="686155" y="197319"/>
                  </a:lnTo>
                  <a:lnTo>
                    <a:pt x="694994" y="197319"/>
                  </a:lnTo>
                  <a:lnTo>
                    <a:pt x="694994" y="214147"/>
                  </a:lnTo>
                  <a:lnTo>
                    <a:pt x="707694" y="214147"/>
                  </a:lnTo>
                  <a:lnTo>
                    <a:pt x="707694" y="197319"/>
                  </a:lnTo>
                  <a:lnTo>
                    <a:pt x="720039" y="197319"/>
                  </a:lnTo>
                  <a:lnTo>
                    <a:pt x="720039" y="184619"/>
                  </a:lnTo>
                  <a:close/>
                </a:path>
                <a:path w="1657350" h="372110">
                  <a:moveTo>
                    <a:pt x="999921" y="206806"/>
                  </a:moveTo>
                  <a:lnTo>
                    <a:pt x="966025" y="206806"/>
                  </a:lnTo>
                  <a:lnTo>
                    <a:pt x="966025" y="219506"/>
                  </a:lnTo>
                  <a:lnTo>
                    <a:pt x="999921" y="219506"/>
                  </a:lnTo>
                  <a:lnTo>
                    <a:pt x="999921" y="206806"/>
                  </a:lnTo>
                  <a:close/>
                </a:path>
                <a:path w="1657350" h="372110">
                  <a:moveTo>
                    <a:pt x="1121803" y="206806"/>
                  </a:moveTo>
                  <a:lnTo>
                    <a:pt x="1121803" y="206806"/>
                  </a:lnTo>
                  <a:lnTo>
                    <a:pt x="1069822" y="206806"/>
                  </a:lnTo>
                  <a:lnTo>
                    <a:pt x="1069822" y="219506"/>
                  </a:lnTo>
                  <a:lnTo>
                    <a:pt x="1121803" y="219506"/>
                  </a:lnTo>
                  <a:lnTo>
                    <a:pt x="1121803" y="206806"/>
                  </a:lnTo>
                  <a:close/>
                </a:path>
                <a:path w="1657350" h="372110">
                  <a:moveTo>
                    <a:pt x="1559674" y="342226"/>
                  </a:moveTo>
                  <a:lnTo>
                    <a:pt x="1552879" y="342226"/>
                  </a:lnTo>
                  <a:lnTo>
                    <a:pt x="1548549" y="342226"/>
                  </a:lnTo>
                  <a:lnTo>
                    <a:pt x="1548549" y="331406"/>
                  </a:lnTo>
                  <a:lnTo>
                    <a:pt x="1526057" y="331406"/>
                  </a:lnTo>
                  <a:lnTo>
                    <a:pt x="1526057" y="322897"/>
                  </a:lnTo>
                  <a:lnTo>
                    <a:pt x="1532585" y="322897"/>
                  </a:lnTo>
                  <a:lnTo>
                    <a:pt x="1534871" y="322897"/>
                  </a:lnTo>
                  <a:lnTo>
                    <a:pt x="1537081" y="322897"/>
                  </a:lnTo>
                  <a:lnTo>
                    <a:pt x="1537081" y="310197"/>
                  </a:lnTo>
                  <a:lnTo>
                    <a:pt x="1534871" y="310197"/>
                  </a:lnTo>
                  <a:lnTo>
                    <a:pt x="1532585" y="310197"/>
                  </a:lnTo>
                  <a:lnTo>
                    <a:pt x="1526057" y="310197"/>
                  </a:lnTo>
                  <a:lnTo>
                    <a:pt x="1526057" y="299377"/>
                  </a:lnTo>
                  <a:lnTo>
                    <a:pt x="1508137" y="299377"/>
                  </a:lnTo>
                  <a:lnTo>
                    <a:pt x="1508137" y="310197"/>
                  </a:lnTo>
                  <a:lnTo>
                    <a:pt x="1472387" y="310197"/>
                  </a:lnTo>
                  <a:lnTo>
                    <a:pt x="1472387" y="299377"/>
                  </a:lnTo>
                  <a:lnTo>
                    <a:pt x="1459687" y="299377"/>
                  </a:lnTo>
                  <a:lnTo>
                    <a:pt x="1459687" y="310197"/>
                  </a:lnTo>
                  <a:lnTo>
                    <a:pt x="1451292" y="310197"/>
                  </a:lnTo>
                  <a:lnTo>
                    <a:pt x="1451292" y="322897"/>
                  </a:lnTo>
                  <a:lnTo>
                    <a:pt x="1459687" y="322897"/>
                  </a:lnTo>
                  <a:lnTo>
                    <a:pt x="1459687" y="339725"/>
                  </a:lnTo>
                  <a:lnTo>
                    <a:pt x="1472387" y="339725"/>
                  </a:lnTo>
                  <a:lnTo>
                    <a:pt x="1472387" y="322897"/>
                  </a:lnTo>
                  <a:lnTo>
                    <a:pt x="1473885" y="322897"/>
                  </a:lnTo>
                  <a:lnTo>
                    <a:pt x="1508137" y="322897"/>
                  </a:lnTo>
                  <a:lnTo>
                    <a:pt x="1508137" y="339725"/>
                  </a:lnTo>
                  <a:lnTo>
                    <a:pt x="1510436" y="339725"/>
                  </a:lnTo>
                  <a:lnTo>
                    <a:pt x="1513357" y="339725"/>
                  </a:lnTo>
                  <a:lnTo>
                    <a:pt x="1514932" y="339725"/>
                  </a:lnTo>
                  <a:lnTo>
                    <a:pt x="1514932" y="342226"/>
                  </a:lnTo>
                  <a:lnTo>
                    <a:pt x="1509991" y="342226"/>
                  </a:lnTo>
                  <a:lnTo>
                    <a:pt x="1507782" y="342226"/>
                  </a:lnTo>
                  <a:lnTo>
                    <a:pt x="1505483" y="342226"/>
                  </a:lnTo>
                  <a:lnTo>
                    <a:pt x="1505483" y="354926"/>
                  </a:lnTo>
                  <a:lnTo>
                    <a:pt x="1507782" y="354926"/>
                  </a:lnTo>
                  <a:lnTo>
                    <a:pt x="1509991" y="354926"/>
                  </a:lnTo>
                  <a:lnTo>
                    <a:pt x="1514932" y="354926"/>
                  </a:lnTo>
                  <a:lnTo>
                    <a:pt x="1514932" y="371754"/>
                  </a:lnTo>
                  <a:lnTo>
                    <a:pt x="1548549" y="371754"/>
                  </a:lnTo>
                  <a:lnTo>
                    <a:pt x="1548549" y="354926"/>
                  </a:lnTo>
                  <a:lnTo>
                    <a:pt x="1552879" y="354926"/>
                  </a:lnTo>
                  <a:lnTo>
                    <a:pt x="1559674" y="354926"/>
                  </a:lnTo>
                  <a:lnTo>
                    <a:pt x="1559674" y="342226"/>
                  </a:lnTo>
                  <a:close/>
                </a:path>
                <a:path w="1657350" h="372110">
                  <a:moveTo>
                    <a:pt x="1609369" y="342226"/>
                  </a:moveTo>
                  <a:lnTo>
                    <a:pt x="1575473" y="342226"/>
                  </a:lnTo>
                  <a:lnTo>
                    <a:pt x="1575473" y="354926"/>
                  </a:lnTo>
                  <a:lnTo>
                    <a:pt x="1609369" y="354926"/>
                  </a:lnTo>
                  <a:lnTo>
                    <a:pt x="1609369" y="342226"/>
                  </a:lnTo>
                  <a:close/>
                </a:path>
                <a:path w="1657350" h="372110">
                  <a:moveTo>
                    <a:pt x="1656765" y="342226"/>
                  </a:moveTo>
                  <a:lnTo>
                    <a:pt x="1622882" y="342226"/>
                  </a:lnTo>
                  <a:lnTo>
                    <a:pt x="1622882" y="354926"/>
                  </a:lnTo>
                  <a:lnTo>
                    <a:pt x="1656765" y="354926"/>
                  </a:lnTo>
                  <a:lnTo>
                    <a:pt x="1656765" y="342226"/>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6" name="object 51"/>
            <p:cNvSpPr/>
            <p:nvPr/>
          </p:nvSpPr>
          <p:spPr>
            <a:xfrm>
              <a:off x="3552471" y="3088805"/>
              <a:ext cx="0" cy="40640"/>
            </a:xfrm>
            <a:custGeom>
              <a:avLst/>
              <a:gdLst/>
              <a:ahLst/>
              <a:cxnLst/>
              <a:rect l="l" t="t" r="r" b="b"/>
              <a:pathLst>
                <a:path h="40639">
                  <a:moveTo>
                    <a:pt x="0" y="0"/>
                  </a:moveTo>
                  <a:lnTo>
                    <a:pt x="0" y="40350"/>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7" name="object 52"/>
            <p:cNvSpPr/>
            <p:nvPr/>
          </p:nvSpPr>
          <p:spPr>
            <a:xfrm>
              <a:off x="3644874" y="3165817"/>
              <a:ext cx="661670" cy="304165"/>
            </a:xfrm>
            <a:custGeom>
              <a:avLst/>
              <a:gdLst/>
              <a:ahLst/>
              <a:cxnLst/>
              <a:rect l="l" t="t" r="r" b="b"/>
              <a:pathLst>
                <a:path w="661670" h="304164">
                  <a:moveTo>
                    <a:pt x="33883" y="10833"/>
                  </a:moveTo>
                  <a:lnTo>
                    <a:pt x="0" y="10833"/>
                  </a:lnTo>
                  <a:lnTo>
                    <a:pt x="0" y="23533"/>
                  </a:lnTo>
                  <a:lnTo>
                    <a:pt x="33883" y="23533"/>
                  </a:lnTo>
                  <a:lnTo>
                    <a:pt x="33883" y="10833"/>
                  </a:lnTo>
                  <a:close/>
                </a:path>
                <a:path w="661670" h="304164">
                  <a:moveTo>
                    <a:pt x="101574" y="10833"/>
                  </a:moveTo>
                  <a:lnTo>
                    <a:pt x="90982" y="10833"/>
                  </a:lnTo>
                  <a:lnTo>
                    <a:pt x="90982" y="0"/>
                  </a:lnTo>
                  <a:lnTo>
                    <a:pt x="78282" y="0"/>
                  </a:lnTo>
                  <a:lnTo>
                    <a:pt x="78282" y="10833"/>
                  </a:lnTo>
                  <a:lnTo>
                    <a:pt x="67691" y="10833"/>
                  </a:lnTo>
                  <a:lnTo>
                    <a:pt x="67691" y="23533"/>
                  </a:lnTo>
                  <a:lnTo>
                    <a:pt x="78282" y="23533"/>
                  </a:lnTo>
                  <a:lnTo>
                    <a:pt x="78282" y="40360"/>
                  </a:lnTo>
                  <a:lnTo>
                    <a:pt x="90982" y="40360"/>
                  </a:lnTo>
                  <a:lnTo>
                    <a:pt x="90982" y="23533"/>
                  </a:lnTo>
                  <a:lnTo>
                    <a:pt x="101574" y="23533"/>
                  </a:lnTo>
                  <a:lnTo>
                    <a:pt x="101574" y="10833"/>
                  </a:lnTo>
                  <a:close/>
                </a:path>
                <a:path w="661670" h="304164">
                  <a:moveTo>
                    <a:pt x="151269" y="10833"/>
                  </a:moveTo>
                  <a:lnTo>
                    <a:pt x="142176" y="10833"/>
                  </a:lnTo>
                  <a:lnTo>
                    <a:pt x="139052" y="10833"/>
                  </a:lnTo>
                  <a:lnTo>
                    <a:pt x="139052" y="0"/>
                  </a:lnTo>
                  <a:lnTo>
                    <a:pt x="126352" y="0"/>
                  </a:lnTo>
                  <a:lnTo>
                    <a:pt x="126352" y="10833"/>
                  </a:lnTo>
                  <a:lnTo>
                    <a:pt x="117386" y="10833"/>
                  </a:lnTo>
                  <a:lnTo>
                    <a:pt x="108292" y="10833"/>
                  </a:lnTo>
                  <a:lnTo>
                    <a:pt x="108292" y="23533"/>
                  </a:lnTo>
                  <a:lnTo>
                    <a:pt x="117386" y="23533"/>
                  </a:lnTo>
                  <a:lnTo>
                    <a:pt x="126352" y="23533"/>
                  </a:lnTo>
                  <a:lnTo>
                    <a:pt x="126352" y="40360"/>
                  </a:lnTo>
                  <a:lnTo>
                    <a:pt x="139052" y="40360"/>
                  </a:lnTo>
                  <a:lnTo>
                    <a:pt x="139052" y="23533"/>
                  </a:lnTo>
                  <a:lnTo>
                    <a:pt x="142176" y="23533"/>
                  </a:lnTo>
                  <a:lnTo>
                    <a:pt x="151269" y="23533"/>
                  </a:lnTo>
                  <a:lnTo>
                    <a:pt x="151269" y="10833"/>
                  </a:lnTo>
                  <a:close/>
                </a:path>
                <a:path w="661670" h="304164">
                  <a:moveTo>
                    <a:pt x="207670" y="50965"/>
                  </a:moveTo>
                  <a:lnTo>
                    <a:pt x="205460" y="50965"/>
                  </a:lnTo>
                  <a:lnTo>
                    <a:pt x="191795" y="50965"/>
                  </a:lnTo>
                  <a:lnTo>
                    <a:pt x="191795" y="42405"/>
                  </a:lnTo>
                  <a:lnTo>
                    <a:pt x="168033" y="42405"/>
                  </a:lnTo>
                  <a:lnTo>
                    <a:pt x="168033" y="53225"/>
                  </a:lnTo>
                  <a:lnTo>
                    <a:pt x="166992" y="53225"/>
                  </a:lnTo>
                  <a:lnTo>
                    <a:pt x="164769" y="53225"/>
                  </a:lnTo>
                  <a:lnTo>
                    <a:pt x="164769" y="50965"/>
                  </a:lnTo>
                  <a:lnTo>
                    <a:pt x="154178" y="50965"/>
                  </a:lnTo>
                  <a:lnTo>
                    <a:pt x="154178" y="42405"/>
                  </a:lnTo>
                  <a:lnTo>
                    <a:pt x="141478" y="42405"/>
                  </a:lnTo>
                  <a:lnTo>
                    <a:pt x="141478" y="50965"/>
                  </a:lnTo>
                  <a:lnTo>
                    <a:pt x="130886" y="50965"/>
                  </a:lnTo>
                  <a:lnTo>
                    <a:pt x="130886" y="63665"/>
                  </a:lnTo>
                  <a:lnTo>
                    <a:pt x="141478" y="63665"/>
                  </a:lnTo>
                  <a:lnTo>
                    <a:pt x="141478" y="82753"/>
                  </a:lnTo>
                  <a:lnTo>
                    <a:pt x="154178" y="82753"/>
                  </a:lnTo>
                  <a:lnTo>
                    <a:pt x="154178" y="65925"/>
                  </a:lnTo>
                  <a:lnTo>
                    <a:pt x="157988" y="65925"/>
                  </a:lnTo>
                  <a:lnTo>
                    <a:pt x="160274" y="65925"/>
                  </a:lnTo>
                  <a:lnTo>
                    <a:pt x="162483" y="65925"/>
                  </a:lnTo>
                  <a:lnTo>
                    <a:pt x="166992" y="65925"/>
                  </a:lnTo>
                  <a:lnTo>
                    <a:pt x="168033" y="65925"/>
                  </a:lnTo>
                  <a:lnTo>
                    <a:pt x="168033" y="82753"/>
                  </a:lnTo>
                  <a:lnTo>
                    <a:pt x="191795" y="82753"/>
                  </a:lnTo>
                  <a:lnTo>
                    <a:pt x="191795" y="65925"/>
                  </a:lnTo>
                  <a:lnTo>
                    <a:pt x="194170" y="65925"/>
                  </a:lnTo>
                  <a:lnTo>
                    <a:pt x="196367" y="65925"/>
                  </a:lnTo>
                  <a:lnTo>
                    <a:pt x="200875" y="65925"/>
                  </a:lnTo>
                  <a:lnTo>
                    <a:pt x="200875" y="63665"/>
                  </a:lnTo>
                  <a:lnTo>
                    <a:pt x="205460" y="63665"/>
                  </a:lnTo>
                  <a:lnTo>
                    <a:pt x="207670" y="63665"/>
                  </a:lnTo>
                  <a:lnTo>
                    <a:pt x="207670" y="50965"/>
                  </a:lnTo>
                  <a:close/>
                </a:path>
                <a:path w="661670" h="304164">
                  <a:moveTo>
                    <a:pt x="210667" y="104482"/>
                  </a:moveTo>
                  <a:lnTo>
                    <a:pt x="206082" y="104482"/>
                  </a:lnTo>
                  <a:lnTo>
                    <a:pt x="197967" y="104482"/>
                  </a:lnTo>
                  <a:lnTo>
                    <a:pt x="193382" y="104482"/>
                  </a:lnTo>
                  <a:lnTo>
                    <a:pt x="193382" y="144830"/>
                  </a:lnTo>
                  <a:lnTo>
                    <a:pt x="197967" y="144830"/>
                  </a:lnTo>
                  <a:lnTo>
                    <a:pt x="206082" y="144830"/>
                  </a:lnTo>
                  <a:lnTo>
                    <a:pt x="210667" y="144830"/>
                  </a:lnTo>
                  <a:lnTo>
                    <a:pt x="210667" y="104482"/>
                  </a:lnTo>
                  <a:close/>
                </a:path>
                <a:path w="661670" h="304164">
                  <a:moveTo>
                    <a:pt x="239268" y="189090"/>
                  </a:moveTo>
                  <a:lnTo>
                    <a:pt x="232473" y="189090"/>
                  </a:lnTo>
                  <a:lnTo>
                    <a:pt x="228003" y="189090"/>
                  </a:lnTo>
                  <a:lnTo>
                    <a:pt x="228003" y="178269"/>
                  </a:lnTo>
                  <a:lnTo>
                    <a:pt x="215303" y="178269"/>
                  </a:lnTo>
                  <a:lnTo>
                    <a:pt x="215303" y="189090"/>
                  </a:lnTo>
                  <a:lnTo>
                    <a:pt x="205384" y="189090"/>
                  </a:lnTo>
                  <a:lnTo>
                    <a:pt x="198577" y="189090"/>
                  </a:lnTo>
                  <a:lnTo>
                    <a:pt x="198577" y="201790"/>
                  </a:lnTo>
                  <a:lnTo>
                    <a:pt x="205384" y="201790"/>
                  </a:lnTo>
                  <a:lnTo>
                    <a:pt x="215303" y="201790"/>
                  </a:lnTo>
                  <a:lnTo>
                    <a:pt x="215303" y="218617"/>
                  </a:lnTo>
                  <a:lnTo>
                    <a:pt x="228003" y="218617"/>
                  </a:lnTo>
                  <a:lnTo>
                    <a:pt x="228003" y="201790"/>
                  </a:lnTo>
                  <a:lnTo>
                    <a:pt x="232473" y="201790"/>
                  </a:lnTo>
                  <a:lnTo>
                    <a:pt x="239268" y="201790"/>
                  </a:lnTo>
                  <a:lnTo>
                    <a:pt x="239268" y="189090"/>
                  </a:lnTo>
                  <a:close/>
                </a:path>
                <a:path w="661670" h="304164">
                  <a:moveTo>
                    <a:pt x="306971" y="274243"/>
                  </a:moveTo>
                  <a:lnTo>
                    <a:pt x="273075" y="274243"/>
                  </a:lnTo>
                  <a:lnTo>
                    <a:pt x="273075" y="286943"/>
                  </a:lnTo>
                  <a:lnTo>
                    <a:pt x="306971" y="286943"/>
                  </a:lnTo>
                  <a:lnTo>
                    <a:pt x="306971" y="274243"/>
                  </a:lnTo>
                  <a:close/>
                </a:path>
                <a:path w="661670" h="304164">
                  <a:moveTo>
                    <a:pt x="480758" y="274243"/>
                  </a:moveTo>
                  <a:lnTo>
                    <a:pt x="446862" y="274243"/>
                  </a:lnTo>
                  <a:lnTo>
                    <a:pt x="446862" y="286943"/>
                  </a:lnTo>
                  <a:lnTo>
                    <a:pt x="480758" y="286943"/>
                  </a:lnTo>
                  <a:lnTo>
                    <a:pt x="480758" y="274243"/>
                  </a:lnTo>
                  <a:close/>
                </a:path>
                <a:path w="661670" h="304164">
                  <a:moveTo>
                    <a:pt x="571042" y="274243"/>
                  </a:moveTo>
                  <a:lnTo>
                    <a:pt x="557542" y="274243"/>
                  </a:lnTo>
                  <a:lnTo>
                    <a:pt x="537159" y="274243"/>
                  </a:lnTo>
                  <a:lnTo>
                    <a:pt x="523659" y="274243"/>
                  </a:lnTo>
                  <a:lnTo>
                    <a:pt x="523659" y="286943"/>
                  </a:lnTo>
                  <a:lnTo>
                    <a:pt x="537159" y="286943"/>
                  </a:lnTo>
                  <a:lnTo>
                    <a:pt x="557542" y="286943"/>
                  </a:lnTo>
                  <a:lnTo>
                    <a:pt x="571042" y="286943"/>
                  </a:lnTo>
                  <a:lnTo>
                    <a:pt x="571042" y="274243"/>
                  </a:lnTo>
                  <a:close/>
                </a:path>
                <a:path w="661670" h="304164">
                  <a:moveTo>
                    <a:pt x="661339" y="274243"/>
                  </a:moveTo>
                  <a:lnTo>
                    <a:pt x="661339" y="274243"/>
                  </a:lnTo>
                  <a:lnTo>
                    <a:pt x="609003" y="274243"/>
                  </a:lnTo>
                  <a:lnTo>
                    <a:pt x="609003" y="263423"/>
                  </a:lnTo>
                  <a:lnTo>
                    <a:pt x="602411" y="263423"/>
                  </a:lnTo>
                  <a:lnTo>
                    <a:pt x="596303" y="263423"/>
                  </a:lnTo>
                  <a:lnTo>
                    <a:pt x="589711" y="263423"/>
                  </a:lnTo>
                  <a:lnTo>
                    <a:pt x="589711" y="274243"/>
                  </a:lnTo>
                  <a:lnTo>
                    <a:pt x="584555" y="274243"/>
                  </a:lnTo>
                  <a:lnTo>
                    <a:pt x="577850" y="274243"/>
                  </a:lnTo>
                  <a:lnTo>
                    <a:pt x="577850" y="286943"/>
                  </a:lnTo>
                  <a:lnTo>
                    <a:pt x="584555" y="286943"/>
                  </a:lnTo>
                  <a:lnTo>
                    <a:pt x="589711" y="286943"/>
                  </a:lnTo>
                  <a:lnTo>
                    <a:pt x="589711" y="303771"/>
                  </a:lnTo>
                  <a:lnTo>
                    <a:pt x="596303" y="303771"/>
                  </a:lnTo>
                  <a:lnTo>
                    <a:pt x="602411" y="303771"/>
                  </a:lnTo>
                  <a:lnTo>
                    <a:pt x="609003" y="303771"/>
                  </a:lnTo>
                  <a:lnTo>
                    <a:pt x="609003" y="286943"/>
                  </a:lnTo>
                  <a:lnTo>
                    <a:pt x="661339" y="286943"/>
                  </a:lnTo>
                  <a:lnTo>
                    <a:pt x="661339" y="274243"/>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8" name="object 53"/>
            <p:cNvSpPr/>
            <p:nvPr/>
          </p:nvSpPr>
          <p:spPr>
            <a:xfrm>
              <a:off x="4628533" y="3429234"/>
              <a:ext cx="0" cy="40640"/>
            </a:xfrm>
            <a:custGeom>
              <a:avLst/>
              <a:gdLst/>
              <a:ahLst/>
              <a:cxnLst/>
              <a:rect l="l" t="t" r="r" b="b"/>
              <a:pathLst>
                <a:path h="40639">
                  <a:moveTo>
                    <a:pt x="0" y="0"/>
                  </a:moveTo>
                  <a:lnTo>
                    <a:pt x="0" y="40350"/>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9" name="object 54"/>
            <p:cNvSpPr/>
            <p:nvPr/>
          </p:nvSpPr>
          <p:spPr>
            <a:xfrm>
              <a:off x="4658296" y="3429241"/>
              <a:ext cx="451484" cy="40640"/>
            </a:xfrm>
            <a:custGeom>
              <a:avLst/>
              <a:gdLst/>
              <a:ahLst/>
              <a:cxnLst/>
              <a:rect l="l" t="t" r="r" b="b"/>
              <a:pathLst>
                <a:path w="451485" h="40639">
                  <a:moveTo>
                    <a:pt x="42976" y="10820"/>
                  </a:moveTo>
                  <a:lnTo>
                    <a:pt x="40678" y="10820"/>
                  </a:lnTo>
                  <a:lnTo>
                    <a:pt x="33883" y="10820"/>
                  </a:lnTo>
                  <a:lnTo>
                    <a:pt x="33210" y="10820"/>
                  </a:lnTo>
                  <a:lnTo>
                    <a:pt x="33210" y="0"/>
                  </a:lnTo>
                  <a:lnTo>
                    <a:pt x="31635" y="0"/>
                  </a:lnTo>
                  <a:lnTo>
                    <a:pt x="20510" y="0"/>
                  </a:lnTo>
                  <a:lnTo>
                    <a:pt x="18935" y="0"/>
                  </a:lnTo>
                  <a:lnTo>
                    <a:pt x="18935" y="10820"/>
                  </a:lnTo>
                  <a:lnTo>
                    <a:pt x="9093" y="10820"/>
                  </a:lnTo>
                  <a:lnTo>
                    <a:pt x="6794" y="10820"/>
                  </a:lnTo>
                  <a:lnTo>
                    <a:pt x="0" y="10820"/>
                  </a:lnTo>
                  <a:lnTo>
                    <a:pt x="0" y="23520"/>
                  </a:lnTo>
                  <a:lnTo>
                    <a:pt x="6794" y="23520"/>
                  </a:lnTo>
                  <a:lnTo>
                    <a:pt x="9093" y="23520"/>
                  </a:lnTo>
                  <a:lnTo>
                    <a:pt x="18935" y="23520"/>
                  </a:lnTo>
                  <a:lnTo>
                    <a:pt x="18935" y="40347"/>
                  </a:lnTo>
                  <a:lnTo>
                    <a:pt x="20510" y="40347"/>
                  </a:lnTo>
                  <a:lnTo>
                    <a:pt x="31635" y="40347"/>
                  </a:lnTo>
                  <a:lnTo>
                    <a:pt x="33210" y="40347"/>
                  </a:lnTo>
                  <a:lnTo>
                    <a:pt x="33210" y="23520"/>
                  </a:lnTo>
                  <a:lnTo>
                    <a:pt x="33883" y="23520"/>
                  </a:lnTo>
                  <a:lnTo>
                    <a:pt x="40678" y="23520"/>
                  </a:lnTo>
                  <a:lnTo>
                    <a:pt x="42976" y="23520"/>
                  </a:lnTo>
                  <a:lnTo>
                    <a:pt x="42976" y="10820"/>
                  </a:lnTo>
                  <a:close/>
                </a:path>
                <a:path w="451485" h="40639">
                  <a:moveTo>
                    <a:pt x="451446" y="10820"/>
                  </a:moveTo>
                  <a:lnTo>
                    <a:pt x="417563" y="10820"/>
                  </a:lnTo>
                  <a:lnTo>
                    <a:pt x="417563" y="23520"/>
                  </a:lnTo>
                  <a:lnTo>
                    <a:pt x="451446" y="23520"/>
                  </a:lnTo>
                  <a:lnTo>
                    <a:pt x="451446" y="1082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60" name="object 55"/>
            <p:cNvSpPr/>
            <p:nvPr/>
          </p:nvSpPr>
          <p:spPr>
            <a:xfrm>
              <a:off x="5092813" y="3429234"/>
              <a:ext cx="635" cy="40005"/>
            </a:xfrm>
            <a:custGeom>
              <a:avLst/>
              <a:gdLst/>
              <a:ahLst/>
              <a:cxnLst/>
              <a:rect l="l" t="t" r="r" b="b"/>
              <a:pathLst>
                <a:path w="635" h="40004">
                  <a:moveTo>
                    <a:pt x="87" y="0"/>
                  </a:moveTo>
                  <a:lnTo>
                    <a:pt x="0" y="39807"/>
                  </a:lnTo>
                </a:path>
              </a:pathLst>
            </a:custGeom>
            <a:ln w="12699">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261" name="object 56"/>
          <p:cNvSpPr txBox="1"/>
          <p:nvPr/>
        </p:nvSpPr>
        <p:spPr>
          <a:xfrm>
            <a:off x="1198250" y="4760650"/>
            <a:ext cx="9652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0</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62" name="object 57"/>
          <p:cNvSpPr txBox="1"/>
          <p:nvPr/>
        </p:nvSpPr>
        <p:spPr>
          <a:xfrm>
            <a:off x="1092375" y="4329354"/>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0.2</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63" name="object 58"/>
          <p:cNvSpPr txBox="1"/>
          <p:nvPr/>
        </p:nvSpPr>
        <p:spPr>
          <a:xfrm>
            <a:off x="1092375" y="3898057"/>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0.4</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64" name="object 59"/>
          <p:cNvSpPr txBox="1"/>
          <p:nvPr/>
        </p:nvSpPr>
        <p:spPr>
          <a:xfrm>
            <a:off x="1092375" y="3466760"/>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0.6</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65" name="object 60"/>
          <p:cNvSpPr txBox="1"/>
          <p:nvPr/>
        </p:nvSpPr>
        <p:spPr>
          <a:xfrm>
            <a:off x="1092375" y="3035463"/>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0.8</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66" name="object 61"/>
          <p:cNvSpPr txBox="1"/>
          <p:nvPr/>
        </p:nvSpPr>
        <p:spPr>
          <a:xfrm>
            <a:off x="1092375" y="2604167"/>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1.0</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67" name="object 62"/>
          <p:cNvSpPr txBox="1"/>
          <p:nvPr/>
        </p:nvSpPr>
        <p:spPr>
          <a:xfrm>
            <a:off x="2121881" y="5402541"/>
            <a:ext cx="124460" cy="261620"/>
          </a:xfrm>
          <a:prstGeom prst="rect">
            <a:avLst/>
          </a:prstGeom>
        </p:spPr>
        <p:txBody>
          <a:bodyPr vert="horz" wrap="square" lIns="0" tIns="23495" rIns="0" bIns="0" rtlCol="0">
            <a:spAutoFit/>
          </a:bodyPr>
          <a:lstStyle/>
          <a:p>
            <a:pPr marL="12700" marR="0" lvl="0" indent="0" algn="l" defTabSz="914400" rtl="0" eaLnBrk="1" fontAlgn="auto" latinLnBrk="0" hangingPunct="1">
              <a:lnSpc>
                <a:spcPct val="100000"/>
              </a:lnSpc>
              <a:spcBef>
                <a:spcPts val="185"/>
              </a:spcBef>
              <a:spcAft>
                <a:spcPts val="0"/>
              </a:spcAft>
              <a:buClrTx/>
              <a:buSzTx/>
              <a:buFontTx/>
              <a:buNone/>
              <a:tabLst/>
              <a:defRPr/>
            </a:pP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89</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72</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68" name="object 63"/>
          <p:cNvSpPr txBox="1"/>
          <p:nvPr/>
        </p:nvSpPr>
        <p:spPr>
          <a:xfrm>
            <a:off x="2534969" y="5402541"/>
            <a:ext cx="124460" cy="261620"/>
          </a:xfrm>
          <a:prstGeom prst="rect">
            <a:avLst/>
          </a:prstGeom>
        </p:spPr>
        <p:txBody>
          <a:bodyPr vert="horz" wrap="square" lIns="0" tIns="23495" rIns="0" bIns="0" rtlCol="0">
            <a:spAutoFit/>
          </a:bodyPr>
          <a:lstStyle/>
          <a:p>
            <a:pPr marL="12700" marR="0" lvl="0" indent="0" algn="l" defTabSz="914400" rtl="0" eaLnBrk="1" fontAlgn="auto" latinLnBrk="0" hangingPunct="1">
              <a:lnSpc>
                <a:spcPct val="100000"/>
              </a:lnSpc>
              <a:spcBef>
                <a:spcPts val="185"/>
              </a:spcBef>
              <a:spcAft>
                <a:spcPts val="0"/>
              </a:spcAft>
              <a:buClrTx/>
              <a:buSzTx/>
              <a:buFontTx/>
              <a:buNone/>
              <a:tabLst/>
              <a:defRPr/>
            </a:pP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87</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65</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69" name="object 64"/>
          <p:cNvSpPr txBox="1"/>
          <p:nvPr/>
        </p:nvSpPr>
        <p:spPr>
          <a:xfrm>
            <a:off x="2948056" y="5402541"/>
            <a:ext cx="124460" cy="261620"/>
          </a:xfrm>
          <a:prstGeom prst="rect">
            <a:avLst/>
          </a:prstGeom>
        </p:spPr>
        <p:txBody>
          <a:bodyPr vert="horz" wrap="square" lIns="0" tIns="23495" rIns="0" bIns="0" rtlCol="0">
            <a:spAutoFit/>
          </a:bodyPr>
          <a:lstStyle/>
          <a:p>
            <a:pPr marL="12700" marR="0" lvl="0" indent="0" algn="l" defTabSz="914400" rtl="0" eaLnBrk="1" fontAlgn="auto" latinLnBrk="0" hangingPunct="1">
              <a:lnSpc>
                <a:spcPct val="100000"/>
              </a:lnSpc>
              <a:spcBef>
                <a:spcPts val="185"/>
              </a:spcBef>
              <a:spcAft>
                <a:spcPts val="0"/>
              </a:spcAft>
              <a:buClrTx/>
              <a:buSzTx/>
              <a:buFontTx/>
              <a:buNone/>
              <a:tabLst/>
              <a:defRPr/>
            </a:pP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78</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57</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70" name="object 65"/>
          <p:cNvSpPr txBox="1"/>
          <p:nvPr/>
        </p:nvSpPr>
        <p:spPr>
          <a:xfrm>
            <a:off x="3361144" y="5402541"/>
            <a:ext cx="124460" cy="261620"/>
          </a:xfrm>
          <a:prstGeom prst="rect">
            <a:avLst/>
          </a:prstGeom>
        </p:spPr>
        <p:txBody>
          <a:bodyPr vert="horz" wrap="square" lIns="0" tIns="23495" rIns="0" bIns="0" rtlCol="0">
            <a:spAutoFit/>
          </a:bodyPr>
          <a:lstStyle/>
          <a:p>
            <a:pPr marL="12700" marR="0" lvl="0" indent="0" algn="l" defTabSz="914400" rtl="0" eaLnBrk="1" fontAlgn="auto" latinLnBrk="0" hangingPunct="1">
              <a:lnSpc>
                <a:spcPct val="100000"/>
              </a:lnSpc>
              <a:spcBef>
                <a:spcPts val="185"/>
              </a:spcBef>
              <a:spcAft>
                <a:spcPts val="0"/>
              </a:spcAft>
              <a:buClrTx/>
              <a:buSzTx/>
              <a:buFontTx/>
              <a:buNone/>
              <a:tabLst/>
              <a:defRPr/>
            </a:pP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56</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42</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71" name="object 66"/>
          <p:cNvSpPr txBox="1"/>
          <p:nvPr/>
        </p:nvSpPr>
        <p:spPr>
          <a:xfrm>
            <a:off x="3786514" y="5402541"/>
            <a:ext cx="124460" cy="261620"/>
          </a:xfrm>
          <a:prstGeom prst="rect">
            <a:avLst/>
          </a:prstGeom>
        </p:spPr>
        <p:txBody>
          <a:bodyPr vert="horz" wrap="square" lIns="0" tIns="23495" rIns="0" bIns="0" rtlCol="0">
            <a:spAutoFit/>
          </a:bodyPr>
          <a:lstStyle/>
          <a:p>
            <a:pPr marL="12700" marR="0" lvl="0" indent="0" algn="l" defTabSz="914400" rtl="0" eaLnBrk="1" fontAlgn="auto" latinLnBrk="0" hangingPunct="1">
              <a:lnSpc>
                <a:spcPct val="100000"/>
              </a:lnSpc>
              <a:spcBef>
                <a:spcPts val="185"/>
              </a:spcBef>
              <a:spcAft>
                <a:spcPts val="0"/>
              </a:spcAft>
              <a:buClrTx/>
              <a:buSzTx/>
              <a:buFontTx/>
              <a:buNone/>
              <a:tabLst/>
              <a:defRPr/>
            </a:pP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26</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17</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72" name="object 67"/>
          <p:cNvSpPr txBox="1"/>
          <p:nvPr/>
        </p:nvSpPr>
        <p:spPr>
          <a:xfrm>
            <a:off x="4212027" y="5402541"/>
            <a:ext cx="74930" cy="261620"/>
          </a:xfrm>
          <a:prstGeom prst="rect">
            <a:avLst/>
          </a:prstGeom>
        </p:spPr>
        <p:txBody>
          <a:bodyPr vert="horz" wrap="square" lIns="0" tIns="23495" rIns="0" bIns="0" rtlCol="0">
            <a:spAutoFit/>
          </a:bodyPr>
          <a:lstStyle/>
          <a:p>
            <a:pPr marL="12700" marR="0" lvl="0" indent="0" algn="l" defTabSz="914400" rtl="0" eaLnBrk="1" fontAlgn="auto" latinLnBrk="0" hangingPunct="1">
              <a:lnSpc>
                <a:spcPct val="100000"/>
              </a:lnSpc>
              <a:spcBef>
                <a:spcPts val="185"/>
              </a:spcBef>
              <a:spcAft>
                <a:spcPts val="0"/>
              </a:spcAft>
              <a:buClrTx/>
              <a:buSzTx/>
              <a:buFontTx/>
              <a:buNone/>
              <a:tabLst/>
              <a:defRPr/>
            </a:pPr>
            <a:r>
              <a:rPr kumimoji="0" sz="700" b="0" i="0" u="none" strike="noStrike" kern="1200" cap="none" spc="0" normalizeH="0" baseline="0" noProof="0" dirty="0">
                <a:ln>
                  <a:noFill/>
                </a:ln>
                <a:solidFill>
                  <a:srgbClr val="0B41CD"/>
                </a:solidFill>
                <a:effectLst/>
                <a:uLnTx/>
                <a:uFillTx/>
                <a:latin typeface="Arial MT"/>
                <a:ea typeface="+mn-ea"/>
                <a:cs typeface="Arial MT"/>
                <a:sym typeface="Arial"/>
              </a:rPr>
              <a:t>9</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700" b="0" i="0" u="none" strike="noStrike" kern="1200" cap="none" spc="0" normalizeH="0" baseline="0" noProof="0" dirty="0">
                <a:ln>
                  <a:noFill/>
                </a:ln>
                <a:solidFill>
                  <a:srgbClr val="C00000"/>
                </a:solidFill>
                <a:effectLst/>
                <a:uLnTx/>
                <a:uFillTx/>
                <a:latin typeface="Arial MT"/>
                <a:ea typeface="+mn-ea"/>
                <a:cs typeface="Arial MT"/>
                <a:sym typeface="Arial"/>
              </a:rPr>
              <a:t>9</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73" name="object 68"/>
          <p:cNvSpPr txBox="1"/>
          <p:nvPr/>
        </p:nvSpPr>
        <p:spPr>
          <a:xfrm>
            <a:off x="4625113" y="5402541"/>
            <a:ext cx="74930" cy="261620"/>
          </a:xfrm>
          <a:prstGeom prst="rect">
            <a:avLst/>
          </a:prstGeom>
        </p:spPr>
        <p:txBody>
          <a:bodyPr vert="horz" wrap="square" lIns="0" tIns="23495" rIns="0" bIns="0" rtlCol="0">
            <a:spAutoFit/>
          </a:bodyPr>
          <a:lstStyle/>
          <a:p>
            <a:pPr marL="12700" marR="0" lvl="0" indent="0" algn="l" defTabSz="914400" rtl="0" eaLnBrk="1" fontAlgn="auto" latinLnBrk="0" hangingPunct="1">
              <a:lnSpc>
                <a:spcPct val="100000"/>
              </a:lnSpc>
              <a:spcBef>
                <a:spcPts val="185"/>
              </a:spcBef>
              <a:spcAft>
                <a:spcPts val="0"/>
              </a:spcAft>
              <a:buClrTx/>
              <a:buSzTx/>
              <a:buFontTx/>
              <a:buNone/>
              <a:tabLst/>
              <a:defRPr/>
            </a:pPr>
            <a:r>
              <a:rPr kumimoji="0" sz="700" b="0" i="0" u="none" strike="noStrike" kern="1200" cap="none" spc="0" normalizeH="0" baseline="0" noProof="0" dirty="0">
                <a:ln>
                  <a:noFill/>
                </a:ln>
                <a:solidFill>
                  <a:srgbClr val="0B41CD"/>
                </a:solidFill>
                <a:effectLst/>
                <a:uLnTx/>
                <a:uFillTx/>
                <a:latin typeface="Arial MT"/>
                <a:ea typeface="+mn-ea"/>
                <a:cs typeface="Arial MT"/>
                <a:sym typeface="Arial"/>
              </a:rPr>
              <a:t>4</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700" b="0" i="0" u="none" strike="noStrike" kern="1200" cap="none" spc="0" normalizeH="0" baseline="0" noProof="0" dirty="0">
                <a:ln>
                  <a:noFill/>
                </a:ln>
                <a:solidFill>
                  <a:srgbClr val="C00000"/>
                </a:solidFill>
                <a:effectLst/>
                <a:uLnTx/>
                <a:uFillTx/>
                <a:latin typeface="Arial MT"/>
                <a:ea typeface="+mn-ea"/>
                <a:cs typeface="Arial MT"/>
                <a:sym typeface="Arial"/>
              </a:rPr>
              <a:t>3</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74" name="object 69"/>
          <p:cNvSpPr txBox="1"/>
          <p:nvPr/>
        </p:nvSpPr>
        <p:spPr>
          <a:xfrm>
            <a:off x="1708794" y="5402541"/>
            <a:ext cx="124460" cy="261620"/>
          </a:xfrm>
          <a:prstGeom prst="rect">
            <a:avLst/>
          </a:prstGeom>
        </p:spPr>
        <p:txBody>
          <a:bodyPr vert="horz" wrap="square" lIns="0" tIns="23495" rIns="0" bIns="0" rtlCol="0">
            <a:spAutoFit/>
          </a:bodyPr>
          <a:lstStyle/>
          <a:p>
            <a:pPr marL="12700" marR="0" lvl="0" indent="0" algn="l" defTabSz="914400" rtl="0" eaLnBrk="1" fontAlgn="auto" latinLnBrk="0" hangingPunct="1">
              <a:lnSpc>
                <a:spcPct val="100000"/>
              </a:lnSpc>
              <a:spcBef>
                <a:spcPts val="185"/>
              </a:spcBef>
              <a:spcAft>
                <a:spcPts val="0"/>
              </a:spcAft>
              <a:buClrTx/>
              <a:buSzTx/>
              <a:buFontTx/>
              <a:buNone/>
              <a:tabLst/>
              <a:defRPr/>
            </a:pP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98</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84</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75" name="object 70"/>
          <p:cNvSpPr txBox="1"/>
          <p:nvPr/>
        </p:nvSpPr>
        <p:spPr>
          <a:xfrm>
            <a:off x="5038203" y="5402541"/>
            <a:ext cx="74930" cy="261620"/>
          </a:xfrm>
          <a:prstGeom prst="rect">
            <a:avLst/>
          </a:prstGeom>
        </p:spPr>
        <p:txBody>
          <a:bodyPr vert="horz" wrap="square" lIns="0" tIns="23495" rIns="0" bIns="0" rtlCol="0">
            <a:spAutoFit/>
          </a:bodyPr>
          <a:lstStyle/>
          <a:p>
            <a:pPr marL="12700" marR="0" lvl="0" indent="0" algn="l" defTabSz="914400" rtl="0" eaLnBrk="1" fontAlgn="auto" latinLnBrk="0" hangingPunct="1">
              <a:lnSpc>
                <a:spcPct val="100000"/>
              </a:lnSpc>
              <a:spcBef>
                <a:spcPts val="185"/>
              </a:spcBef>
              <a:spcAft>
                <a:spcPts val="0"/>
              </a:spcAft>
              <a:buClrTx/>
              <a:buSzTx/>
              <a:buFontTx/>
              <a:buNone/>
              <a:tabLst/>
              <a:defRPr/>
            </a:pPr>
            <a:r>
              <a:rPr kumimoji="0" sz="700" b="0" i="0" u="none" strike="noStrike" kern="1200" cap="none" spc="0" normalizeH="0" baseline="0" noProof="0" dirty="0">
                <a:ln>
                  <a:noFill/>
                </a:ln>
                <a:solidFill>
                  <a:srgbClr val="0B41CD"/>
                </a:solidFill>
                <a:effectLst/>
                <a:uLnTx/>
                <a:uFillTx/>
                <a:latin typeface="Arial MT"/>
                <a:ea typeface="+mn-ea"/>
                <a:cs typeface="Arial MT"/>
                <a:sym typeface="Arial"/>
              </a:rPr>
              <a:t>1</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700" b="0" i="0" u="none" strike="noStrike" kern="1200" cap="none" spc="0" normalizeH="0" baseline="0" noProof="0" dirty="0">
                <a:ln>
                  <a:noFill/>
                </a:ln>
                <a:solidFill>
                  <a:srgbClr val="C00000"/>
                </a:solidFill>
                <a:effectLst/>
                <a:uLnTx/>
                <a:uFillTx/>
                <a:latin typeface="Arial MT"/>
                <a:ea typeface="+mn-ea"/>
                <a:cs typeface="Arial MT"/>
                <a:sym typeface="Arial"/>
              </a:rPr>
              <a:t>2</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76" name="object 71"/>
          <p:cNvSpPr txBox="1"/>
          <p:nvPr/>
        </p:nvSpPr>
        <p:spPr>
          <a:xfrm>
            <a:off x="3883157" y="2598708"/>
            <a:ext cx="1989455" cy="2692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3-year</a:t>
            </a:r>
            <a:r>
              <a:rPr kumimoji="0" sz="16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DFS</a:t>
            </a:r>
            <a:r>
              <a:rPr kumimoji="0" sz="16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estimates</a:t>
            </a:r>
            <a:endParaRPr kumimoji="0" sz="16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77" name="object 72"/>
          <p:cNvSpPr txBox="1"/>
          <p:nvPr/>
        </p:nvSpPr>
        <p:spPr>
          <a:xfrm>
            <a:off x="3883157" y="2842548"/>
            <a:ext cx="1155065" cy="2692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0B41CD"/>
                </a:solidFill>
                <a:effectLst/>
                <a:uLnTx/>
                <a:uFillTx/>
                <a:latin typeface="Arial"/>
                <a:ea typeface="+mn-ea"/>
                <a:cs typeface="Arial"/>
                <a:sym typeface="Arial"/>
              </a:rPr>
              <a:t>75%</a:t>
            </a:r>
            <a:r>
              <a:rPr kumimoji="0" sz="1600" b="1" i="0" u="none" strike="noStrike" kern="1200" cap="none" spc="-50" normalizeH="0" baseline="0" noProof="0" dirty="0">
                <a:ln>
                  <a:noFill/>
                </a:ln>
                <a:solidFill>
                  <a:srgbClr val="0B41CD"/>
                </a:solidFill>
                <a:effectLst/>
                <a:uLnTx/>
                <a:uFillTx/>
                <a:latin typeface="Arial"/>
                <a:ea typeface="+mn-ea"/>
                <a:cs typeface="Arial"/>
                <a:sym typeface="Arial"/>
              </a:rPr>
              <a:t> </a:t>
            </a:r>
            <a:r>
              <a:rPr kumimoji="0" sz="1600" b="0" i="0" u="none" strike="noStrike" kern="1200" cap="none" spc="0" normalizeH="0" baseline="0" noProof="0" dirty="0">
                <a:ln>
                  <a:noFill/>
                </a:ln>
                <a:solidFill>
                  <a:srgbClr val="44546A"/>
                </a:solidFill>
                <a:effectLst/>
                <a:uLnTx/>
                <a:uFillTx/>
                <a:latin typeface="Arial MT"/>
                <a:ea typeface="+mn-ea"/>
                <a:cs typeface="Arial MT"/>
                <a:sym typeface="Arial"/>
              </a:rPr>
              <a:t>vs</a:t>
            </a:r>
            <a:r>
              <a:rPr kumimoji="0" sz="16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1600" b="1" i="0" u="none" strike="noStrike" kern="1200" cap="none" spc="-5" normalizeH="0" baseline="0" noProof="0" dirty="0">
                <a:ln>
                  <a:noFill/>
                </a:ln>
                <a:solidFill>
                  <a:srgbClr val="C00000"/>
                </a:solidFill>
                <a:effectLst/>
                <a:uLnTx/>
                <a:uFillTx/>
                <a:latin typeface="Arial"/>
                <a:ea typeface="+mn-ea"/>
                <a:cs typeface="Arial"/>
                <a:sym typeface="Arial"/>
              </a:rPr>
              <a:t>50%</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278" name="object 73"/>
          <p:cNvGrpSpPr/>
          <p:nvPr/>
        </p:nvGrpSpPr>
        <p:grpSpPr>
          <a:xfrm>
            <a:off x="1572086" y="2735327"/>
            <a:ext cx="2295525" cy="1845945"/>
            <a:chOff x="1572086" y="2735327"/>
            <a:chExt cx="2295525" cy="1845945"/>
          </a:xfrm>
        </p:grpSpPr>
        <p:sp>
          <p:nvSpPr>
            <p:cNvPr id="279" name="object 74"/>
            <p:cNvSpPr/>
            <p:nvPr/>
          </p:nvSpPr>
          <p:spPr>
            <a:xfrm>
              <a:off x="3846783" y="2735327"/>
              <a:ext cx="0" cy="375920"/>
            </a:xfrm>
            <a:custGeom>
              <a:avLst/>
              <a:gdLst/>
              <a:ahLst/>
              <a:cxnLst/>
              <a:rect l="l" t="t" r="r" b="b"/>
              <a:pathLst>
                <a:path h="375919">
                  <a:moveTo>
                    <a:pt x="0" y="0"/>
                  </a:moveTo>
                  <a:lnTo>
                    <a:pt x="0" y="375885"/>
                  </a:lnTo>
                </a:path>
              </a:pathLst>
            </a:custGeom>
            <a:ln w="9524">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80" name="object 75"/>
            <p:cNvSpPr/>
            <p:nvPr/>
          </p:nvSpPr>
          <p:spPr>
            <a:xfrm>
              <a:off x="3831051" y="3111213"/>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81" name="object 76"/>
            <p:cNvSpPr/>
            <p:nvPr/>
          </p:nvSpPr>
          <p:spPr>
            <a:xfrm>
              <a:off x="3831051" y="3111213"/>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82" name="object 77"/>
            <p:cNvSpPr/>
            <p:nvPr/>
          </p:nvSpPr>
          <p:spPr>
            <a:xfrm>
              <a:off x="1572086" y="4400729"/>
              <a:ext cx="180340" cy="0"/>
            </a:xfrm>
            <a:custGeom>
              <a:avLst/>
              <a:gdLst/>
              <a:ahLst/>
              <a:cxnLst/>
              <a:rect l="l" t="t" r="r" b="b"/>
              <a:pathLst>
                <a:path w="180339">
                  <a:moveTo>
                    <a:pt x="180191" y="0"/>
                  </a:moveTo>
                  <a:lnTo>
                    <a:pt x="0" y="0"/>
                  </a:lnTo>
                </a:path>
              </a:pathLst>
            </a:custGeom>
            <a:ln w="28574">
              <a:solidFill>
                <a:srgbClr val="0B41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83" name="object 78"/>
            <p:cNvSpPr/>
            <p:nvPr/>
          </p:nvSpPr>
          <p:spPr>
            <a:xfrm>
              <a:off x="1572086" y="4566521"/>
              <a:ext cx="180340" cy="0"/>
            </a:xfrm>
            <a:custGeom>
              <a:avLst/>
              <a:gdLst/>
              <a:ahLst/>
              <a:cxnLst/>
              <a:rect l="l" t="t" r="r" b="b"/>
              <a:pathLst>
                <a:path w="180339">
                  <a:moveTo>
                    <a:pt x="180191" y="0"/>
                  </a:moveTo>
                  <a:lnTo>
                    <a:pt x="0" y="0"/>
                  </a:lnTo>
                </a:path>
              </a:pathLst>
            </a:custGeom>
            <a:ln w="285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284" name="object 79"/>
          <p:cNvSpPr txBox="1"/>
          <p:nvPr/>
        </p:nvSpPr>
        <p:spPr>
          <a:xfrm>
            <a:off x="2456239" y="3651050"/>
            <a:ext cx="123888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C00000"/>
                </a:solidFill>
                <a:effectLst/>
                <a:uLnTx/>
                <a:uFillTx/>
                <a:latin typeface="Arial"/>
                <a:ea typeface="+mn-ea"/>
                <a:cs typeface="Arial"/>
                <a:sym typeface="Arial"/>
              </a:rPr>
              <a:t>Median</a:t>
            </a:r>
            <a:r>
              <a:rPr kumimoji="0" sz="1000" b="1" i="0" u="none" strike="noStrike" kern="1200" cap="none" spc="-45" normalizeH="0" baseline="0" noProof="0" dirty="0">
                <a:ln>
                  <a:noFill/>
                </a:ln>
                <a:solidFill>
                  <a:srgbClr val="C0000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C00000"/>
                </a:solidFill>
                <a:effectLst/>
                <a:uLnTx/>
                <a:uFillTx/>
                <a:latin typeface="Arial"/>
                <a:ea typeface="+mn-ea"/>
                <a:cs typeface="Arial"/>
                <a:sym typeface="Arial"/>
              </a:rPr>
              <a:t>37.3</a:t>
            </a:r>
            <a:r>
              <a:rPr kumimoji="0" sz="1000" b="1" i="0" u="none" strike="noStrike" kern="1200" cap="none" spc="-40" normalizeH="0" baseline="0" noProof="0" dirty="0">
                <a:ln>
                  <a:noFill/>
                </a:ln>
                <a:solidFill>
                  <a:srgbClr val="C0000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C00000"/>
                </a:solidFill>
                <a:effectLst/>
                <a:uLnTx/>
                <a:uFillTx/>
                <a:latin typeface="Arial"/>
                <a:ea typeface="+mn-ea"/>
                <a:cs typeface="Arial"/>
                <a:sym typeface="Arial"/>
              </a:rPr>
              <a:t>months</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85" name="object 80"/>
          <p:cNvSpPr txBox="1"/>
          <p:nvPr/>
        </p:nvSpPr>
        <p:spPr>
          <a:xfrm>
            <a:off x="3965447" y="3204690"/>
            <a:ext cx="121729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0B41CD"/>
                </a:solidFill>
                <a:effectLst/>
                <a:uLnTx/>
                <a:uFillTx/>
                <a:latin typeface="Arial"/>
                <a:ea typeface="+mn-ea"/>
                <a:cs typeface="Arial"/>
                <a:sym typeface="Arial"/>
              </a:rPr>
              <a:t>Median</a:t>
            </a:r>
            <a:r>
              <a:rPr kumimoji="0" sz="1000" b="1" i="0" u="none" strike="noStrike" kern="1200" cap="none" spc="-45" normalizeH="0" baseline="0" noProof="0" dirty="0">
                <a:ln>
                  <a:noFill/>
                </a:ln>
                <a:solidFill>
                  <a:srgbClr val="0B41CD"/>
                </a:solidFill>
                <a:effectLst/>
                <a:uLnTx/>
                <a:uFillTx/>
                <a:latin typeface="Arial"/>
                <a:ea typeface="+mn-ea"/>
                <a:cs typeface="Arial"/>
                <a:sym typeface="Arial"/>
              </a:rPr>
              <a:t> </a:t>
            </a:r>
            <a:r>
              <a:rPr kumimoji="0" sz="1000" b="1" i="0" u="none" strike="noStrike" kern="1200" cap="none" spc="-5" normalizeH="0" baseline="0" noProof="0" dirty="0">
                <a:ln>
                  <a:noFill/>
                </a:ln>
                <a:solidFill>
                  <a:srgbClr val="0B41CD"/>
                </a:solidFill>
                <a:effectLst/>
                <a:uLnTx/>
                <a:uFillTx/>
                <a:latin typeface="Arial"/>
                <a:ea typeface="+mn-ea"/>
                <a:cs typeface="Arial"/>
                <a:sym typeface="Arial"/>
              </a:rPr>
              <a:t>not</a:t>
            </a:r>
            <a:r>
              <a:rPr kumimoji="0" sz="1000" b="1" i="0" u="none" strike="noStrike" kern="1200" cap="none" spc="-40" normalizeH="0" baseline="0" noProof="0" dirty="0">
                <a:ln>
                  <a:noFill/>
                </a:ln>
                <a:solidFill>
                  <a:srgbClr val="0B41CD"/>
                </a:solidFill>
                <a:effectLst/>
                <a:uLnTx/>
                <a:uFillTx/>
                <a:latin typeface="Arial"/>
                <a:ea typeface="+mn-ea"/>
                <a:cs typeface="Arial"/>
                <a:sym typeface="Arial"/>
              </a:rPr>
              <a:t> </a:t>
            </a:r>
            <a:r>
              <a:rPr kumimoji="0" sz="1000" b="1" i="0" u="none" strike="noStrike" kern="1200" cap="none" spc="-5" normalizeH="0" baseline="0" noProof="0" dirty="0">
                <a:ln>
                  <a:noFill/>
                </a:ln>
                <a:solidFill>
                  <a:srgbClr val="0B41CD"/>
                </a:solidFill>
                <a:effectLst/>
                <a:uLnTx/>
                <a:uFillTx/>
                <a:latin typeface="Arial"/>
                <a:ea typeface="+mn-ea"/>
                <a:cs typeface="Arial"/>
                <a:sym typeface="Arial"/>
              </a:rPr>
              <a:t>reached</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86" name="object 81"/>
          <p:cNvSpPr txBox="1"/>
          <p:nvPr/>
        </p:nvSpPr>
        <p:spPr>
          <a:xfrm>
            <a:off x="3396716" y="4036550"/>
            <a:ext cx="1786889" cy="501015"/>
          </a:xfrm>
          <a:prstGeom prst="rect">
            <a:avLst/>
          </a:prstGeom>
        </p:spPr>
        <p:txBody>
          <a:bodyPr vert="horz" wrap="square" lIns="0" tIns="31114" rIns="0" bIns="0" rtlCol="0">
            <a:spAutoFit/>
          </a:bodyPr>
          <a:lstStyle/>
          <a:p>
            <a:pPr marL="12700" marR="5080" lvl="0" indent="0" algn="l" defTabSz="914400" rtl="0" eaLnBrk="1" fontAlgn="auto" latinLnBrk="0" hangingPunct="1">
              <a:lnSpc>
                <a:spcPts val="1820"/>
              </a:lnSpc>
              <a:spcBef>
                <a:spcPts val="244"/>
              </a:spcBef>
              <a:spcAft>
                <a:spcPts val="0"/>
              </a:spcAft>
              <a:buClrTx/>
              <a:buSzTx/>
              <a:buFontTx/>
              <a:buNone/>
              <a:tabLst/>
              <a:defRPr/>
            </a:pP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DFS</a:t>
            </a:r>
            <a:r>
              <a:rPr kumimoji="0" sz="1600" b="1" i="0" u="none" strike="noStrike" kern="1200" cap="none" spc="43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HR=0.43 </a:t>
            </a:r>
            <a:r>
              <a:rPr kumimoji="0" sz="1600" b="1" i="0" u="none" strike="noStrike" kern="1200" cap="none" spc="0" normalizeH="0" baseline="0" noProof="0" dirty="0">
                <a:ln>
                  <a:noFill/>
                </a:ln>
                <a:solidFill>
                  <a:srgbClr val="44546A"/>
                </a:solidFill>
                <a:effectLst/>
                <a:uLnTx/>
                <a:uFillTx/>
                <a:latin typeface="Arial"/>
                <a:ea typeface="+mn-ea"/>
                <a:cs typeface="Arial"/>
                <a:sym typeface="Arial"/>
              </a:rPr>
              <a:t> (95%</a:t>
            </a:r>
            <a:r>
              <a:rPr kumimoji="0" sz="16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CI</a:t>
            </a:r>
            <a:r>
              <a:rPr kumimoji="0" sz="16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0.26–0.71)</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87" name="object 82"/>
          <p:cNvSpPr txBox="1"/>
          <p:nvPr/>
        </p:nvSpPr>
        <p:spPr>
          <a:xfrm>
            <a:off x="582801" y="5311542"/>
            <a:ext cx="862330" cy="352425"/>
          </a:xfrm>
          <a:prstGeom prst="rect">
            <a:avLst/>
          </a:prstGeom>
        </p:spPr>
        <p:txBody>
          <a:bodyPr vert="horz" wrap="square" lIns="0" tIns="19050" rIns="0" bIns="0" rtlCol="0">
            <a:spAutoFit/>
          </a:bodyPr>
          <a:lstStyle/>
          <a:p>
            <a:pPr marL="12700" marR="5080" lvl="0" indent="0" algn="l" defTabSz="914400" rtl="0" eaLnBrk="1" fontAlgn="auto" latinLnBrk="0" hangingPunct="1">
              <a:lnSpc>
                <a:spcPts val="810"/>
              </a:lnSpc>
              <a:spcBef>
                <a:spcPts val="150"/>
              </a:spcBef>
              <a:spcAft>
                <a:spcPts val="0"/>
              </a:spcAft>
              <a:buClrTx/>
              <a:buSzTx/>
              <a:buFontTx/>
              <a:buNone/>
              <a:tabLst>
                <a:tab pos="700405" algn="l"/>
              </a:tabLst>
              <a:defRPr/>
            </a:pPr>
            <a:r>
              <a:rPr kumimoji="0" sz="700" b="0" i="0" u="none" strike="noStrike" kern="1200" cap="none" spc="-5" normalizeH="0" baseline="0" noProof="0" dirty="0">
                <a:ln>
                  <a:noFill/>
                </a:ln>
                <a:solidFill>
                  <a:srgbClr val="44546A"/>
                </a:solidFill>
                <a:effectLst/>
                <a:uLnTx/>
                <a:uFillTx/>
                <a:latin typeface="Arial MT"/>
                <a:ea typeface="+mn-ea"/>
                <a:cs typeface="Arial MT"/>
                <a:sym typeface="Arial"/>
              </a:rPr>
              <a:t>No. at </a:t>
            </a:r>
            <a:r>
              <a:rPr kumimoji="0" sz="700" b="0" i="0" u="none" strike="noStrike" kern="1200" cap="none" spc="0" normalizeH="0" baseline="0" noProof="0" dirty="0">
                <a:ln>
                  <a:noFill/>
                </a:ln>
                <a:solidFill>
                  <a:srgbClr val="44546A"/>
                </a:solidFill>
                <a:effectLst/>
                <a:uLnTx/>
                <a:uFillTx/>
                <a:latin typeface="Arial MT"/>
                <a:ea typeface="+mn-ea"/>
                <a:cs typeface="Arial MT"/>
                <a:sym typeface="Arial"/>
              </a:rPr>
              <a:t>risk </a:t>
            </a:r>
            <a:r>
              <a:rPr kumimoji="0" sz="7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Atezolizuma</a:t>
            </a:r>
            <a:r>
              <a:rPr kumimoji="0" sz="700" b="0" i="0" u="none" strike="noStrike" kern="1200" cap="none" spc="0" normalizeH="0" baseline="0" noProof="0" dirty="0">
                <a:ln>
                  <a:noFill/>
                </a:ln>
                <a:solidFill>
                  <a:srgbClr val="0B41CD"/>
                </a:solidFill>
                <a:effectLst/>
                <a:uLnTx/>
                <a:uFillTx/>
                <a:latin typeface="Arial MT"/>
                <a:ea typeface="+mn-ea"/>
                <a:cs typeface="Arial MT"/>
                <a:sym typeface="Arial"/>
              </a:rPr>
              <a:t>b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106</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60"/>
              </a:spcBef>
              <a:spcAft>
                <a:spcPts val="0"/>
              </a:spcAft>
              <a:buClrTx/>
              <a:buSzTx/>
              <a:buFontTx/>
              <a:buNone/>
              <a:tabLst>
                <a:tab pos="700405" algn="l"/>
              </a:tabLst>
              <a:defRPr/>
            </a:pP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BS</a:t>
            </a:r>
            <a:r>
              <a:rPr kumimoji="0" sz="700" b="0" i="0" u="none" strike="noStrike" kern="1200" cap="none" spc="0" normalizeH="0" baseline="0" noProof="0" dirty="0">
                <a:ln>
                  <a:noFill/>
                </a:ln>
                <a:solidFill>
                  <a:srgbClr val="C00000"/>
                </a:solidFill>
                <a:effectLst/>
                <a:uLnTx/>
                <a:uFillTx/>
                <a:latin typeface="Arial MT"/>
                <a:ea typeface="+mn-ea"/>
                <a:cs typeface="Arial MT"/>
                <a:sym typeface="Arial"/>
              </a:rPr>
              <a:t>C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103</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288" name="object 83"/>
          <p:cNvSpPr txBox="1"/>
          <p:nvPr/>
        </p:nvSpPr>
        <p:spPr>
          <a:xfrm>
            <a:off x="1307121" y="4838422"/>
            <a:ext cx="3837304" cy="474980"/>
          </a:xfrm>
          <a:prstGeom prst="rect">
            <a:avLst/>
          </a:prstGeom>
        </p:spPr>
        <p:txBody>
          <a:bodyPr vert="horz" wrap="square" lIns="0" tIns="70485" rIns="0" bIns="0" rtlCol="0">
            <a:spAutoFit/>
          </a:bodyPr>
          <a:lstStyle/>
          <a:p>
            <a:pPr marL="0" marR="0" lvl="0" indent="0" algn="ctr" defTabSz="914400" rtl="0" eaLnBrk="1" fontAlgn="auto" latinLnBrk="0" hangingPunct="1">
              <a:lnSpc>
                <a:spcPct val="100000"/>
              </a:lnSpc>
              <a:spcBef>
                <a:spcPts val="555"/>
              </a:spcBef>
              <a:spcAft>
                <a:spcPts val="0"/>
              </a:spcAft>
              <a:buClrTx/>
              <a:buSzTx/>
              <a:buFontTx/>
              <a:buNone/>
              <a:tabLst>
                <a:tab pos="206375" algn="l"/>
                <a:tab pos="414020" algn="l"/>
                <a:tab pos="621030" algn="l"/>
              </a:tabLst>
              <a:defRPr/>
            </a:pPr>
            <a:r>
              <a:rPr kumimoji="0" sz="800" b="1" i="0" u="none" strike="noStrike" kern="1200" cap="none" spc="0" normalizeH="0" baseline="0" noProof="0" dirty="0">
                <a:ln>
                  <a:noFill/>
                </a:ln>
                <a:solidFill>
                  <a:srgbClr val="44546A"/>
                </a:solidFill>
                <a:effectLst/>
                <a:uLnTx/>
                <a:uFillTx/>
                <a:latin typeface="Arial"/>
                <a:ea typeface="+mn-ea"/>
                <a:cs typeface="Arial"/>
                <a:sym typeface="Arial"/>
              </a:rPr>
              <a:t>0	3	6	9   </a:t>
            </a:r>
            <a:r>
              <a:rPr kumimoji="0" sz="800" b="1" i="0" u="none" strike="noStrike" kern="1200" cap="none" spc="6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12</a:t>
            </a:r>
            <a:r>
              <a:rPr kumimoji="0" sz="800" b="1" i="0" u="none" strike="noStrike" kern="1200" cap="none" spc="51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15</a:t>
            </a:r>
            <a:r>
              <a:rPr kumimoji="0" sz="800" b="1" i="0" u="none" strike="noStrike" kern="1200" cap="none" spc="509"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18</a:t>
            </a:r>
            <a:r>
              <a:rPr kumimoji="0" sz="800" b="1" i="0" u="none" strike="noStrike" kern="1200" cap="none" spc="51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21</a:t>
            </a:r>
            <a:r>
              <a:rPr kumimoji="0" sz="800" b="1" i="0" u="none" strike="noStrike" kern="1200" cap="none" spc="509"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24</a:t>
            </a:r>
            <a:r>
              <a:rPr kumimoji="0" sz="800" b="1" i="0" u="none" strike="noStrike" kern="1200" cap="none" spc="51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27</a:t>
            </a:r>
            <a:r>
              <a:rPr kumimoji="0" sz="800" b="1" i="0" u="none" strike="noStrike" kern="1200" cap="none" spc="509"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30</a:t>
            </a:r>
            <a:r>
              <a:rPr kumimoji="0" sz="800" b="1" i="0" u="none" strike="noStrike" kern="1200" cap="none" spc="51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33</a:t>
            </a:r>
            <a:r>
              <a:rPr kumimoji="0" sz="800" b="1" i="0" u="none" strike="noStrike" kern="1200" cap="none" spc="509"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36</a:t>
            </a:r>
            <a:r>
              <a:rPr kumimoji="0" sz="800" b="1" i="0" u="none" strike="noStrike" kern="1200" cap="none" spc="51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39</a:t>
            </a:r>
            <a:r>
              <a:rPr kumimoji="0" sz="800" b="1" i="0" u="none" strike="noStrike" kern="1200" cap="none" spc="509"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42</a:t>
            </a:r>
            <a:r>
              <a:rPr kumimoji="0" sz="800" b="1" i="0" u="none" strike="noStrike" kern="1200" cap="none" spc="51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45</a:t>
            </a:r>
            <a:r>
              <a:rPr kumimoji="0" sz="800" b="1" i="0" u="none" strike="noStrike" kern="1200" cap="none" spc="509"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48</a:t>
            </a:r>
            <a:r>
              <a:rPr kumimoji="0" sz="800" b="1" i="0" u="none" strike="noStrike" kern="1200" cap="none" spc="51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51</a:t>
            </a:r>
            <a:r>
              <a:rPr kumimoji="0" sz="800" b="1" i="0" u="none" strike="noStrike" kern="1200" cap="none" spc="509"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54</a:t>
            </a:r>
            <a:endParaRPr kumimoji="0" sz="800" b="0" i="0" u="none" strike="noStrike" kern="1200" cap="none" spc="0" normalizeH="0" baseline="0" noProof="0">
              <a:ln>
                <a:noFill/>
              </a:ln>
              <a:solidFill>
                <a:prstClr val="black"/>
              </a:solidFill>
              <a:effectLst/>
              <a:uLnTx/>
              <a:uFillTx/>
              <a:latin typeface="Arial"/>
              <a:ea typeface="+mn-ea"/>
              <a:cs typeface="Arial"/>
              <a:sym typeface="Arial"/>
            </a:endParaRPr>
          </a:p>
          <a:p>
            <a:pPr marL="0" marR="24130" lvl="0" indent="0" algn="ctr" defTabSz="914400" rtl="0" eaLnBrk="1" fontAlgn="auto" latinLnBrk="0" hangingPunct="1">
              <a:lnSpc>
                <a:spcPct val="100000"/>
              </a:lnSpc>
              <a:spcBef>
                <a:spcPts val="685"/>
              </a:spcBef>
              <a:spcAft>
                <a:spcPts val="0"/>
              </a:spcAft>
              <a:buClrTx/>
              <a:buSzTx/>
              <a:buFontTx/>
              <a:buNone/>
              <a:tabLst/>
              <a:defRPr/>
            </a:pPr>
            <a:r>
              <a:rPr kumimoji="0" sz="1200" b="1" i="0" u="none" strike="noStrike" kern="1200" cap="none" spc="-10" normalizeH="0" baseline="0" noProof="0" dirty="0">
                <a:ln>
                  <a:noFill/>
                </a:ln>
                <a:solidFill>
                  <a:srgbClr val="44546A"/>
                </a:solidFill>
                <a:effectLst/>
                <a:uLnTx/>
                <a:uFillTx/>
                <a:latin typeface="Arial"/>
                <a:ea typeface="+mn-ea"/>
                <a:cs typeface="Arial"/>
                <a:sym typeface="Arial"/>
              </a:rPr>
              <a:t>Time</a:t>
            </a:r>
            <a:r>
              <a:rPr kumimoji="0" sz="12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0" normalizeH="0" baseline="0" noProof="0" dirty="0">
                <a:ln>
                  <a:noFill/>
                </a:ln>
                <a:solidFill>
                  <a:srgbClr val="44546A"/>
                </a:solidFill>
                <a:effectLst/>
                <a:uLnTx/>
                <a:uFillTx/>
                <a:latin typeface="Arial"/>
                <a:ea typeface="+mn-ea"/>
                <a:cs typeface="Arial"/>
                <a:sym typeface="Arial"/>
              </a:rPr>
              <a:t>(months)</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89" name="object 84"/>
          <p:cNvSpPr txBox="1">
            <a:spLocks/>
          </p:cNvSpPr>
          <p:nvPr/>
        </p:nvSpPr>
        <p:spPr>
          <a:xfrm>
            <a:off x="721024" y="342163"/>
            <a:ext cx="10589260" cy="836294"/>
          </a:xfrm>
          <a:prstGeom prst="rect">
            <a:avLst/>
          </a:prstGeom>
        </p:spPr>
        <p:txBody>
          <a:bodyPr vert="horz" wrap="square" lIns="0" tIns="60960" rIns="0" bIns="0" rtlCol="0">
            <a:spAutoFit/>
          </a:bodyPr>
          <a:lstStyle>
            <a:lvl1pPr>
              <a:defRPr sz="2800" b="0" i="0">
                <a:solidFill>
                  <a:srgbClr val="7D0096"/>
                </a:solidFill>
                <a:latin typeface="Arial MT"/>
                <a:ea typeface="+mj-ea"/>
                <a:cs typeface="Arial MT"/>
              </a:defRPr>
            </a:lvl1pPr>
          </a:lstStyle>
          <a:p>
            <a:pPr marL="12700" marR="5080" lvl="0" indent="0" algn="l" defTabSz="914400" rtl="0" eaLnBrk="1" fontAlgn="auto" latinLnBrk="0" hangingPunct="1">
              <a:lnSpc>
                <a:spcPts val="3020"/>
              </a:lnSpc>
              <a:spcBef>
                <a:spcPts val="480"/>
              </a:spcBef>
              <a:spcAft>
                <a:spcPts val="0"/>
              </a:spcAft>
              <a:buClrTx/>
              <a:buSzTx/>
              <a:buFontTx/>
              <a:buNone/>
              <a:tabLst/>
              <a:defRPr/>
            </a:pPr>
            <a:r>
              <a:rPr kumimoji="0" lang="en-US" sz="2800" b="1" i="0" u="none" strike="noStrike" kern="0" cap="none" spc="-5" normalizeH="0" baseline="0" noProof="0" smtClean="0">
                <a:ln>
                  <a:noFill/>
                </a:ln>
                <a:solidFill>
                  <a:srgbClr val="9900CC"/>
                </a:solidFill>
                <a:effectLst/>
                <a:uLnTx/>
                <a:uFillTx/>
                <a:latin typeface="Arial"/>
                <a:ea typeface="+mj-ea"/>
                <a:cs typeface="Arial"/>
              </a:rPr>
              <a:t>IMpower010: </a:t>
            </a:r>
            <a:r>
              <a:rPr kumimoji="0" lang="en-US" sz="2800" b="1" i="0" u="none" strike="noStrike" kern="0" cap="none" spc="-5" normalizeH="0" baseline="0" noProof="0" smtClean="0">
                <a:ln>
                  <a:noFill/>
                </a:ln>
                <a:solidFill>
                  <a:srgbClr val="9900CC"/>
                </a:solidFill>
                <a:effectLst/>
                <a:uLnTx/>
                <a:uFillTx/>
                <a:latin typeface="Arial MT"/>
                <a:ea typeface="+mj-ea"/>
              </a:rPr>
              <a:t>DFS benefit and </a:t>
            </a:r>
            <a:r>
              <a:rPr kumimoji="0" lang="en-US" sz="2800" b="1" i="0" u="none" strike="noStrike" kern="0" cap="none" spc="0" normalizeH="0" baseline="0" noProof="0" smtClean="0">
                <a:ln>
                  <a:noFill/>
                </a:ln>
                <a:solidFill>
                  <a:srgbClr val="9900CC"/>
                </a:solidFill>
                <a:effectLst/>
                <a:uLnTx/>
                <a:uFillTx/>
                <a:latin typeface="Arial MT"/>
                <a:ea typeface="+mj-ea"/>
              </a:rPr>
              <a:t>clinically meaningful </a:t>
            </a:r>
            <a:r>
              <a:rPr kumimoji="0" lang="en-US" sz="2800" b="1" i="0" u="none" strike="noStrike" kern="0" cap="none" spc="-5" normalizeH="0" baseline="0" noProof="0" smtClean="0">
                <a:ln>
                  <a:noFill/>
                </a:ln>
                <a:solidFill>
                  <a:srgbClr val="9900CC"/>
                </a:solidFill>
                <a:effectLst/>
                <a:uLnTx/>
                <a:uFillTx/>
                <a:latin typeface="Arial MT"/>
                <a:ea typeface="+mj-ea"/>
              </a:rPr>
              <a:t>OS trend in the </a:t>
            </a:r>
            <a:r>
              <a:rPr kumimoji="0" lang="en-US" sz="2800" b="1" i="0" u="none" strike="noStrike" kern="0" cap="none" spc="-765" normalizeH="0" baseline="0" noProof="0" smtClean="0">
                <a:ln>
                  <a:noFill/>
                </a:ln>
                <a:solidFill>
                  <a:srgbClr val="9900CC"/>
                </a:solidFill>
                <a:effectLst/>
                <a:uLnTx/>
                <a:uFillTx/>
                <a:latin typeface="Arial MT"/>
                <a:ea typeface="+mj-ea"/>
              </a:rPr>
              <a:t> </a:t>
            </a:r>
            <a:r>
              <a:rPr kumimoji="0" lang="en-US" sz="2800" b="1" i="0" u="none" strike="noStrike" kern="0" cap="none" spc="-10" normalizeH="0" baseline="0" noProof="0" smtClean="0">
                <a:ln>
                  <a:noFill/>
                </a:ln>
                <a:solidFill>
                  <a:srgbClr val="9900CC"/>
                </a:solidFill>
                <a:effectLst/>
                <a:uLnTx/>
                <a:uFillTx/>
                <a:latin typeface="Arial MT"/>
                <a:ea typeface="+mj-ea"/>
              </a:rPr>
              <a:t>PD-L1</a:t>
            </a:r>
            <a:r>
              <a:rPr kumimoji="0" lang="en-US" sz="2800" b="1" i="0" u="none" strike="noStrike" kern="0" cap="none" spc="-15" normalizeH="0" baseline="0" noProof="0" smtClean="0">
                <a:ln>
                  <a:noFill/>
                </a:ln>
                <a:solidFill>
                  <a:srgbClr val="9900CC"/>
                </a:solidFill>
                <a:effectLst/>
                <a:uLnTx/>
                <a:uFillTx/>
                <a:latin typeface="Arial MT"/>
                <a:ea typeface="+mj-ea"/>
              </a:rPr>
              <a:t> </a:t>
            </a:r>
            <a:r>
              <a:rPr kumimoji="0" lang="en-US" sz="2800" b="1" i="0" u="none" strike="noStrike" kern="0" cap="none" spc="-5" normalizeH="0" baseline="0" noProof="0" smtClean="0">
                <a:ln>
                  <a:noFill/>
                </a:ln>
                <a:solidFill>
                  <a:srgbClr val="9900CC"/>
                </a:solidFill>
                <a:effectLst/>
                <a:uLnTx/>
                <a:uFillTx/>
                <a:latin typeface="Arial MT"/>
                <a:ea typeface="+mj-ea"/>
              </a:rPr>
              <a:t>≥50% (</a:t>
            </a:r>
            <a:r>
              <a:rPr kumimoji="0" lang="en-US" sz="2800" b="1" i="0" u="none" strike="noStrike" kern="0" cap="none" spc="0" normalizeH="0" baseline="0" noProof="0" smtClean="0">
                <a:ln>
                  <a:noFill/>
                </a:ln>
                <a:solidFill>
                  <a:srgbClr val="9900CC"/>
                </a:solidFill>
                <a:effectLst/>
                <a:uLnTx/>
                <a:uFillTx/>
                <a:latin typeface="Arial MT"/>
                <a:ea typeface="+mj-ea"/>
              </a:rPr>
              <a:t>stage</a:t>
            </a:r>
            <a:r>
              <a:rPr kumimoji="0" lang="en-US" sz="2800" b="1" i="0" u="none" strike="noStrike" kern="0" cap="none" spc="-5" normalizeH="0" baseline="0" noProof="0" smtClean="0">
                <a:ln>
                  <a:noFill/>
                </a:ln>
                <a:solidFill>
                  <a:srgbClr val="9900CC"/>
                </a:solidFill>
                <a:effectLst/>
                <a:uLnTx/>
                <a:uFillTx/>
                <a:latin typeface="Arial MT"/>
                <a:ea typeface="+mj-ea"/>
              </a:rPr>
              <a:t> II–IIIA)</a:t>
            </a:r>
            <a:endParaRPr kumimoji="0" lang="en-US" sz="2800" b="1" i="0" u="none" strike="noStrike" kern="0" cap="none" spc="-5" normalizeH="0" baseline="0" noProof="0" dirty="0">
              <a:ln>
                <a:noFill/>
              </a:ln>
              <a:solidFill>
                <a:srgbClr val="9900CC"/>
              </a:solidFill>
              <a:effectLst/>
              <a:uLnTx/>
              <a:uFillTx/>
              <a:latin typeface="Arial MT"/>
              <a:ea typeface="+mj-ea"/>
            </a:endParaRPr>
          </a:p>
        </p:txBody>
      </p:sp>
      <p:sp>
        <p:nvSpPr>
          <p:cNvPr id="290" name="object 85"/>
          <p:cNvSpPr txBox="1"/>
          <p:nvPr/>
        </p:nvSpPr>
        <p:spPr>
          <a:xfrm>
            <a:off x="821480" y="6519207"/>
            <a:ext cx="5097780" cy="128240"/>
          </a:xfrm>
          <a:prstGeom prst="rect">
            <a:avLst/>
          </a:prstGeom>
        </p:spPr>
        <p:txBody>
          <a:bodyPr vert="horz" wrap="square" lIns="0" tIns="12700" rIns="0" bIns="0" rtlCol="0">
            <a:spAutoFit/>
          </a:bodyPr>
          <a:lstStyle/>
          <a:p>
            <a:pPr marL="12700" marR="0" lvl="0" indent="0" algn="l" defTabSz="914400" rtl="0" eaLnBrk="1" fontAlgn="auto" latinLnBrk="0" hangingPunct="1">
              <a:lnSpc>
                <a:spcPts val="910"/>
              </a:lnSpc>
              <a:spcBef>
                <a:spcPts val="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1. Felip, et al. ELCC 2022; 2.</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Felip, et al. Lancet 2021; 3.</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Felip, et al. WCLC 2022; 4.</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Felip, et al.</a:t>
            </a:r>
            <a:r>
              <a:rPr kumimoji="0" sz="8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Ann Oncol 2023</a:t>
            </a:r>
            <a:endParaRPr kumimoji="0" sz="800" b="0" i="0" u="none" strike="noStrike" kern="1200" cap="none" spc="0" normalizeH="0" baseline="0" noProof="0" dirty="0">
              <a:ln>
                <a:noFill/>
              </a:ln>
              <a:solidFill>
                <a:prstClr val="black"/>
              </a:solidFill>
              <a:effectLst/>
              <a:uLnTx/>
              <a:uFillTx/>
              <a:latin typeface="Arial MT"/>
              <a:ea typeface="+mn-ea"/>
              <a:cs typeface="Arial MT"/>
              <a:sym typeface="Arial"/>
            </a:endParaRPr>
          </a:p>
        </p:txBody>
      </p:sp>
      <p:grpSp>
        <p:nvGrpSpPr>
          <p:cNvPr id="291" name="object 86"/>
          <p:cNvGrpSpPr/>
          <p:nvPr/>
        </p:nvGrpSpPr>
        <p:grpSpPr>
          <a:xfrm>
            <a:off x="7262642" y="2629363"/>
            <a:ext cx="3672840" cy="2287905"/>
            <a:chOff x="7262642" y="2629363"/>
            <a:chExt cx="3672840" cy="2287905"/>
          </a:xfrm>
        </p:grpSpPr>
        <p:sp>
          <p:nvSpPr>
            <p:cNvPr id="292" name="object 87"/>
            <p:cNvSpPr/>
            <p:nvPr/>
          </p:nvSpPr>
          <p:spPr>
            <a:xfrm>
              <a:off x="7313382" y="2638888"/>
              <a:ext cx="3612515" cy="2225040"/>
            </a:xfrm>
            <a:custGeom>
              <a:avLst/>
              <a:gdLst/>
              <a:ahLst/>
              <a:cxnLst/>
              <a:rect l="l" t="t" r="r" b="b"/>
              <a:pathLst>
                <a:path w="3612515" h="2225040">
                  <a:moveTo>
                    <a:pt x="0" y="0"/>
                  </a:moveTo>
                  <a:lnTo>
                    <a:pt x="0" y="2224743"/>
                  </a:lnTo>
                  <a:lnTo>
                    <a:pt x="3612085" y="2224743"/>
                  </a:lnTo>
                </a:path>
              </a:pathLst>
            </a:custGeom>
            <a:ln w="190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3" name="object 88"/>
            <p:cNvSpPr/>
            <p:nvPr/>
          </p:nvSpPr>
          <p:spPr>
            <a:xfrm>
              <a:off x="7303869" y="4881411"/>
              <a:ext cx="3566160" cy="0"/>
            </a:xfrm>
            <a:custGeom>
              <a:avLst/>
              <a:gdLst/>
              <a:ahLst/>
              <a:cxnLst/>
              <a:rect l="l" t="t" r="r" b="b"/>
              <a:pathLst>
                <a:path w="3566159">
                  <a:moveTo>
                    <a:pt x="0" y="0"/>
                  </a:moveTo>
                  <a:lnTo>
                    <a:pt x="19024" y="0"/>
                  </a:lnTo>
                </a:path>
                <a:path w="3566159">
                  <a:moveTo>
                    <a:pt x="148399" y="0"/>
                  </a:moveTo>
                  <a:lnTo>
                    <a:pt x="167424" y="0"/>
                  </a:lnTo>
                </a:path>
                <a:path w="3566159">
                  <a:moveTo>
                    <a:pt x="296801" y="0"/>
                  </a:moveTo>
                  <a:lnTo>
                    <a:pt x="315826" y="0"/>
                  </a:lnTo>
                </a:path>
                <a:path w="3566159">
                  <a:moveTo>
                    <a:pt x="442073" y="0"/>
                  </a:moveTo>
                  <a:lnTo>
                    <a:pt x="461098" y="0"/>
                  </a:lnTo>
                </a:path>
                <a:path w="3566159">
                  <a:moveTo>
                    <a:pt x="591018" y="0"/>
                  </a:moveTo>
                  <a:lnTo>
                    <a:pt x="610043" y="0"/>
                  </a:lnTo>
                </a:path>
                <a:path w="3566159">
                  <a:moveTo>
                    <a:pt x="738739" y="0"/>
                  </a:moveTo>
                  <a:lnTo>
                    <a:pt x="757764" y="0"/>
                  </a:lnTo>
                </a:path>
                <a:path w="3566159">
                  <a:moveTo>
                    <a:pt x="888364" y="0"/>
                  </a:moveTo>
                  <a:lnTo>
                    <a:pt x="907389" y="0"/>
                  </a:lnTo>
                </a:path>
                <a:path w="3566159">
                  <a:moveTo>
                    <a:pt x="1034316" y="0"/>
                  </a:moveTo>
                  <a:lnTo>
                    <a:pt x="1053341" y="0"/>
                  </a:lnTo>
                </a:path>
                <a:path w="3566159">
                  <a:moveTo>
                    <a:pt x="1183261" y="0"/>
                  </a:moveTo>
                  <a:lnTo>
                    <a:pt x="1202286" y="0"/>
                  </a:lnTo>
                </a:path>
                <a:path w="3566159">
                  <a:moveTo>
                    <a:pt x="1329758" y="0"/>
                  </a:moveTo>
                  <a:lnTo>
                    <a:pt x="1348783" y="0"/>
                  </a:lnTo>
                </a:path>
                <a:path w="3566159">
                  <a:moveTo>
                    <a:pt x="1478704" y="0"/>
                  </a:moveTo>
                  <a:lnTo>
                    <a:pt x="1497729" y="0"/>
                  </a:lnTo>
                </a:path>
                <a:path w="3566159">
                  <a:moveTo>
                    <a:pt x="1625879" y="0"/>
                  </a:moveTo>
                  <a:lnTo>
                    <a:pt x="1644904" y="0"/>
                  </a:lnTo>
                </a:path>
                <a:path w="3566159">
                  <a:moveTo>
                    <a:pt x="1771288" y="0"/>
                  </a:moveTo>
                  <a:lnTo>
                    <a:pt x="1790313" y="0"/>
                  </a:lnTo>
                </a:path>
                <a:path w="3566159">
                  <a:moveTo>
                    <a:pt x="1920777" y="0"/>
                  </a:moveTo>
                  <a:lnTo>
                    <a:pt x="1939802" y="0"/>
                  </a:lnTo>
                </a:path>
                <a:path w="3566159">
                  <a:moveTo>
                    <a:pt x="2067954" y="0"/>
                  </a:moveTo>
                  <a:lnTo>
                    <a:pt x="2086979" y="0"/>
                  </a:lnTo>
                </a:path>
                <a:path w="3566159">
                  <a:moveTo>
                    <a:pt x="2215675" y="0"/>
                  </a:moveTo>
                  <a:lnTo>
                    <a:pt x="2234700" y="0"/>
                  </a:lnTo>
                </a:path>
                <a:path w="3566159">
                  <a:moveTo>
                    <a:pt x="2362851" y="0"/>
                  </a:moveTo>
                  <a:lnTo>
                    <a:pt x="2381876" y="0"/>
                  </a:lnTo>
                </a:path>
                <a:path w="3566159">
                  <a:moveTo>
                    <a:pt x="2511661" y="0"/>
                  </a:moveTo>
                  <a:lnTo>
                    <a:pt x="2530686" y="0"/>
                  </a:lnTo>
                </a:path>
                <a:path w="3566159">
                  <a:moveTo>
                    <a:pt x="2656524" y="0"/>
                  </a:moveTo>
                  <a:lnTo>
                    <a:pt x="2675549" y="0"/>
                  </a:lnTo>
                </a:path>
                <a:path w="3566159">
                  <a:moveTo>
                    <a:pt x="2805469" y="0"/>
                  </a:moveTo>
                  <a:lnTo>
                    <a:pt x="2824494" y="0"/>
                  </a:lnTo>
                </a:path>
                <a:path w="3566159">
                  <a:moveTo>
                    <a:pt x="2953735" y="0"/>
                  </a:moveTo>
                  <a:lnTo>
                    <a:pt x="2972760" y="0"/>
                  </a:lnTo>
                </a:path>
                <a:path w="3566159">
                  <a:moveTo>
                    <a:pt x="3101456" y="0"/>
                  </a:moveTo>
                  <a:lnTo>
                    <a:pt x="3120481" y="0"/>
                  </a:lnTo>
                </a:path>
                <a:path w="3566159">
                  <a:moveTo>
                    <a:pt x="3250400" y="0"/>
                  </a:moveTo>
                  <a:lnTo>
                    <a:pt x="3269425" y="0"/>
                  </a:lnTo>
                </a:path>
                <a:path w="3566159">
                  <a:moveTo>
                    <a:pt x="3397032" y="0"/>
                  </a:moveTo>
                  <a:lnTo>
                    <a:pt x="3416057" y="0"/>
                  </a:lnTo>
                </a:path>
                <a:path w="3566159">
                  <a:moveTo>
                    <a:pt x="3546657" y="0"/>
                  </a:moveTo>
                  <a:lnTo>
                    <a:pt x="3565682" y="0"/>
                  </a:lnTo>
                </a:path>
              </a:pathLst>
            </a:custGeom>
            <a:ln w="3555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4" name="object 89"/>
            <p:cNvSpPr/>
            <p:nvPr/>
          </p:nvSpPr>
          <p:spPr>
            <a:xfrm>
              <a:off x="7272167" y="2687257"/>
              <a:ext cx="41275" cy="2176780"/>
            </a:xfrm>
            <a:custGeom>
              <a:avLst/>
              <a:gdLst/>
              <a:ahLst/>
              <a:cxnLst/>
              <a:rect l="l" t="t" r="r" b="b"/>
              <a:pathLst>
                <a:path w="41275" h="2176779">
                  <a:moveTo>
                    <a:pt x="41214" y="2176373"/>
                  </a:moveTo>
                  <a:lnTo>
                    <a:pt x="0" y="2176373"/>
                  </a:lnTo>
                </a:path>
                <a:path w="41275" h="2176779">
                  <a:moveTo>
                    <a:pt x="41214" y="1739314"/>
                  </a:moveTo>
                  <a:lnTo>
                    <a:pt x="0" y="1739314"/>
                  </a:lnTo>
                </a:path>
                <a:path w="41275" h="2176779">
                  <a:moveTo>
                    <a:pt x="41214" y="1305564"/>
                  </a:moveTo>
                  <a:lnTo>
                    <a:pt x="0" y="1305564"/>
                  </a:lnTo>
                </a:path>
                <a:path w="41275" h="2176779">
                  <a:moveTo>
                    <a:pt x="41214" y="868649"/>
                  </a:moveTo>
                  <a:lnTo>
                    <a:pt x="0" y="868649"/>
                  </a:lnTo>
                </a:path>
                <a:path w="41275" h="2176779">
                  <a:moveTo>
                    <a:pt x="41214" y="433749"/>
                  </a:moveTo>
                  <a:lnTo>
                    <a:pt x="0" y="433749"/>
                  </a:lnTo>
                </a:path>
                <a:path w="41275" h="2176779">
                  <a:moveTo>
                    <a:pt x="41214" y="0"/>
                  </a:moveTo>
                  <a:lnTo>
                    <a:pt x="0" y="0"/>
                  </a:lnTo>
                </a:path>
              </a:pathLst>
            </a:custGeom>
            <a:ln w="190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5" name="object 90"/>
            <p:cNvSpPr/>
            <p:nvPr/>
          </p:nvSpPr>
          <p:spPr>
            <a:xfrm>
              <a:off x="7309845" y="2687257"/>
              <a:ext cx="3549015" cy="711200"/>
            </a:xfrm>
            <a:custGeom>
              <a:avLst/>
              <a:gdLst/>
              <a:ahLst/>
              <a:cxnLst/>
              <a:rect l="l" t="t" r="r" b="b"/>
              <a:pathLst>
                <a:path w="3549015" h="711200">
                  <a:moveTo>
                    <a:pt x="0" y="0"/>
                  </a:moveTo>
                  <a:lnTo>
                    <a:pt x="171253" y="0"/>
                  </a:lnTo>
                  <a:lnTo>
                    <a:pt x="171253" y="26488"/>
                  </a:lnTo>
                  <a:lnTo>
                    <a:pt x="271908" y="26488"/>
                  </a:lnTo>
                  <a:lnTo>
                    <a:pt x="271908" y="47650"/>
                  </a:lnTo>
                  <a:lnTo>
                    <a:pt x="411060" y="47650"/>
                  </a:lnTo>
                  <a:lnTo>
                    <a:pt x="411060" y="71115"/>
                  </a:lnTo>
                  <a:lnTo>
                    <a:pt x="480023" y="71115"/>
                  </a:lnTo>
                  <a:lnTo>
                    <a:pt x="480023" y="92710"/>
                  </a:lnTo>
                  <a:lnTo>
                    <a:pt x="672496" y="92710"/>
                  </a:lnTo>
                  <a:lnTo>
                    <a:pt x="672496" y="112575"/>
                  </a:lnTo>
                  <a:lnTo>
                    <a:pt x="733163" y="112575"/>
                  </a:lnTo>
                  <a:lnTo>
                    <a:pt x="733163" y="136617"/>
                  </a:lnTo>
                  <a:lnTo>
                    <a:pt x="834771" y="136617"/>
                  </a:lnTo>
                  <a:lnTo>
                    <a:pt x="834771" y="155763"/>
                  </a:lnTo>
                  <a:lnTo>
                    <a:pt x="887956" y="155763"/>
                  </a:lnTo>
                  <a:lnTo>
                    <a:pt x="887956" y="178940"/>
                  </a:lnTo>
                  <a:lnTo>
                    <a:pt x="929578" y="178940"/>
                  </a:lnTo>
                  <a:lnTo>
                    <a:pt x="929578" y="201830"/>
                  </a:lnTo>
                  <a:lnTo>
                    <a:pt x="963313" y="201830"/>
                  </a:lnTo>
                  <a:lnTo>
                    <a:pt x="963313" y="223423"/>
                  </a:lnTo>
                  <a:lnTo>
                    <a:pt x="1100423" y="223423"/>
                  </a:lnTo>
                  <a:lnTo>
                    <a:pt x="1100423" y="246601"/>
                  </a:lnTo>
                  <a:lnTo>
                    <a:pt x="1113346" y="246601"/>
                  </a:lnTo>
                  <a:lnTo>
                    <a:pt x="1113346" y="271506"/>
                  </a:lnTo>
                  <a:lnTo>
                    <a:pt x="1164355" y="271506"/>
                  </a:lnTo>
                  <a:lnTo>
                    <a:pt x="1164355" y="292236"/>
                  </a:lnTo>
                  <a:lnTo>
                    <a:pt x="1218763" y="292236"/>
                  </a:lnTo>
                  <a:lnTo>
                    <a:pt x="1218763" y="313398"/>
                  </a:lnTo>
                  <a:lnTo>
                    <a:pt x="1285006" y="313398"/>
                  </a:lnTo>
                  <a:lnTo>
                    <a:pt x="1285006" y="343486"/>
                  </a:lnTo>
                  <a:lnTo>
                    <a:pt x="1289904" y="343486"/>
                  </a:lnTo>
                  <a:lnTo>
                    <a:pt x="1289904" y="365079"/>
                  </a:lnTo>
                  <a:lnTo>
                    <a:pt x="1293848" y="365079"/>
                  </a:lnTo>
                  <a:lnTo>
                    <a:pt x="1293848" y="381923"/>
                  </a:lnTo>
                  <a:lnTo>
                    <a:pt x="1374917" y="381923"/>
                  </a:lnTo>
                  <a:lnTo>
                    <a:pt x="1374917" y="406396"/>
                  </a:lnTo>
                  <a:lnTo>
                    <a:pt x="1410692" y="406396"/>
                  </a:lnTo>
                  <a:lnTo>
                    <a:pt x="1410692" y="426406"/>
                  </a:lnTo>
                  <a:lnTo>
                    <a:pt x="1472854" y="426406"/>
                  </a:lnTo>
                  <a:lnTo>
                    <a:pt x="1472854" y="448432"/>
                  </a:lnTo>
                  <a:lnTo>
                    <a:pt x="1521685" y="448432"/>
                  </a:lnTo>
                  <a:lnTo>
                    <a:pt x="1521685" y="472904"/>
                  </a:lnTo>
                  <a:lnTo>
                    <a:pt x="1651316" y="472904"/>
                  </a:lnTo>
                  <a:lnTo>
                    <a:pt x="1651316" y="493347"/>
                  </a:lnTo>
                  <a:lnTo>
                    <a:pt x="1795908" y="493347"/>
                  </a:lnTo>
                  <a:lnTo>
                    <a:pt x="1795908" y="518829"/>
                  </a:lnTo>
                  <a:lnTo>
                    <a:pt x="1800261" y="518829"/>
                  </a:lnTo>
                  <a:lnTo>
                    <a:pt x="1800261" y="539846"/>
                  </a:lnTo>
                  <a:lnTo>
                    <a:pt x="1921729" y="539846"/>
                  </a:lnTo>
                  <a:lnTo>
                    <a:pt x="1921729" y="562736"/>
                  </a:lnTo>
                  <a:lnTo>
                    <a:pt x="1938188" y="562736"/>
                  </a:lnTo>
                  <a:lnTo>
                    <a:pt x="1938188" y="585337"/>
                  </a:lnTo>
                  <a:lnTo>
                    <a:pt x="2025650" y="585337"/>
                  </a:lnTo>
                  <a:lnTo>
                    <a:pt x="2025650" y="606067"/>
                  </a:lnTo>
                  <a:lnTo>
                    <a:pt x="2029731" y="606067"/>
                  </a:lnTo>
                  <a:lnTo>
                    <a:pt x="2029731" y="629244"/>
                  </a:lnTo>
                  <a:lnTo>
                    <a:pt x="2147527" y="629244"/>
                  </a:lnTo>
                  <a:lnTo>
                    <a:pt x="2147527" y="647959"/>
                  </a:lnTo>
                  <a:lnTo>
                    <a:pt x="2151471" y="647959"/>
                  </a:lnTo>
                  <a:lnTo>
                    <a:pt x="2151471" y="656309"/>
                  </a:lnTo>
                  <a:lnTo>
                    <a:pt x="2596266" y="656309"/>
                  </a:lnTo>
                  <a:lnTo>
                    <a:pt x="2596266" y="710581"/>
                  </a:lnTo>
                  <a:lnTo>
                    <a:pt x="3548969" y="710581"/>
                  </a:lnTo>
                </a:path>
              </a:pathLst>
            </a:custGeom>
            <a:ln w="2854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6" name="object 91"/>
            <p:cNvSpPr/>
            <p:nvPr/>
          </p:nvSpPr>
          <p:spPr>
            <a:xfrm>
              <a:off x="7359765" y="2680920"/>
              <a:ext cx="34290" cy="12700"/>
            </a:xfrm>
            <a:custGeom>
              <a:avLst/>
              <a:gdLst/>
              <a:ahLst/>
              <a:cxnLst/>
              <a:rect l="l" t="t" r="r" b="b"/>
              <a:pathLst>
                <a:path w="34290" h="12700">
                  <a:moveTo>
                    <a:pt x="0" y="0"/>
                  </a:moveTo>
                  <a:lnTo>
                    <a:pt x="33734" y="0"/>
                  </a:lnTo>
                  <a:lnTo>
                    <a:pt x="33734" y="12674"/>
                  </a:lnTo>
                  <a:lnTo>
                    <a:pt x="0" y="12674"/>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7" name="object 92"/>
            <p:cNvSpPr/>
            <p:nvPr/>
          </p:nvSpPr>
          <p:spPr>
            <a:xfrm>
              <a:off x="7376632" y="2665664"/>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8" name="object 93"/>
            <p:cNvSpPr/>
            <p:nvPr/>
          </p:nvSpPr>
          <p:spPr>
            <a:xfrm>
              <a:off x="7359764" y="2680931"/>
              <a:ext cx="199390" cy="39370"/>
            </a:xfrm>
            <a:custGeom>
              <a:avLst/>
              <a:gdLst/>
              <a:ahLst/>
              <a:cxnLst/>
              <a:rect l="l" t="t" r="r" b="b"/>
              <a:pathLst>
                <a:path w="199390" h="39369">
                  <a:moveTo>
                    <a:pt x="33731" y="0"/>
                  </a:moveTo>
                  <a:lnTo>
                    <a:pt x="0" y="0"/>
                  </a:lnTo>
                  <a:lnTo>
                    <a:pt x="0" y="12674"/>
                  </a:lnTo>
                  <a:lnTo>
                    <a:pt x="33731" y="12674"/>
                  </a:lnTo>
                  <a:lnTo>
                    <a:pt x="33731" y="0"/>
                  </a:lnTo>
                  <a:close/>
                </a:path>
                <a:path w="199390" h="39369">
                  <a:moveTo>
                    <a:pt x="199275" y="26479"/>
                  </a:moveTo>
                  <a:lnTo>
                    <a:pt x="165404" y="26479"/>
                  </a:lnTo>
                  <a:lnTo>
                    <a:pt x="165404" y="39154"/>
                  </a:lnTo>
                  <a:lnTo>
                    <a:pt x="199275" y="39154"/>
                  </a:lnTo>
                  <a:lnTo>
                    <a:pt x="199275" y="26479"/>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99" name="object 94"/>
            <p:cNvSpPr/>
            <p:nvPr/>
          </p:nvSpPr>
          <p:spPr>
            <a:xfrm>
              <a:off x="7542173" y="2692153"/>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0" name="object 95"/>
            <p:cNvSpPr/>
            <p:nvPr/>
          </p:nvSpPr>
          <p:spPr>
            <a:xfrm>
              <a:off x="7525169" y="2707411"/>
              <a:ext cx="219075" cy="57785"/>
            </a:xfrm>
            <a:custGeom>
              <a:avLst/>
              <a:gdLst/>
              <a:ahLst/>
              <a:cxnLst/>
              <a:rect l="l" t="t" r="r" b="b"/>
              <a:pathLst>
                <a:path w="219075" h="57785">
                  <a:moveTo>
                    <a:pt x="33870" y="0"/>
                  </a:moveTo>
                  <a:lnTo>
                    <a:pt x="0" y="0"/>
                  </a:lnTo>
                  <a:lnTo>
                    <a:pt x="0" y="12674"/>
                  </a:lnTo>
                  <a:lnTo>
                    <a:pt x="33870" y="12674"/>
                  </a:lnTo>
                  <a:lnTo>
                    <a:pt x="33870" y="0"/>
                  </a:lnTo>
                  <a:close/>
                </a:path>
                <a:path w="219075" h="57785">
                  <a:moveTo>
                    <a:pt x="218579" y="44627"/>
                  </a:moveTo>
                  <a:lnTo>
                    <a:pt x="184848" y="44627"/>
                  </a:lnTo>
                  <a:lnTo>
                    <a:pt x="184848" y="57302"/>
                  </a:lnTo>
                  <a:lnTo>
                    <a:pt x="218579" y="57302"/>
                  </a:lnTo>
                  <a:lnTo>
                    <a:pt x="218579" y="44627"/>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1" name="object 96"/>
            <p:cNvSpPr/>
            <p:nvPr/>
          </p:nvSpPr>
          <p:spPr>
            <a:xfrm>
              <a:off x="7726892" y="2736925"/>
              <a:ext cx="0" cy="43180"/>
            </a:xfrm>
            <a:custGeom>
              <a:avLst/>
              <a:gdLst/>
              <a:ahLst/>
              <a:cxnLst/>
              <a:rect l="l" t="t" r="r" b="b"/>
              <a:pathLst>
                <a:path h="43180">
                  <a:moveTo>
                    <a:pt x="0" y="0"/>
                  </a:moveTo>
                  <a:lnTo>
                    <a:pt x="0" y="43044"/>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2" name="object 97"/>
            <p:cNvSpPr/>
            <p:nvPr/>
          </p:nvSpPr>
          <p:spPr>
            <a:xfrm>
              <a:off x="7710017" y="2752038"/>
              <a:ext cx="330835" cy="54610"/>
            </a:xfrm>
            <a:custGeom>
              <a:avLst/>
              <a:gdLst/>
              <a:ahLst/>
              <a:cxnLst/>
              <a:rect l="l" t="t" r="r" b="b"/>
              <a:pathLst>
                <a:path w="330834" h="54610">
                  <a:moveTo>
                    <a:pt x="33731" y="0"/>
                  </a:moveTo>
                  <a:lnTo>
                    <a:pt x="0" y="0"/>
                  </a:lnTo>
                  <a:lnTo>
                    <a:pt x="0" y="12674"/>
                  </a:lnTo>
                  <a:lnTo>
                    <a:pt x="33731" y="12674"/>
                  </a:lnTo>
                  <a:lnTo>
                    <a:pt x="33731" y="0"/>
                  </a:lnTo>
                  <a:close/>
                </a:path>
                <a:path w="330834" h="54610">
                  <a:moveTo>
                    <a:pt x="330263" y="41465"/>
                  </a:moveTo>
                  <a:lnTo>
                    <a:pt x="296392" y="41465"/>
                  </a:lnTo>
                  <a:lnTo>
                    <a:pt x="296392" y="54140"/>
                  </a:lnTo>
                  <a:lnTo>
                    <a:pt x="330263" y="54140"/>
                  </a:lnTo>
                  <a:lnTo>
                    <a:pt x="330263" y="41465"/>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3" name="object 98"/>
            <p:cNvSpPr/>
            <p:nvPr/>
          </p:nvSpPr>
          <p:spPr>
            <a:xfrm>
              <a:off x="8023420" y="2778240"/>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4" name="object 99"/>
            <p:cNvSpPr/>
            <p:nvPr/>
          </p:nvSpPr>
          <p:spPr>
            <a:xfrm>
              <a:off x="8006410" y="2793504"/>
              <a:ext cx="300990" cy="123825"/>
            </a:xfrm>
            <a:custGeom>
              <a:avLst/>
              <a:gdLst/>
              <a:ahLst/>
              <a:cxnLst/>
              <a:rect l="l" t="t" r="r" b="b"/>
              <a:pathLst>
                <a:path w="300990" h="123825">
                  <a:moveTo>
                    <a:pt x="33870" y="0"/>
                  </a:moveTo>
                  <a:lnTo>
                    <a:pt x="0" y="0"/>
                  </a:lnTo>
                  <a:lnTo>
                    <a:pt x="0" y="12674"/>
                  </a:lnTo>
                  <a:lnTo>
                    <a:pt x="33870" y="12674"/>
                  </a:lnTo>
                  <a:lnTo>
                    <a:pt x="33870" y="0"/>
                  </a:lnTo>
                  <a:close/>
                </a:path>
                <a:path w="300990" h="123825">
                  <a:moveTo>
                    <a:pt x="300482" y="110705"/>
                  </a:moveTo>
                  <a:lnTo>
                    <a:pt x="266611" y="110705"/>
                  </a:lnTo>
                  <a:lnTo>
                    <a:pt x="266611" y="123380"/>
                  </a:lnTo>
                  <a:lnTo>
                    <a:pt x="300482" y="123380"/>
                  </a:lnTo>
                  <a:lnTo>
                    <a:pt x="300482" y="110705"/>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5" name="object 100"/>
            <p:cNvSpPr/>
            <p:nvPr/>
          </p:nvSpPr>
          <p:spPr>
            <a:xfrm>
              <a:off x="8290026" y="2888945"/>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6" name="object 101"/>
            <p:cNvSpPr/>
            <p:nvPr/>
          </p:nvSpPr>
          <p:spPr>
            <a:xfrm>
              <a:off x="8273021" y="2904210"/>
              <a:ext cx="991869" cy="351790"/>
            </a:xfrm>
            <a:custGeom>
              <a:avLst/>
              <a:gdLst/>
              <a:ahLst/>
              <a:cxnLst/>
              <a:rect l="l" t="t" r="r" b="b"/>
              <a:pathLst>
                <a:path w="991870" h="351789">
                  <a:moveTo>
                    <a:pt x="33870" y="0"/>
                  </a:moveTo>
                  <a:lnTo>
                    <a:pt x="0" y="0"/>
                  </a:lnTo>
                  <a:lnTo>
                    <a:pt x="0" y="12674"/>
                  </a:lnTo>
                  <a:lnTo>
                    <a:pt x="33870" y="12674"/>
                  </a:lnTo>
                  <a:lnTo>
                    <a:pt x="33870" y="0"/>
                  </a:lnTo>
                  <a:close/>
                </a:path>
                <a:path w="991870" h="351789">
                  <a:moveTo>
                    <a:pt x="991323" y="338874"/>
                  </a:moveTo>
                  <a:lnTo>
                    <a:pt x="957465" y="338874"/>
                  </a:lnTo>
                  <a:lnTo>
                    <a:pt x="957465" y="351548"/>
                  </a:lnTo>
                  <a:lnTo>
                    <a:pt x="991323" y="351548"/>
                  </a:lnTo>
                  <a:lnTo>
                    <a:pt x="991323" y="338874"/>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7" name="object 102"/>
            <p:cNvSpPr/>
            <p:nvPr/>
          </p:nvSpPr>
          <p:spPr>
            <a:xfrm>
              <a:off x="9247491" y="3227825"/>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8" name="object 103"/>
            <p:cNvSpPr/>
            <p:nvPr/>
          </p:nvSpPr>
          <p:spPr>
            <a:xfrm>
              <a:off x="9092831" y="3199904"/>
              <a:ext cx="172085" cy="55880"/>
            </a:xfrm>
            <a:custGeom>
              <a:avLst/>
              <a:gdLst/>
              <a:ahLst/>
              <a:cxnLst/>
              <a:rect l="l" t="t" r="r" b="b"/>
              <a:pathLst>
                <a:path w="172084" h="55879">
                  <a:moveTo>
                    <a:pt x="33731" y="0"/>
                  </a:moveTo>
                  <a:lnTo>
                    <a:pt x="0" y="0"/>
                  </a:lnTo>
                  <a:lnTo>
                    <a:pt x="0" y="12674"/>
                  </a:lnTo>
                  <a:lnTo>
                    <a:pt x="33731" y="12674"/>
                  </a:lnTo>
                  <a:lnTo>
                    <a:pt x="33731" y="0"/>
                  </a:lnTo>
                  <a:close/>
                </a:path>
                <a:path w="172084" h="55879">
                  <a:moveTo>
                    <a:pt x="171513" y="43180"/>
                  </a:moveTo>
                  <a:lnTo>
                    <a:pt x="137655" y="43180"/>
                  </a:lnTo>
                  <a:lnTo>
                    <a:pt x="137655" y="55854"/>
                  </a:lnTo>
                  <a:lnTo>
                    <a:pt x="171513" y="55854"/>
                  </a:lnTo>
                  <a:lnTo>
                    <a:pt x="171513" y="4318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9" name="object 104"/>
            <p:cNvSpPr/>
            <p:nvPr/>
          </p:nvSpPr>
          <p:spPr>
            <a:xfrm>
              <a:off x="9109699" y="318463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0" name="object 105"/>
            <p:cNvSpPr/>
            <p:nvPr/>
          </p:nvSpPr>
          <p:spPr>
            <a:xfrm>
              <a:off x="9092831" y="3199904"/>
              <a:ext cx="253365" cy="79375"/>
            </a:xfrm>
            <a:custGeom>
              <a:avLst/>
              <a:gdLst/>
              <a:ahLst/>
              <a:cxnLst/>
              <a:rect l="l" t="t" r="r" b="b"/>
              <a:pathLst>
                <a:path w="253365" h="79375">
                  <a:moveTo>
                    <a:pt x="33731" y="0"/>
                  </a:moveTo>
                  <a:lnTo>
                    <a:pt x="0" y="0"/>
                  </a:lnTo>
                  <a:lnTo>
                    <a:pt x="0" y="12674"/>
                  </a:lnTo>
                  <a:lnTo>
                    <a:pt x="33731" y="12674"/>
                  </a:lnTo>
                  <a:lnTo>
                    <a:pt x="33731" y="0"/>
                  </a:lnTo>
                  <a:close/>
                </a:path>
                <a:path w="253365" h="79375">
                  <a:moveTo>
                    <a:pt x="252996" y="66357"/>
                  </a:moveTo>
                  <a:lnTo>
                    <a:pt x="219125" y="66357"/>
                  </a:lnTo>
                  <a:lnTo>
                    <a:pt x="219125" y="79032"/>
                  </a:lnTo>
                  <a:lnTo>
                    <a:pt x="252996" y="79032"/>
                  </a:lnTo>
                  <a:lnTo>
                    <a:pt x="252996" y="66357"/>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1" name="object 106"/>
            <p:cNvSpPr/>
            <p:nvPr/>
          </p:nvSpPr>
          <p:spPr>
            <a:xfrm>
              <a:off x="9328831" y="3251002"/>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2" name="object 107"/>
            <p:cNvSpPr/>
            <p:nvPr/>
          </p:nvSpPr>
          <p:spPr>
            <a:xfrm>
              <a:off x="9311957" y="3266261"/>
              <a:ext cx="67945" cy="57150"/>
            </a:xfrm>
            <a:custGeom>
              <a:avLst/>
              <a:gdLst/>
              <a:ahLst/>
              <a:cxnLst/>
              <a:rect l="l" t="t" r="r" b="b"/>
              <a:pathLst>
                <a:path w="67945" h="57150">
                  <a:moveTo>
                    <a:pt x="33870" y="0"/>
                  </a:moveTo>
                  <a:lnTo>
                    <a:pt x="0" y="0"/>
                  </a:lnTo>
                  <a:lnTo>
                    <a:pt x="0" y="12674"/>
                  </a:lnTo>
                  <a:lnTo>
                    <a:pt x="33870" y="12674"/>
                  </a:lnTo>
                  <a:lnTo>
                    <a:pt x="33870" y="0"/>
                  </a:lnTo>
                  <a:close/>
                </a:path>
                <a:path w="67945" h="57150">
                  <a:moveTo>
                    <a:pt x="67602" y="43916"/>
                  </a:moveTo>
                  <a:lnTo>
                    <a:pt x="33870" y="43916"/>
                  </a:lnTo>
                  <a:lnTo>
                    <a:pt x="33870" y="56591"/>
                  </a:lnTo>
                  <a:lnTo>
                    <a:pt x="67602" y="56591"/>
                  </a:lnTo>
                  <a:lnTo>
                    <a:pt x="67602" y="43916"/>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3" name="object 108"/>
            <p:cNvSpPr/>
            <p:nvPr/>
          </p:nvSpPr>
          <p:spPr>
            <a:xfrm>
              <a:off x="9362702" y="3294910"/>
              <a:ext cx="0" cy="43180"/>
            </a:xfrm>
            <a:custGeom>
              <a:avLst/>
              <a:gdLst/>
              <a:ahLst/>
              <a:cxnLst/>
              <a:rect l="l" t="t" r="r" b="b"/>
              <a:pathLst>
                <a:path h="43179">
                  <a:moveTo>
                    <a:pt x="0" y="0"/>
                  </a:moveTo>
                  <a:lnTo>
                    <a:pt x="0" y="43042"/>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4" name="object 109"/>
            <p:cNvSpPr/>
            <p:nvPr/>
          </p:nvSpPr>
          <p:spPr>
            <a:xfrm>
              <a:off x="9345828" y="3294913"/>
              <a:ext cx="137795" cy="55244"/>
            </a:xfrm>
            <a:custGeom>
              <a:avLst/>
              <a:gdLst/>
              <a:ahLst/>
              <a:cxnLst/>
              <a:rect l="l" t="t" r="r" b="b"/>
              <a:pathLst>
                <a:path w="137795" h="55245">
                  <a:moveTo>
                    <a:pt x="59309" y="15265"/>
                  </a:moveTo>
                  <a:lnTo>
                    <a:pt x="53860" y="15265"/>
                  </a:lnTo>
                  <a:lnTo>
                    <a:pt x="48780" y="15265"/>
                  </a:lnTo>
                  <a:lnTo>
                    <a:pt x="48780" y="0"/>
                  </a:lnTo>
                  <a:lnTo>
                    <a:pt x="43332" y="0"/>
                  </a:lnTo>
                  <a:lnTo>
                    <a:pt x="36106" y="0"/>
                  </a:lnTo>
                  <a:lnTo>
                    <a:pt x="30657" y="0"/>
                  </a:lnTo>
                  <a:lnTo>
                    <a:pt x="30657" y="15265"/>
                  </a:lnTo>
                  <a:lnTo>
                    <a:pt x="25438" y="15265"/>
                  </a:lnTo>
                  <a:lnTo>
                    <a:pt x="20129" y="15265"/>
                  </a:lnTo>
                  <a:lnTo>
                    <a:pt x="0" y="15265"/>
                  </a:lnTo>
                  <a:lnTo>
                    <a:pt x="0" y="27940"/>
                  </a:lnTo>
                  <a:lnTo>
                    <a:pt x="20129" y="27940"/>
                  </a:lnTo>
                  <a:lnTo>
                    <a:pt x="25438" y="27940"/>
                  </a:lnTo>
                  <a:lnTo>
                    <a:pt x="30657" y="27940"/>
                  </a:lnTo>
                  <a:lnTo>
                    <a:pt x="30657" y="43040"/>
                  </a:lnTo>
                  <a:lnTo>
                    <a:pt x="36106" y="43040"/>
                  </a:lnTo>
                  <a:lnTo>
                    <a:pt x="43332" y="43040"/>
                  </a:lnTo>
                  <a:lnTo>
                    <a:pt x="48780" y="43040"/>
                  </a:lnTo>
                  <a:lnTo>
                    <a:pt x="48780" y="27940"/>
                  </a:lnTo>
                  <a:lnTo>
                    <a:pt x="53860" y="27940"/>
                  </a:lnTo>
                  <a:lnTo>
                    <a:pt x="59309" y="27940"/>
                  </a:lnTo>
                  <a:lnTo>
                    <a:pt x="59309" y="15265"/>
                  </a:lnTo>
                  <a:close/>
                </a:path>
                <a:path w="137795" h="55245">
                  <a:moveTo>
                    <a:pt x="137655" y="42329"/>
                  </a:moveTo>
                  <a:lnTo>
                    <a:pt x="103924" y="42329"/>
                  </a:lnTo>
                  <a:lnTo>
                    <a:pt x="103924" y="55003"/>
                  </a:lnTo>
                  <a:lnTo>
                    <a:pt x="137655" y="55003"/>
                  </a:lnTo>
                  <a:lnTo>
                    <a:pt x="137655" y="42329"/>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5" name="object 110"/>
            <p:cNvSpPr/>
            <p:nvPr/>
          </p:nvSpPr>
          <p:spPr>
            <a:xfrm>
              <a:off x="9466623" y="3321975"/>
              <a:ext cx="0" cy="43180"/>
            </a:xfrm>
            <a:custGeom>
              <a:avLst/>
              <a:gdLst/>
              <a:ahLst/>
              <a:cxnLst/>
              <a:rect l="l" t="t" r="r" b="b"/>
              <a:pathLst>
                <a:path h="43179">
                  <a:moveTo>
                    <a:pt x="0" y="0"/>
                  </a:moveTo>
                  <a:lnTo>
                    <a:pt x="0" y="43043"/>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6" name="object 111"/>
            <p:cNvSpPr/>
            <p:nvPr/>
          </p:nvSpPr>
          <p:spPr>
            <a:xfrm>
              <a:off x="9449752" y="3321976"/>
              <a:ext cx="102235" cy="43180"/>
            </a:xfrm>
            <a:custGeom>
              <a:avLst/>
              <a:gdLst/>
              <a:ahLst/>
              <a:cxnLst/>
              <a:rect l="l" t="t" r="r" b="b"/>
              <a:pathLst>
                <a:path w="102234" h="43179">
                  <a:moveTo>
                    <a:pt x="62839" y="15265"/>
                  </a:moveTo>
                  <a:lnTo>
                    <a:pt x="52641" y="15265"/>
                  </a:lnTo>
                  <a:lnTo>
                    <a:pt x="52171" y="15265"/>
                  </a:lnTo>
                  <a:lnTo>
                    <a:pt x="52171" y="0"/>
                  </a:lnTo>
                  <a:lnTo>
                    <a:pt x="41973" y="0"/>
                  </a:lnTo>
                  <a:lnTo>
                    <a:pt x="39497" y="0"/>
                  </a:lnTo>
                  <a:lnTo>
                    <a:pt x="29298" y="0"/>
                  </a:lnTo>
                  <a:lnTo>
                    <a:pt x="29298" y="15265"/>
                  </a:lnTo>
                  <a:lnTo>
                    <a:pt x="28968" y="15265"/>
                  </a:lnTo>
                  <a:lnTo>
                    <a:pt x="18770" y="15265"/>
                  </a:lnTo>
                  <a:lnTo>
                    <a:pt x="0" y="15265"/>
                  </a:lnTo>
                  <a:lnTo>
                    <a:pt x="0" y="27940"/>
                  </a:lnTo>
                  <a:lnTo>
                    <a:pt x="18770" y="27940"/>
                  </a:lnTo>
                  <a:lnTo>
                    <a:pt x="28968" y="27940"/>
                  </a:lnTo>
                  <a:lnTo>
                    <a:pt x="29298" y="27940"/>
                  </a:lnTo>
                  <a:lnTo>
                    <a:pt x="29298" y="43053"/>
                  </a:lnTo>
                  <a:lnTo>
                    <a:pt x="39497" y="43053"/>
                  </a:lnTo>
                  <a:lnTo>
                    <a:pt x="41973" y="43053"/>
                  </a:lnTo>
                  <a:lnTo>
                    <a:pt x="52171" y="43053"/>
                  </a:lnTo>
                  <a:lnTo>
                    <a:pt x="52171" y="27940"/>
                  </a:lnTo>
                  <a:lnTo>
                    <a:pt x="52641" y="27940"/>
                  </a:lnTo>
                  <a:lnTo>
                    <a:pt x="62839" y="27940"/>
                  </a:lnTo>
                  <a:lnTo>
                    <a:pt x="62839" y="15265"/>
                  </a:lnTo>
                  <a:close/>
                </a:path>
                <a:path w="102234" h="43179">
                  <a:moveTo>
                    <a:pt x="101612" y="15265"/>
                  </a:moveTo>
                  <a:lnTo>
                    <a:pt x="67741" y="15265"/>
                  </a:lnTo>
                  <a:lnTo>
                    <a:pt x="67741" y="27940"/>
                  </a:lnTo>
                  <a:lnTo>
                    <a:pt x="101612" y="27940"/>
                  </a:lnTo>
                  <a:lnTo>
                    <a:pt x="101612" y="15265"/>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7" name="object 112"/>
            <p:cNvSpPr/>
            <p:nvPr/>
          </p:nvSpPr>
          <p:spPr>
            <a:xfrm>
              <a:off x="9534362" y="3321975"/>
              <a:ext cx="0" cy="43180"/>
            </a:xfrm>
            <a:custGeom>
              <a:avLst/>
              <a:gdLst/>
              <a:ahLst/>
              <a:cxnLst/>
              <a:rect l="l" t="t" r="r" b="b"/>
              <a:pathLst>
                <a:path h="43179">
                  <a:moveTo>
                    <a:pt x="0" y="0"/>
                  </a:moveTo>
                  <a:lnTo>
                    <a:pt x="0" y="43043"/>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8" name="object 113"/>
            <p:cNvSpPr/>
            <p:nvPr/>
          </p:nvSpPr>
          <p:spPr>
            <a:xfrm>
              <a:off x="9517494" y="3337242"/>
              <a:ext cx="83820" cy="12700"/>
            </a:xfrm>
            <a:custGeom>
              <a:avLst/>
              <a:gdLst/>
              <a:ahLst/>
              <a:cxnLst/>
              <a:rect l="l" t="t" r="r" b="b"/>
              <a:pathLst>
                <a:path w="83820" h="12700">
                  <a:moveTo>
                    <a:pt x="33870" y="0"/>
                  </a:moveTo>
                  <a:lnTo>
                    <a:pt x="0" y="0"/>
                  </a:lnTo>
                  <a:lnTo>
                    <a:pt x="0" y="12674"/>
                  </a:lnTo>
                  <a:lnTo>
                    <a:pt x="33870" y="12674"/>
                  </a:lnTo>
                  <a:lnTo>
                    <a:pt x="33870" y="0"/>
                  </a:lnTo>
                  <a:close/>
                </a:path>
                <a:path w="83820" h="12700">
                  <a:moveTo>
                    <a:pt x="83781" y="0"/>
                  </a:moveTo>
                  <a:lnTo>
                    <a:pt x="49911" y="0"/>
                  </a:lnTo>
                  <a:lnTo>
                    <a:pt x="49911" y="12674"/>
                  </a:lnTo>
                  <a:lnTo>
                    <a:pt x="83781" y="12674"/>
                  </a:lnTo>
                  <a:lnTo>
                    <a:pt x="83781"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9" name="object 114"/>
            <p:cNvSpPr/>
            <p:nvPr/>
          </p:nvSpPr>
          <p:spPr>
            <a:xfrm>
              <a:off x="9584283" y="3321975"/>
              <a:ext cx="0" cy="43180"/>
            </a:xfrm>
            <a:custGeom>
              <a:avLst/>
              <a:gdLst/>
              <a:ahLst/>
              <a:cxnLst/>
              <a:rect l="l" t="t" r="r" b="b"/>
              <a:pathLst>
                <a:path h="43179">
                  <a:moveTo>
                    <a:pt x="0" y="0"/>
                  </a:moveTo>
                  <a:lnTo>
                    <a:pt x="0" y="43043"/>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0" name="object 115"/>
            <p:cNvSpPr/>
            <p:nvPr/>
          </p:nvSpPr>
          <p:spPr>
            <a:xfrm>
              <a:off x="9567405" y="3337242"/>
              <a:ext cx="87630" cy="12700"/>
            </a:xfrm>
            <a:custGeom>
              <a:avLst/>
              <a:gdLst/>
              <a:ahLst/>
              <a:cxnLst/>
              <a:rect l="l" t="t" r="r" b="b"/>
              <a:pathLst>
                <a:path w="87629" h="12700">
                  <a:moveTo>
                    <a:pt x="33870" y="0"/>
                  </a:moveTo>
                  <a:lnTo>
                    <a:pt x="0" y="0"/>
                  </a:lnTo>
                  <a:lnTo>
                    <a:pt x="0" y="12674"/>
                  </a:lnTo>
                  <a:lnTo>
                    <a:pt x="33870" y="12674"/>
                  </a:lnTo>
                  <a:lnTo>
                    <a:pt x="33870" y="0"/>
                  </a:lnTo>
                  <a:close/>
                </a:path>
                <a:path w="87629" h="12700">
                  <a:moveTo>
                    <a:pt x="87464" y="0"/>
                  </a:moveTo>
                  <a:lnTo>
                    <a:pt x="53733" y="0"/>
                  </a:lnTo>
                  <a:lnTo>
                    <a:pt x="53733" y="12674"/>
                  </a:lnTo>
                  <a:lnTo>
                    <a:pt x="87464" y="12674"/>
                  </a:lnTo>
                  <a:lnTo>
                    <a:pt x="87464"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1" name="object 116"/>
            <p:cNvSpPr/>
            <p:nvPr/>
          </p:nvSpPr>
          <p:spPr>
            <a:xfrm>
              <a:off x="9638012" y="3321975"/>
              <a:ext cx="0" cy="43180"/>
            </a:xfrm>
            <a:custGeom>
              <a:avLst/>
              <a:gdLst/>
              <a:ahLst/>
              <a:cxnLst/>
              <a:rect l="l" t="t" r="r" b="b"/>
              <a:pathLst>
                <a:path h="43179">
                  <a:moveTo>
                    <a:pt x="0" y="0"/>
                  </a:moveTo>
                  <a:lnTo>
                    <a:pt x="0" y="43043"/>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2" name="object 117"/>
            <p:cNvSpPr/>
            <p:nvPr/>
          </p:nvSpPr>
          <p:spPr>
            <a:xfrm>
              <a:off x="9621139" y="3321976"/>
              <a:ext cx="112395" cy="43180"/>
            </a:xfrm>
            <a:custGeom>
              <a:avLst/>
              <a:gdLst/>
              <a:ahLst/>
              <a:cxnLst/>
              <a:rect l="l" t="t" r="r" b="b"/>
              <a:pathLst>
                <a:path w="112395" h="43179">
                  <a:moveTo>
                    <a:pt x="111810" y="15265"/>
                  </a:moveTo>
                  <a:lnTo>
                    <a:pt x="91821" y="15265"/>
                  </a:lnTo>
                  <a:lnTo>
                    <a:pt x="81292" y="15265"/>
                  </a:lnTo>
                  <a:lnTo>
                    <a:pt x="81292" y="0"/>
                  </a:lnTo>
                  <a:lnTo>
                    <a:pt x="49568" y="0"/>
                  </a:lnTo>
                  <a:lnTo>
                    <a:pt x="49568" y="15265"/>
                  </a:lnTo>
                  <a:lnTo>
                    <a:pt x="46469" y="15265"/>
                  </a:lnTo>
                  <a:lnTo>
                    <a:pt x="46469" y="0"/>
                  </a:lnTo>
                  <a:lnTo>
                    <a:pt x="33794" y="0"/>
                  </a:lnTo>
                  <a:lnTo>
                    <a:pt x="33794" y="15265"/>
                  </a:lnTo>
                  <a:lnTo>
                    <a:pt x="23266" y="15265"/>
                  </a:lnTo>
                  <a:lnTo>
                    <a:pt x="0" y="15265"/>
                  </a:lnTo>
                  <a:lnTo>
                    <a:pt x="0" y="27940"/>
                  </a:lnTo>
                  <a:lnTo>
                    <a:pt x="23266" y="27940"/>
                  </a:lnTo>
                  <a:lnTo>
                    <a:pt x="33731" y="27940"/>
                  </a:lnTo>
                  <a:lnTo>
                    <a:pt x="33794" y="43053"/>
                  </a:lnTo>
                  <a:lnTo>
                    <a:pt x="46469" y="43053"/>
                  </a:lnTo>
                  <a:lnTo>
                    <a:pt x="46469" y="27940"/>
                  </a:lnTo>
                  <a:lnTo>
                    <a:pt x="49568" y="27940"/>
                  </a:lnTo>
                  <a:lnTo>
                    <a:pt x="49568" y="43053"/>
                  </a:lnTo>
                  <a:lnTo>
                    <a:pt x="57048" y="43053"/>
                  </a:lnTo>
                  <a:lnTo>
                    <a:pt x="62242" y="43053"/>
                  </a:lnTo>
                  <a:lnTo>
                    <a:pt x="68605" y="43053"/>
                  </a:lnTo>
                  <a:lnTo>
                    <a:pt x="69723" y="43053"/>
                  </a:lnTo>
                  <a:lnTo>
                    <a:pt x="81292" y="43053"/>
                  </a:lnTo>
                  <a:lnTo>
                    <a:pt x="81292" y="27940"/>
                  </a:lnTo>
                  <a:lnTo>
                    <a:pt x="91821" y="27940"/>
                  </a:lnTo>
                  <a:lnTo>
                    <a:pt x="111810" y="27940"/>
                  </a:lnTo>
                  <a:lnTo>
                    <a:pt x="111810" y="15265"/>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3" name="object 118"/>
            <p:cNvSpPr/>
            <p:nvPr/>
          </p:nvSpPr>
          <p:spPr>
            <a:xfrm>
              <a:off x="9716088" y="3321975"/>
              <a:ext cx="0" cy="43180"/>
            </a:xfrm>
            <a:custGeom>
              <a:avLst/>
              <a:gdLst/>
              <a:ahLst/>
              <a:cxnLst/>
              <a:rect l="l" t="t" r="r" b="b"/>
              <a:pathLst>
                <a:path h="43179">
                  <a:moveTo>
                    <a:pt x="0" y="0"/>
                  </a:moveTo>
                  <a:lnTo>
                    <a:pt x="0" y="43043"/>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4" name="object 119"/>
            <p:cNvSpPr/>
            <p:nvPr/>
          </p:nvSpPr>
          <p:spPr>
            <a:xfrm>
              <a:off x="9699079" y="3321976"/>
              <a:ext cx="316230" cy="97790"/>
            </a:xfrm>
            <a:custGeom>
              <a:avLst/>
              <a:gdLst/>
              <a:ahLst/>
              <a:cxnLst/>
              <a:rect l="l" t="t" r="r" b="b"/>
              <a:pathLst>
                <a:path w="316229" h="97789">
                  <a:moveTo>
                    <a:pt x="33870" y="15265"/>
                  </a:moveTo>
                  <a:lnTo>
                    <a:pt x="0" y="15265"/>
                  </a:lnTo>
                  <a:lnTo>
                    <a:pt x="0" y="27940"/>
                  </a:lnTo>
                  <a:lnTo>
                    <a:pt x="33870" y="27940"/>
                  </a:lnTo>
                  <a:lnTo>
                    <a:pt x="33870" y="15265"/>
                  </a:lnTo>
                  <a:close/>
                </a:path>
                <a:path w="316229" h="97789">
                  <a:moveTo>
                    <a:pt x="105422" y="15265"/>
                  </a:moveTo>
                  <a:lnTo>
                    <a:pt x="94894" y="15265"/>
                  </a:lnTo>
                  <a:lnTo>
                    <a:pt x="94894" y="0"/>
                  </a:lnTo>
                  <a:lnTo>
                    <a:pt x="82219" y="0"/>
                  </a:lnTo>
                  <a:lnTo>
                    <a:pt x="82219" y="15265"/>
                  </a:lnTo>
                  <a:lnTo>
                    <a:pt x="81965" y="15265"/>
                  </a:lnTo>
                  <a:lnTo>
                    <a:pt x="81965" y="0"/>
                  </a:lnTo>
                  <a:lnTo>
                    <a:pt x="69291" y="0"/>
                  </a:lnTo>
                  <a:lnTo>
                    <a:pt x="69291" y="15265"/>
                  </a:lnTo>
                  <a:lnTo>
                    <a:pt x="58762" y="15265"/>
                  </a:lnTo>
                  <a:lnTo>
                    <a:pt x="58762" y="27940"/>
                  </a:lnTo>
                  <a:lnTo>
                    <a:pt x="69291" y="27940"/>
                  </a:lnTo>
                  <a:lnTo>
                    <a:pt x="69291" y="43053"/>
                  </a:lnTo>
                  <a:lnTo>
                    <a:pt x="81965" y="43053"/>
                  </a:lnTo>
                  <a:lnTo>
                    <a:pt x="81965" y="27940"/>
                  </a:lnTo>
                  <a:lnTo>
                    <a:pt x="82219" y="27940"/>
                  </a:lnTo>
                  <a:lnTo>
                    <a:pt x="82219" y="43053"/>
                  </a:lnTo>
                  <a:lnTo>
                    <a:pt x="94894" y="43053"/>
                  </a:lnTo>
                  <a:lnTo>
                    <a:pt x="94894" y="27940"/>
                  </a:lnTo>
                  <a:lnTo>
                    <a:pt x="105422" y="27940"/>
                  </a:lnTo>
                  <a:lnTo>
                    <a:pt x="105422" y="15265"/>
                  </a:lnTo>
                  <a:close/>
                </a:path>
                <a:path w="316229" h="97789">
                  <a:moveTo>
                    <a:pt x="194652" y="15265"/>
                  </a:moveTo>
                  <a:lnTo>
                    <a:pt x="183984" y="15265"/>
                  </a:lnTo>
                  <a:lnTo>
                    <a:pt x="183984" y="0"/>
                  </a:lnTo>
                  <a:lnTo>
                    <a:pt x="173240" y="0"/>
                  </a:lnTo>
                  <a:lnTo>
                    <a:pt x="171310" y="0"/>
                  </a:lnTo>
                  <a:lnTo>
                    <a:pt x="160566" y="0"/>
                  </a:lnTo>
                  <a:lnTo>
                    <a:pt x="160566" y="15265"/>
                  </a:lnTo>
                  <a:lnTo>
                    <a:pt x="160451" y="0"/>
                  </a:lnTo>
                  <a:lnTo>
                    <a:pt x="155422" y="0"/>
                  </a:lnTo>
                  <a:lnTo>
                    <a:pt x="147777" y="0"/>
                  </a:lnTo>
                  <a:lnTo>
                    <a:pt x="142748" y="0"/>
                  </a:lnTo>
                  <a:lnTo>
                    <a:pt x="142748" y="15265"/>
                  </a:lnTo>
                  <a:lnTo>
                    <a:pt x="137248" y="15265"/>
                  </a:lnTo>
                  <a:lnTo>
                    <a:pt x="132219" y="15265"/>
                  </a:lnTo>
                  <a:lnTo>
                    <a:pt x="132219" y="27940"/>
                  </a:lnTo>
                  <a:lnTo>
                    <a:pt x="137248" y="27940"/>
                  </a:lnTo>
                  <a:lnTo>
                    <a:pt x="142748" y="27940"/>
                  </a:lnTo>
                  <a:lnTo>
                    <a:pt x="142748" y="43053"/>
                  </a:lnTo>
                  <a:lnTo>
                    <a:pt x="147777" y="43053"/>
                  </a:lnTo>
                  <a:lnTo>
                    <a:pt x="155422" y="43053"/>
                  </a:lnTo>
                  <a:lnTo>
                    <a:pt x="160451" y="43053"/>
                  </a:lnTo>
                  <a:lnTo>
                    <a:pt x="160451" y="27940"/>
                  </a:lnTo>
                  <a:lnTo>
                    <a:pt x="160566" y="43053"/>
                  </a:lnTo>
                  <a:lnTo>
                    <a:pt x="171310" y="43053"/>
                  </a:lnTo>
                  <a:lnTo>
                    <a:pt x="173240" y="43053"/>
                  </a:lnTo>
                  <a:lnTo>
                    <a:pt x="183984" y="43053"/>
                  </a:lnTo>
                  <a:lnTo>
                    <a:pt x="183984" y="27940"/>
                  </a:lnTo>
                  <a:lnTo>
                    <a:pt x="194652" y="27940"/>
                  </a:lnTo>
                  <a:lnTo>
                    <a:pt x="194652" y="15265"/>
                  </a:lnTo>
                  <a:close/>
                </a:path>
                <a:path w="316229" h="97789">
                  <a:moveTo>
                    <a:pt x="280746" y="69532"/>
                  </a:moveTo>
                  <a:lnTo>
                    <a:pt x="275590" y="69532"/>
                  </a:lnTo>
                  <a:lnTo>
                    <a:pt x="270217" y="69532"/>
                  </a:lnTo>
                  <a:lnTo>
                    <a:pt x="270217" y="54279"/>
                  </a:lnTo>
                  <a:lnTo>
                    <a:pt x="265049" y="54279"/>
                  </a:lnTo>
                  <a:lnTo>
                    <a:pt x="257543" y="54279"/>
                  </a:lnTo>
                  <a:lnTo>
                    <a:pt x="252374" y="54279"/>
                  </a:lnTo>
                  <a:lnTo>
                    <a:pt x="252374" y="69532"/>
                  </a:lnTo>
                  <a:lnTo>
                    <a:pt x="251320" y="69532"/>
                  </a:lnTo>
                  <a:lnTo>
                    <a:pt x="251320" y="54279"/>
                  </a:lnTo>
                  <a:lnTo>
                    <a:pt x="238645" y="54279"/>
                  </a:lnTo>
                  <a:lnTo>
                    <a:pt x="238645" y="69532"/>
                  </a:lnTo>
                  <a:lnTo>
                    <a:pt x="228104" y="69532"/>
                  </a:lnTo>
                  <a:lnTo>
                    <a:pt x="228104" y="82207"/>
                  </a:lnTo>
                  <a:lnTo>
                    <a:pt x="238645" y="82207"/>
                  </a:lnTo>
                  <a:lnTo>
                    <a:pt x="238645" y="97459"/>
                  </a:lnTo>
                  <a:lnTo>
                    <a:pt x="251320" y="97459"/>
                  </a:lnTo>
                  <a:lnTo>
                    <a:pt x="251320" y="82207"/>
                  </a:lnTo>
                  <a:lnTo>
                    <a:pt x="252374" y="82207"/>
                  </a:lnTo>
                  <a:lnTo>
                    <a:pt x="252374" y="97459"/>
                  </a:lnTo>
                  <a:lnTo>
                    <a:pt x="257543" y="97459"/>
                  </a:lnTo>
                  <a:lnTo>
                    <a:pt x="265049" y="97459"/>
                  </a:lnTo>
                  <a:lnTo>
                    <a:pt x="270217" y="97459"/>
                  </a:lnTo>
                  <a:lnTo>
                    <a:pt x="270217" y="82207"/>
                  </a:lnTo>
                  <a:lnTo>
                    <a:pt x="275590" y="82207"/>
                  </a:lnTo>
                  <a:lnTo>
                    <a:pt x="280746" y="82207"/>
                  </a:lnTo>
                  <a:lnTo>
                    <a:pt x="280746" y="69532"/>
                  </a:lnTo>
                  <a:close/>
                </a:path>
                <a:path w="316229" h="97789">
                  <a:moveTo>
                    <a:pt x="316115" y="69532"/>
                  </a:moveTo>
                  <a:lnTo>
                    <a:pt x="282244" y="69532"/>
                  </a:lnTo>
                  <a:lnTo>
                    <a:pt x="282244" y="82207"/>
                  </a:lnTo>
                  <a:lnTo>
                    <a:pt x="316115" y="82207"/>
                  </a:lnTo>
                  <a:lnTo>
                    <a:pt x="316115" y="69532"/>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5" name="object 120"/>
            <p:cNvSpPr/>
            <p:nvPr/>
          </p:nvSpPr>
          <p:spPr>
            <a:xfrm>
              <a:off x="9998336" y="337624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6" name="object 121"/>
            <p:cNvSpPr/>
            <p:nvPr/>
          </p:nvSpPr>
          <p:spPr>
            <a:xfrm>
              <a:off x="9981323" y="3376256"/>
              <a:ext cx="172720" cy="43180"/>
            </a:xfrm>
            <a:custGeom>
              <a:avLst/>
              <a:gdLst/>
              <a:ahLst/>
              <a:cxnLst/>
              <a:rect l="l" t="t" r="r" b="b"/>
              <a:pathLst>
                <a:path w="172720" h="43179">
                  <a:moveTo>
                    <a:pt x="172339" y="15252"/>
                  </a:moveTo>
                  <a:lnTo>
                    <a:pt x="149225" y="15252"/>
                  </a:lnTo>
                  <a:lnTo>
                    <a:pt x="145415" y="15252"/>
                  </a:lnTo>
                  <a:lnTo>
                    <a:pt x="138696" y="15252"/>
                  </a:lnTo>
                  <a:lnTo>
                    <a:pt x="138696" y="0"/>
                  </a:lnTo>
                  <a:lnTo>
                    <a:pt x="113093" y="0"/>
                  </a:lnTo>
                  <a:lnTo>
                    <a:pt x="113093" y="15252"/>
                  </a:lnTo>
                  <a:lnTo>
                    <a:pt x="112572" y="15252"/>
                  </a:lnTo>
                  <a:lnTo>
                    <a:pt x="112572" y="0"/>
                  </a:lnTo>
                  <a:lnTo>
                    <a:pt x="99898" y="0"/>
                  </a:lnTo>
                  <a:lnTo>
                    <a:pt x="99898" y="15252"/>
                  </a:lnTo>
                  <a:lnTo>
                    <a:pt x="99301" y="15252"/>
                  </a:lnTo>
                  <a:lnTo>
                    <a:pt x="90868" y="15252"/>
                  </a:lnTo>
                  <a:lnTo>
                    <a:pt x="89369" y="15252"/>
                  </a:lnTo>
                  <a:lnTo>
                    <a:pt x="88773" y="15252"/>
                  </a:lnTo>
                  <a:lnTo>
                    <a:pt x="88773" y="0"/>
                  </a:lnTo>
                  <a:lnTo>
                    <a:pt x="59905" y="0"/>
                  </a:lnTo>
                  <a:lnTo>
                    <a:pt x="59905" y="15252"/>
                  </a:lnTo>
                  <a:lnTo>
                    <a:pt x="56997" y="15252"/>
                  </a:lnTo>
                  <a:lnTo>
                    <a:pt x="53543" y="15252"/>
                  </a:lnTo>
                  <a:lnTo>
                    <a:pt x="53543" y="0"/>
                  </a:lnTo>
                  <a:lnTo>
                    <a:pt x="50139" y="0"/>
                  </a:lnTo>
                  <a:lnTo>
                    <a:pt x="40868" y="0"/>
                  </a:lnTo>
                  <a:lnTo>
                    <a:pt x="37465" y="0"/>
                  </a:lnTo>
                  <a:lnTo>
                    <a:pt x="37465" y="15252"/>
                  </a:lnTo>
                  <a:lnTo>
                    <a:pt x="33870" y="15252"/>
                  </a:lnTo>
                  <a:lnTo>
                    <a:pt x="30340" y="15252"/>
                  </a:lnTo>
                  <a:lnTo>
                    <a:pt x="26936" y="15252"/>
                  </a:lnTo>
                  <a:lnTo>
                    <a:pt x="0" y="15252"/>
                  </a:lnTo>
                  <a:lnTo>
                    <a:pt x="0" y="27927"/>
                  </a:lnTo>
                  <a:lnTo>
                    <a:pt x="26936" y="27927"/>
                  </a:lnTo>
                  <a:lnTo>
                    <a:pt x="30340" y="27927"/>
                  </a:lnTo>
                  <a:lnTo>
                    <a:pt x="33870" y="27927"/>
                  </a:lnTo>
                  <a:lnTo>
                    <a:pt x="37465" y="27927"/>
                  </a:lnTo>
                  <a:lnTo>
                    <a:pt x="37465" y="43180"/>
                  </a:lnTo>
                  <a:lnTo>
                    <a:pt x="40868" y="43180"/>
                  </a:lnTo>
                  <a:lnTo>
                    <a:pt x="50139" y="43180"/>
                  </a:lnTo>
                  <a:lnTo>
                    <a:pt x="53543" y="43180"/>
                  </a:lnTo>
                  <a:lnTo>
                    <a:pt x="53543" y="27927"/>
                  </a:lnTo>
                  <a:lnTo>
                    <a:pt x="56997" y="27927"/>
                  </a:lnTo>
                  <a:lnTo>
                    <a:pt x="59905" y="27927"/>
                  </a:lnTo>
                  <a:lnTo>
                    <a:pt x="59905" y="43180"/>
                  </a:lnTo>
                  <a:lnTo>
                    <a:pt x="88773" y="43180"/>
                  </a:lnTo>
                  <a:lnTo>
                    <a:pt x="88773" y="27927"/>
                  </a:lnTo>
                  <a:lnTo>
                    <a:pt x="89369" y="27927"/>
                  </a:lnTo>
                  <a:lnTo>
                    <a:pt x="90868" y="27927"/>
                  </a:lnTo>
                  <a:lnTo>
                    <a:pt x="99301" y="27927"/>
                  </a:lnTo>
                  <a:lnTo>
                    <a:pt x="99898" y="27927"/>
                  </a:lnTo>
                  <a:lnTo>
                    <a:pt x="99898" y="43180"/>
                  </a:lnTo>
                  <a:lnTo>
                    <a:pt x="112572" y="43180"/>
                  </a:lnTo>
                  <a:lnTo>
                    <a:pt x="112572" y="27927"/>
                  </a:lnTo>
                  <a:lnTo>
                    <a:pt x="113093" y="27927"/>
                  </a:lnTo>
                  <a:lnTo>
                    <a:pt x="113093" y="43180"/>
                  </a:lnTo>
                  <a:lnTo>
                    <a:pt x="122212" y="43180"/>
                  </a:lnTo>
                  <a:lnTo>
                    <a:pt x="125768" y="43180"/>
                  </a:lnTo>
                  <a:lnTo>
                    <a:pt x="126022" y="43180"/>
                  </a:lnTo>
                  <a:lnTo>
                    <a:pt x="134886" y="43180"/>
                  </a:lnTo>
                  <a:lnTo>
                    <a:pt x="138696" y="43180"/>
                  </a:lnTo>
                  <a:lnTo>
                    <a:pt x="138696" y="27927"/>
                  </a:lnTo>
                  <a:lnTo>
                    <a:pt x="145415" y="27927"/>
                  </a:lnTo>
                  <a:lnTo>
                    <a:pt x="149225" y="27927"/>
                  </a:lnTo>
                  <a:lnTo>
                    <a:pt x="172339" y="27927"/>
                  </a:lnTo>
                  <a:lnTo>
                    <a:pt x="172339" y="15252"/>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7" name="object 122"/>
            <p:cNvSpPr/>
            <p:nvPr/>
          </p:nvSpPr>
          <p:spPr>
            <a:xfrm>
              <a:off x="10136671" y="337624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8" name="object 123"/>
            <p:cNvSpPr/>
            <p:nvPr/>
          </p:nvSpPr>
          <p:spPr>
            <a:xfrm>
              <a:off x="10119804" y="3391509"/>
              <a:ext cx="53340" cy="12700"/>
            </a:xfrm>
            <a:custGeom>
              <a:avLst/>
              <a:gdLst/>
              <a:ahLst/>
              <a:cxnLst/>
              <a:rect l="l" t="t" r="r" b="b"/>
              <a:pathLst>
                <a:path w="53340" h="12700">
                  <a:moveTo>
                    <a:pt x="53174" y="0"/>
                  </a:moveTo>
                  <a:lnTo>
                    <a:pt x="33858" y="0"/>
                  </a:lnTo>
                  <a:lnTo>
                    <a:pt x="19443" y="0"/>
                  </a:lnTo>
                  <a:lnTo>
                    <a:pt x="0" y="0"/>
                  </a:lnTo>
                  <a:lnTo>
                    <a:pt x="0" y="12674"/>
                  </a:lnTo>
                  <a:lnTo>
                    <a:pt x="19443" y="12674"/>
                  </a:lnTo>
                  <a:lnTo>
                    <a:pt x="33858" y="12674"/>
                  </a:lnTo>
                  <a:lnTo>
                    <a:pt x="53174" y="12674"/>
                  </a:lnTo>
                  <a:lnTo>
                    <a:pt x="53174"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9" name="object 124"/>
            <p:cNvSpPr/>
            <p:nvPr/>
          </p:nvSpPr>
          <p:spPr>
            <a:xfrm>
              <a:off x="10156122" y="337624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0" name="object 125"/>
            <p:cNvSpPr/>
            <p:nvPr/>
          </p:nvSpPr>
          <p:spPr>
            <a:xfrm>
              <a:off x="10139248" y="3391509"/>
              <a:ext cx="67945" cy="12700"/>
            </a:xfrm>
            <a:custGeom>
              <a:avLst/>
              <a:gdLst/>
              <a:ahLst/>
              <a:cxnLst/>
              <a:rect l="l" t="t" r="r" b="b"/>
              <a:pathLst>
                <a:path w="67945" h="12700">
                  <a:moveTo>
                    <a:pt x="67602" y="0"/>
                  </a:moveTo>
                  <a:lnTo>
                    <a:pt x="33731" y="0"/>
                  </a:lnTo>
                  <a:lnTo>
                    <a:pt x="0" y="0"/>
                  </a:lnTo>
                  <a:lnTo>
                    <a:pt x="0" y="12674"/>
                  </a:lnTo>
                  <a:lnTo>
                    <a:pt x="33731" y="12674"/>
                  </a:lnTo>
                  <a:lnTo>
                    <a:pt x="67602" y="12674"/>
                  </a:lnTo>
                  <a:lnTo>
                    <a:pt x="67602"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1" name="object 126"/>
            <p:cNvSpPr/>
            <p:nvPr/>
          </p:nvSpPr>
          <p:spPr>
            <a:xfrm>
              <a:off x="10189992" y="337624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2" name="object 127"/>
            <p:cNvSpPr/>
            <p:nvPr/>
          </p:nvSpPr>
          <p:spPr>
            <a:xfrm>
              <a:off x="10172979" y="3391509"/>
              <a:ext cx="66040" cy="12700"/>
            </a:xfrm>
            <a:custGeom>
              <a:avLst/>
              <a:gdLst/>
              <a:ahLst/>
              <a:cxnLst/>
              <a:rect l="l" t="t" r="r" b="b"/>
              <a:pathLst>
                <a:path w="66040" h="12700">
                  <a:moveTo>
                    <a:pt x="65697" y="0"/>
                  </a:moveTo>
                  <a:lnTo>
                    <a:pt x="33870" y="0"/>
                  </a:lnTo>
                  <a:lnTo>
                    <a:pt x="31965" y="0"/>
                  </a:lnTo>
                  <a:lnTo>
                    <a:pt x="0" y="0"/>
                  </a:lnTo>
                  <a:lnTo>
                    <a:pt x="0" y="12674"/>
                  </a:lnTo>
                  <a:lnTo>
                    <a:pt x="31965" y="12674"/>
                  </a:lnTo>
                  <a:lnTo>
                    <a:pt x="33870" y="12674"/>
                  </a:lnTo>
                  <a:lnTo>
                    <a:pt x="65697" y="12674"/>
                  </a:lnTo>
                  <a:lnTo>
                    <a:pt x="65697"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3" name="object 128"/>
            <p:cNvSpPr/>
            <p:nvPr/>
          </p:nvSpPr>
          <p:spPr>
            <a:xfrm>
              <a:off x="10221821" y="337624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4" name="object 129"/>
            <p:cNvSpPr/>
            <p:nvPr/>
          </p:nvSpPr>
          <p:spPr>
            <a:xfrm>
              <a:off x="10204945" y="3391509"/>
              <a:ext cx="94615" cy="12700"/>
            </a:xfrm>
            <a:custGeom>
              <a:avLst/>
              <a:gdLst/>
              <a:ahLst/>
              <a:cxnLst/>
              <a:rect l="l" t="t" r="r" b="b"/>
              <a:pathLst>
                <a:path w="94615" h="12700">
                  <a:moveTo>
                    <a:pt x="33731" y="0"/>
                  </a:moveTo>
                  <a:lnTo>
                    <a:pt x="0" y="0"/>
                  </a:lnTo>
                  <a:lnTo>
                    <a:pt x="0" y="12674"/>
                  </a:lnTo>
                  <a:lnTo>
                    <a:pt x="33731" y="12674"/>
                  </a:lnTo>
                  <a:lnTo>
                    <a:pt x="33731" y="0"/>
                  </a:lnTo>
                  <a:close/>
                </a:path>
                <a:path w="94615" h="12700">
                  <a:moveTo>
                    <a:pt x="94538" y="0"/>
                  </a:moveTo>
                  <a:lnTo>
                    <a:pt x="60667" y="0"/>
                  </a:lnTo>
                  <a:lnTo>
                    <a:pt x="60667" y="12674"/>
                  </a:lnTo>
                  <a:lnTo>
                    <a:pt x="94538" y="12674"/>
                  </a:lnTo>
                  <a:lnTo>
                    <a:pt x="94538"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5" name="object 130"/>
            <p:cNvSpPr/>
            <p:nvPr/>
          </p:nvSpPr>
          <p:spPr>
            <a:xfrm>
              <a:off x="10282488" y="337624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6" name="object 131"/>
            <p:cNvSpPr/>
            <p:nvPr/>
          </p:nvSpPr>
          <p:spPr>
            <a:xfrm>
              <a:off x="10265613" y="3391509"/>
              <a:ext cx="67945" cy="12700"/>
            </a:xfrm>
            <a:custGeom>
              <a:avLst/>
              <a:gdLst/>
              <a:ahLst/>
              <a:cxnLst/>
              <a:rect l="l" t="t" r="r" b="b"/>
              <a:pathLst>
                <a:path w="67945" h="12700">
                  <a:moveTo>
                    <a:pt x="67602" y="0"/>
                  </a:moveTo>
                  <a:lnTo>
                    <a:pt x="33870" y="0"/>
                  </a:lnTo>
                  <a:lnTo>
                    <a:pt x="0" y="0"/>
                  </a:lnTo>
                  <a:lnTo>
                    <a:pt x="0" y="12674"/>
                  </a:lnTo>
                  <a:lnTo>
                    <a:pt x="33870" y="12674"/>
                  </a:lnTo>
                  <a:lnTo>
                    <a:pt x="67602" y="12674"/>
                  </a:lnTo>
                  <a:lnTo>
                    <a:pt x="67602"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7" name="object 132"/>
            <p:cNvSpPr/>
            <p:nvPr/>
          </p:nvSpPr>
          <p:spPr>
            <a:xfrm>
              <a:off x="10316357" y="337624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8" name="object 133"/>
            <p:cNvSpPr/>
            <p:nvPr/>
          </p:nvSpPr>
          <p:spPr>
            <a:xfrm>
              <a:off x="10299484" y="3376256"/>
              <a:ext cx="144145" cy="43180"/>
            </a:xfrm>
            <a:custGeom>
              <a:avLst/>
              <a:gdLst/>
              <a:ahLst/>
              <a:cxnLst/>
              <a:rect l="l" t="t" r="r" b="b"/>
              <a:pathLst>
                <a:path w="144145" h="43179">
                  <a:moveTo>
                    <a:pt x="33731" y="15252"/>
                  </a:moveTo>
                  <a:lnTo>
                    <a:pt x="0" y="15252"/>
                  </a:lnTo>
                  <a:lnTo>
                    <a:pt x="0" y="27927"/>
                  </a:lnTo>
                  <a:lnTo>
                    <a:pt x="33731" y="27927"/>
                  </a:lnTo>
                  <a:lnTo>
                    <a:pt x="33731" y="15252"/>
                  </a:lnTo>
                  <a:close/>
                </a:path>
                <a:path w="144145" h="43179">
                  <a:moveTo>
                    <a:pt x="93306" y="15252"/>
                  </a:moveTo>
                  <a:lnTo>
                    <a:pt x="86652" y="15252"/>
                  </a:lnTo>
                  <a:lnTo>
                    <a:pt x="82778" y="15252"/>
                  </a:lnTo>
                  <a:lnTo>
                    <a:pt x="82778" y="0"/>
                  </a:lnTo>
                  <a:lnTo>
                    <a:pt x="75984" y="0"/>
                  </a:lnTo>
                  <a:lnTo>
                    <a:pt x="70104" y="0"/>
                  </a:lnTo>
                  <a:lnTo>
                    <a:pt x="63309" y="0"/>
                  </a:lnTo>
                  <a:lnTo>
                    <a:pt x="63309" y="15252"/>
                  </a:lnTo>
                  <a:lnTo>
                    <a:pt x="59575" y="15252"/>
                  </a:lnTo>
                  <a:lnTo>
                    <a:pt x="52781" y="15252"/>
                  </a:lnTo>
                  <a:lnTo>
                    <a:pt x="52781" y="27927"/>
                  </a:lnTo>
                  <a:lnTo>
                    <a:pt x="59575" y="27927"/>
                  </a:lnTo>
                  <a:lnTo>
                    <a:pt x="63309" y="27927"/>
                  </a:lnTo>
                  <a:lnTo>
                    <a:pt x="63309" y="43180"/>
                  </a:lnTo>
                  <a:lnTo>
                    <a:pt x="70104" y="43180"/>
                  </a:lnTo>
                  <a:lnTo>
                    <a:pt x="75984" y="43180"/>
                  </a:lnTo>
                  <a:lnTo>
                    <a:pt x="82778" y="43180"/>
                  </a:lnTo>
                  <a:lnTo>
                    <a:pt x="82778" y="27927"/>
                  </a:lnTo>
                  <a:lnTo>
                    <a:pt x="86652" y="27927"/>
                  </a:lnTo>
                  <a:lnTo>
                    <a:pt x="93306" y="27927"/>
                  </a:lnTo>
                  <a:lnTo>
                    <a:pt x="93306" y="15252"/>
                  </a:lnTo>
                  <a:close/>
                </a:path>
                <a:path w="144145" h="43179">
                  <a:moveTo>
                    <a:pt x="143916" y="15252"/>
                  </a:moveTo>
                  <a:lnTo>
                    <a:pt x="110045" y="15252"/>
                  </a:lnTo>
                  <a:lnTo>
                    <a:pt x="110045" y="27927"/>
                  </a:lnTo>
                  <a:lnTo>
                    <a:pt x="143916" y="27927"/>
                  </a:lnTo>
                  <a:lnTo>
                    <a:pt x="143916" y="15252"/>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39" name="object 134"/>
            <p:cNvSpPr/>
            <p:nvPr/>
          </p:nvSpPr>
          <p:spPr>
            <a:xfrm>
              <a:off x="10426536" y="337624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0" name="object 135"/>
            <p:cNvSpPr/>
            <p:nvPr/>
          </p:nvSpPr>
          <p:spPr>
            <a:xfrm>
              <a:off x="10409529" y="3391509"/>
              <a:ext cx="310515" cy="12700"/>
            </a:xfrm>
            <a:custGeom>
              <a:avLst/>
              <a:gdLst/>
              <a:ahLst/>
              <a:cxnLst/>
              <a:rect l="l" t="t" r="r" b="b"/>
              <a:pathLst>
                <a:path w="310515" h="12700">
                  <a:moveTo>
                    <a:pt x="33870" y="0"/>
                  </a:moveTo>
                  <a:lnTo>
                    <a:pt x="0" y="0"/>
                  </a:lnTo>
                  <a:lnTo>
                    <a:pt x="0" y="12674"/>
                  </a:lnTo>
                  <a:lnTo>
                    <a:pt x="33870" y="12674"/>
                  </a:lnTo>
                  <a:lnTo>
                    <a:pt x="33870" y="0"/>
                  </a:lnTo>
                  <a:close/>
                </a:path>
                <a:path w="310515" h="12700">
                  <a:moveTo>
                    <a:pt x="310134" y="0"/>
                  </a:moveTo>
                  <a:lnTo>
                    <a:pt x="276263" y="0"/>
                  </a:lnTo>
                  <a:lnTo>
                    <a:pt x="276263" y="12674"/>
                  </a:lnTo>
                  <a:lnTo>
                    <a:pt x="310134" y="12674"/>
                  </a:lnTo>
                  <a:lnTo>
                    <a:pt x="310134"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1" name="object 136"/>
            <p:cNvSpPr/>
            <p:nvPr/>
          </p:nvSpPr>
          <p:spPr>
            <a:xfrm>
              <a:off x="10702799" y="337624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2" name="object 137"/>
            <p:cNvSpPr/>
            <p:nvPr/>
          </p:nvSpPr>
          <p:spPr>
            <a:xfrm>
              <a:off x="10685793" y="3391509"/>
              <a:ext cx="105410" cy="12700"/>
            </a:xfrm>
            <a:custGeom>
              <a:avLst/>
              <a:gdLst/>
              <a:ahLst/>
              <a:cxnLst/>
              <a:rect l="l" t="t" r="r" b="b"/>
              <a:pathLst>
                <a:path w="105409" h="12700">
                  <a:moveTo>
                    <a:pt x="33870" y="0"/>
                  </a:moveTo>
                  <a:lnTo>
                    <a:pt x="0" y="0"/>
                  </a:lnTo>
                  <a:lnTo>
                    <a:pt x="0" y="12674"/>
                  </a:lnTo>
                  <a:lnTo>
                    <a:pt x="33870" y="12674"/>
                  </a:lnTo>
                  <a:lnTo>
                    <a:pt x="33870" y="0"/>
                  </a:lnTo>
                  <a:close/>
                </a:path>
                <a:path w="105409" h="12700">
                  <a:moveTo>
                    <a:pt x="105410" y="0"/>
                  </a:moveTo>
                  <a:lnTo>
                    <a:pt x="71678" y="0"/>
                  </a:lnTo>
                  <a:lnTo>
                    <a:pt x="71678" y="12674"/>
                  </a:lnTo>
                  <a:lnTo>
                    <a:pt x="105410" y="12674"/>
                  </a:lnTo>
                  <a:lnTo>
                    <a:pt x="10541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3" name="object 138"/>
            <p:cNvSpPr/>
            <p:nvPr/>
          </p:nvSpPr>
          <p:spPr>
            <a:xfrm>
              <a:off x="10774346" y="337624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4" name="object 139"/>
            <p:cNvSpPr/>
            <p:nvPr/>
          </p:nvSpPr>
          <p:spPr>
            <a:xfrm>
              <a:off x="10757471" y="3391509"/>
              <a:ext cx="117475" cy="12700"/>
            </a:xfrm>
            <a:custGeom>
              <a:avLst/>
              <a:gdLst/>
              <a:ahLst/>
              <a:cxnLst/>
              <a:rect l="l" t="t" r="r" b="b"/>
              <a:pathLst>
                <a:path w="117475" h="12700">
                  <a:moveTo>
                    <a:pt x="33731" y="0"/>
                  </a:moveTo>
                  <a:lnTo>
                    <a:pt x="0" y="0"/>
                  </a:lnTo>
                  <a:lnTo>
                    <a:pt x="0" y="12674"/>
                  </a:lnTo>
                  <a:lnTo>
                    <a:pt x="33731" y="12674"/>
                  </a:lnTo>
                  <a:lnTo>
                    <a:pt x="33731" y="0"/>
                  </a:lnTo>
                  <a:close/>
                </a:path>
                <a:path w="117475" h="12700">
                  <a:moveTo>
                    <a:pt x="117119" y="0"/>
                  </a:moveTo>
                  <a:lnTo>
                    <a:pt x="83248" y="0"/>
                  </a:lnTo>
                  <a:lnTo>
                    <a:pt x="83248" y="12674"/>
                  </a:lnTo>
                  <a:lnTo>
                    <a:pt x="117119" y="12674"/>
                  </a:lnTo>
                  <a:lnTo>
                    <a:pt x="117119"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5" name="object 140"/>
            <p:cNvSpPr/>
            <p:nvPr/>
          </p:nvSpPr>
          <p:spPr>
            <a:xfrm>
              <a:off x="10857728" y="3376247"/>
              <a:ext cx="0" cy="43815"/>
            </a:xfrm>
            <a:custGeom>
              <a:avLst/>
              <a:gdLst/>
              <a:ahLst/>
              <a:cxnLst/>
              <a:rect l="l" t="t" r="r" b="b"/>
              <a:pathLst>
                <a:path h="43814">
                  <a:moveTo>
                    <a:pt x="0" y="0"/>
                  </a:moveTo>
                  <a:lnTo>
                    <a:pt x="0" y="43187"/>
                  </a:lnTo>
                </a:path>
              </a:pathLst>
            </a:custGeom>
            <a:ln w="126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6" name="object 141"/>
            <p:cNvSpPr/>
            <p:nvPr/>
          </p:nvSpPr>
          <p:spPr>
            <a:xfrm>
              <a:off x="10840725" y="3391504"/>
              <a:ext cx="34290" cy="12700"/>
            </a:xfrm>
            <a:custGeom>
              <a:avLst/>
              <a:gdLst/>
              <a:ahLst/>
              <a:cxnLst/>
              <a:rect l="l" t="t" r="r" b="b"/>
              <a:pathLst>
                <a:path w="34290" h="12700">
                  <a:moveTo>
                    <a:pt x="0" y="0"/>
                  </a:moveTo>
                  <a:lnTo>
                    <a:pt x="33869" y="0"/>
                  </a:lnTo>
                  <a:lnTo>
                    <a:pt x="33869" y="12674"/>
                  </a:lnTo>
                  <a:lnTo>
                    <a:pt x="0" y="12674"/>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7" name="object 142"/>
            <p:cNvSpPr/>
            <p:nvPr/>
          </p:nvSpPr>
          <p:spPr>
            <a:xfrm>
              <a:off x="7309845" y="2687257"/>
              <a:ext cx="3411854" cy="334645"/>
            </a:xfrm>
            <a:custGeom>
              <a:avLst/>
              <a:gdLst/>
              <a:ahLst/>
              <a:cxnLst/>
              <a:rect l="l" t="t" r="r" b="b"/>
              <a:pathLst>
                <a:path w="3411854" h="334644">
                  <a:moveTo>
                    <a:pt x="0" y="0"/>
                  </a:moveTo>
                  <a:lnTo>
                    <a:pt x="841437" y="0"/>
                  </a:lnTo>
                  <a:lnTo>
                    <a:pt x="841437" y="25624"/>
                  </a:lnTo>
                  <a:lnTo>
                    <a:pt x="978003" y="25624"/>
                  </a:lnTo>
                  <a:lnTo>
                    <a:pt x="978003" y="47794"/>
                  </a:lnTo>
                  <a:lnTo>
                    <a:pt x="1233726" y="47794"/>
                  </a:lnTo>
                  <a:lnTo>
                    <a:pt x="1233726" y="71403"/>
                  </a:lnTo>
                  <a:lnTo>
                    <a:pt x="1241071" y="71403"/>
                  </a:lnTo>
                  <a:lnTo>
                    <a:pt x="1241071" y="89110"/>
                  </a:lnTo>
                  <a:lnTo>
                    <a:pt x="1271131" y="89110"/>
                  </a:lnTo>
                  <a:lnTo>
                    <a:pt x="1271131" y="112863"/>
                  </a:lnTo>
                  <a:lnTo>
                    <a:pt x="1508899" y="112863"/>
                  </a:lnTo>
                  <a:lnTo>
                    <a:pt x="1508899" y="135177"/>
                  </a:lnTo>
                  <a:lnTo>
                    <a:pt x="1531344" y="135177"/>
                  </a:lnTo>
                  <a:lnTo>
                    <a:pt x="1531344" y="155043"/>
                  </a:lnTo>
                  <a:lnTo>
                    <a:pt x="1537873" y="155043"/>
                  </a:lnTo>
                  <a:lnTo>
                    <a:pt x="1537873" y="177500"/>
                  </a:lnTo>
                  <a:lnTo>
                    <a:pt x="1639618" y="177500"/>
                  </a:lnTo>
                  <a:lnTo>
                    <a:pt x="1639618" y="199382"/>
                  </a:lnTo>
                  <a:lnTo>
                    <a:pt x="1653084" y="199382"/>
                  </a:lnTo>
                  <a:lnTo>
                    <a:pt x="1653084" y="239979"/>
                  </a:lnTo>
                  <a:lnTo>
                    <a:pt x="1805702" y="239979"/>
                  </a:lnTo>
                  <a:lnTo>
                    <a:pt x="1805702" y="262725"/>
                  </a:lnTo>
                  <a:lnTo>
                    <a:pt x="1815495" y="262725"/>
                  </a:lnTo>
                  <a:lnTo>
                    <a:pt x="1815495" y="283455"/>
                  </a:lnTo>
                  <a:lnTo>
                    <a:pt x="1901870" y="283455"/>
                  </a:lnTo>
                  <a:lnTo>
                    <a:pt x="1901870" y="303754"/>
                  </a:lnTo>
                  <a:lnTo>
                    <a:pt x="2300417" y="303754"/>
                  </a:lnTo>
                  <a:lnTo>
                    <a:pt x="2300417" y="334272"/>
                  </a:lnTo>
                  <a:lnTo>
                    <a:pt x="3411450" y="334272"/>
                  </a:lnTo>
                </a:path>
              </a:pathLst>
            </a:custGeom>
            <a:ln w="28549">
              <a:solidFill>
                <a:srgbClr val="0B41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8" name="object 143"/>
            <p:cNvSpPr/>
            <p:nvPr/>
          </p:nvSpPr>
          <p:spPr>
            <a:xfrm>
              <a:off x="7307942" y="2680920"/>
              <a:ext cx="34290" cy="12700"/>
            </a:xfrm>
            <a:custGeom>
              <a:avLst/>
              <a:gdLst/>
              <a:ahLst/>
              <a:cxnLst/>
              <a:rect l="l" t="t" r="r" b="b"/>
              <a:pathLst>
                <a:path w="34290" h="12700">
                  <a:moveTo>
                    <a:pt x="0" y="0"/>
                  </a:moveTo>
                  <a:lnTo>
                    <a:pt x="33732" y="0"/>
                  </a:lnTo>
                  <a:lnTo>
                    <a:pt x="33732" y="12674"/>
                  </a:lnTo>
                  <a:lnTo>
                    <a:pt x="0" y="12674"/>
                  </a:lnTo>
                  <a:lnTo>
                    <a:pt x="0" y="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49" name="object 144"/>
            <p:cNvSpPr/>
            <p:nvPr/>
          </p:nvSpPr>
          <p:spPr>
            <a:xfrm>
              <a:off x="7324807" y="2665664"/>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0" name="object 145"/>
            <p:cNvSpPr/>
            <p:nvPr/>
          </p:nvSpPr>
          <p:spPr>
            <a:xfrm>
              <a:off x="7307935" y="2680931"/>
              <a:ext cx="134620" cy="12700"/>
            </a:xfrm>
            <a:custGeom>
              <a:avLst/>
              <a:gdLst/>
              <a:ahLst/>
              <a:cxnLst/>
              <a:rect l="l" t="t" r="r" b="b"/>
              <a:pathLst>
                <a:path w="134620" h="12700">
                  <a:moveTo>
                    <a:pt x="33731" y="0"/>
                  </a:moveTo>
                  <a:lnTo>
                    <a:pt x="0" y="0"/>
                  </a:lnTo>
                  <a:lnTo>
                    <a:pt x="0" y="12674"/>
                  </a:lnTo>
                  <a:lnTo>
                    <a:pt x="33731" y="12674"/>
                  </a:lnTo>
                  <a:lnTo>
                    <a:pt x="33731" y="0"/>
                  </a:lnTo>
                  <a:close/>
                </a:path>
                <a:path w="134620" h="12700">
                  <a:moveTo>
                    <a:pt x="134112" y="0"/>
                  </a:moveTo>
                  <a:lnTo>
                    <a:pt x="100253" y="0"/>
                  </a:lnTo>
                  <a:lnTo>
                    <a:pt x="100253" y="12674"/>
                  </a:lnTo>
                  <a:lnTo>
                    <a:pt x="134112" y="12674"/>
                  </a:lnTo>
                  <a:lnTo>
                    <a:pt x="134112" y="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1" name="object 146"/>
            <p:cNvSpPr/>
            <p:nvPr/>
          </p:nvSpPr>
          <p:spPr>
            <a:xfrm>
              <a:off x="7425056" y="2665664"/>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2" name="object 147"/>
            <p:cNvSpPr/>
            <p:nvPr/>
          </p:nvSpPr>
          <p:spPr>
            <a:xfrm>
              <a:off x="7408189" y="2680931"/>
              <a:ext cx="371475" cy="12700"/>
            </a:xfrm>
            <a:custGeom>
              <a:avLst/>
              <a:gdLst/>
              <a:ahLst/>
              <a:cxnLst/>
              <a:rect l="l" t="t" r="r" b="b"/>
              <a:pathLst>
                <a:path w="371475" h="12700">
                  <a:moveTo>
                    <a:pt x="33858" y="0"/>
                  </a:moveTo>
                  <a:lnTo>
                    <a:pt x="0" y="0"/>
                  </a:lnTo>
                  <a:lnTo>
                    <a:pt x="0" y="12674"/>
                  </a:lnTo>
                  <a:lnTo>
                    <a:pt x="33858" y="12674"/>
                  </a:lnTo>
                  <a:lnTo>
                    <a:pt x="33858" y="0"/>
                  </a:lnTo>
                  <a:close/>
                </a:path>
                <a:path w="371475" h="12700">
                  <a:moveTo>
                    <a:pt x="371068" y="0"/>
                  </a:moveTo>
                  <a:lnTo>
                    <a:pt x="337197" y="0"/>
                  </a:lnTo>
                  <a:lnTo>
                    <a:pt x="337197" y="12674"/>
                  </a:lnTo>
                  <a:lnTo>
                    <a:pt x="371068" y="12674"/>
                  </a:lnTo>
                  <a:lnTo>
                    <a:pt x="371068" y="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3" name="object 148"/>
            <p:cNvSpPr/>
            <p:nvPr/>
          </p:nvSpPr>
          <p:spPr>
            <a:xfrm>
              <a:off x="7762257" y="2665664"/>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4" name="object 149"/>
            <p:cNvSpPr/>
            <p:nvPr/>
          </p:nvSpPr>
          <p:spPr>
            <a:xfrm>
              <a:off x="7745387" y="2680931"/>
              <a:ext cx="404495" cy="12700"/>
            </a:xfrm>
            <a:custGeom>
              <a:avLst/>
              <a:gdLst/>
              <a:ahLst/>
              <a:cxnLst/>
              <a:rect l="l" t="t" r="r" b="b"/>
              <a:pathLst>
                <a:path w="404495" h="12700">
                  <a:moveTo>
                    <a:pt x="33870" y="0"/>
                  </a:moveTo>
                  <a:lnTo>
                    <a:pt x="0" y="0"/>
                  </a:lnTo>
                  <a:lnTo>
                    <a:pt x="0" y="12674"/>
                  </a:lnTo>
                  <a:lnTo>
                    <a:pt x="33870" y="12674"/>
                  </a:lnTo>
                  <a:lnTo>
                    <a:pt x="33870" y="0"/>
                  </a:lnTo>
                  <a:close/>
                </a:path>
                <a:path w="404495" h="12700">
                  <a:moveTo>
                    <a:pt x="404126" y="0"/>
                  </a:moveTo>
                  <a:lnTo>
                    <a:pt x="370382" y="0"/>
                  </a:lnTo>
                  <a:lnTo>
                    <a:pt x="370382" y="12674"/>
                  </a:lnTo>
                  <a:lnTo>
                    <a:pt x="404126" y="12674"/>
                  </a:lnTo>
                  <a:lnTo>
                    <a:pt x="404126" y="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5" name="object 150"/>
            <p:cNvSpPr/>
            <p:nvPr/>
          </p:nvSpPr>
          <p:spPr>
            <a:xfrm>
              <a:off x="8132646" y="2665664"/>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6" name="object 151"/>
            <p:cNvSpPr/>
            <p:nvPr/>
          </p:nvSpPr>
          <p:spPr>
            <a:xfrm>
              <a:off x="8115770" y="2680931"/>
              <a:ext cx="349885" cy="60325"/>
            </a:xfrm>
            <a:custGeom>
              <a:avLst/>
              <a:gdLst/>
              <a:ahLst/>
              <a:cxnLst/>
              <a:rect l="l" t="t" r="r" b="b"/>
              <a:pathLst>
                <a:path w="349884" h="60325">
                  <a:moveTo>
                    <a:pt x="33743" y="0"/>
                  </a:moveTo>
                  <a:lnTo>
                    <a:pt x="0" y="0"/>
                  </a:lnTo>
                  <a:lnTo>
                    <a:pt x="0" y="12674"/>
                  </a:lnTo>
                  <a:lnTo>
                    <a:pt x="33743" y="12674"/>
                  </a:lnTo>
                  <a:lnTo>
                    <a:pt x="33743" y="0"/>
                  </a:lnTo>
                  <a:close/>
                </a:path>
                <a:path w="349884" h="60325">
                  <a:moveTo>
                    <a:pt x="349719" y="47650"/>
                  </a:moveTo>
                  <a:lnTo>
                    <a:pt x="315849" y="47650"/>
                  </a:lnTo>
                  <a:lnTo>
                    <a:pt x="315849" y="60325"/>
                  </a:lnTo>
                  <a:lnTo>
                    <a:pt x="349719" y="60325"/>
                  </a:lnTo>
                  <a:lnTo>
                    <a:pt x="349719" y="4765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7" name="object 152"/>
            <p:cNvSpPr/>
            <p:nvPr/>
          </p:nvSpPr>
          <p:spPr>
            <a:xfrm>
              <a:off x="8448492" y="2713315"/>
              <a:ext cx="0" cy="43180"/>
            </a:xfrm>
            <a:custGeom>
              <a:avLst/>
              <a:gdLst/>
              <a:ahLst/>
              <a:cxnLst/>
              <a:rect l="l" t="t" r="r" b="b"/>
              <a:pathLst>
                <a:path h="43180">
                  <a:moveTo>
                    <a:pt x="0" y="0"/>
                  </a:moveTo>
                  <a:lnTo>
                    <a:pt x="0" y="43044"/>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8" name="object 153"/>
            <p:cNvSpPr/>
            <p:nvPr/>
          </p:nvSpPr>
          <p:spPr>
            <a:xfrm>
              <a:off x="8431619" y="2728582"/>
              <a:ext cx="1005840" cy="284480"/>
            </a:xfrm>
            <a:custGeom>
              <a:avLst/>
              <a:gdLst/>
              <a:ahLst/>
              <a:cxnLst/>
              <a:rect l="l" t="t" r="r" b="b"/>
              <a:pathLst>
                <a:path w="1005840" h="284480">
                  <a:moveTo>
                    <a:pt x="33870" y="0"/>
                  </a:moveTo>
                  <a:lnTo>
                    <a:pt x="0" y="0"/>
                  </a:lnTo>
                  <a:lnTo>
                    <a:pt x="0" y="12674"/>
                  </a:lnTo>
                  <a:lnTo>
                    <a:pt x="33870" y="12674"/>
                  </a:lnTo>
                  <a:lnTo>
                    <a:pt x="33870" y="0"/>
                  </a:lnTo>
                  <a:close/>
                </a:path>
                <a:path w="1005840" h="284480">
                  <a:moveTo>
                    <a:pt x="1005751" y="256095"/>
                  </a:moveTo>
                  <a:lnTo>
                    <a:pt x="980592" y="256095"/>
                  </a:lnTo>
                  <a:lnTo>
                    <a:pt x="974064" y="256095"/>
                  </a:lnTo>
                  <a:lnTo>
                    <a:pt x="972019" y="256095"/>
                  </a:lnTo>
                  <a:lnTo>
                    <a:pt x="970064" y="256095"/>
                  </a:lnTo>
                  <a:lnTo>
                    <a:pt x="970064" y="240842"/>
                  </a:lnTo>
                  <a:lnTo>
                    <a:pt x="928281" y="240842"/>
                  </a:lnTo>
                  <a:lnTo>
                    <a:pt x="928281" y="256095"/>
                  </a:lnTo>
                  <a:lnTo>
                    <a:pt x="921423" y="256095"/>
                  </a:lnTo>
                  <a:lnTo>
                    <a:pt x="917752" y="256095"/>
                  </a:lnTo>
                  <a:lnTo>
                    <a:pt x="910894" y="256095"/>
                  </a:lnTo>
                  <a:lnTo>
                    <a:pt x="910894" y="240842"/>
                  </a:lnTo>
                  <a:lnTo>
                    <a:pt x="899871" y="240842"/>
                  </a:lnTo>
                  <a:lnTo>
                    <a:pt x="898207" y="240842"/>
                  </a:lnTo>
                  <a:lnTo>
                    <a:pt x="887196" y="240842"/>
                  </a:lnTo>
                  <a:lnTo>
                    <a:pt x="887196" y="256095"/>
                  </a:lnTo>
                  <a:lnTo>
                    <a:pt x="876668" y="256095"/>
                  </a:lnTo>
                  <a:lnTo>
                    <a:pt x="876668" y="268770"/>
                  </a:lnTo>
                  <a:lnTo>
                    <a:pt x="887196" y="268770"/>
                  </a:lnTo>
                  <a:lnTo>
                    <a:pt x="887196" y="284035"/>
                  </a:lnTo>
                  <a:lnTo>
                    <a:pt x="898207" y="284035"/>
                  </a:lnTo>
                  <a:lnTo>
                    <a:pt x="899871" y="284035"/>
                  </a:lnTo>
                  <a:lnTo>
                    <a:pt x="910894" y="284035"/>
                  </a:lnTo>
                  <a:lnTo>
                    <a:pt x="910894" y="268770"/>
                  </a:lnTo>
                  <a:lnTo>
                    <a:pt x="917752" y="268770"/>
                  </a:lnTo>
                  <a:lnTo>
                    <a:pt x="921423" y="268770"/>
                  </a:lnTo>
                  <a:lnTo>
                    <a:pt x="928281" y="268770"/>
                  </a:lnTo>
                  <a:lnTo>
                    <a:pt x="928281" y="284035"/>
                  </a:lnTo>
                  <a:lnTo>
                    <a:pt x="970064" y="284035"/>
                  </a:lnTo>
                  <a:lnTo>
                    <a:pt x="970064" y="268770"/>
                  </a:lnTo>
                  <a:lnTo>
                    <a:pt x="972019" y="268770"/>
                  </a:lnTo>
                  <a:lnTo>
                    <a:pt x="974064" y="268770"/>
                  </a:lnTo>
                  <a:lnTo>
                    <a:pt x="980592" y="268770"/>
                  </a:lnTo>
                  <a:lnTo>
                    <a:pt x="1005751" y="268770"/>
                  </a:lnTo>
                  <a:lnTo>
                    <a:pt x="1005751" y="256095"/>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59" name="object 154"/>
            <p:cNvSpPr/>
            <p:nvPr/>
          </p:nvSpPr>
          <p:spPr>
            <a:xfrm>
              <a:off x="9420511" y="296941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0" name="object 155"/>
            <p:cNvSpPr/>
            <p:nvPr/>
          </p:nvSpPr>
          <p:spPr>
            <a:xfrm>
              <a:off x="9403638" y="2969424"/>
              <a:ext cx="207010" cy="43815"/>
            </a:xfrm>
            <a:custGeom>
              <a:avLst/>
              <a:gdLst/>
              <a:ahLst/>
              <a:cxnLst/>
              <a:rect l="l" t="t" r="r" b="b"/>
              <a:pathLst>
                <a:path w="207009" h="43814">
                  <a:moveTo>
                    <a:pt x="206756" y="15252"/>
                  </a:moveTo>
                  <a:lnTo>
                    <a:pt x="181457" y="15252"/>
                  </a:lnTo>
                  <a:lnTo>
                    <a:pt x="172885" y="15252"/>
                  </a:lnTo>
                  <a:lnTo>
                    <a:pt x="170929" y="15252"/>
                  </a:lnTo>
                  <a:lnTo>
                    <a:pt x="170929" y="0"/>
                  </a:lnTo>
                  <a:lnTo>
                    <a:pt x="158254" y="0"/>
                  </a:lnTo>
                  <a:lnTo>
                    <a:pt x="158254" y="15252"/>
                  </a:lnTo>
                  <a:lnTo>
                    <a:pt x="152971" y="15252"/>
                  </a:lnTo>
                  <a:lnTo>
                    <a:pt x="152971" y="0"/>
                  </a:lnTo>
                  <a:lnTo>
                    <a:pt x="147802" y="0"/>
                  </a:lnTo>
                  <a:lnTo>
                    <a:pt x="140296" y="0"/>
                  </a:lnTo>
                  <a:lnTo>
                    <a:pt x="135128" y="0"/>
                  </a:lnTo>
                  <a:lnTo>
                    <a:pt x="135128" y="15252"/>
                  </a:lnTo>
                  <a:lnTo>
                    <a:pt x="130581" y="15252"/>
                  </a:lnTo>
                  <a:lnTo>
                    <a:pt x="129768" y="15252"/>
                  </a:lnTo>
                  <a:lnTo>
                    <a:pt x="124599" y="15252"/>
                  </a:lnTo>
                  <a:lnTo>
                    <a:pt x="120053" y="15252"/>
                  </a:lnTo>
                  <a:lnTo>
                    <a:pt x="120053" y="0"/>
                  </a:lnTo>
                  <a:lnTo>
                    <a:pt x="109169" y="0"/>
                  </a:lnTo>
                  <a:lnTo>
                    <a:pt x="107378" y="0"/>
                  </a:lnTo>
                  <a:lnTo>
                    <a:pt x="96494" y="0"/>
                  </a:lnTo>
                  <a:lnTo>
                    <a:pt x="96494" y="15252"/>
                  </a:lnTo>
                  <a:lnTo>
                    <a:pt x="95618" y="15252"/>
                  </a:lnTo>
                  <a:lnTo>
                    <a:pt x="90322" y="15252"/>
                  </a:lnTo>
                  <a:lnTo>
                    <a:pt x="85826" y="15252"/>
                  </a:lnTo>
                  <a:lnTo>
                    <a:pt x="85090" y="15252"/>
                  </a:lnTo>
                  <a:lnTo>
                    <a:pt x="85090" y="0"/>
                  </a:lnTo>
                  <a:lnTo>
                    <a:pt x="79794" y="0"/>
                  </a:lnTo>
                  <a:lnTo>
                    <a:pt x="72415" y="0"/>
                  </a:lnTo>
                  <a:lnTo>
                    <a:pt x="67119" y="0"/>
                  </a:lnTo>
                  <a:lnTo>
                    <a:pt x="67119" y="15252"/>
                  </a:lnTo>
                  <a:lnTo>
                    <a:pt x="65773" y="15252"/>
                  </a:lnTo>
                  <a:lnTo>
                    <a:pt x="65773" y="0"/>
                  </a:lnTo>
                  <a:lnTo>
                    <a:pt x="54622" y="0"/>
                  </a:lnTo>
                  <a:lnTo>
                    <a:pt x="53098" y="0"/>
                  </a:lnTo>
                  <a:lnTo>
                    <a:pt x="42786" y="0"/>
                  </a:lnTo>
                  <a:lnTo>
                    <a:pt x="41948" y="0"/>
                  </a:lnTo>
                  <a:lnTo>
                    <a:pt x="30111" y="0"/>
                  </a:lnTo>
                  <a:lnTo>
                    <a:pt x="30111" y="15252"/>
                  </a:lnTo>
                  <a:lnTo>
                    <a:pt x="19443" y="15252"/>
                  </a:lnTo>
                  <a:lnTo>
                    <a:pt x="0" y="15252"/>
                  </a:lnTo>
                  <a:lnTo>
                    <a:pt x="0" y="27927"/>
                  </a:lnTo>
                  <a:lnTo>
                    <a:pt x="19443" y="27927"/>
                  </a:lnTo>
                  <a:lnTo>
                    <a:pt x="30111" y="27927"/>
                  </a:lnTo>
                  <a:lnTo>
                    <a:pt x="30111" y="43192"/>
                  </a:lnTo>
                  <a:lnTo>
                    <a:pt x="65773" y="43192"/>
                  </a:lnTo>
                  <a:lnTo>
                    <a:pt x="65773" y="27927"/>
                  </a:lnTo>
                  <a:lnTo>
                    <a:pt x="67119" y="27927"/>
                  </a:lnTo>
                  <a:lnTo>
                    <a:pt x="67119" y="43192"/>
                  </a:lnTo>
                  <a:lnTo>
                    <a:pt x="72415" y="43192"/>
                  </a:lnTo>
                  <a:lnTo>
                    <a:pt x="79794" y="43192"/>
                  </a:lnTo>
                  <a:lnTo>
                    <a:pt x="85090" y="43192"/>
                  </a:lnTo>
                  <a:lnTo>
                    <a:pt x="85090" y="27927"/>
                  </a:lnTo>
                  <a:lnTo>
                    <a:pt x="85826" y="27927"/>
                  </a:lnTo>
                  <a:lnTo>
                    <a:pt x="90322" y="27927"/>
                  </a:lnTo>
                  <a:lnTo>
                    <a:pt x="95618" y="27927"/>
                  </a:lnTo>
                  <a:lnTo>
                    <a:pt x="96494" y="27927"/>
                  </a:lnTo>
                  <a:lnTo>
                    <a:pt x="96494" y="43192"/>
                  </a:lnTo>
                  <a:lnTo>
                    <a:pt x="107378" y="43192"/>
                  </a:lnTo>
                  <a:lnTo>
                    <a:pt x="109169" y="43192"/>
                  </a:lnTo>
                  <a:lnTo>
                    <a:pt x="120053" y="43192"/>
                  </a:lnTo>
                  <a:lnTo>
                    <a:pt x="120053" y="27927"/>
                  </a:lnTo>
                  <a:lnTo>
                    <a:pt x="124599" y="27927"/>
                  </a:lnTo>
                  <a:lnTo>
                    <a:pt x="129768" y="27927"/>
                  </a:lnTo>
                  <a:lnTo>
                    <a:pt x="130581" y="27927"/>
                  </a:lnTo>
                  <a:lnTo>
                    <a:pt x="135128" y="27927"/>
                  </a:lnTo>
                  <a:lnTo>
                    <a:pt x="135128" y="43192"/>
                  </a:lnTo>
                  <a:lnTo>
                    <a:pt x="140296" y="43192"/>
                  </a:lnTo>
                  <a:lnTo>
                    <a:pt x="147802" y="43192"/>
                  </a:lnTo>
                  <a:lnTo>
                    <a:pt x="152971" y="43192"/>
                  </a:lnTo>
                  <a:lnTo>
                    <a:pt x="152971" y="27927"/>
                  </a:lnTo>
                  <a:lnTo>
                    <a:pt x="158254" y="27927"/>
                  </a:lnTo>
                  <a:lnTo>
                    <a:pt x="158254" y="43192"/>
                  </a:lnTo>
                  <a:lnTo>
                    <a:pt x="170929" y="43192"/>
                  </a:lnTo>
                  <a:lnTo>
                    <a:pt x="170929" y="27927"/>
                  </a:lnTo>
                  <a:lnTo>
                    <a:pt x="172885" y="27927"/>
                  </a:lnTo>
                  <a:lnTo>
                    <a:pt x="181457" y="27927"/>
                  </a:lnTo>
                  <a:lnTo>
                    <a:pt x="206756" y="27927"/>
                  </a:lnTo>
                  <a:lnTo>
                    <a:pt x="206756" y="15252"/>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1" name="object 156"/>
            <p:cNvSpPr/>
            <p:nvPr/>
          </p:nvSpPr>
          <p:spPr>
            <a:xfrm>
              <a:off x="9593530" y="296941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2" name="object 157"/>
            <p:cNvSpPr/>
            <p:nvPr/>
          </p:nvSpPr>
          <p:spPr>
            <a:xfrm>
              <a:off x="9576524" y="2984677"/>
              <a:ext cx="191135" cy="59055"/>
            </a:xfrm>
            <a:custGeom>
              <a:avLst/>
              <a:gdLst/>
              <a:ahLst/>
              <a:cxnLst/>
              <a:rect l="l" t="t" r="r" b="b"/>
              <a:pathLst>
                <a:path w="191134" h="59055">
                  <a:moveTo>
                    <a:pt x="33870" y="0"/>
                  </a:moveTo>
                  <a:lnTo>
                    <a:pt x="0" y="0"/>
                  </a:lnTo>
                  <a:lnTo>
                    <a:pt x="0" y="12674"/>
                  </a:lnTo>
                  <a:lnTo>
                    <a:pt x="33870" y="12674"/>
                  </a:lnTo>
                  <a:lnTo>
                    <a:pt x="33870" y="0"/>
                  </a:lnTo>
                  <a:close/>
                </a:path>
                <a:path w="191134" h="59055">
                  <a:moveTo>
                    <a:pt x="190703" y="30518"/>
                  </a:moveTo>
                  <a:lnTo>
                    <a:pt x="164592" y="30518"/>
                  </a:lnTo>
                  <a:lnTo>
                    <a:pt x="159956" y="30518"/>
                  </a:lnTo>
                  <a:lnTo>
                    <a:pt x="156832" y="30518"/>
                  </a:lnTo>
                  <a:lnTo>
                    <a:pt x="154051" y="30518"/>
                  </a:lnTo>
                  <a:lnTo>
                    <a:pt x="154051" y="15265"/>
                  </a:lnTo>
                  <a:lnTo>
                    <a:pt x="149428" y="15265"/>
                  </a:lnTo>
                  <a:lnTo>
                    <a:pt x="141376" y="15265"/>
                  </a:lnTo>
                  <a:lnTo>
                    <a:pt x="136753" y="15265"/>
                  </a:lnTo>
                  <a:lnTo>
                    <a:pt x="136753" y="30518"/>
                  </a:lnTo>
                  <a:lnTo>
                    <a:pt x="136232" y="30518"/>
                  </a:lnTo>
                  <a:lnTo>
                    <a:pt x="136232" y="15265"/>
                  </a:lnTo>
                  <a:lnTo>
                    <a:pt x="131610" y="15265"/>
                  </a:lnTo>
                  <a:lnTo>
                    <a:pt x="123558" y="15265"/>
                  </a:lnTo>
                  <a:lnTo>
                    <a:pt x="118935" y="15265"/>
                  </a:lnTo>
                  <a:lnTo>
                    <a:pt x="118935" y="30518"/>
                  </a:lnTo>
                  <a:lnTo>
                    <a:pt x="113030" y="30518"/>
                  </a:lnTo>
                  <a:lnTo>
                    <a:pt x="108407" y="30518"/>
                  </a:lnTo>
                  <a:lnTo>
                    <a:pt x="102501" y="30518"/>
                  </a:lnTo>
                  <a:lnTo>
                    <a:pt x="102501" y="15265"/>
                  </a:lnTo>
                  <a:lnTo>
                    <a:pt x="70650" y="15265"/>
                  </a:lnTo>
                  <a:lnTo>
                    <a:pt x="70650" y="30518"/>
                  </a:lnTo>
                  <a:lnTo>
                    <a:pt x="67602" y="30518"/>
                  </a:lnTo>
                  <a:lnTo>
                    <a:pt x="59982" y="30518"/>
                  </a:lnTo>
                  <a:lnTo>
                    <a:pt x="57073" y="30518"/>
                  </a:lnTo>
                  <a:lnTo>
                    <a:pt x="57073" y="15265"/>
                  </a:lnTo>
                  <a:lnTo>
                    <a:pt x="45923" y="15265"/>
                  </a:lnTo>
                  <a:lnTo>
                    <a:pt x="44399" y="15265"/>
                  </a:lnTo>
                  <a:lnTo>
                    <a:pt x="33248" y="15265"/>
                  </a:lnTo>
                  <a:lnTo>
                    <a:pt x="33248" y="30518"/>
                  </a:lnTo>
                  <a:lnTo>
                    <a:pt x="22720" y="30518"/>
                  </a:lnTo>
                  <a:lnTo>
                    <a:pt x="22720" y="43192"/>
                  </a:lnTo>
                  <a:lnTo>
                    <a:pt x="33248" y="43192"/>
                  </a:lnTo>
                  <a:lnTo>
                    <a:pt x="33248" y="58458"/>
                  </a:lnTo>
                  <a:lnTo>
                    <a:pt x="44399" y="58458"/>
                  </a:lnTo>
                  <a:lnTo>
                    <a:pt x="45923" y="58458"/>
                  </a:lnTo>
                  <a:lnTo>
                    <a:pt x="57073" y="58458"/>
                  </a:lnTo>
                  <a:lnTo>
                    <a:pt x="57073" y="43192"/>
                  </a:lnTo>
                  <a:lnTo>
                    <a:pt x="59982" y="43192"/>
                  </a:lnTo>
                  <a:lnTo>
                    <a:pt x="67602" y="43192"/>
                  </a:lnTo>
                  <a:lnTo>
                    <a:pt x="70650" y="43192"/>
                  </a:lnTo>
                  <a:lnTo>
                    <a:pt x="70650" y="58458"/>
                  </a:lnTo>
                  <a:lnTo>
                    <a:pt x="102501" y="58458"/>
                  </a:lnTo>
                  <a:lnTo>
                    <a:pt x="102501" y="43192"/>
                  </a:lnTo>
                  <a:lnTo>
                    <a:pt x="108407" y="43192"/>
                  </a:lnTo>
                  <a:lnTo>
                    <a:pt x="113030" y="43192"/>
                  </a:lnTo>
                  <a:lnTo>
                    <a:pt x="118935" y="43192"/>
                  </a:lnTo>
                  <a:lnTo>
                    <a:pt x="118935" y="58458"/>
                  </a:lnTo>
                  <a:lnTo>
                    <a:pt x="123558" y="58458"/>
                  </a:lnTo>
                  <a:lnTo>
                    <a:pt x="131610" y="58458"/>
                  </a:lnTo>
                  <a:lnTo>
                    <a:pt x="136232" y="58458"/>
                  </a:lnTo>
                  <a:lnTo>
                    <a:pt x="136232" y="43192"/>
                  </a:lnTo>
                  <a:lnTo>
                    <a:pt x="136753" y="43192"/>
                  </a:lnTo>
                  <a:lnTo>
                    <a:pt x="136753" y="58458"/>
                  </a:lnTo>
                  <a:lnTo>
                    <a:pt x="141376" y="58458"/>
                  </a:lnTo>
                  <a:lnTo>
                    <a:pt x="149428" y="58458"/>
                  </a:lnTo>
                  <a:lnTo>
                    <a:pt x="154051" y="58458"/>
                  </a:lnTo>
                  <a:lnTo>
                    <a:pt x="154051" y="43192"/>
                  </a:lnTo>
                  <a:lnTo>
                    <a:pt x="156832" y="43192"/>
                  </a:lnTo>
                  <a:lnTo>
                    <a:pt x="159956" y="43192"/>
                  </a:lnTo>
                  <a:lnTo>
                    <a:pt x="164592" y="43192"/>
                  </a:lnTo>
                  <a:lnTo>
                    <a:pt x="190703" y="43192"/>
                  </a:lnTo>
                  <a:lnTo>
                    <a:pt x="190703" y="30518"/>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3" name="object 158"/>
            <p:cNvSpPr/>
            <p:nvPr/>
          </p:nvSpPr>
          <p:spPr>
            <a:xfrm>
              <a:off x="9750230" y="299993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4" name="object 159"/>
            <p:cNvSpPr/>
            <p:nvPr/>
          </p:nvSpPr>
          <p:spPr>
            <a:xfrm>
              <a:off x="9733356" y="2999942"/>
              <a:ext cx="154940" cy="43815"/>
            </a:xfrm>
            <a:custGeom>
              <a:avLst/>
              <a:gdLst/>
              <a:ahLst/>
              <a:cxnLst/>
              <a:rect l="l" t="t" r="r" b="b"/>
              <a:pathLst>
                <a:path w="154940" h="43814">
                  <a:moveTo>
                    <a:pt x="119697" y="15252"/>
                  </a:moveTo>
                  <a:lnTo>
                    <a:pt x="109169" y="15252"/>
                  </a:lnTo>
                  <a:lnTo>
                    <a:pt x="109169" y="0"/>
                  </a:lnTo>
                  <a:lnTo>
                    <a:pt x="96494" y="0"/>
                  </a:lnTo>
                  <a:lnTo>
                    <a:pt x="96494" y="15252"/>
                  </a:lnTo>
                  <a:lnTo>
                    <a:pt x="93395" y="15252"/>
                  </a:lnTo>
                  <a:lnTo>
                    <a:pt x="93395" y="0"/>
                  </a:lnTo>
                  <a:lnTo>
                    <a:pt x="80721" y="0"/>
                  </a:lnTo>
                  <a:lnTo>
                    <a:pt x="80721" y="15252"/>
                  </a:lnTo>
                  <a:lnTo>
                    <a:pt x="78155" y="15252"/>
                  </a:lnTo>
                  <a:lnTo>
                    <a:pt x="78155" y="0"/>
                  </a:lnTo>
                  <a:lnTo>
                    <a:pt x="65481" y="0"/>
                  </a:lnTo>
                  <a:lnTo>
                    <a:pt x="65481" y="15252"/>
                  </a:lnTo>
                  <a:lnTo>
                    <a:pt x="64960" y="15252"/>
                  </a:lnTo>
                  <a:lnTo>
                    <a:pt x="64960" y="0"/>
                  </a:lnTo>
                  <a:lnTo>
                    <a:pt x="55168" y="0"/>
                  </a:lnTo>
                  <a:lnTo>
                    <a:pt x="52285" y="0"/>
                  </a:lnTo>
                  <a:lnTo>
                    <a:pt x="42494" y="0"/>
                  </a:lnTo>
                  <a:lnTo>
                    <a:pt x="42494" y="15252"/>
                  </a:lnTo>
                  <a:lnTo>
                    <a:pt x="41757" y="15252"/>
                  </a:lnTo>
                  <a:lnTo>
                    <a:pt x="33870" y="15252"/>
                  </a:lnTo>
                  <a:lnTo>
                    <a:pt x="31965" y="15252"/>
                  </a:lnTo>
                  <a:lnTo>
                    <a:pt x="0" y="15252"/>
                  </a:lnTo>
                  <a:lnTo>
                    <a:pt x="0" y="27927"/>
                  </a:lnTo>
                  <a:lnTo>
                    <a:pt x="31965" y="27927"/>
                  </a:lnTo>
                  <a:lnTo>
                    <a:pt x="33870" y="27927"/>
                  </a:lnTo>
                  <a:lnTo>
                    <a:pt x="41757" y="27927"/>
                  </a:lnTo>
                  <a:lnTo>
                    <a:pt x="42494" y="27927"/>
                  </a:lnTo>
                  <a:lnTo>
                    <a:pt x="42494" y="43192"/>
                  </a:lnTo>
                  <a:lnTo>
                    <a:pt x="52285" y="43192"/>
                  </a:lnTo>
                  <a:lnTo>
                    <a:pt x="55168" y="43192"/>
                  </a:lnTo>
                  <a:lnTo>
                    <a:pt x="64960" y="43192"/>
                  </a:lnTo>
                  <a:lnTo>
                    <a:pt x="64960" y="27927"/>
                  </a:lnTo>
                  <a:lnTo>
                    <a:pt x="65481" y="27927"/>
                  </a:lnTo>
                  <a:lnTo>
                    <a:pt x="65481" y="43192"/>
                  </a:lnTo>
                  <a:lnTo>
                    <a:pt x="78155" y="43192"/>
                  </a:lnTo>
                  <a:lnTo>
                    <a:pt x="78155" y="27927"/>
                  </a:lnTo>
                  <a:lnTo>
                    <a:pt x="80721" y="27927"/>
                  </a:lnTo>
                  <a:lnTo>
                    <a:pt x="80721" y="43192"/>
                  </a:lnTo>
                  <a:lnTo>
                    <a:pt x="93395" y="43192"/>
                  </a:lnTo>
                  <a:lnTo>
                    <a:pt x="93395" y="27927"/>
                  </a:lnTo>
                  <a:lnTo>
                    <a:pt x="96494" y="27927"/>
                  </a:lnTo>
                  <a:lnTo>
                    <a:pt x="96494" y="43192"/>
                  </a:lnTo>
                  <a:lnTo>
                    <a:pt x="109169" y="43192"/>
                  </a:lnTo>
                  <a:lnTo>
                    <a:pt x="109169" y="27927"/>
                  </a:lnTo>
                  <a:lnTo>
                    <a:pt x="119697" y="27927"/>
                  </a:lnTo>
                  <a:lnTo>
                    <a:pt x="119697" y="15252"/>
                  </a:lnTo>
                  <a:close/>
                </a:path>
                <a:path w="154940" h="43814">
                  <a:moveTo>
                    <a:pt x="154800" y="15252"/>
                  </a:moveTo>
                  <a:lnTo>
                    <a:pt x="121056" y="15252"/>
                  </a:lnTo>
                  <a:lnTo>
                    <a:pt x="121056" y="27927"/>
                  </a:lnTo>
                  <a:lnTo>
                    <a:pt x="154800" y="27927"/>
                  </a:lnTo>
                  <a:lnTo>
                    <a:pt x="154800" y="15252"/>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5" name="object 160"/>
            <p:cNvSpPr/>
            <p:nvPr/>
          </p:nvSpPr>
          <p:spPr>
            <a:xfrm>
              <a:off x="9871290" y="299993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6" name="object 161"/>
            <p:cNvSpPr/>
            <p:nvPr/>
          </p:nvSpPr>
          <p:spPr>
            <a:xfrm>
              <a:off x="9854412" y="2999942"/>
              <a:ext cx="243204" cy="43815"/>
            </a:xfrm>
            <a:custGeom>
              <a:avLst/>
              <a:gdLst/>
              <a:ahLst/>
              <a:cxnLst/>
              <a:rect l="l" t="t" r="r" b="b"/>
              <a:pathLst>
                <a:path w="243204" h="43814">
                  <a:moveTo>
                    <a:pt x="204851" y="15252"/>
                  </a:moveTo>
                  <a:lnTo>
                    <a:pt x="200634" y="15252"/>
                  </a:lnTo>
                  <a:lnTo>
                    <a:pt x="194322" y="15252"/>
                  </a:lnTo>
                  <a:lnTo>
                    <a:pt x="194322" y="0"/>
                  </a:lnTo>
                  <a:lnTo>
                    <a:pt x="138264" y="0"/>
                  </a:lnTo>
                  <a:lnTo>
                    <a:pt x="138264" y="15252"/>
                  </a:lnTo>
                  <a:lnTo>
                    <a:pt x="136169" y="15252"/>
                  </a:lnTo>
                  <a:lnTo>
                    <a:pt x="132842" y="15252"/>
                  </a:lnTo>
                  <a:lnTo>
                    <a:pt x="132842" y="0"/>
                  </a:lnTo>
                  <a:lnTo>
                    <a:pt x="121691" y="0"/>
                  </a:lnTo>
                  <a:lnTo>
                    <a:pt x="120167" y="0"/>
                  </a:lnTo>
                  <a:lnTo>
                    <a:pt x="109016" y="0"/>
                  </a:lnTo>
                  <a:lnTo>
                    <a:pt x="109016" y="15252"/>
                  </a:lnTo>
                  <a:lnTo>
                    <a:pt x="105689" y="15252"/>
                  </a:lnTo>
                  <a:lnTo>
                    <a:pt x="98488" y="15252"/>
                  </a:lnTo>
                  <a:lnTo>
                    <a:pt x="96443" y="15252"/>
                  </a:lnTo>
                  <a:lnTo>
                    <a:pt x="95034" y="15252"/>
                  </a:lnTo>
                  <a:lnTo>
                    <a:pt x="95034" y="0"/>
                  </a:lnTo>
                  <a:lnTo>
                    <a:pt x="85775" y="0"/>
                  </a:lnTo>
                  <a:lnTo>
                    <a:pt x="82359" y="0"/>
                  </a:lnTo>
                  <a:lnTo>
                    <a:pt x="73101" y="0"/>
                  </a:lnTo>
                  <a:lnTo>
                    <a:pt x="73101" y="15252"/>
                  </a:lnTo>
                  <a:lnTo>
                    <a:pt x="71831" y="15252"/>
                  </a:lnTo>
                  <a:lnTo>
                    <a:pt x="63195" y="15252"/>
                  </a:lnTo>
                  <a:lnTo>
                    <a:pt x="63195" y="0"/>
                  </a:lnTo>
                  <a:lnTo>
                    <a:pt x="52044" y="0"/>
                  </a:lnTo>
                  <a:lnTo>
                    <a:pt x="50520" y="0"/>
                  </a:lnTo>
                  <a:lnTo>
                    <a:pt x="39370" y="0"/>
                  </a:lnTo>
                  <a:lnTo>
                    <a:pt x="39370" y="15252"/>
                  </a:lnTo>
                  <a:lnTo>
                    <a:pt x="33743" y="15252"/>
                  </a:lnTo>
                  <a:lnTo>
                    <a:pt x="28841" y="15252"/>
                  </a:lnTo>
                  <a:lnTo>
                    <a:pt x="0" y="15252"/>
                  </a:lnTo>
                  <a:lnTo>
                    <a:pt x="0" y="27927"/>
                  </a:lnTo>
                  <a:lnTo>
                    <a:pt x="28841" y="27927"/>
                  </a:lnTo>
                  <a:lnTo>
                    <a:pt x="33743" y="27927"/>
                  </a:lnTo>
                  <a:lnTo>
                    <a:pt x="39370" y="27927"/>
                  </a:lnTo>
                  <a:lnTo>
                    <a:pt x="39370" y="43192"/>
                  </a:lnTo>
                  <a:lnTo>
                    <a:pt x="50520" y="43192"/>
                  </a:lnTo>
                  <a:lnTo>
                    <a:pt x="52044" y="43192"/>
                  </a:lnTo>
                  <a:lnTo>
                    <a:pt x="63195" y="43192"/>
                  </a:lnTo>
                  <a:lnTo>
                    <a:pt x="63195" y="27927"/>
                  </a:lnTo>
                  <a:lnTo>
                    <a:pt x="71831" y="27927"/>
                  </a:lnTo>
                  <a:lnTo>
                    <a:pt x="73101" y="27927"/>
                  </a:lnTo>
                  <a:lnTo>
                    <a:pt x="73101" y="43192"/>
                  </a:lnTo>
                  <a:lnTo>
                    <a:pt x="82359" y="43192"/>
                  </a:lnTo>
                  <a:lnTo>
                    <a:pt x="85775" y="43192"/>
                  </a:lnTo>
                  <a:lnTo>
                    <a:pt x="95034" y="43192"/>
                  </a:lnTo>
                  <a:lnTo>
                    <a:pt x="95034" y="27927"/>
                  </a:lnTo>
                  <a:lnTo>
                    <a:pt x="96443" y="27927"/>
                  </a:lnTo>
                  <a:lnTo>
                    <a:pt x="98488" y="27927"/>
                  </a:lnTo>
                  <a:lnTo>
                    <a:pt x="105689" y="27927"/>
                  </a:lnTo>
                  <a:lnTo>
                    <a:pt x="109016" y="27927"/>
                  </a:lnTo>
                  <a:lnTo>
                    <a:pt x="109016" y="43192"/>
                  </a:lnTo>
                  <a:lnTo>
                    <a:pt x="120167" y="43192"/>
                  </a:lnTo>
                  <a:lnTo>
                    <a:pt x="121691" y="43192"/>
                  </a:lnTo>
                  <a:lnTo>
                    <a:pt x="132842" y="43192"/>
                  </a:lnTo>
                  <a:lnTo>
                    <a:pt x="132842" y="27927"/>
                  </a:lnTo>
                  <a:lnTo>
                    <a:pt x="136169" y="27927"/>
                  </a:lnTo>
                  <a:lnTo>
                    <a:pt x="138264" y="27927"/>
                  </a:lnTo>
                  <a:lnTo>
                    <a:pt x="138264" y="43192"/>
                  </a:lnTo>
                  <a:lnTo>
                    <a:pt x="194322" y="43192"/>
                  </a:lnTo>
                  <a:lnTo>
                    <a:pt x="194322" y="27927"/>
                  </a:lnTo>
                  <a:lnTo>
                    <a:pt x="200634" y="27927"/>
                  </a:lnTo>
                  <a:lnTo>
                    <a:pt x="204851" y="27927"/>
                  </a:lnTo>
                  <a:lnTo>
                    <a:pt x="204851" y="15252"/>
                  </a:lnTo>
                  <a:close/>
                </a:path>
                <a:path w="243204" h="43814">
                  <a:moveTo>
                    <a:pt x="242671" y="15252"/>
                  </a:moveTo>
                  <a:lnTo>
                    <a:pt x="208940" y="15252"/>
                  </a:lnTo>
                  <a:lnTo>
                    <a:pt x="208940" y="27927"/>
                  </a:lnTo>
                  <a:lnTo>
                    <a:pt x="242671" y="27927"/>
                  </a:lnTo>
                  <a:lnTo>
                    <a:pt x="242671" y="15252"/>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7" name="object 162"/>
            <p:cNvSpPr/>
            <p:nvPr/>
          </p:nvSpPr>
          <p:spPr>
            <a:xfrm>
              <a:off x="10080221" y="299993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8" name="object 163"/>
            <p:cNvSpPr/>
            <p:nvPr/>
          </p:nvSpPr>
          <p:spPr>
            <a:xfrm>
              <a:off x="10063353" y="3015195"/>
              <a:ext cx="95885" cy="12700"/>
            </a:xfrm>
            <a:custGeom>
              <a:avLst/>
              <a:gdLst/>
              <a:ahLst/>
              <a:cxnLst/>
              <a:rect l="l" t="t" r="r" b="b"/>
              <a:pathLst>
                <a:path w="95884" h="12700">
                  <a:moveTo>
                    <a:pt x="33731" y="0"/>
                  </a:moveTo>
                  <a:lnTo>
                    <a:pt x="0" y="0"/>
                  </a:lnTo>
                  <a:lnTo>
                    <a:pt x="0" y="12674"/>
                  </a:lnTo>
                  <a:lnTo>
                    <a:pt x="33731" y="12674"/>
                  </a:lnTo>
                  <a:lnTo>
                    <a:pt x="33731" y="0"/>
                  </a:lnTo>
                  <a:close/>
                </a:path>
                <a:path w="95884" h="12700">
                  <a:moveTo>
                    <a:pt x="95618" y="0"/>
                  </a:moveTo>
                  <a:lnTo>
                    <a:pt x="61887" y="0"/>
                  </a:lnTo>
                  <a:lnTo>
                    <a:pt x="61887" y="12674"/>
                  </a:lnTo>
                  <a:lnTo>
                    <a:pt x="95618" y="12674"/>
                  </a:lnTo>
                  <a:lnTo>
                    <a:pt x="95618" y="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69" name="object 164"/>
            <p:cNvSpPr/>
            <p:nvPr/>
          </p:nvSpPr>
          <p:spPr>
            <a:xfrm>
              <a:off x="10142111" y="299993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0" name="object 165"/>
            <p:cNvSpPr/>
            <p:nvPr/>
          </p:nvSpPr>
          <p:spPr>
            <a:xfrm>
              <a:off x="10125240" y="3015195"/>
              <a:ext cx="62230" cy="12700"/>
            </a:xfrm>
            <a:custGeom>
              <a:avLst/>
              <a:gdLst/>
              <a:ahLst/>
              <a:cxnLst/>
              <a:rect l="l" t="t" r="r" b="b"/>
              <a:pathLst>
                <a:path w="62229" h="12700">
                  <a:moveTo>
                    <a:pt x="61887" y="0"/>
                  </a:moveTo>
                  <a:lnTo>
                    <a:pt x="33731" y="0"/>
                  </a:lnTo>
                  <a:lnTo>
                    <a:pt x="28016" y="0"/>
                  </a:lnTo>
                  <a:lnTo>
                    <a:pt x="0" y="0"/>
                  </a:lnTo>
                  <a:lnTo>
                    <a:pt x="0" y="12674"/>
                  </a:lnTo>
                  <a:lnTo>
                    <a:pt x="28016" y="12674"/>
                  </a:lnTo>
                  <a:lnTo>
                    <a:pt x="33731" y="12674"/>
                  </a:lnTo>
                  <a:lnTo>
                    <a:pt x="61887" y="12674"/>
                  </a:lnTo>
                  <a:lnTo>
                    <a:pt x="61887" y="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1" name="object 166"/>
            <p:cNvSpPr/>
            <p:nvPr/>
          </p:nvSpPr>
          <p:spPr>
            <a:xfrm>
              <a:off x="10170132" y="299993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2" name="object 167"/>
            <p:cNvSpPr/>
            <p:nvPr/>
          </p:nvSpPr>
          <p:spPr>
            <a:xfrm>
              <a:off x="10153256" y="2999942"/>
              <a:ext cx="146050" cy="43815"/>
            </a:xfrm>
            <a:custGeom>
              <a:avLst/>
              <a:gdLst/>
              <a:ahLst/>
              <a:cxnLst/>
              <a:rect l="l" t="t" r="r" b="b"/>
              <a:pathLst>
                <a:path w="146050" h="43814">
                  <a:moveTo>
                    <a:pt x="59448" y="15252"/>
                  </a:moveTo>
                  <a:lnTo>
                    <a:pt x="54686" y="15252"/>
                  </a:lnTo>
                  <a:lnTo>
                    <a:pt x="48920" y="15252"/>
                  </a:lnTo>
                  <a:lnTo>
                    <a:pt x="48920" y="0"/>
                  </a:lnTo>
                  <a:lnTo>
                    <a:pt x="44157" y="0"/>
                  </a:lnTo>
                  <a:lnTo>
                    <a:pt x="36245" y="0"/>
                  </a:lnTo>
                  <a:lnTo>
                    <a:pt x="31483" y="0"/>
                  </a:lnTo>
                  <a:lnTo>
                    <a:pt x="31483" y="15252"/>
                  </a:lnTo>
                  <a:lnTo>
                    <a:pt x="25704" y="15252"/>
                  </a:lnTo>
                  <a:lnTo>
                    <a:pt x="20815" y="15252"/>
                  </a:lnTo>
                  <a:lnTo>
                    <a:pt x="0" y="15252"/>
                  </a:lnTo>
                  <a:lnTo>
                    <a:pt x="0" y="27927"/>
                  </a:lnTo>
                  <a:lnTo>
                    <a:pt x="20815" y="27927"/>
                  </a:lnTo>
                  <a:lnTo>
                    <a:pt x="25704" y="27927"/>
                  </a:lnTo>
                  <a:lnTo>
                    <a:pt x="31483" y="27927"/>
                  </a:lnTo>
                  <a:lnTo>
                    <a:pt x="31483" y="43192"/>
                  </a:lnTo>
                  <a:lnTo>
                    <a:pt x="36245" y="43192"/>
                  </a:lnTo>
                  <a:lnTo>
                    <a:pt x="44157" y="43192"/>
                  </a:lnTo>
                  <a:lnTo>
                    <a:pt x="48920" y="43192"/>
                  </a:lnTo>
                  <a:lnTo>
                    <a:pt x="48920" y="27927"/>
                  </a:lnTo>
                  <a:lnTo>
                    <a:pt x="54686" y="27927"/>
                  </a:lnTo>
                  <a:lnTo>
                    <a:pt x="59448" y="27927"/>
                  </a:lnTo>
                  <a:lnTo>
                    <a:pt x="59448" y="15252"/>
                  </a:lnTo>
                  <a:close/>
                </a:path>
                <a:path w="146050" h="43814">
                  <a:moveTo>
                    <a:pt x="145961" y="15252"/>
                  </a:moveTo>
                  <a:lnTo>
                    <a:pt x="118071" y="15252"/>
                  </a:lnTo>
                  <a:lnTo>
                    <a:pt x="112217" y="15252"/>
                  </a:lnTo>
                  <a:lnTo>
                    <a:pt x="107543" y="15252"/>
                  </a:lnTo>
                  <a:lnTo>
                    <a:pt x="107543" y="0"/>
                  </a:lnTo>
                  <a:lnTo>
                    <a:pt x="94869" y="0"/>
                  </a:lnTo>
                  <a:lnTo>
                    <a:pt x="94869" y="15252"/>
                  </a:lnTo>
                  <a:lnTo>
                    <a:pt x="92583" y="15252"/>
                  </a:lnTo>
                  <a:lnTo>
                    <a:pt x="92583" y="0"/>
                  </a:lnTo>
                  <a:lnTo>
                    <a:pt x="79908" y="0"/>
                  </a:lnTo>
                  <a:lnTo>
                    <a:pt x="79908" y="15252"/>
                  </a:lnTo>
                  <a:lnTo>
                    <a:pt x="69380" y="15252"/>
                  </a:lnTo>
                  <a:lnTo>
                    <a:pt x="69380" y="27927"/>
                  </a:lnTo>
                  <a:lnTo>
                    <a:pt x="79908" y="27927"/>
                  </a:lnTo>
                  <a:lnTo>
                    <a:pt x="79908" y="43192"/>
                  </a:lnTo>
                  <a:lnTo>
                    <a:pt x="92583" y="43192"/>
                  </a:lnTo>
                  <a:lnTo>
                    <a:pt x="92583" y="27927"/>
                  </a:lnTo>
                  <a:lnTo>
                    <a:pt x="94869" y="27927"/>
                  </a:lnTo>
                  <a:lnTo>
                    <a:pt x="94869" y="43192"/>
                  </a:lnTo>
                  <a:lnTo>
                    <a:pt x="107543" y="43192"/>
                  </a:lnTo>
                  <a:lnTo>
                    <a:pt x="107543" y="27927"/>
                  </a:lnTo>
                  <a:lnTo>
                    <a:pt x="112217" y="27927"/>
                  </a:lnTo>
                  <a:lnTo>
                    <a:pt x="118071" y="27927"/>
                  </a:lnTo>
                  <a:lnTo>
                    <a:pt x="145961" y="27927"/>
                  </a:lnTo>
                  <a:lnTo>
                    <a:pt x="145961" y="15252"/>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3" name="object 168"/>
            <p:cNvSpPr/>
            <p:nvPr/>
          </p:nvSpPr>
          <p:spPr>
            <a:xfrm>
              <a:off x="10282351" y="299993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4" name="object 169"/>
            <p:cNvSpPr/>
            <p:nvPr/>
          </p:nvSpPr>
          <p:spPr>
            <a:xfrm>
              <a:off x="10265473" y="2999942"/>
              <a:ext cx="103505" cy="43815"/>
            </a:xfrm>
            <a:custGeom>
              <a:avLst/>
              <a:gdLst/>
              <a:ahLst/>
              <a:cxnLst/>
              <a:rect l="l" t="t" r="r" b="b"/>
              <a:pathLst>
                <a:path w="103504" h="43814">
                  <a:moveTo>
                    <a:pt x="103111" y="15252"/>
                  </a:moveTo>
                  <a:lnTo>
                    <a:pt x="74409" y="15252"/>
                  </a:lnTo>
                  <a:lnTo>
                    <a:pt x="69380" y="15252"/>
                  </a:lnTo>
                  <a:lnTo>
                    <a:pt x="63741" y="15252"/>
                  </a:lnTo>
                  <a:lnTo>
                    <a:pt x="63741" y="0"/>
                  </a:lnTo>
                  <a:lnTo>
                    <a:pt x="51066" y="0"/>
                  </a:lnTo>
                  <a:lnTo>
                    <a:pt x="51066" y="15252"/>
                  </a:lnTo>
                  <a:lnTo>
                    <a:pt x="49872" y="15252"/>
                  </a:lnTo>
                  <a:lnTo>
                    <a:pt x="49872" y="0"/>
                  </a:lnTo>
                  <a:lnTo>
                    <a:pt x="37198" y="0"/>
                  </a:lnTo>
                  <a:lnTo>
                    <a:pt x="37198" y="15252"/>
                  </a:lnTo>
                  <a:lnTo>
                    <a:pt x="33743" y="15252"/>
                  </a:lnTo>
                  <a:lnTo>
                    <a:pt x="26670" y="15252"/>
                  </a:lnTo>
                  <a:lnTo>
                    <a:pt x="0" y="15252"/>
                  </a:lnTo>
                  <a:lnTo>
                    <a:pt x="0" y="27927"/>
                  </a:lnTo>
                  <a:lnTo>
                    <a:pt x="26670" y="27927"/>
                  </a:lnTo>
                  <a:lnTo>
                    <a:pt x="33743" y="27927"/>
                  </a:lnTo>
                  <a:lnTo>
                    <a:pt x="37198" y="27927"/>
                  </a:lnTo>
                  <a:lnTo>
                    <a:pt x="37198" y="43192"/>
                  </a:lnTo>
                  <a:lnTo>
                    <a:pt x="49872" y="43192"/>
                  </a:lnTo>
                  <a:lnTo>
                    <a:pt x="49872" y="27927"/>
                  </a:lnTo>
                  <a:lnTo>
                    <a:pt x="51066" y="27927"/>
                  </a:lnTo>
                  <a:lnTo>
                    <a:pt x="51066" y="43192"/>
                  </a:lnTo>
                  <a:lnTo>
                    <a:pt x="63741" y="43192"/>
                  </a:lnTo>
                  <a:lnTo>
                    <a:pt x="63741" y="27927"/>
                  </a:lnTo>
                  <a:lnTo>
                    <a:pt x="69380" y="27927"/>
                  </a:lnTo>
                  <a:lnTo>
                    <a:pt x="74409" y="27927"/>
                  </a:lnTo>
                  <a:lnTo>
                    <a:pt x="103111" y="27927"/>
                  </a:lnTo>
                  <a:lnTo>
                    <a:pt x="103111" y="15252"/>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5" name="object 170"/>
            <p:cNvSpPr/>
            <p:nvPr/>
          </p:nvSpPr>
          <p:spPr>
            <a:xfrm>
              <a:off x="10351722" y="299993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6" name="object 171"/>
            <p:cNvSpPr/>
            <p:nvPr/>
          </p:nvSpPr>
          <p:spPr>
            <a:xfrm>
              <a:off x="10334853" y="2999942"/>
              <a:ext cx="180975" cy="43815"/>
            </a:xfrm>
            <a:custGeom>
              <a:avLst/>
              <a:gdLst/>
              <a:ahLst/>
              <a:cxnLst/>
              <a:rect l="l" t="t" r="r" b="b"/>
              <a:pathLst>
                <a:path w="180975" h="43814">
                  <a:moveTo>
                    <a:pt x="114935" y="15252"/>
                  </a:moveTo>
                  <a:lnTo>
                    <a:pt x="104267" y="15252"/>
                  </a:lnTo>
                  <a:lnTo>
                    <a:pt x="104267" y="0"/>
                  </a:lnTo>
                  <a:lnTo>
                    <a:pt x="91592" y="0"/>
                  </a:lnTo>
                  <a:lnTo>
                    <a:pt x="91592" y="15252"/>
                  </a:lnTo>
                  <a:lnTo>
                    <a:pt x="91351" y="15252"/>
                  </a:lnTo>
                  <a:lnTo>
                    <a:pt x="91351" y="0"/>
                  </a:lnTo>
                  <a:lnTo>
                    <a:pt x="78676" y="0"/>
                  </a:lnTo>
                  <a:lnTo>
                    <a:pt x="78676" y="15252"/>
                  </a:lnTo>
                  <a:lnTo>
                    <a:pt x="68821" y="15252"/>
                  </a:lnTo>
                  <a:lnTo>
                    <a:pt x="68008" y="15252"/>
                  </a:lnTo>
                  <a:lnTo>
                    <a:pt x="61201" y="15252"/>
                  </a:lnTo>
                  <a:lnTo>
                    <a:pt x="58153" y="15252"/>
                  </a:lnTo>
                  <a:lnTo>
                    <a:pt x="58153" y="0"/>
                  </a:lnTo>
                  <a:lnTo>
                    <a:pt x="50673" y="0"/>
                  </a:lnTo>
                  <a:lnTo>
                    <a:pt x="45478" y="0"/>
                  </a:lnTo>
                  <a:lnTo>
                    <a:pt x="37998" y="0"/>
                  </a:lnTo>
                  <a:lnTo>
                    <a:pt x="37998" y="15252"/>
                  </a:lnTo>
                  <a:lnTo>
                    <a:pt x="34950" y="15252"/>
                  </a:lnTo>
                  <a:lnTo>
                    <a:pt x="33731" y="15252"/>
                  </a:lnTo>
                  <a:lnTo>
                    <a:pt x="27470" y="15252"/>
                  </a:lnTo>
                  <a:lnTo>
                    <a:pt x="0" y="15252"/>
                  </a:lnTo>
                  <a:lnTo>
                    <a:pt x="0" y="27927"/>
                  </a:lnTo>
                  <a:lnTo>
                    <a:pt x="27470" y="27927"/>
                  </a:lnTo>
                  <a:lnTo>
                    <a:pt x="33731" y="27927"/>
                  </a:lnTo>
                  <a:lnTo>
                    <a:pt x="34950" y="27927"/>
                  </a:lnTo>
                  <a:lnTo>
                    <a:pt x="37998" y="27927"/>
                  </a:lnTo>
                  <a:lnTo>
                    <a:pt x="37998" y="43192"/>
                  </a:lnTo>
                  <a:lnTo>
                    <a:pt x="45478" y="43192"/>
                  </a:lnTo>
                  <a:lnTo>
                    <a:pt x="50673" y="43192"/>
                  </a:lnTo>
                  <a:lnTo>
                    <a:pt x="58153" y="43192"/>
                  </a:lnTo>
                  <a:lnTo>
                    <a:pt x="58153" y="27927"/>
                  </a:lnTo>
                  <a:lnTo>
                    <a:pt x="61201" y="27927"/>
                  </a:lnTo>
                  <a:lnTo>
                    <a:pt x="68008" y="27927"/>
                  </a:lnTo>
                  <a:lnTo>
                    <a:pt x="68821" y="27927"/>
                  </a:lnTo>
                  <a:lnTo>
                    <a:pt x="78676" y="27927"/>
                  </a:lnTo>
                  <a:lnTo>
                    <a:pt x="78676" y="43192"/>
                  </a:lnTo>
                  <a:lnTo>
                    <a:pt x="91351" y="43192"/>
                  </a:lnTo>
                  <a:lnTo>
                    <a:pt x="91351" y="27927"/>
                  </a:lnTo>
                  <a:lnTo>
                    <a:pt x="91592" y="27927"/>
                  </a:lnTo>
                  <a:lnTo>
                    <a:pt x="91592" y="43192"/>
                  </a:lnTo>
                  <a:lnTo>
                    <a:pt x="104267" y="43192"/>
                  </a:lnTo>
                  <a:lnTo>
                    <a:pt x="104267" y="27927"/>
                  </a:lnTo>
                  <a:lnTo>
                    <a:pt x="114935" y="27927"/>
                  </a:lnTo>
                  <a:lnTo>
                    <a:pt x="114935" y="15252"/>
                  </a:lnTo>
                  <a:close/>
                </a:path>
                <a:path w="180975" h="43814">
                  <a:moveTo>
                    <a:pt x="180365" y="15252"/>
                  </a:moveTo>
                  <a:lnTo>
                    <a:pt x="146634" y="15252"/>
                  </a:lnTo>
                  <a:lnTo>
                    <a:pt x="146634" y="27927"/>
                  </a:lnTo>
                  <a:lnTo>
                    <a:pt x="180365" y="27927"/>
                  </a:lnTo>
                  <a:lnTo>
                    <a:pt x="180365" y="15252"/>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7" name="object 172"/>
            <p:cNvSpPr/>
            <p:nvPr/>
          </p:nvSpPr>
          <p:spPr>
            <a:xfrm>
              <a:off x="10498355" y="299993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8" name="object 173"/>
            <p:cNvSpPr/>
            <p:nvPr/>
          </p:nvSpPr>
          <p:spPr>
            <a:xfrm>
              <a:off x="10481488" y="3015195"/>
              <a:ext cx="203200" cy="12700"/>
            </a:xfrm>
            <a:custGeom>
              <a:avLst/>
              <a:gdLst/>
              <a:ahLst/>
              <a:cxnLst/>
              <a:rect l="l" t="t" r="r" b="b"/>
              <a:pathLst>
                <a:path w="203200" h="12700">
                  <a:moveTo>
                    <a:pt x="33731" y="0"/>
                  </a:moveTo>
                  <a:lnTo>
                    <a:pt x="0" y="0"/>
                  </a:lnTo>
                  <a:lnTo>
                    <a:pt x="0" y="12674"/>
                  </a:lnTo>
                  <a:lnTo>
                    <a:pt x="33731" y="12674"/>
                  </a:lnTo>
                  <a:lnTo>
                    <a:pt x="33731" y="0"/>
                  </a:lnTo>
                  <a:close/>
                </a:path>
                <a:path w="203200" h="12700">
                  <a:moveTo>
                    <a:pt x="203073" y="0"/>
                  </a:moveTo>
                  <a:lnTo>
                    <a:pt x="169202" y="0"/>
                  </a:lnTo>
                  <a:lnTo>
                    <a:pt x="169202" y="12674"/>
                  </a:lnTo>
                  <a:lnTo>
                    <a:pt x="203073" y="12674"/>
                  </a:lnTo>
                  <a:lnTo>
                    <a:pt x="203073" y="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79" name="object 174"/>
            <p:cNvSpPr/>
            <p:nvPr/>
          </p:nvSpPr>
          <p:spPr>
            <a:xfrm>
              <a:off x="10667567" y="299993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80" name="object 175"/>
            <p:cNvSpPr/>
            <p:nvPr/>
          </p:nvSpPr>
          <p:spPr>
            <a:xfrm>
              <a:off x="10650690" y="3015195"/>
              <a:ext cx="87630" cy="12700"/>
            </a:xfrm>
            <a:custGeom>
              <a:avLst/>
              <a:gdLst/>
              <a:ahLst/>
              <a:cxnLst/>
              <a:rect l="l" t="t" r="r" b="b"/>
              <a:pathLst>
                <a:path w="87629" h="12700">
                  <a:moveTo>
                    <a:pt x="33870" y="0"/>
                  </a:moveTo>
                  <a:lnTo>
                    <a:pt x="0" y="0"/>
                  </a:lnTo>
                  <a:lnTo>
                    <a:pt x="0" y="12674"/>
                  </a:lnTo>
                  <a:lnTo>
                    <a:pt x="33870" y="12674"/>
                  </a:lnTo>
                  <a:lnTo>
                    <a:pt x="33870" y="0"/>
                  </a:lnTo>
                  <a:close/>
                </a:path>
                <a:path w="87629" h="12700">
                  <a:moveTo>
                    <a:pt x="87464" y="0"/>
                  </a:moveTo>
                  <a:lnTo>
                    <a:pt x="53733" y="0"/>
                  </a:lnTo>
                  <a:lnTo>
                    <a:pt x="53733" y="12674"/>
                  </a:lnTo>
                  <a:lnTo>
                    <a:pt x="87464" y="12674"/>
                  </a:lnTo>
                  <a:lnTo>
                    <a:pt x="87464" y="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81" name="object 176"/>
            <p:cNvSpPr/>
            <p:nvPr/>
          </p:nvSpPr>
          <p:spPr>
            <a:xfrm>
              <a:off x="10721296" y="2999938"/>
              <a:ext cx="0" cy="43815"/>
            </a:xfrm>
            <a:custGeom>
              <a:avLst/>
              <a:gdLst/>
              <a:ahLst/>
              <a:cxnLst/>
              <a:rect l="l" t="t" r="r" b="b"/>
              <a:pathLst>
                <a:path h="43814">
                  <a:moveTo>
                    <a:pt x="0" y="0"/>
                  </a:moveTo>
                  <a:lnTo>
                    <a:pt x="0" y="43187"/>
                  </a:lnTo>
                </a:path>
              </a:pathLst>
            </a:custGeom>
            <a:ln w="12674">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82" name="object 177"/>
            <p:cNvSpPr/>
            <p:nvPr/>
          </p:nvSpPr>
          <p:spPr>
            <a:xfrm>
              <a:off x="10704429" y="3015194"/>
              <a:ext cx="34290" cy="12700"/>
            </a:xfrm>
            <a:custGeom>
              <a:avLst/>
              <a:gdLst/>
              <a:ahLst/>
              <a:cxnLst/>
              <a:rect l="l" t="t" r="r" b="b"/>
              <a:pathLst>
                <a:path w="34290" h="12700">
                  <a:moveTo>
                    <a:pt x="0" y="0"/>
                  </a:moveTo>
                  <a:lnTo>
                    <a:pt x="33732" y="0"/>
                  </a:lnTo>
                  <a:lnTo>
                    <a:pt x="33732" y="12674"/>
                  </a:lnTo>
                  <a:lnTo>
                    <a:pt x="0" y="12674"/>
                  </a:lnTo>
                  <a:lnTo>
                    <a:pt x="0" y="0"/>
                  </a:lnTo>
                  <a:close/>
                </a:path>
              </a:pathLst>
            </a:custGeom>
            <a:solidFill>
              <a:srgbClr val="007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383" name="object 178"/>
          <p:cNvSpPr txBox="1"/>
          <p:nvPr/>
        </p:nvSpPr>
        <p:spPr>
          <a:xfrm>
            <a:off x="7175130" y="4761846"/>
            <a:ext cx="9652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0</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84" name="object 179"/>
          <p:cNvSpPr txBox="1"/>
          <p:nvPr/>
        </p:nvSpPr>
        <p:spPr>
          <a:xfrm>
            <a:off x="7069118" y="4324930"/>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0.2</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85" name="object 180"/>
          <p:cNvSpPr txBox="1"/>
          <p:nvPr/>
        </p:nvSpPr>
        <p:spPr>
          <a:xfrm>
            <a:off x="7069122" y="3891181"/>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0.4</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86" name="object 181"/>
          <p:cNvSpPr txBox="1"/>
          <p:nvPr/>
        </p:nvSpPr>
        <p:spPr>
          <a:xfrm>
            <a:off x="7069122" y="3454265"/>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0.6</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87" name="object 182"/>
          <p:cNvSpPr txBox="1"/>
          <p:nvPr/>
        </p:nvSpPr>
        <p:spPr>
          <a:xfrm>
            <a:off x="7069122" y="3019365"/>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0.8</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88" name="object 183"/>
          <p:cNvSpPr txBox="1"/>
          <p:nvPr/>
        </p:nvSpPr>
        <p:spPr>
          <a:xfrm>
            <a:off x="7069122" y="2585616"/>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1.0</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89" name="object 184"/>
          <p:cNvSpPr txBox="1"/>
          <p:nvPr/>
        </p:nvSpPr>
        <p:spPr>
          <a:xfrm>
            <a:off x="6564303" y="5327399"/>
            <a:ext cx="4373245" cy="353695"/>
          </a:xfrm>
          <a:prstGeom prst="rect">
            <a:avLst/>
          </a:prstGeom>
        </p:spPr>
        <p:txBody>
          <a:bodyPr vert="horz" wrap="square" lIns="0" tIns="12700" rIns="0" bIns="0" rtlCol="0">
            <a:spAutoFit/>
          </a:bodyPr>
          <a:lstStyle/>
          <a:p>
            <a:pPr marL="12700" marR="0" lvl="0" indent="0" algn="l" defTabSz="914400" rtl="0" eaLnBrk="1" fontAlgn="auto" latinLnBrk="0" hangingPunct="1">
              <a:lnSpc>
                <a:spcPts val="830"/>
              </a:lnSpc>
              <a:spcBef>
                <a:spcPts val="100"/>
              </a:spcBef>
              <a:spcAft>
                <a:spcPts val="0"/>
              </a:spcAft>
              <a:buClrTx/>
              <a:buSzTx/>
              <a:buFontTx/>
              <a:buNone/>
              <a:tabLst/>
              <a:defRPr/>
            </a:pPr>
            <a:r>
              <a:rPr kumimoji="0" sz="700" b="0" i="0" u="none" strike="noStrike" kern="1200" cap="none" spc="-5" normalizeH="0" baseline="0" noProof="0" dirty="0">
                <a:ln>
                  <a:noFill/>
                </a:ln>
                <a:solidFill>
                  <a:srgbClr val="44546A"/>
                </a:solidFill>
                <a:effectLst/>
                <a:uLnTx/>
                <a:uFillTx/>
                <a:latin typeface="Arial MT"/>
                <a:ea typeface="+mn-ea"/>
                <a:cs typeface="Arial MT"/>
                <a:sym typeface="Arial"/>
              </a:rPr>
              <a:t>No.</a:t>
            </a:r>
            <a:r>
              <a:rPr kumimoji="0" sz="700" b="0" i="0" u="none" strike="noStrike" kern="1200" cap="none" spc="-35" normalizeH="0" baseline="0" noProof="0" dirty="0">
                <a:ln>
                  <a:noFill/>
                </a:ln>
                <a:solidFill>
                  <a:srgbClr val="44546A"/>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44546A"/>
                </a:solidFill>
                <a:effectLst/>
                <a:uLnTx/>
                <a:uFillTx/>
                <a:latin typeface="Arial MT"/>
                <a:ea typeface="+mn-ea"/>
                <a:cs typeface="Arial MT"/>
                <a:sym typeface="Arial"/>
              </a:rPr>
              <a:t>at</a:t>
            </a:r>
            <a:r>
              <a:rPr kumimoji="0" sz="700" b="0" i="0" u="none" strike="noStrike" kern="1200" cap="none" spc="-35" normalizeH="0" baseline="0" noProof="0" dirty="0">
                <a:ln>
                  <a:noFill/>
                </a:ln>
                <a:solidFill>
                  <a:srgbClr val="44546A"/>
                </a:solidFill>
                <a:effectLst/>
                <a:uLnTx/>
                <a:uFillTx/>
                <a:latin typeface="Arial MT"/>
                <a:ea typeface="+mn-ea"/>
                <a:cs typeface="Arial MT"/>
                <a:sym typeface="Arial"/>
              </a:rPr>
              <a:t> </a:t>
            </a:r>
            <a:r>
              <a:rPr kumimoji="0" sz="700" b="0" i="0" u="none" strike="noStrike" kern="1200" cap="none" spc="0" normalizeH="0" baseline="0" noProof="0" dirty="0">
                <a:ln>
                  <a:noFill/>
                </a:ln>
                <a:solidFill>
                  <a:srgbClr val="44546A"/>
                </a:solidFill>
                <a:effectLst/>
                <a:uLnTx/>
                <a:uFillTx/>
                <a:latin typeface="Arial MT"/>
                <a:ea typeface="+mn-ea"/>
                <a:cs typeface="Arial MT"/>
                <a:sym typeface="Arial"/>
              </a:rPr>
              <a:t>risk</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ts val="830"/>
              </a:lnSpc>
              <a:spcBef>
                <a:spcPts val="0"/>
              </a:spcBef>
              <a:spcAft>
                <a:spcPts val="0"/>
              </a:spcAft>
              <a:buClrTx/>
              <a:buSzTx/>
              <a:buFontTx/>
              <a:buNone/>
              <a:tabLst>
                <a:tab pos="676910" algn="l"/>
              </a:tabLst>
              <a:defRPr/>
            </a:pP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Atezolizumab	106104104104103103101100 99</a:t>
            </a:r>
            <a:r>
              <a:rPr kumimoji="0" sz="700" b="0" i="0" u="none" strike="noStrike" kern="1200" cap="none" spc="180"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96</a:t>
            </a:r>
            <a:r>
              <a:rPr kumimoji="0" sz="700" b="0" i="0" u="none" strike="noStrike" kern="1200" cap="none" spc="195"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96  93</a:t>
            </a:r>
            <a:r>
              <a:rPr kumimoji="0" sz="700" b="0" i="0" u="none" strike="noStrike" kern="1200" cap="none" spc="170"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90</a:t>
            </a:r>
            <a:r>
              <a:rPr kumimoji="0" sz="700" b="0" i="0" u="none" strike="noStrike" kern="1200" cap="none" spc="195"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87  83</a:t>
            </a:r>
            <a:r>
              <a:rPr kumimoji="0" sz="700" b="0" i="0" u="none" strike="noStrike" kern="1200" cap="none" spc="185"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69  58</a:t>
            </a:r>
            <a:r>
              <a:rPr kumimoji="0" sz="700" b="0" i="0" u="none" strike="noStrike" kern="1200" cap="none" spc="195"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41</a:t>
            </a:r>
            <a:r>
              <a:rPr kumimoji="0" sz="700" b="0" i="0" u="none" strike="noStrike" kern="1200" cap="none" spc="165"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32</a:t>
            </a:r>
            <a:r>
              <a:rPr kumimoji="0" sz="700" b="0" i="0" u="none" strike="noStrike" kern="1200" cap="none" spc="200"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20</a:t>
            </a:r>
            <a:r>
              <a:rPr kumimoji="0" sz="700" b="0" i="0" u="none" strike="noStrike" kern="1200" cap="none" spc="190"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13</a:t>
            </a:r>
            <a:r>
              <a:rPr kumimoji="0" sz="700" b="0" i="0" u="none" strike="noStrike" kern="1200" cap="none" spc="375"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0" normalizeH="0" baseline="0" noProof="0" dirty="0">
                <a:ln>
                  <a:noFill/>
                </a:ln>
                <a:solidFill>
                  <a:srgbClr val="0B41CD"/>
                </a:solidFill>
                <a:effectLst/>
                <a:uLnTx/>
                <a:uFillTx/>
                <a:latin typeface="Arial MT"/>
                <a:ea typeface="+mn-ea"/>
                <a:cs typeface="Arial MT"/>
                <a:sym typeface="Arial"/>
              </a:rPr>
              <a:t>6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0" normalizeH="0" baseline="0" noProof="0" dirty="0">
                <a:ln>
                  <a:noFill/>
                </a:ln>
                <a:solidFill>
                  <a:srgbClr val="0B41CD"/>
                </a:solidFill>
                <a:effectLst/>
                <a:uLnTx/>
                <a:uFillTx/>
                <a:latin typeface="Arial MT"/>
                <a:ea typeface="+mn-ea"/>
                <a:cs typeface="Arial MT"/>
                <a:sym typeface="Arial"/>
              </a:rPr>
              <a:t>2  </a:t>
            </a:r>
            <a:r>
              <a:rPr kumimoji="0" sz="700" b="0" i="0" u="none" strike="noStrike" kern="1200" cap="none" spc="175"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0" normalizeH="0" baseline="0" noProof="0" dirty="0">
                <a:ln>
                  <a:noFill/>
                </a:ln>
                <a:solidFill>
                  <a:srgbClr val="0B41CD"/>
                </a:solidFill>
                <a:effectLst/>
                <a:uLnTx/>
                <a:uFillTx/>
                <a:latin typeface="Arial MT"/>
                <a:ea typeface="+mn-ea"/>
                <a:cs typeface="Arial MT"/>
                <a:sym typeface="Arial"/>
              </a:rPr>
              <a:t>1</a:t>
            </a:r>
            <a:r>
              <a:rPr kumimoji="0" sz="700" b="0" i="0" u="none" strike="noStrike" kern="1200" cap="none" spc="310" normalizeH="0" baseline="0" noProof="0" dirty="0">
                <a:ln>
                  <a:noFill/>
                </a:ln>
                <a:solidFill>
                  <a:srgbClr val="0B41CD"/>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0B41CD"/>
                </a:solidFill>
                <a:effectLst/>
                <a:uLnTx/>
                <a:uFillTx/>
                <a:latin typeface="Arial MT"/>
                <a:ea typeface="+mn-ea"/>
                <a:cs typeface="Arial MT"/>
                <a:sym typeface="Arial"/>
              </a:rPr>
              <a:t>NE</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85"/>
              </a:spcBef>
              <a:spcAft>
                <a:spcPts val="0"/>
              </a:spcAft>
              <a:buClrTx/>
              <a:buSzTx/>
              <a:buFontTx/>
              <a:buNone/>
              <a:tabLst>
                <a:tab pos="676910" algn="l"/>
              </a:tabLst>
              <a:defRPr/>
            </a:pP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BSC	103101 98</a:t>
            </a:r>
            <a:r>
              <a:rPr kumimoji="0" sz="700" b="0" i="0" u="none" strike="noStrike" kern="1200" cap="none" spc="165"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96</a:t>
            </a:r>
            <a:r>
              <a:rPr kumimoji="0" sz="700" b="0" i="0" u="none" strike="noStrike" kern="1200" cap="none" spc="20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95</a:t>
            </a:r>
            <a:r>
              <a:rPr kumimoji="0" sz="700" b="0" i="0" u="none" strike="noStrike" kern="1200" cap="none" spc="19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92</a:t>
            </a:r>
            <a:r>
              <a:rPr kumimoji="0" sz="700" b="0" i="0" u="none" strike="noStrike" kern="1200" cap="none" spc="20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90</a:t>
            </a:r>
            <a:r>
              <a:rPr kumimoji="0" sz="700" b="0" i="0" u="none" strike="noStrike" kern="1200" cap="none" spc="175"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87</a:t>
            </a:r>
            <a:r>
              <a:rPr kumimoji="0" sz="700" b="0" i="0" u="none" strike="noStrike" kern="1200" cap="none" spc="20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84</a:t>
            </a:r>
            <a:r>
              <a:rPr kumimoji="0" sz="700" b="0" i="0" u="none" strike="noStrike" kern="1200" cap="none" spc="18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80</a:t>
            </a:r>
            <a:r>
              <a:rPr kumimoji="0" sz="700" b="0" i="0" u="none" strike="noStrike" kern="1200" cap="none" spc="20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77</a:t>
            </a:r>
            <a:r>
              <a:rPr kumimoji="0" sz="700" b="0" i="0" u="none" strike="noStrike" kern="1200" cap="none" spc="185"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76</a:t>
            </a:r>
            <a:r>
              <a:rPr kumimoji="0" sz="700" b="0" i="0" u="none" strike="noStrike" kern="1200" cap="none" spc="165"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75</a:t>
            </a:r>
            <a:r>
              <a:rPr kumimoji="0" sz="700" b="0" i="0" u="none" strike="noStrike" kern="1200" cap="none" spc="20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71</a:t>
            </a:r>
            <a:r>
              <a:rPr kumimoji="0" sz="700" b="0" i="0" u="none" strike="noStrike" kern="1200" cap="none" spc="185"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64</a:t>
            </a:r>
            <a:r>
              <a:rPr kumimoji="0" sz="700" b="0" i="0" u="none" strike="noStrike" kern="1200" cap="none" spc="19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52</a:t>
            </a:r>
            <a:r>
              <a:rPr kumimoji="0" sz="700" b="0" i="0" u="none" strike="noStrike" kern="1200" cap="none" spc="185"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45</a:t>
            </a:r>
            <a:r>
              <a:rPr kumimoji="0" sz="700" b="0" i="0" u="none" strike="noStrike" kern="1200" cap="none" spc="20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35</a:t>
            </a:r>
            <a:r>
              <a:rPr kumimoji="0" sz="700" b="0" i="0" u="none" strike="noStrike" kern="1200" cap="none" spc="165"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24</a:t>
            </a:r>
            <a:r>
              <a:rPr kumimoji="0" sz="700" b="0" i="0" u="none" strike="noStrike" kern="1200" cap="none" spc="20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14</a:t>
            </a:r>
            <a:r>
              <a:rPr kumimoji="0" sz="700" b="0" i="0" u="none" strike="noStrike" kern="1200" cap="none" spc="385"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0" normalizeH="0" baseline="0" noProof="0" dirty="0">
                <a:ln>
                  <a:noFill/>
                </a:ln>
                <a:solidFill>
                  <a:srgbClr val="C00000"/>
                </a:solidFill>
                <a:effectLst/>
                <a:uLnTx/>
                <a:uFillTx/>
                <a:latin typeface="Arial MT"/>
                <a:ea typeface="+mn-ea"/>
                <a:cs typeface="Arial MT"/>
                <a:sym typeface="Arial"/>
              </a:rPr>
              <a:t>8  </a:t>
            </a:r>
            <a:r>
              <a:rPr kumimoji="0" sz="700" b="0" i="0" u="none" strike="noStrike" kern="1200" cap="none" spc="185"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0" normalizeH="0" baseline="0" noProof="0" dirty="0">
                <a:ln>
                  <a:noFill/>
                </a:ln>
                <a:solidFill>
                  <a:srgbClr val="C00000"/>
                </a:solidFill>
                <a:effectLst/>
                <a:uLnTx/>
                <a:uFillTx/>
                <a:latin typeface="Arial MT"/>
                <a:ea typeface="+mn-ea"/>
                <a:cs typeface="Arial MT"/>
                <a:sym typeface="Arial"/>
              </a:rPr>
              <a:t>4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0" normalizeH="0" baseline="0" noProof="0" dirty="0">
                <a:ln>
                  <a:noFill/>
                </a:ln>
                <a:solidFill>
                  <a:srgbClr val="C00000"/>
                </a:solidFill>
                <a:effectLst/>
                <a:uLnTx/>
                <a:uFillTx/>
                <a:latin typeface="Arial MT"/>
                <a:ea typeface="+mn-ea"/>
                <a:cs typeface="Arial MT"/>
                <a:sym typeface="Arial"/>
              </a:rPr>
              <a:t>3  </a:t>
            </a:r>
            <a:r>
              <a:rPr kumimoji="0" sz="700" b="0" i="0" u="none" strike="noStrike" kern="1200" cap="none" spc="18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0" normalizeH="0" baseline="0" noProof="0" dirty="0">
                <a:ln>
                  <a:noFill/>
                </a:ln>
                <a:solidFill>
                  <a:srgbClr val="C00000"/>
                </a:solidFill>
                <a:effectLst/>
                <a:uLnTx/>
                <a:uFillTx/>
                <a:latin typeface="Arial MT"/>
                <a:ea typeface="+mn-ea"/>
                <a:cs typeface="Arial MT"/>
                <a:sym typeface="Arial"/>
              </a:rPr>
              <a:t>2</a:t>
            </a:r>
            <a:r>
              <a:rPr kumimoji="0" sz="700" b="0" i="0" u="none" strike="noStrike" kern="1200" cap="none" spc="310" normalizeH="0" baseline="0" noProof="0" dirty="0">
                <a:ln>
                  <a:noFill/>
                </a:ln>
                <a:solidFill>
                  <a:srgbClr val="C00000"/>
                </a:solidFill>
                <a:effectLst/>
                <a:uLnTx/>
                <a:uFillTx/>
                <a:latin typeface="Arial MT"/>
                <a:ea typeface="+mn-ea"/>
                <a:cs typeface="Arial MT"/>
                <a:sym typeface="Arial"/>
              </a:rPr>
              <a:t> </a:t>
            </a:r>
            <a:r>
              <a:rPr kumimoji="0" sz="700" b="0" i="0" u="none" strike="noStrike" kern="1200" cap="none" spc="-5" normalizeH="0" baseline="0" noProof="0" dirty="0">
                <a:ln>
                  <a:noFill/>
                </a:ln>
                <a:solidFill>
                  <a:srgbClr val="C00000"/>
                </a:solidFill>
                <a:effectLst/>
                <a:uLnTx/>
                <a:uFillTx/>
                <a:latin typeface="Arial MT"/>
                <a:ea typeface="+mn-ea"/>
                <a:cs typeface="Arial MT"/>
                <a:sym typeface="Arial"/>
              </a:rPr>
              <a:t>NE</a:t>
            </a:r>
            <a:endParaRPr kumimoji="0" sz="7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390" name="object 185"/>
          <p:cNvSpPr txBox="1"/>
          <p:nvPr/>
        </p:nvSpPr>
        <p:spPr>
          <a:xfrm>
            <a:off x="9705634" y="2410258"/>
            <a:ext cx="1875789" cy="2692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4-year</a:t>
            </a:r>
            <a:r>
              <a:rPr kumimoji="0" sz="16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OS</a:t>
            </a:r>
            <a:r>
              <a:rPr kumimoji="0" sz="16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estimates</a:t>
            </a:r>
            <a:endParaRPr kumimoji="0" sz="16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391" name="object 186"/>
          <p:cNvSpPr txBox="1"/>
          <p:nvPr/>
        </p:nvSpPr>
        <p:spPr>
          <a:xfrm>
            <a:off x="9705634" y="2654098"/>
            <a:ext cx="1155065" cy="2692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0B41CD"/>
                </a:solidFill>
                <a:effectLst/>
                <a:uLnTx/>
                <a:uFillTx/>
                <a:latin typeface="Arial"/>
                <a:ea typeface="+mn-ea"/>
                <a:cs typeface="Arial"/>
                <a:sym typeface="Arial"/>
              </a:rPr>
              <a:t>85%</a:t>
            </a:r>
            <a:r>
              <a:rPr kumimoji="0" sz="1600" b="1" i="0" u="none" strike="noStrike" kern="1200" cap="none" spc="-45" normalizeH="0" baseline="0" noProof="0" dirty="0">
                <a:ln>
                  <a:noFill/>
                </a:ln>
                <a:solidFill>
                  <a:srgbClr val="0B41CD"/>
                </a:solidFill>
                <a:effectLst/>
                <a:uLnTx/>
                <a:uFillTx/>
                <a:latin typeface="Arial"/>
                <a:ea typeface="+mn-ea"/>
                <a:cs typeface="Arial"/>
                <a:sym typeface="Arial"/>
              </a:rPr>
              <a:t> </a:t>
            </a:r>
            <a:r>
              <a:rPr kumimoji="0" sz="1600" b="0" i="0" u="none" strike="noStrike" kern="1200" cap="none" spc="0" normalizeH="0" baseline="0" noProof="0" dirty="0">
                <a:ln>
                  <a:noFill/>
                </a:ln>
                <a:solidFill>
                  <a:srgbClr val="44546A"/>
                </a:solidFill>
                <a:effectLst/>
                <a:uLnTx/>
                <a:uFillTx/>
                <a:latin typeface="Arial MT"/>
                <a:ea typeface="+mn-ea"/>
                <a:cs typeface="Arial MT"/>
                <a:sym typeface="Arial"/>
              </a:rPr>
              <a:t>vs</a:t>
            </a:r>
            <a:r>
              <a:rPr kumimoji="0" sz="16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1600" b="1" i="0" u="none" strike="noStrike" kern="1200" cap="none" spc="-5" normalizeH="0" baseline="0" noProof="0" dirty="0">
                <a:ln>
                  <a:noFill/>
                </a:ln>
                <a:solidFill>
                  <a:srgbClr val="C00000"/>
                </a:solidFill>
                <a:effectLst/>
                <a:uLnTx/>
                <a:uFillTx/>
                <a:latin typeface="Arial"/>
                <a:ea typeface="+mn-ea"/>
                <a:cs typeface="Arial"/>
                <a:sym typeface="Arial"/>
              </a:rPr>
              <a:t>70%</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392" name="object 187"/>
          <p:cNvGrpSpPr/>
          <p:nvPr/>
        </p:nvGrpSpPr>
        <p:grpSpPr>
          <a:xfrm>
            <a:off x="7525380" y="2384836"/>
            <a:ext cx="2161540" cy="2233295"/>
            <a:chOff x="7525380" y="2384836"/>
            <a:chExt cx="2161540" cy="2233295"/>
          </a:xfrm>
        </p:grpSpPr>
        <p:sp>
          <p:nvSpPr>
            <p:cNvPr id="393" name="object 188"/>
            <p:cNvSpPr/>
            <p:nvPr/>
          </p:nvSpPr>
          <p:spPr>
            <a:xfrm>
              <a:off x="9666304" y="2384836"/>
              <a:ext cx="0" cy="517525"/>
            </a:xfrm>
            <a:custGeom>
              <a:avLst/>
              <a:gdLst/>
              <a:ahLst/>
              <a:cxnLst/>
              <a:rect l="l" t="t" r="r" b="b"/>
              <a:pathLst>
                <a:path h="517525">
                  <a:moveTo>
                    <a:pt x="0" y="0"/>
                  </a:moveTo>
                  <a:lnTo>
                    <a:pt x="0" y="517194"/>
                  </a:lnTo>
                </a:path>
              </a:pathLst>
            </a:custGeom>
            <a:ln w="9524">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94" name="object 189"/>
            <p:cNvSpPr/>
            <p:nvPr/>
          </p:nvSpPr>
          <p:spPr>
            <a:xfrm>
              <a:off x="9650571" y="2902031"/>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95" name="object 190"/>
            <p:cNvSpPr/>
            <p:nvPr/>
          </p:nvSpPr>
          <p:spPr>
            <a:xfrm>
              <a:off x="9650571" y="2902031"/>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96" name="object 191"/>
            <p:cNvSpPr/>
            <p:nvPr/>
          </p:nvSpPr>
          <p:spPr>
            <a:xfrm>
              <a:off x="7525380" y="4437432"/>
              <a:ext cx="180340" cy="0"/>
            </a:xfrm>
            <a:custGeom>
              <a:avLst/>
              <a:gdLst/>
              <a:ahLst/>
              <a:cxnLst/>
              <a:rect l="l" t="t" r="r" b="b"/>
              <a:pathLst>
                <a:path w="180340">
                  <a:moveTo>
                    <a:pt x="180191" y="0"/>
                  </a:moveTo>
                  <a:lnTo>
                    <a:pt x="0" y="0"/>
                  </a:lnTo>
                </a:path>
              </a:pathLst>
            </a:custGeom>
            <a:ln w="28574">
              <a:solidFill>
                <a:srgbClr val="0B41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97" name="object 192"/>
            <p:cNvSpPr/>
            <p:nvPr/>
          </p:nvSpPr>
          <p:spPr>
            <a:xfrm>
              <a:off x="7525380" y="4603223"/>
              <a:ext cx="180340" cy="0"/>
            </a:xfrm>
            <a:custGeom>
              <a:avLst/>
              <a:gdLst/>
              <a:ahLst/>
              <a:cxnLst/>
              <a:rect l="l" t="t" r="r" b="b"/>
              <a:pathLst>
                <a:path w="180340">
                  <a:moveTo>
                    <a:pt x="180191" y="0"/>
                  </a:moveTo>
                  <a:lnTo>
                    <a:pt x="0" y="0"/>
                  </a:lnTo>
                </a:path>
              </a:pathLst>
            </a:custGeom>
            <a:ln w="28574">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398" name="object 193"/>
          <p:cNvSpPr txBox="1"/>
          <p:nvPr/>
        </p:nvSpPr>
        <p:spPr>
          <a:xfrm>
            <a:off x="9171137" y="4036550"/>
            <a:ext cx="1786889" cy="501015"/>
          </a:xfrm>
          <a:prstGeom prst="rect">
            <a:avLst/>
          </a:prstGeom>
        </p:spPr>
        <p:txBody>
          <a:bodyPr vert="horz" wrap="square" lIns="0" tIns="12700" rIns="0" bIns="0" rtlCol="0">
            <a:spAutoFit/>
          </a:bodyPr>
          <a:lstStyle/>
          <a:p>
            <a:pPr marL="12700" marR="0" lvl="0" indent="0" algn="l" defTabSz="914400" rtl="0" eaLnBrk="1" fontAlgn="auto" latinLnBrk="0" hangingPunct="1">
              <a:lnSpc>
                <a:spcPts val="1870"/>
              </a:lnSpc>
              <a:spcBef>
                <a:spcPts val="100"/>
              </a:spcBef>
              <a:spcAft>
                <a:spcPts val="0"/>
              </a:spcAft>
              <a:buClrTx/>
              <a:buSzTx/>
              <a:buFontTx/>
              <a:buNone/>
              <a:tabLst/>
              <a:defRPr/>
            </a:pP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OS</a:t>
            </a:r>
            <a:r>
              <a:rPr kumimoji="0" sz="16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HR=0.42</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ts val="1870"/>
              </a:lnSpc>
              <a:spcBef>
                <a:spcPts val="0"/>
              </a:spcBef>
              <a:spcAft>
                <a:spcPts val="0"/>
              </a:spcAft>
              <a:buClrTx/>
              <a:buSzTx/>
              <a:buFontTx/>
              <a:buNone/>
              <a:tabLst/>
              <a:defRPr/>
            </a:pPr>
            <a:r>
              <a:rPr kumimoji="0" sz="1600" b="1" i="0" u="none" strike="noStrike" kern="1200" cap="none" spc="0" normalizeH="0" baseline="0" noProof="0" dirty="0">
                <a:ln>
                  <a:noFill/>
                </a:ln>
                <a:solidFill>
                  <a:srgbClr val="44546A"/>
                </a:solidFill>
                <a:effectLst/>
                <a:uLnTx/>
                <a:uFillTx/>
                <a:latin typeface="Arial"/>
                <a:ea typeface="+mn-ea"/>
                <a:cs typeface="Arial"/>
                <a:sym typeface="Arial"/>
              </a:rPr>
              <a:t>(95%</a:t>
            </a:r>
            <a:r>
              <a:rPr kumimoji="0" sz="16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CI</a:t>
            </a:r>
            <a:r>
              <a:rPr kumimoji="0" sz="1600" b="1" i="0" u="none" strike="noStrike" kern="1200" cap="none" spc="-45"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0.23–0.78)</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99" name="object 194"/>
          <p:cNvSpPr txBox="1"/>
          <p:nvPr/>
        </p:nvSpPr>
        <p:spPr>
          <a:xfrm>
            <a:off x="10274582" y="3031797"/>
            <a:ext cx="109791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0B41CD"/>
                </a:solidFill>
                <a:effectLst/>
                <a:uLnTx/>
                <a:uFillTx/>
                <a:latin typeface="Arial"/>
                <a:ea typeface="+mn-ea"/>
                <a:cs typeface="Arial"/>
                <a:sym typeface="Arial"/>
              </a:rPr>
              <a:t>Median</a:t>
            </a:r>
            <a:r>
              <a:rPr kumimoji="0" sz="900" b="1" i="0" u="none" strike="noStrike" kern="1200" cap="none" spc="-45" normalizeH="0" baseline="0" noProof="0" dirty="0">
                <a:ln>
                  <a:noFill/>
                </a:ln>
                <a:solidFill>
                  <a:srgbClr val="0B41CD"/>
                </a:solidFill>
                <a:effectLst/>
                <a:uLnTx/>
                <a:uFillTx/>
                <a:latin typeface="Arial"/>
                <a:ea typeface="+mn-ea"/>
                <a:cs typeface="Arial"/>
                <a:sym typeface="Arial"/>
              </a:rPr>
              <a:t> </a:t>
            </a:r>
            <a:r>
              <a:rPr kumimoji="0" sz="900" b="1" i="0" u="none" strike="noStrike" kern="1200" cap="none" spc="-5" normalizeH="0" baseline="0" noProof="0" dirty="0">
                <a:ln>
                  <a:noFill/>
                </a:ln>
                <a:solidFill>
                  <a:srgbClr val="0B41CD"/>
                </a:solidFill>
                <a:effectLst/>
                <a:uLnTx/>
                <a:uFillTx/>
                <a:latin typeface="Arial"/>
                <a:ea typeface="+mn-ea"/>
                <a:cs typeface="Arial"/>
                <a:sym typeface="Arial"/>
              </a:rPr>
              <a:t>not</a:t>
            </a:r>
            <a:r>
              <a:rPr kumimoji="0" sz="900" b="1" i="0" u="none" strike="noStrike" kern="1200" cap="none" spc="-40" normalizeH="0" baseline="0" noProof="0" dirty="0">
                <a:ln>
                  <a:noFill/>
                </a:ln>
                <a:solidFill>
                  <a:srgbClr val="0B41CD"/>
                </a:solidFill>
                <a:effectLst/>
                <a:uLnTx/>
                <a:uFillTx/>
                <a:latin typeface="Arial"/>
                <a:ea typeface="+mn-ea"/>
                <a:cs typeface="Arial"/>
                <a:sym typeface="Arial"/>
              </a:rPr>
              <a:t> </a:t>
            </a:r>
            <a:r>
              <a:rPr kumimoji="0" sz="900" b="1" i="0" u="none" strike="noStrike" kern="1200" cap="none" spc="-5" normalizeH="0" baseline="0" noProof="0" dirty="0">
                <a:ln>
                  <a:noFill/>
                </a:ln>
                <a:solidFill>
                  <a:srgbClr val="0B41CD"/>
                </a:solidFill>
                <a:effectLst/>
                <a:uLnTx/>
                <a:uFillTx/>
                <a:latin typeface="Arial"/>
                <a:ea typeface="+mn-ea"/>
                <a:cs typeface="Arial"/>
                <a:sym typeface="Arial"/>
              </a:rPr>
              <a:t>reached</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00" name="object 195"/>
          <p:cNvSpPr txBox="1"/>
          <p:nvPr/>
        </p:nvSpPr>
        <p:spPr>
          <a:xfrm>
            <a:off x="10297693" y="3427286"/>
            <a:ext cx="109791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C00000"/>
                </a:solidFill>
                <a:effectLst/>
                <a:uLnTx/>
                <a:uFillTx/>
                <a:latin typeface="Arial"/>
                <a:ea typeface="+mn-ea"/>
                <a:cs typeface="Arial"/>
                <a:sym typeface="Arial"/>
              </a:rPr>
              <a:t>Median</a:t>
            </a:r>
            <a:r>
              <a:rPr kumimoji="0" sz="900" b="1" i="0" u="none" strike="noStrike" kern="1200" cap="none" spc="-45" normalizeH="0" baseline="0" noProof="0" dirty="0">
                <a:ln>
                  <a:noFill/>
                </a:ln>
                <a:solidFill>
                  <a:srgbClr val="C00000"/>
                </a:solidFill>
                <a:effectLst/>
                <a:uLnTx/>
                <a:uFillTx/>
                <a:latin typeface="Arial"/>
                <a:ea typeface="+mn-ea"/>
                <a:cs typeface="Arial"/>
                <a:sym typeface="Arial"/>
              </a:rPr>
              <a:t> </a:t>
            </a:r>
            <a:r>
              <a:rPr kumimoji="0" sz="900" b="1" i="0" u="none" strike="noStrike" kern="1200" cap="none" spc="-5" normalizeH="0" baseline="0" noProof="0" dirty="0">
                <a:ln>
                  <a:noFill/>
                </a:ln>
                <a:solidFill>
                  <a:srgbClr val="C00000"/>
                </a:solidFill>
                <a:effectLst/>
                <a:uLnTx/>
                <a:uFillTx/>
                <a:latin typeface="Arial"/>
                <a:ea typeface="+mn-ea"/>
                <a:cs typeface="Arial"/>
                <a:sym typeface="Arial"/>
              </a:rPr>
              <a:t>not</a:t>
            </a:r>
            <a:r>
              <a:rPr kumimoji="0" sz="900" b="1" i="0" u="none" strike="noStrike" kern="1200" cap="none" spc="-40" normalizeH="0" baseline="0" noProof="0" dirty="0">
                <a:ln>
                  <a:noFill/>
                </a:ln>
                <a:solidFill>
                  <a:srgbClr val="C00000"/>
                </a:solidFill>
                <a:effectLst/>
                <a:uLnTx/>
                <a:uFillTx/>
                <a:latin typeface="Arial"/>
                <a:ea typeface="+mn-ea"/>
                <a:cs typeface="Arial"/>
                <a:sym typeface="Arial"/>
              </a:rPr>
              <a:t> </a:t>
            </a:r>
            <a:r>
              <a:rPr kumimoji="0" sz="900" b="1" i="0" u="none" strike="noStrike" kern="1200" cap="none" spc="-5" normalizeH="0" baseline="0" noProof="0" dirty="0">
                <a:ln>
                  <a:noFill/>
                </a:ln>
                <a:solidFill>
                  <a:srgbClr val="C00000"/>
                </a:solidFill>
                <a:effectLst/>
                <a:uLnTx/>
                <a:uFillTx/>
                <a:latin typeface="Arial"/>
                <a:ea typeface="+mn-ea"/>
                <a:cs typeface="Arial"/>
                <a:sym typeface="Arial"/>
              </a:rPr>
              <a:t>reached</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01" name="object 196"/>
          <p:cNvSpPr txBox="1"/>
          <p:nvPr/>
        </p:nvSpPr>
        <p:spPr>
          <a:xfrm>
            <a:off x="7274114" y="4857660"/>
            <a:ext cx="3658870" cy="455930"/>
          </a:xfrm>
          <a:prstGeom prst="rect">
            <a:avLst/>
          </a:prstGeom>
        </p:spPr>
        <p:txBody>
          <a:bodyPr vert="horz" wrap="square" lIns="0" tIns="62865" rIns="0" bIns="0" rtlCol="0">
            <a:spAutoFit/>
          </a:bodyPr>
          <a:lstStyle/>
          <a:p>
            <a:pPr marL="0" marR="0" lvl="0" indent="0" algn="ctr" defTabSz="914400" rtl="0" eaLnBrk="1" fontAlgn="auto" latinLnBrk="0" hangingPunct="1">
              <a:lnSpc>
                <a:spcPct val="100000"/>
              </a:lnSpc>
              <a:spcBef>
                <a:spcPts val="495"/>
              </a:spcBef>
              <a:spcAft>
                <a:spcPts val="0"/>
              </a:spcAft>
              <a:buClrTx/>
              <a:buSzTx/>
              <a:buFontTx/>
              <a:buNone/>
              <a:tabLst/>
              <a:defRPr/>
            </a:pPr>
            <a:r>
              <a:rPr kumimoji="0" sz="800" b="1" i="0" u="none" strike="noStrike" kern="1200" cap="none" spc="0" normalizeH="0" baseline="0" noProof="0" dirty="0">
                <a:ln>
                  <a:noFill/>
                </a:ln>
                <a:solidFill>
                  <a:srgbClr val="44546A"/>
                </a:solidFill>
                <a:effectLst/>
                <a:uLnTx/>
                <a:uFillTx/>
                <a:latin typeface="Arial"/>
                <a:ea typeface="+mn-ea"/>
                <a:cs typeface="Arial"/>
                <a:sym typeface="Arial"/>
              </a:rPr>
              <a:t>0  </a:t>
            </a:r>
            <a:r>
              <a:rPr kumimoji="0" sz="800" b="1" i="0" u="none" strike="noStrike" kern="1200" cap="none" spc="5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0" normalizeH="0" baseline="0" noProof="0" dirty="0">
                <a:ln>
                  <a:noFill/>
                </a:ln>
                <a:solidFill>
                  <a:srgbClr val="44546A"/>
                </a:solidFill>
                <a:effectLst/>
                <a:uLnTx/>
                <a:uFillTx/>
                <a:latin typeface="Arial"/>
                <a:ea typeface="+mn-ea"/>
                <a:cs typeface="Arial"/>
                <a:sym typeface="Arial"/>
              </a:rPr>
              <a:t>3  </a:t>
            </a:r>
            <a:r>
              <a:rPr kumimoji="0" sz="800" b="1" i="0" u="none" strike="noStrike" kern="1200" cap="none" spc="5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0" normalizeH="0" baseline="0" noProof="0" dirty="0">
                <a:ln>
                  <a:noFill/>
                </a:ln>
                <a:solidFill>
                  <a:srgbClr val="44546A"/>
                </a:solidFill>
                <a:effectLst/>
                <a:uLnTx/>
                <a:uFillTx/>
                <a:latin typeface="Arial"/>
                <a:ea typeface="+mn-ea"/>
                <a:cs typeface="Arial"/>
                <a:sym typeface="Arial"/>
              </a:rPr>
              <a:t>6  </a:t>
            </a:r>
            <a:r>
              <a:rPr kumimoji="0" sz="800" b="1" i="0" u="none" strike="noStrike" kern="1200" cap="none" spc="3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0" normalizeH="0" baseline="0" noProof="0" dirty="0">
                <a:ln>
                  <a:noFill/>
                </a:ln>
                <a:solidFill>
                  <a:srgbClr val="44546A"/>
                </a:solidFill>
                <a:effectLst/>
                <a:uLnTx/>
                <a:uFillTx/>
                <a:latin typeface="Arial"/>
                <a:ea typeface="+mn-ea"/>
                <a:cs typeface="Arial"/>
                <a:sym typeface="Arial"/>
              </a:rPr>
              <a:t>9</a:t>
            </a:r>
            <a:r>
              <a:rPr kumimoji="0" sz="800" b="1" i="0" u="none" strike="noStrike" kern="1200" cap="none" spc="28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12</a:t>
            </a:r>
            <a:r>
              <a:rPr kumimoji="0" sz="8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15</a:t>
            </a:r>
            <a:r>
              <a:rPr kumimoji="0" sz="800" b="1" i="0" u="none" strike="noStrike" kern="1200" cap="none" spc="6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18</a:t>
            </a:r>
            <a:r>
              <a:rPr kumimoji="0" sz="800" b="1" i="0" u="none" strike="noStrike" kern="1200" cap="none" spc="3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21</a:t>
            </a:r>
            <a:r>
              <a:rPr kumimoji="0" sz="800" b="1" i="0" u="none" strike="noStrike" kern="1200" cap="none" spc="6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24</a:t>
            </a:r>
            <a:r>
              <a:rPr kumimoji="0" sz="800" b="1" i="0" u="none" strike="noStrike" kern="1200" cap="none" spc="4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27</a:t>
            </a:r>
            <a:r>
              <a:rPr kumimoji="0" sz="800" b="1" i="0" u="none" strike="noStrike" kern="1200" cap="none" spc="6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30</a:t>
            </a:r>
            <a:r>
              <a:rPr kumimoji="0" sz="800" b="1" i="0" u="none" strike="noStrike" kern="1200" cap="none" spc="4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33</a:t>
            </a:r>
            <a:r>
              <a:rPr kumimoji="0" sz="800" b="1" i="0" u="none" strike="noStrike" kern="1200" cap="none" spc="3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36</a:t>
            </a:r>
            <a:r>
              <a:rPr kumimoji="0" sz="800" b="1" i="0" u="none" strike="noStrike" kern="1200" cap="none" spc="6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39</a:t>
            </a:r>
            <a:r>
              <a:rPr kumimoji="0" sz="800" b="1" i="0" u="none" strike="noStrike" kern="1200" cap="none" spc="4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42</a:t>
            </a:r>
            <a:r>
              <a:rPr kumimoji="0" sz="8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45</a:t>
            </a:r>
            <a:r>
              <a:rPr kumimoji="0" sz="800" b="1" i="0" u="none" strike="noStrike" kern="1200" cap="none" spc="4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48</a:t>
            </a:r>
            <a:r>
              <a:rPr kumimoji="0" sz="800" b="1" i="0" u="none" strike="noStrike" kern="1200" cap="none" spc="5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51</a:t>
            </a:r>
            <a:r>
              <a:rPr kumimoji="0" sz="800" b="1" i="0" u="none" strike="noStrike" kern="1200" cap="none" spc="2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54</a:t>
            </a:r>
            <a:r>
              <a:rPr kumimoji="0" sz="800" b="1" i="0" u="none" strike="noStrike" kern="1200" cap="none" spc="6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57</a:t>
            </a:r>
            <a:r>
              <a:rPr kumimoji="0" sz="800" b="1" i="0" u="none" strike="noStrike" kern="1200" cap="none" spc="5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60</a:t>
            </a:r>
            <a:r>
              <a:rPr kumimoji="0" sz="8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63</a:t>
            </a:r>
            <a:r>
              <a:rPr kumimoji="0" sz="800" b="1" i="0" u="none" strike="noStrike" kern="1200" cap="none" spc="6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66</a:t>
            </a:r>
            <a:r>
              <a:rPr kumimoji="0" sz="800" b="1" i="0" u="none" strike="noStrike" kern="1200" cap="none" spc="4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69</a:t>
            </a:r>
            <a:r>
              <a:rPr kumimoji="0" sz="800" b="1" i="0" u="none" strike="noStrike" kern="1200" cap="none" spc="7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72</a:t>
            </a:r>
            <a:endParaRPr kumimoji="0" sz="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590"/>
              </a:spcBef>
              <a:spcAft>
                <a:spcPts val="0"/>
              </a:spcAft>
              <a:buClrTx/>
              <a:buSzTx/>
              <a:buFontTx/>
              <a:buNone/>
              <a:tabLst/>
              <a:defRPr/>
            </a:pPr>
            <a:r>
              <a:rPr kumimoji="0" sz="1200" b="1" i="0" u="none" strike="noStrike" kern="1200" cap="none" spc="-10" normalizeH="0" baseline="0" noProof="0" dirty="0">
                <a:ln>
                  <a:noFill/>
                </a:ln>
                <a:solidFill>
                  <a:srgbClr val="44546A"/>
                </a:solidFill>
                <a:effectLst/>
                <a:uLnTx/>
                <a:uFillTx/>
                <a:latin typeface="Arial"/>
                <a:ea typeface="+mn-ea"/>
                <a:cs typeface="Arial"/>
                <a:sym typeface="Arial"/>
              </a:rPr>
              <a:t>Time</a:t>
            </a:r>
            <a:r>
              <a:rPr kumimoji="0" sz="12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0" normalizeH="0" baseline="0" noProof="0" dirty="0">
                <a:ln>
                  <a:noFill/>
                </a:ln>
                <a:solidFill>
                  <a:srgbClr val="44546A"/>
                </a:solidFill>
                <a:effectLst/>
                <a:uLnTx/>
                <a:uFillTx/>
                <a:latin typeface="Arial"/>
                <a:ea typeface="+mn-ea"/>
                <a:cs typeface="Arial"/>
                <a:sym typeface="Arial"/>
              </a:rPr>
              <a:t>(months)</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402" name="object 197"/>
          <p:cNvGrpSpPr/>
          <p:nvPr/>
        </p:nvGrpSpPr>
        <p:grpSpPr>
          <a:xfrm>
            <a:off x="4766320" y="5699881"/>
            <a:ext cx="5025390" cy="748030"/>
            <a:chOff x="4766320" y="5699881"/>
            <a:chExt cx="5025390" cy="748030"/>
          </a:xfrm>
        </p:grpSpPr>
        <p:sp>
          <p:nvSpPr>
            <p:cNvPr id="403" name="object 198"/>
            <p:cNvSpPr/>
            <p:nvPr/>
          </p:nvSpPr>
          <p:spPr>
            <a:xfrm>
              <a:off x="4780607" y="5714168"/>
              <a:ext cx="4996815" cy="719455"/>
            </a:xfrm>
            <a:custGeom>
              <a:avLst/>
              <a:gdLst/>
              <a:ahLst/>
              <a:cxnLst/>
              <a:rect l="l" t="t" r="r" b="b"/>
              <a:pathLst>
                <a:path w="4996815" h="719454">
                  <a:moveTo>
                    <a:pt x="2081853" y="214991"/>
                  </a:moveTo>
                  <a:lnTo>
                    <a:pt x="832741" y="214991"/>
                  </a:lnTo>
                  <a:lnTo>
                    <a:pt x="673971" y="0"/>
                  </a:lnTo>
                  <a:lnTo>
                    <a:pt x="2081853" y="214991"/>
                  </a:lnTo>
                  <a:close/>
                </a:path>
                <a:path w="4996815" h="719454">
                  <a:moveTo>
                    <a:pt x="4912447" y="718991"/>
                  </a:moveTo>
                  <a:lnTo>
                    <a:pt x="83999" y="718991"/>
                  </a:lnTo>
                  <a:lnTo>
                    <a:pt x="51303" y="712390"/>
                  </a:lnTo>
                  <a:lnTo>
                    <a:pt x="24603" y="694388"/>
                  </a:lnTo>
                  <a:lnTo>
                    <a:pt x="6601" y="667687"/>
                  </a:lnTo>
                  <a:lnTo>
                    <a:pt x="0" y="634991"/>
                  </a:lnTo>
                  <a:lnTo>
                    <a:pt x="0" y="298991"/>
                  </a:lnTo>
                  <a:lnTo>
                    <a:pt x="6601" y="266294"/>
                  </a:lnTo>
                  <a:lnTo>
                    <a:pt x="24603" y="239594"/>
                  </a:lnTo>
                  <a:lnTo>
                    <a:pt x="51303" y="221592"/>
                  </a:lnTo>
                  <a:lnTo>
                    <a:pt x="83999" y="214991"/>
                  </a:lnTo>
                  <a:lnTo>
                    <a:pt x="4912447" y="214991"/>
                  </a:lnTo>
                  <a:lnTo>
                    <a:pt x="4959050" y="229104"/>
                  </a:lnTo>
                  <a:lnTo>
                    <a:pt x="4990053" y="266845"/>
                  </a:lnTo>
                  <a:lnTo>
                    <a:pt x="4996447" y="298991"/>
                  </a:lnTo>
                  <a:lnTo>
                    <a:pt x="4996447" y="634991"/>
                  </a:lnTo>
                  <a:lnTo>
                    <a:pt x="4989846" y="667687"/>
                  </a:lnTo>
                  <a:lnTo>
                    <a:pt x="4971844" y="694388"/>
                  </a:lnTo>
                  <a:lnTo>
                    <a:pt x="4945143" y="712390"/>
                  </a:lnTo>
                  <a:lnTo>
                    <a:pt x="4912447" y="718991"/>
                  </a:lnTo>
                  <a:close/>
                </a:path>
              </a:pathLst>
            </a:custGeom>
            <a:solidFill>
              <a:srgbClr val="FDF1E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04" name="object 199"/>
            <p:cNvSpPr/>
            <p:nvPr/>
          </p:nvSpPr>
          <p:spPr>
            <a:xfrm>
              <a:off x="4780607" y="5714168"/>
              <a:ext cx="4996815" cy="719455"/>
            </a:xfrm>
            <a:custGeom>
              <a:avLst/>
              <a:gdLst/>
              <a:ahLst/>
              <a:cxnLst/>
              <a:rect l="l" t="t" r="r" b="b"/>
              <a:pathLst>
                <a:path w="4996815" h="719454">
                  <a:moveTo>
                    <a:pt x="0" y="298991"/>
                  </a:moveTo>
                  <a:lnTo>
                    <a:pt x="6601" y="266294"/>
                  </a:lnTo>
                  <a:lnTo>
                    <a:pt x="24603" y="239594"/>
                  </a:lnTo>
                  <a:lnTo>
                    <a:pt x="51303" y="221592"/>
                  </a:lnTo>
                  <a:lnTo>
                    <a:pt x="83999" y="214991"/>
                  </a:lnTo>
                  <a:lnTo>
                    <a:pt x="832741" y="214991"/>
                  </a:lnTo>
                  <a:lnTo>
                    <a:pt x="673971" y="0"/>
                  </a:lnTo>
                  <a:lnTo>
                    <a:pt x="2081853" y="214991"/>
                  </a:lnTo>
                  <a:lnTo>
                    <a:pt x="4912447" y="214991"/>
                  </a:lnTo>
                  <a:lnTo>
                    <a:pt x="4928911" y="216620"/>
                  </a:lnTo>
                  <a:lnTo>
                    <a:pt x="4971844" y="239594"/>
                  </a:lnTo>
                  <a:lnTo>
                    <a:pt x="4994818" y="282527"/>
                  </a:lnTo>
                  <a:lnTo>
                    <a:pt x="4996447" y="298991"/>
                  </a:lnTo>
                  <a:lnTo>
                    <a:pt x="4996447" y="424991"/>
                  </a:lnTo>
                  <a:lnTo>
                    <a:pt x="4996447" y="634991"/>
                  </a:lnTo>
                  <a:lnTo>
                    <a:pt x="4989846" y="667687"/>
                  </a:lnTo>
                  <a:lnTo>
                    <a:pt x="4971844" y="694388"/>
                  </a:lnTo>
                  <a:lnTo>
                    <a:pt x="4945143" y="712390"/>
                  </a:lnTo>
                  <a:lnTo>
                    <a:pt x="4912447" y="718991"/>
                  </a:lnTo>
                  <a:lnTo>
                    <a:pt x="2081853" y="718991"/>
                  </a:lnTo>
                  <a:lnTo>
                    <a:pt x="832741" y="718991"/>
                  </a:lnTo>
                  <a:lnTo>
                    <a:pt x="83999" y="718991"/>
                  </a:lnTo>
                  <a:lnTo>
                    <a:pt x="51303" y="712390"/>
                  </a:lnTo>
                  <a:lnTo>
                    <a:pt x="24603" y="694388"/>
                  </a:lnTo>
                  <a:lnTo>
                    <a:pt x="6601" y="667687"/>
                  </a:lnTo>
                  <a:lnTo>
                    <a:pt x="0" y="634991"/>
                  </a:lnTo>
                  <a:lnTo>
                    <a:pt x="0" y="424991"/>
                  </a:lnTo>
                  <a:lnTo>
                    <a:pt x="0" y="298991"/>
                  </a:lnTo>
                  <a:close/>
                </a:path>
              </a:pathLst>
            </a:custGeom>
            <a:ln w="28574">
              <a:solidFill>
                <a:srgbClr val="FFBD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405" name="object 200"/>
          <p:cNvSpPr txBox="1"/>
          <p:nvPr/>
        </p:nvSpPr>
        <p:spPr>
          <a:xfrm>
            <a:off x="5005088" y="5947988"/>
            <a:ext cx="4547870" cy="452120"/>
          </a:xfrm>
          <a:prstGeom prst="rect">
            <a:avLst/>
          </a:prstGeom>
        </p:spPr>
        <p:txBody>
          <a:bodyPr vert="horz" wrap="square" lIns="0" tIns="12700" rIns="0" bIns="0" rtlCol="0">
            <a:spAutoFit/>
          </a:bodyPr>
          <a:lstStyle/>
          <a:p>
            <a:pPr marL="12700" marR="5080" lvl="0" indent="251460" algn="l" defTabSz="914400" rtl="0" eaLnBrk="1" fontAlgn="auto" latinLnBrk="0" hangingPunct="1">
              <a:lnSpc>
                <a:spcPct val="100000"/>
              </a:lnSpc>
              <a:spcBef>
                <a:spcPts val="100"/>
              </a:spcBef>
              <a:spcAft>
                <a:spcPts val="0"/>
              </a:spcAft>
              <a:buClrTx/>
              <a:buSzTx/>
              <a:buFontTx/>
              <a:buNone/>
              <a:tabLst/>
              <a:defRPr/>
            </a:pPr>
            <a:r>
              <a:rPr kumimoji="0" lang="it-IT" sz="1400" b="1" i="0" u="none" strike="noStrike" kern="1200" cap="none" spc="-5" normalizeH="0" baseline="0" noProof="0" dirty="0">
                <a:ln>
                  <a:noFill/>
                </a:ln>
                <a:solidFill>
                  <a:srgbClr val="44546A"/>
                </a:solidFill>
                <a:effectLst/>
                <a:uLnTx/>
                <a:uFillTx/>
                <a:latin typeface="Arial"/>
                <a:ea typeface="+mn-ea"/>
                <a:cs typeface="Arial"/>
                <a:sym typeface="Arial"/>
              </a:rPr>
              <a:t>A</a:t>
            </a:r>
            <a:r>
              <a:rPr kumimoji="0" sz="1400" b="1" i="0" u="none" strike="noStrike" kern="1200" cap="none" spc="-5" normalizeH="0" baseline="0" noProof="0" dirty="0" err="1">
                <a:ln>
                  <a:noFill/>
                </a:ln>
                <a:solidFill>
                  <a:srgbClr val="44546A"/>
                </a:solidFill>
                <a:effectLst/>
                <a:uLnTx/>
                <a:uFillTx/>
                <a:latin typeface="Arial"/>
                <a:ea typeface="+mn-ea"/>
                <a:cs typeface="Arial"/>
                <a:sym typeface="Arial"/>
              </a:rPr>
              <a:t>pprovals</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 in </a:t>
            </a:r>
            <a:r>
              <a:rPr kumimoji="0" sz="1400" b="1" i="0" u="none" strike="noStrike" kern="1200" cap="none" spc="0" normalizeH="0" baseline="0" noProof="0" dirty="0">
                <a:ln>
                  <a:noFill/>
                </a:ln>
                <a:solidFill>
                  <a:srgbClr val="44546A"/>
                </a:solidFill>
                <a:effectLst/>
                <a:uLnTx/>
                <a:uFillTx/>
                <a:latin typeface="Arial"/>
                <a:ea typeface="+mn-ea"/>
                <a:cs typeface="Arial"/>
                <a:sym typeface="Arial"/>
              </a:rPr>
              <a:t>the </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EU and other </a:t>
            </a:r>
            <a:r>
              <a:rPr kumimoji="0" sz="1400" b="1" i="0" u="none" strike="noStrike" kern="1200" cap="none" spc="0" normalizeH="0" baseline="0" noProof="0" dirty="0">
                <a:ln>
                  <a:noFill/>
                </a:ln>
                <a:solidFill>
                  <a:srgbClr val="44546A"/>
                </a:solidFill>
                <a:effectLst/>
                <a:uLnTx/>
                <a:uFillTx/>
                <a:latin typeface="Arial"/>
                <a:ea typeface="+mn-ea"/>
                <a:cs typeface="Arial"/>
                <a:sym typeface="Arial"/>
              </a:rPr>
              <a:t> </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countries</a:t>
            </a:r>
            <a:r>
              <a:rPr kumimoji="0" sz="1400" b="1" i="0" u="none" strike="noStrike" kern="1200" cap="none" spc="-15" normalizeH="0" baseline="0" noProof="0" dirty="0">
                <a:ln>
                  <a:noFill/>
                </a:ln>
                <a:solidFill>
                  <a:srgbClr val="44546A"/>
                </a:solidFill>
                <a:effectLst/>
                <a:uLnTx/>
                <a:uFillTx/>
                <a:latin typeface="Arial"/>
                <a:ea typeface="+mn-ea"/>
                <a:cs typeface="Arial"/>
                <a:sym typeface="Arial"/>
              </a:rPr>
              <a:t> </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including</a:t>
            </a:r>
            <a:r>
              <a:rPr kumimoji="0" sz="1400" b="1" i="0" u="none" strike="noStrike" kern="1200" cap="none" spc="-10" normalizeH="0" baseline="0" noProof="0" dirty="0">
                <a:ln>
                  <a:noFill/>
                </a:ln>
                <a:solidFill>
                  <a:srgbClr val="44546A"/>
                </a:solidFill>
                <a:effectLst/>
                <a:uLnTx/>
                <a:uFillTx/>
                <a:latin typeface="Arial"/>
                <a:ea typeface="+mn-ea"/>
                <a:cs typeface="Arial"/>
                <a:sym typeface="Arial"/>
              </a:rPr>
              <a:t> </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Canada,</a:t>
            </a:r>
            <a:r>
              <a:rPr kumimoji="0" sz="1400" b="1" i="0" u="none" strike="noStrike" kern="1200" cap="none" spc="-10" normalizeH="0" baseline="0" noProof="0" dirty="0">
                <a:ln>
                  <a:noFill/>
                </a:ln>
                <a:solidFill>
                  <a:srgbClr val="44546A"/>
                </a:solidFill>
                <a:effectLst/>
                <a:uLnTx/>
                <a:uFillTx/>
                <a:latin typeface="Arial"/>
                <a:ea typeface="+mn-ea"/>
                <a:cs typeface="Arial"/>
                <a:sym typeface="Arial"/>
              </a:rPr>
              <a:t> </a:t>
            </a:r>
            <a:r>
              <a:rPr kumimoji="0" sz="1400" b="1" i="0" u="none" strike="noStrike" kern="1200" cap="none" spc="0" normalizeH="0" baseline="0" noProof="0" dirty="0">
                <a:ln>
                  <a:noFill/>
                </a:ln>
                <a:solidFill>
                  <a:srgbClr val="44546A"/>
                </a:solidFill>
                <a:effectLst/>
                <a:uLnTx/>
                <a:uFillTx/>
                <a:latin typeface="Arial"/>
                <a:ea typeface="+mn-ea"/>
                <a:cs typeface="Arial"/>
                <a:sym typeface="Arial"/>
              </a:rPr>
              <a:t>the</a:t>
            </a:r>
            <a:r>
              <a:rPr kumimoji="0" sz="1400" b="1" i="0" u="none" strike="noStrike" kern="1200" cap="none" spc="-10" normalizeH="0" baseline="0" noProof="0" dirty="0">
                <a:ln>
                  <a:noFill/>
                </a:ln>
                <a:solidFill>
                  <a:srgbClr val="44546A"/>
                </a:solidFill>
                <a:effectLst/>
                <a:uLnTx/>
                <a:uFillTx/>
                <a:latin typeface="Arial"/>
                <a:ea typeface="+mn-ea"/>
                <a:cs typeface="Arial"/>
                <a:sym typeface="Arial"/>
              </a:rPr>
              <a:t> </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UK,</a:t>
            </a:r>
            <a:r>
              <a:rPr kumimoji="0" sz="1400" b="1" i="0" u="none" strike="noStrike" kern="1200" cap="none" spc="-10" normalizeH="0" baseline="0" noProof="0" dirty="0">
                <a:ln>
                  <a:noFill/>
                </a:ln>
                <a:solidFill>
                  <a:srgbClr val="44546A"/>
                </a:solidFill>
                <a:effectLst/>
                <a:uLnTx/>
                <a:uFillTx/>
                <a:latin typeface="Arial"/>
                <a:ea typeface="+mn-ea"/>
                <a:cs typeface="Arial"/>
                <a:sym typeface="Arial"/>
              </a:rPr>
              <a:t> </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and</a:t>
            </a:r>
            <a:r>
              <a:rPr kumimoji="0" sz="1400" b="1" i="0" u="none" strike="noStrike" kern="1200" cap="none" spc="-10" normalizeH="0" baseline="0" noProof="0" dirty="0">
                <a:ln>
                  <a:noFill/>
                </a:ln>
                <a:solidFill>
                  <a:srgbClr val="44546A"/>
                </a:solidFill>
                <a:effectLst/>
                <a:uLnTx/>
                <a:uFillTx/>
                <a:latin typeface="Arial"/>
                <a:ea typeface="+mn-ea"/>
                <a:cs typeface="Arial"/>
                <a:sym typeface="Arial"/>
              </a:rPr>
              <a:t> </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Switzerland</a:t>
            </a:r>
            <a:r>
              <a:rPr kumimoji="0" sz="1400" b="0" i="0" u="none" strike="noStrike" kern="1200" cap="none" spc="-5" normalizeH="0" baseline="0" noProof="0" dirty="0">
                <a:ln>
                  <a:noFill/>
                </a:ln>
                <a:solidFill>
                  <a:srgbClr val="44546A"/>
                </a:solidFill>
                <a:effectLst/>
                <a:uLnTx/>
                <a:uFillTx/>
                <a:latin typeface="Arial MT"/>
                <a:ea typeface="+mn-ea"/>
                <a:cs typeface="Arial MT"/>
                <a:sym typeface="Arial"/>
              </a:rPr>
              <a:t>*</a:t>
            </a:r>
            <a:endParaRPr kumimoji="0" sz="1400" b="0" i="0" u="none" strike="noStrike" kern="1200" cap="none" spc="0" normalizeH="0" baseline="0" noProof="0" dirty="0">
              <a:ln>
                <a:noFill/>
              </a:ln>
              <a:solidFill>
                <a:prstClr val="black"/>
              </a:solidFill>
              <a:effectLst/>
              <a:uLnTx/>
              <a:uFillTx/>
              <a:latin typeface="Arial MT"/>
              <a:ea typeface="+mn-ea"/>
              <a:cs typeface="Arial MT"/>
              <a:sym typeface="Arial"/>
            </a:endParaRPr>
          </a:p>
        </p:txBody>
      </p:sp>
      <p:sp>
        <p:nvSpPr>
          <p:cNvPr id="406" name="object 201"/>
          <p:cNvSpPr txBox="1"/>
          <p:nvPr/>
        </p:nvSpPr>
        <p:spPr>
          <a:xfrm>
            <a:off x="805580" y="3255488"/>
            <a:ext cx="196215" cy="99060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DFS</a:t>
            </a:r>
            <a:r>
              <a:rPr kumimoji="0" sz="1200" b="1" i="0" u="none" strike="noStrike" kern="1200" cap="none" spc="-7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estimate</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07" name="object 202"/>
          <p:cNvSpPr txBox="1"/>
          <p:nvPr/>
        </p:nvSpPr>
        <p:spPr>
          <a:xfrm>
            <a:off x="6797668" y="3294526"/>
            <a:ext cx="196215" cy="90551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OS</a:t>
            </a:r>
            <a:r>
              <a:rPr kumimoji="0" sz="1200" b="1" i="0" u="none" strike="noStrike" kern="1200" cap="none" spc="-75"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estimate</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08" name="object 203"/>
          <p:cNvSpPr txBox="1"/>
          <p:nvPr/>
        </p:nvSpPr>
        <p:spPr>
          <a:xfrm>
            <a:off x="7776582" y="4330200"/>
            <a:ext cx="843915" cy="35750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88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Atezolizumab  BSC</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09" name="object 204"/>
          <p:cNvSpPr txBox="1"/>
          <p:nvPr/>
        </p:nvSpPr>
        <p:spPr>
          <a:xfrm>
            <a:off x="1823287" y="4293497"/>
            <a:ext cx="843915" cy="35750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88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Atezolizumab  BSC</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10" name="object 205"/>
          <p:cNvSpPr/>
          <p:nvPr/>
        </p:nvSpPr>
        <p:spPr>
          <a:xfrm>
            <a:off x="0" y="0"/>
            <a:ext cx="1800225" cy="288290"/>
          </a:xfrm>
          <a:custGeom>
            <a:avLst/>
            <a:gdLst/>
            <a:ahLst/>
            <a:cxnLst/>
            <a:rect l="l" t="t" r="r" b="b"/>
            <a:pathLst>
              <a:path w="1800225" h="288290">
                <a:moveTo>
                  <a:pt x="1799999" y="287999"/>
                </a:moveTo>
                <a:lnTo>
                  <a:pt x="0" y="287999"/>
                </a:lnTo>
                <a:lnTo>
                  <a:pt x="0" y="0"/>
                </a:lnTo>
                <a:lnTo>
                  <a:pt x="1799999" y="0"/>
                </a:lnTo>
                <a:lnTo>
                  <a:pt x="1799999" y="287999"/>
                </a:lnTo>
                <a:close/>
              </a:path>
            </a:pathLst>
          </a:custGeom>
          <a:solidFill>
            <a:srgbClr val="0B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11" name="object 206"/>
          <p:cNvSpPr txBox="1"/>
          <p:nvPr/>
        </p:nvSpPr>
        <p:spPr>
          <a:xfrm>
            <a:off x="339403" y="17508"/>
            <a:ext cx="1121410"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Arial"/>
                <a:ea typeface="+mn-ea"/>
                <a:cs typeface="Arial"/>
                <a:sym typeface="Arial"/>
              </a:rPr>
              <a:t>Adjuvant</a:t>
            </a:r>
            <a:r>
              <a:rPr kumimoji="0" sz="1400" b="1" i="0" u="none" strike="noStrike" kern="1200" cap="none" spc="-75" normalizeH="0" baseline="0" noProof="0" dirty="0">
                <a:ln>
                  <a:noFill/>
                </a:ln>
                <a:solidFill>
                  <a:srgbClr val="FFFFFF"/>
                </a:solidFill>
                <a:effectLst/>
                <a:uLnTx/>
                <a:uFillTx/>
                <a:latin typeface="Arial"/>
                <a:ea typeface="+mn-ea"/>
                <a:cs typeface="Arial"/>
                <a:sym typeface="Arial"/>
              </a:rPr>
              <a:t> </a:t>
            </a:r>
            <a:r>
              <a:rPr kumimoji="0" sz="1400" b="1" i="0" u="none" strike="noStrike" kern="1200" cap="none" spc="-5" normalizeH="0" baseline="0" noProof="0" dirty="0">
                <a:ln>
                  <a:noFill/>
                </a:ln>
                <a:solidFill>
                  <a:srgbClr val="FFFFFF"/>
                </a:solidFill>
                <a:effectLst/>
                <a:uLnTx/>
                <a:uFillTx/>
                <a:latin typeface="Arial"/>
                <a:ea typeface="+mn-ea"/>
                <a:cs typeface="Arial"/>
                <a:sym typeface="Arial"/>
              </a:rPr>
              <a:t>CIT</a:t>
            </a:r>
            <a:endParaRPr kumimoji="0" sz="1400" b="0" i="0" u="none" strike="noStrike" kern="120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003574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object 2"/>
          <p:cNvSpPr txBox="1">
            <a:spLocks/>
          </p:cNvSpPr>
          <p:nvPr/>
        </p:nvSpPr>
        <p:spPr>
          <a:xfrm>
            <a:off x="695365" y="343890"/>
            <a:ext cx="10875609" cy="895117"/>
          </a:xfrm>
          <a:prstGeom prst="rect">
            <a:avLst/>
          </a:prstGeom>
          <a:noFill/>
          <a:ln>
            <a:noFill/>
          </a:ln>
        </p:spPr>
        <p:txBody>
          <a:bodyPr spcFirstLastPara="1" vert="horz" wrap="square" lIns="0" tIns="60960" rIns="0" bIns="0" rtlCol="0" anchor="t" anchorCtr="0">
            <a:spAutoFit/>
          </a:bodyPr>
          <a:lstStyle>
            <a:lvl1pPr marR="0" lvl="0" algn="l">
              <a:lnSpc>
                <a:spcPct val="80000"/>
              </a:lnSpc>
              <a:spcBef>
                <a:spcPts val="0"/>
              </a:spcBef>
              <a:spcAft>
                <a:spcPts val="0"/>
              </a:spcAft>
              <a:buClr>
                <a:schemeClr val="dk1"/>
              </a:buClr>
              <a:buSzPts val="3200"/>
              <a:buFont typeface="Georgia"/>
              <a:buNone/>
              <a:defRPr sz="3200" b="1" i="0" u="none" strike="noStrike" spc="0">
                <a:solidFill>
                  <a:srgbClr val="C1281B"/>
                </a:solidFill>
                <a:latin typeface="+mj-lt"/>
                <a:ea typeface="Segoe UI" panose="020B0502040204020203" pitchFamily="34" charset="0"/>
                <a:cs typeface="Segoe UI" panose="020B0502040204020203" pitchFamily="34"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74930" marR="5080" lvl="0" indent="0" algn="l" defTabSz="914400" rtl="0" eaLnBrk="1" fontAlgn="auto" latinLnBrk="0" hangingPunct="1">
              <a:lnSpc>
                <a:spcPts val="3020"/>
              </a:lnSpc>
              <a:spcBef>
                <a:spcPts val="480"/>
              </a:spcBef>
              <a:spcAft>
                <a:spcPts val="0"/>
              </a:spcAft>
              <a:buClr>
                <a:sysClr val="windowText" lastClr="000000"/>
              </a:buClr>
              <a:buSzPts val="3200"/>
              <a:buFont typeface="Georgia"/>
              <a:buNone/>
              <a:tabLst/>
              <a:defRPr/>
            </a:pPr>
            <a:r>
              <a:rPr kumimoji="0" lang="it-IT" sz="3200" b="1" i="0" u="none" strike="noStrike" kern="0" cap="none" spc="-5" normalizeH="0" baseline="0" noProof="0" smtClean="0">
                <a:ln>
                  <a:noFill/>
                </a:ln>
                <a:solidFill>
                  <a:srgbClr val="9900CC"/>
                </a:solidFill>
                <a:effectLst/>
                <a:uLnTx/>
                <a:uFillTx/>
                <a:latin typeface="Calibri"/>
                <a:cs typeface="Arial"/>
                <a:sym typeface="Georgia"/>
              </a:rPr>
              <a:t>ADAURA: </a:t>
            </a:r>
            <a:r>
              <a:rPr kumimoji="0" lang="it-IT" sz="3200" b="1" i="0" u="none" strike="noStrike" kern="0" cap="none" spc="-5" normalizeH="0" baseline="0" noProof="0" smtClean="0">
                <a:ln>
                  <a:noFill/>
                </a:ln>
                <a:solidFill>
                  <a:srgbClr val="9900CC"/>
                </a:solidFill>
                <a:effectLst/>
                <a:uLnTx/>
                <a:uFillTx/>
                <a:latin typeface="Calibri"/>
                <a:cs typeface="Segoe UI" panose="020B0502040204020203" pitchFamily="34" charset="0"/>
                <a:sym typeface="Georgia"/>
              </a:rPr>
              <a:t>improved DFS and OS with adjuvant osimertinib in</a:t>
            </a:r>
            <a:r>
              <a:rPr kumimoji="0" lang="it-IT" sz="3200" b="1" i="0" u="none" strike="noStrike" kern="0" cap="none" spc="20" normalizeH="0" baseline="0" noProof="0" smtClean="0">
                <a:ln>
                  <a:noFill/>
                </a:ln>
                <a:solidFill>
                  <a:srgbClr val="9900CC"/>
                </a:solidFill>
                <a:effectLst/>
                <a:uLnTx/>
                <a:uFillTx/>
                <a:latin typeface="Calibri"/>
                <a:cs typeface="Segoe UI" panose="020B0502040204020203" pitchFamily="34" charset="0"/>
                <a:sym typeface="Georgia"/>
              </a:rPr>
              <a:t> </a:t>
            </a:r>
            <a:r>
              <a:rPr kumimoji="0" lang="it-IT" sz="3200" b="1" i="1" u="none" strike="noStrike" kern="0" cap="none" spc="-5" normalizeH="0" baseline="0" noProof="0" smtClean="0">
                <a:ln>
                  <a:noFill/>
                </a:ln>
                <a:solidFill>
                  <a:srgbClr val="9900CC"/>
                </a:solidFill>
                <a:effectLst/>
                <a:uLnTx/>
                <a:uFillTx/>
                <a:latin typeface="Calibri"/>
                <a:cs typeface="Arial"/>
                <a:sym typeface="Georgia"/>
              </a:rPr>
              <a:t>EGFR</a:t>
            </a:r>
            <a:r>
              <a:rPr kumimoji="0" lang="it-IT" sz="3200" b="1" i="0" u="none" strike="noStrike" kern="0" cap="none" spc="-5" normalizeH="0" baseline="0" noProof="0" smtClean="0">
                <a:ln>
                  <a:noFill/>
                </a:ln>
                <a:solidFill>
                  <a:srgbClr val="9900CC"/>
                </a:solidFill>
                <a:effectLst/>
                <a:uLnTx/>
                <a:uFillTx/>
                <a:latin typeface="Calibri"/>
                <a:cs typeface="Segoe UI" panose="020B0502040204020203" pitchFamily="34" charset="0"/>
                <a:sym typeface="Georgia"/>
              </a:rPr>
              <a:t>+,</a:t>
            </a:r>
            <a:r>
              <a:rPr kumimoji="0" lang="it-IT" sz="3200" b="1" i="0" u="none" strike="noStrike" kern="0" cap="none" spc="-15" normalizeH="0" baseline="0" noProof="0" smtClean="0">
                <a:ln>
                  <a:noFill/>
                </a:ln>
                <a:solidFill>
                  <a:srgbClr val="9900CC"/>
                </a:solidFill>
                <a:effectLst/>
                <a:uLnTx/>
                <a:uFillTx/>
                <a:latin typeface="Calibri"/>
                <a:cs typeface="Segoe UI" panose="020B0502040204020203" pitchFamily="34" charset="0"/>
                <a:sym typeface="Georgia"/>
              </a:rPr>
              <a:t> </a:t>
            </a:r>
            <a:r>
              <a:rPr kumimoji="0" lang="it-IT" sz="3200" b="1" i="0" u="none" strike="noStrike" kern="0" cap="none" spc="0" normalizeH="0" baseline="0" noProof="0" smtClean="0">
                <a:ln>
                  <a:noFill/>
                </a:ln>
                <a:solidFill>
                  <a:srgbClr val="9900CC"/>
                </a:solidFill>
                <a:effectLst/>
                <a:uLnTx/>
                <a:uFillTx/>
                <a:latin typeface="Calibri"/>
                <a:cs typeface="Segoe UI" panose="020B0502040204020203" pitchFamily="34" charset="0"/>
                <a:sym typeface="Georgia"/>
              </a:rPr>
              <a:t>stage</a:t>
            </a:r>
            <a:r>
              <a:rPr kumimoji="0" lang="it-IT" sz="3200" b="1" i="0" u="none" strike="noStrike" kern="0" cap="none" spc="-5" normalizeH="0" baseline="0" noProof="0" smtClean="0">
                <a:ln>
                  <a:noFill/>
                </a:ln>
                <a:solidFill>
                  <a:srgbClr val="9900CC"/>
                </a:solidFill>
                <a:effectLst/>
                <a:uLnTx/>
                <a:uFillTx/>
                <a:latin typeface="Calibri"/>
                <a:cs typeface="Segoe UI" panose="020B0502040204020203" pitchFamily="34" charset="0"/>
                <a:sym typeface="Georgia"/>
              </a:rPr>
              <a:t> II–IIIA</a:t>
            </a:r>
            <a:r>
              <a:rPr kumimoji="0" lang="it-IT" sz="3200" b="1" i="0" u="none" strike="noStrike" kern="0" cap="none" spc="-165" normalizeH="0" baseline="0" noProof="0" smtClean="0">
                <a:ln>
                  <a:noFill/>
                </a:ln>
                <a:solidFill>
                  <a:srgbClr val="9900CC"/>
                </a:solidFill>
                <a:effectLst/>
                <a:uLnTx/>
                <a:uFillTx/>
                <a:latin typeface="Calibri"/>
                <a:cs typeface="Segoe UI" panose="020B0502040204020203" pitchFamily="34" charset="0"/>
                <a:sym typeface="Georgia"/>
              </a:rPr>
              <a:t> </a:t>
            </a:r>
            <a:r>
              <a:rPr kumimoji="0" lang="it-IT" sz="3200" b="1" i="0" u="none" strike="noStrike" kern="0" cap="none" spc="-5" normalizeH="0" baseline="0" noProof="0" smtClean="0">
                <a:ln>
                  <a:noFill/>
                </a:ln>
                <a:solidFill>
                  <a:srgbClr val="9900CC"/>
                </a:solidFill>
                <a:effectLst/>
                <a:uLnTx/>
                <a:uFillTx/>
                <a:latin typeface="Calibri"/>
                <a:cs typeface="Segoe UI" panose="020B0502040204020203" pitchFamily="34" charset="0"/>
                <a:sym typeface="Georgia"/>
              </a:rPr>
              <a:t>NSCLC</a:t>
            </a:r>
            <a:endParaRPr kumimoji="0" lang="it-IT" sz="3200" b="1" i="0" u="none" strike="noStrike" kern="0" cap="none" spc="-5" normalizeH="0" baseline="0" noProof="0" dirty="0">
              <a:ln>
                <a:noFill/>
              </a:ln>
              <a:solidFill>
                <a:srgbClr val="9900CC"/>
              </a:solidFill>
              <a:effectLst/>
              <a:uLnTx/>
              <a:uFillTx/>
              <a:latin typeface="Calibri"/>
              <a:cs typeface="Segoe UI" panose="020B0502040204020203" pitchFamily="34" charset="0"/>
              <a:sym typeface="Georgia"/>
            </a:endParaRPr>
          </a:p>
        </p:txBody>
      </p:sp>
      <p:sp>
        <p:nvSpPr>
          <p:cNvPr id="108" name="object 3"/>
          <p:cNvSpPr txBox="1"/>
          <p:nvPr/>
        </p:nvSpPr>
        <p:spPr>
          <a:xfrm>
            <a:off x="3188637" y="6204620"/>
            <a:ext cx="9094470" cy="142347"/>
          </a:xfrm>
          <a:prstGeom prst="rect">
            <a:avLst/>
          </a:prstGeom>
        </p:spPr>
        <p:txBody>
          <a:bodyPr vert="horz" wrap="square" lIns="0" tIns="26670" rIns="0" bIns="0" rtlCol="0">
            <a:spAutoFit/>
          </a:bodyPr>
          <a:lstStyle/>
          <a:p>
            <a:pPr marL="12700" marR="5080" lvl="0" indent="0" algn="l" defTabSz="914400" rtl="0" eaLnBrk="1" fontAlgn="auto" latinLnBrk="0" hangingPunct="1">
              <a:lnSpc>
                <a:spcPts val="860"/>
              </a:lnSpc>
              <a:spcBef>
                <a:spcPts val="21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1. Herbst, et al.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J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Clin Oncol 2023.</a:t>
            </a:r>
            <a:r>
              <a:rPr kumimoji="0" sz="800" b="0" i="0" u="none" strike="noStrike" kern="1200" cap="none" spc="-15" normalizeH="0" baseline="0" noProof="0" dirty="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volume</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41,</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issue 10, 2. Herbst, et al.</a:t>
            </a:r>
            <a:r>
              <a:rPr kumimoji="0" sz="8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ASCO 2023; 3.</a:t>
            </a:r>
            <a:r>
              <a:rPr kumimoji="0" sz="800" b="0" i="0" u="none" strike="noStrike" kern="1200" cap="none" spc="-2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15" normalizeH="0" baseline="0" noProof="0" dirty="0">
                <a:ln>
                  <a:noFill/>
                </a:ln>
                <a:solidFill>
                  <a:srgbClr val="44546A"/>
                </a:solidFill>
                <a:effectLst/>
                <a:uLnTx/>
                <a:uFillTx/>
                <a:latin typeface="Arial MT"/>
                <a:ea typeface="+mn-ea"/>
                <a:cs typeface="Arial MT"/>
                <a:sym typeface="Arial"/>
              </a:rPr>
              <a:t>Tsuboi,</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et al.</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N</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Engl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J</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Med</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2023</a:t>
            </a:r>
            <a:endParaRPr kumimoji="0" sz="800" b="0" i="0" u="none" strike="noStrike" kern="1200" cap="none" spc="0" normalizeH="0" baseline="0" noProof="0" dirty="0">
              <a:ln>
                <a:noFill/>
              </a:ln>
              <a:solidFill>
                <a:prstClr val="black"/>
              </a:solidFill>
              <a:effectLst/>
              <a:uLnTx/>
              <a:uFillTx/>
              <a:latin typeface="Arial MT"/>
              <a:ea typeface="+mn-ea"/>
              <a:cs typeface="Arial MT"/>
              <a:sym typeface="Arial"/>
            </a:endParaRPr>
          </a:p>
        </p:txBody>
      </p:sp>
      <p:sp>
        <p:nvSpPr>
          <p:cNvPr id="109" name="object 4"/>
          <p:cNvSpPr txBox="1"/>
          <p:nvPr/>
        </p:nvSpPr>
        <p:spPr>
          <a:xfrm>
            <a:off x="2327489" y="1765898"/>
            <a:ext cx="2320925" cy="299720"/>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DFS</a:t>
            </a:r>
            <a:r>
              <a:rPr kumimoji="0" sz="1800" b="1" i="0" u="none" strike="noStrike" kern="1200" cap="none" spc="-2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in</a:t>
            </a:r>
            <a:r>
              <a:rPr kumimoji="0" sz="1800" b="1" i="0" u="none" strike="noStrike" kern="1200" cap="none" spc="-2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stage</a:t>
            </a:r>
            <a:r>
              <a:rPr kumimoji="0" sz="1800" b="1" i="0" u="none" strike="noStrike" kern="1200" cap="none" spc="-2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IB–IIIA</a:t>
            </a:r>
            <a:r>
              <a:rPr kumimoji="0" sz="1800" b="0" i="0" u="none" strike="noStrike" kern="1200" cap="none" spc="-7" normalizeH="0" baseline="30092" noProof="0" dirty="0">
                <a:ln>
                  <a:noFill/>
                </a:ln>
                <a:solidFill>
                  <a:srgbClr val="44546A"/>
                </a:solidFill>
                <a:effectLst/>
                <a:uLnTx/>
                <a:uFillTx/>
                <a:latin typeface="Arial MT"/>
                <a:ea typeface="+mn-ea"/>
                <a:cs typeface="Arial MT"/>
                <a:sym typeface="Arial"/>
              </a:rPr>
              <a:t>1</a:t>
            </a:r>
            <a:endParaRPr kumimoji="0" sz="1800" b="0" i="0" u="none" strike="noStrike" kern="1200" cap="none" spc="0" normalizeH="0" baseline="30092" noProof="0">
              <a:ln>
                <a:noFill/>
              </a:ln>
              <a:solidFill>
                <a:prstClr val="black"/>
              </a:solidFill>
              <a:effectLst/>
              <a:uLnTx/>
              <a:uFillTx/>
              <a:latin typeface="Arial MT"/>
              <a:ea typeface="+mn-ea"/>
              <a:cs typeface="Arial MT"/>
              <a:sym typeface="Arial"/>
            </a:endParaRPr>
          </a:p>
        </p:txBody>
      </p:sp>
      <p:sp>
        <p:nvSpPr>
          <p:cNvPr id="110" name="object 5"/>
          <p:cNvSpPr txBox="1"/>
          <p:nvPr/>
        </p:nvSpPr>
        <p:spPr>
          <a:xfrm>
            <a:off x="7936238" y="1771406"/>
            <a:ext cx="2320925" cy="299720"/>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OS</a:t>
            </a:r>
            <a:r>
              <a:rPr kumimoji="0" sz="1800" b="1" i="0" u="none" strike="noStrike" kern="1200" cap="none" spc="-2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in</a:t>
            </a:r>
            <a:r>
              <a:rPr kumimoji="0" sz="1800" b="1" i="0" u="none" strike="noStrike" kern="1200" cap="none" spc="-2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stage</a:t>
            </a:r>
            <a:r>
              <a:rPr kumimoji="0" sz="1800" b="1" i="0" u="none" strike="noStrike" kern="1200" cap="none" spc="-2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IB–IIIA</a:t>
            </a:r>
            <a:r>
              <a:rPr kumimoji="0" sz="1800" b="0" i="0" u="none" strike="noStrike" kern="1200" cap="none" spc="-7" normalizeH="0" baseline="30092" noProof="0" dirty="0">
                <a:ln>
                  <a:noFill/>
                </a:ln>
                <a:solidFill>
                  <a:srgbClr val="44546A"/>
                </a:solidFill>
                <a:effectLst/>
                <a:uLnTx/>
                <a:uFillTx/>
                <a:latin typeface="Arial MT"/>
                <a:ea typeface="+mn-ea"/>
                <a:cs typeface="Arial MT"/>
                <a:sym typeface="Arial"/>
              </a:rPr>
              <a:t>2,3</a:t>
            </a:r>
            <a:endParaRPr kumimoji="0" sz="1800" b="0" i="0" u="none" strike="noStrike" kern="1200" cap="none" spc="0" normalizeH="0" baseline="30092" noProof="0">
              <a:ln>
                <a:noFill/>
              </a:ln>
              <a:solidFill>
                <a:prstClr val="black"/>
              </a:solidFill>
              <a:effectLst/>
              <a:uLnTx/>
              <a:uFillTx/>
              <a:latin typeface="Arial MT"/>
              <a:ea typeface="+mn-ea"/>
              <a:cs typeface="Arial MT"/>
              <a:sym typeface="Arial"/>
            </a:endParaRPr>
          </a:p>
        </p:txBody>
      </p:sp>
      <p:sp>
        <p:nvSpPr>
          <p:cNvPr id="111" name="object 7"/>
          <p:cNvSpPr txBox="1"/>
          <p:nvPr/>
        </p:nvSpPr>
        <p:spPr>
          <a:xfrm>
            <a:off x="109681" y="20611"/>
            <a:ext cx="1663064"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Arial"/>
                <a:ea typeface="+mn-ea"/>
                <a:cs typeface="Arial"/>
                <a:sym typeface="Arial"/>
              </a:rPr>
              <a:t>Adjuvant</a:t>
            </a:r>
            <a:r>
              <a:rPr kumimoji="0" sz="1400" b="1" i="0" u="none" strike="noStrike" kern="1200" cap="none" spc="-45" normalizeH="0" baseline="0" noProof="0" dirty="0">
                <a:ln>
                  <a:noFill/>
                </a:ln>
                <a:solidFill>
                  <a:srgbClr val="FFFFFF"/>
                </a:solidFill>
                <a:effectLst/>
                <a:uLnTx/>
                <a:uFillTx/>
                <a:latin typeface="Arial"/>
                <a:ea typeface="+mn-ea"/>
                <a:cs typeface="Arial"/>
                <a:sym typeface="Arial"/>
              </a:rPr>
              <a:t> </a:t>
            </a:r>
            <a:r>
              <a:rPr kumimoji="0" sz="1400" b="1" i="0" u="none" strike="noStrike" kern="1200" cap="none" spc="-5" normalizeH="0" baseline="0" noProof="0" dirty="0">
                <a:ln>
                  <a:noFill/>
                </a:ln>
                <a:solidFill>
                  <a:srgbClr val="FFFFFF"/>
                </a:solidFill>
                <a:effectLst/>
                <a:uLnTx/>
                <a:uFillTx/>
                <a:latin typeface="Arial"/>
                <a:ea typeface="+mn-ea"/>
                <a:cs typeface="Arial"/>
                <a:sym typeface="Arial"/>
              </a:rPr>
              <a:t>EGFR</a:t>
            </a:r>
            <a:r>
              <a:rPr kumimoji="0" sz="1400" b="1" i="0" u="none" strike="noStrike" kern="1200" cap="none" spc="-40" normalizeH="0" baseline="0" noProof="0" dirty="0">
                <a:ln>
                  <a:noFill/>
                </a:ln>
                <a:solidFill>
                  <a:srgbClr val="FFFFFF"/>
                </a:solidFill>
                <a:effectLst/>
                <a:uLnTx/>
                <a:uFillTx/>
                <a:latin typeface="Arial"/>
                <a:ea typeface="+mn-ea"/>
                <a:cs typeface="Arial"/>
                <a:sym typeface="Arial"/>
              </a:rPr>
              <a:t> </a:t>
            </a:r>
            <a:r>
              <a:rPr kumimoji="0" sz="1400" b="1" i="0" u="none" strike="noStrike" kern="1200" cap="none" spc="-5" normalizeH="0" baseline="0" noProof="0" dirty="0">
                <a:ln>
                  <a:noFill/>
                </a:ln>
                <a:solidFill>
                  <a:srgbClr val="FFFFFF"/>
                </a:solidFill>
                <a:effectLst/>
                <a:uLnTx/>
                <a:uFillTx/>
                <a:latin typeface="Arial"/>
                <a:ea typeface="+mn-ea"/>
                <a:cs typeface="Arial"/>
                <a:sym typeface="Arial"/>
              </a:rPr>
              <a:t>TKI</a:t>
            </a:r>
            <a:endParaRPr kumimoji="0" sz="14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112" name="object 8"/>
          <p:cNvSpPr/>
          <p:nvPr/>
        </p:nvSpPr>
        <p:spPr>
          <a:xfrm>
            <a:off x="6947504" y="2986533"/>
            <a:ext cx="4425950" cy="1749425"/>
          </a:xfrm>
          <a:custGeom>
            <a:avLst/>
            <a:gdLst/>
            <a:ahLst/>
            <a:cxnLst/>
            <a:rect l="l" t="t" r="r" b="b"/>
            <a:pathLst>
              <a:path w="4425950" h="1749425">
                <a:moveTo>
                  <a:pt x="0" y="0"/>
                </a:moveTo>
                <a:lnTo>
                  <a:pt x="0" y="1749187"/>
                </a:lnTo>
                <a:lnTo>
                  <a:pt x="4425712" y="1749187"/>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3" name="object 9"/>
          <p:cNvSpPr txBox="1"/>
          <p:nvPr/>
        </p:nvSpPr>
        <p:spPr>
          <a:xfrm>
            <a:off x="6904560" y="4776901"/>
            <a:ext cx="895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44546A"/>
                </a:solidFill>
                <a:effectLst/>
                <a:uLnTx/>
                <a:uFillTx/>
                <a:latin typeface="Arial"/>
                <a:ea typeface="+mn-ea"/>
                <a:cs typeface="Arial"/>
                <a:sym typeface="Arial"/>
              </a:rPr>
              <a:t>0</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14" name="object 10"/>
          <p:cNvSpPr/>
          <p:nvPr/>
        </p:nvSpPr>
        <p:spPr>
          <a:xfrm>
            <a:off x="6902651" y="2986277"/>
            <a:ext cx="4471035" cy="1794510"/>
          </a:xfrm>
          <a:custGeom>
            <a:avLst/>
            <a:gdLst/>
            <a:ahLst/>
            <a:cxnLst/>
            <a:rect l="l" t="t" r="r" b="b"/>
            <a:pathLst>
              <a:path w="4471034" h="1794510">
                <a:moveTo>
                  <a:pt x="44852" y="1749441"/>
                </a:moveTo>
                <a:lnTo>
                  <a:pt x="44852" y="1794168"/>
                </a:lnTo>
              </a:path>
              <a:path w="4471034" h="1794510">
                <a:moveTo>
                  <a:pt x="339500" y="1749441"/>
                </a:moveTo>
                <a:lnTo>
                  <a:pt x="339500" y="1794168"/>
                </a:lnTo>
              </a:path>
              <a:path w="4471034" h="1794510">
                <a:moveTo>
                  <a:pt x="633387" y="1749441"/>
                </a:moveTo>
                <a:lnTo>
                  <a:pt x="633387" y="1794168"/>
                </a:lnTo>
              </a:path>
              <a:path w="4471034" h="1794510">
                <a:moveTo>
                  <a:pt x="929307" y="1749441"/>
                </a:moveTo>
                <a:lnTo>
                  <a:pt x="929307" y="1794168"/>
                </a:lnTo>
              </a:path>
              <a:path w="4471034" h="1794510">
                <a:moveTo>
                  <a:pt x="1225481" y="1749441"/>
                </a:moveTo>
                <a:lnTo>
                  <a:pt x="1225481" y="1794168"/>
                </a:lnTo>
              </a:path>
              <a:path w="4471034" h="1794510">
                <a:moveTo>
                  <a:pt x="1521402" y="1749441"/>
                </a:moveTo>
                <a:lnTo>
                  <a:pt x="1521402" y="1794168"/>
                </a:lnTo>
              </a:path>
              <a:path w="4471034" h="1794510">
                <a:moveTo>
                  <a:pt x="1813764" y="1749568"/>
                </a:moveTo>
                <a:lnTo>
                  <a:pt x="1813764" y="1794168"/>
                </a:lnTo>
              </a:path>
              <a:path w="4471034" h="1794510">
                <a:moveTo>
                  <a:pt x="2407002" y="1749568"/>
                </a:moveTo>
                <a:lnTo>
                  <a:pt x="2407002" y="1794168"/>
                </a:lnTo>
              </a:path>
              <a:path w="4471034" h="1794510">
                <a:moveTo>
                  <a:pt x="2110954" y="1749568"/>
                </a:moveTo>
                <a:lnTo>
                  <a:pt x="2110954" y="1794168"/>
                </a:lnTo>
              </a:path>
              <a:path w="4471034" h="1794510">
                <a:moveTo>
                  <a:pt x="2699110" y="1749441"/>
                </a:moveTo>
                <a:lnTo>
                  <a:pt x="2699110" y="1794168"/>
                </a:lnTo>
              </a:path>
              <a:path w="4471034" h="1794510">
                <a:moveTo>
                  <a:pt x="2995285" y="1749441"/>
                </a:moveTo>
                <a:lnTo>
                  <a:pt x="2995285" y="1794168"/>
                </a:lnTo>
              </a:path>
              <a:path w="4471034" h="1794510">
                <a:moveTo>
                  <a:pt x="4175660" y="1749441"/>
                </a:moveTo>
                <a:lnTo>
                  <a:pt x="4175660" y="1794168"/>
                </a:lnTo>
              </a:path>
              <a:path w="4471034" h="1794510">
                <a:moveTo>
                  <a:pt x="3880375" y="1749441"/>
                </a:moveTo>
                <a:lnTo>
                  <a:pt x="3880375" y="1794168"/>
                </a:lnTo>
              </a:path>
              <a:path w="4471034" h="1794510">
                <a:moveTo>
                  <a:pt x="3584964" y="1749441"/>
                </a:moveTo>
                <a:lnTo>
                  <a:pt x="3584964" y="1794168"/>
                </a:lnTo>
              </a:path>
              <a:path w="4471034" h="1794510">
                <a:moveTo>
                  <a:pt x="3290442" y="1749441"/>
                </a:moveTo>
                <a:lnTo>
                  <a:pt x="3290442" y="1794168"/>
                </a:lnTo>
              </a:path>
              <a:path w="4471034" h="1794510">
                <a:moveTo>
                  <a:pt x="4470564" y="1749441"/>
                </a:moveTo>
                <a:lnTo>
                  <a:pt x="4470564" y="1794168"/>
                </a:lnTo>
              </a:path>
              <a:path w="4471034" h="1794510">
                <a:moveTo>
                  <a:pt x="44852" y="1749441"/>
                </a:moveTo>
                <a:lnTo>
                  <a:pt x="0" y="1749441"/>
                </a:lnTo>
              </a:path>
              <a:path w="4471034" h="1794510">
                <a:moveTo>
                  <a:pt x="44852" y="1399502"/>
                </a:moveTo>
                <a:lnTo>
                  <a:pt x="0" y="1399502"/>
                </a:lnTo>
              </a:path>
              <a:path w="4471034" h="1794510">
                <a:moveTo>
                  <a:pt x="44852" y="1224532"/>
                </a:moveTo>
                <a:lnTo>
                  <a:pt x="0" y="1224532"/>
                </a:lnTo>
              </a:path>
              <a:path w="4471034" h="1794510">
                <a:moveTo>
                  <a:pt x="44852" y="1049691"/>
                </a:moveTo>
                <a:lnTo>
                  <a:pt x="0" y="1049691"/>
                </a:lnTo>
              </a:path>
              <a:path w="4471034" h="1794510">
                <a:moveTo>
                  <a:pt x="44852" y="1574471"/>
                </a:moveTo>
                <a:lnTo>
                  <a:pt x="127" y="1574471"/>
                </a:lnTo>
              </a:path>
              <a:path w="4471034" h="1794510">
                <a:moveTo>
                  <a:pt x="44852" y="874720"/>
                </a:moveTo>
                <a:lnTo>
                  <a:pt x="0" y="874720"/>
                </a:lnTo>
              </a:path>
              <a:path w="4471034" h="1794510">
                <a:moveTo>
                  <a:pt x="44852" y="699751"/>
                </a:moveTo>
                <a:lnTo>
                  <a:pt x="0" y="699751"/>
                </a:lnTo>
              </a:path>
              <a:path w="4471034" h="1794510">
                <a:moveTo>
                  <a:pt x="44852" y="524781"/>
                </a:moveTo>
                <a:lnTo>
                  <a:pt x="0" y="524781"/>
                </a:lnTo>
              </a:path>
              <a:path w="4471034" h="1794510">
                <a:moveTo>
                  <a:pt x="44852" y="349811"/>
                </a:moveTo>
                <a:lnTo>
                  <a:pt x="0" y="349811"/>
                </a:lnTo>
              </a:path>
              <a:path w="4471034" h="1794510">
                <a:moveTo>
                  <a:pt x="44852" y="174969"/>
                </a:moveTo>
                <a:lnTo>
                  <a:pt x="0" y="174969"/>
                </a:lnTo>
              </a:path>
              <a:path w="4471034" h="1794510">
                <a:moveTo>
                  <a:pt x="44852" y="0"/>
                </a:moveTo>
                <a:lnTo>
                  <a:pt x="0" y="0"/>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15" name="object 11"/>
          <p:cNvSpPr txBox="1"/>
          <p:nvPr/>
        </p:nvSpPr>
        <p:spPr>
          <a:xfrm>
            <a:off x="6708886" y="2861695"/>
            <a:ext cx="1223010" cy="1950085"/>
          </a:xfrm>
          <a:prstGeom prst="rect">
            <a:avLst/>
          </a:prstGeom>
        </p:spPr>
        <p:txBody>
          <a:bodyPr vert="horz" wrap="square" lIns="0" tIns="50165" rIns="0" bIns="0" rtlCol="0">
            <a:spAutoFit/>
          </a:bodyPr>
          <a:lstStyle/>
          <a:p>
            <a:pPr marL="12700" marR="0" lvl="0" indent="0" algn="l" defTabSz="914400" rtl="0" eaLnBrk="1" fontAlgn="auto" latinLnBrk="0" hangingPunct="1">
              <a:lnSpc>
                <a:spcPct val="100000"/>
              </a:lnSpc>
              <a:spcBef>
                <a:spcPts val="395"/>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1.0</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3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0.9</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295"/>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0.8</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3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0.7</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295"/>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0.6</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3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0.5</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295"/>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0.4</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3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0.3</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ts val="885"/>
              </a:lnSpc>
              <a:spcBef>
                <a:spcPts val="295"/>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0.2</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575945" marR="0" lvl="0" indent="0" algn="l" defTabSz="914400" rtl="0" eaLnBrk="1" fontAlgn="auto" latinLnBrk="0" hangingPunct="1">
              <a:lnSpc>
                <a:spcPts val="690"/>
              </a:lnSpc>
              <a:spcBef>
                <a:spcPts val="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Osimertinib</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ts val="885"/>
              </a:lnSpc>
              <a:spcBef>
                <a:spcPts val="0"/>
              </a:spcBef>
              <a:spcAft>
                <a:spcPts val="0"/>
              </a:spcAft>
              <a:buClrTx/>
              <a:buSzTx/>
              <a:buFontTx/>
              <a:buNone/>
              <a:tabLst>
                <a:tab pos="363220" algn="l"/>
                <a:tab pos="560070" algn="l"/>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0.1	</a:t>
            </a:r>
            <a:r>
              <a:rPr kumimoji="0" sz="900" b="0" i="0" u="heavy" strike="noStrike" kern="1200" cap="none" spc="-5" normalizeH="0" baseline="0" noProof="0" dirty="0">
                <a:ln>
                  <a:noFill/>
                </a:ln>
                <a:solidFill>
                  <a:srgbClr val="44546A"/>
                </a:solidFill>
                <a:effectLst/>
                <a:uLnTx/>
                <a:uFill>
                  <a:solidFill>
                    <a:srgbClr val="999999"/>
                  </a:solidFill>
                </a:uFill>
                <a:latin typeface="Times New Roman"/>
                <a:ea typeface="+mn-ea"/>
                <a:cs typeface="Times New Roman"/>
                <a:sym typeface="Arial"/>
              </a:rPr>
              <a:t> 	</a:t>
            </a:r>
            <a:endParaRPr kumimoji="0" sz="900" b="0" i="0" u="none" strike="noStrike" kern="1200" cap="none" spc="0" normalizeH="0" baseline="0" noProof="0">
              <a:ln>
                <a:noFill/>
              </a:ln>
              <a:solidFill>
                <a:prstClr val="black"/>
              </a:solidFill>
              <a:effectLst/>
              <a:uLnTx/>
              <a:uFillTx/>
              <a:latin typeface="Times New Roman"/>
              <a:ea typeface="+mn-ea"/>
              <a:cs typeface="Times New Roman"/>
              <a:sym typeface="Arial"/>
            </a:endParaRPr>
          </a:p>
          <a:p>
            <a:pPr marL="12700" marR="0" lvl="0" indent="0" algn="l" defTabSz="914400" rtl="0" eaLnBrk="1" fontAlgn="auto" latinLnBrk="0" hangingPunct="1">
              <a:lnSpc>
                <a:spcPct val="100000"/>
              </a:lnSpc>
              <a:spcBef>
                <a:spcPts val="3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0.0</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16" name="object 12"/>
          <p:cNvSpPr txBox="1"/>
          <p:nvPr/>
        </p:nvSpPr>
        <p:spPr>
          <a:xfrm>
            <a:off x="6419065" y="3389857"/>
            <a:ext cx="196215" cy="90551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OS</a:t>
            </a:r>
            <a:r>
              <a:rPr kumimoji="0" sz="1200" b="1" i="0" u="none" strike="noStrike" kern="1200" cap="none" spc="-75"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estimate</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17" name="object 13"/>
          <p:cNvSpPr txBox="1"/>
          <p:nvPr/>
        </p:nvSpPr>
        <p:spPr>
          <a:xfrm>
            <a:off x="6252755" y="5147426"/>
            <a:ext cx="482600" cy="1473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No.</a:t>
            </a:r>
            <a:r>
              <a:rPr kumimoji="0" sz="8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at</a:t>
            </a:r>
            <a:r>
              <a:rPr kumimoji="0" sz="8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risk</a:t>
            </a:r>
            <a:endParaRPr kumimoji="0" sz="800" b="0" i="0" u="none" strike="noStrike" kern="1200" cap="none" spc="0" normalizeH="0" baseline="0" noProof="0">
              <a:ln>
                <a:noFill/>
              </a:ln>
              <a:solidFill>
                <a:prstClr val="black"/>
              </a:solidFill>
              <a:effectLst/>
              <a:uLnTx/>
              <a:uFillTx/>
              <a:latin typeface="Arial MT"/>
              <a:ea typeface="+mn-ea"/>
              <a:cs typeface="Arial MT"/>
              <a:sym typeface="Arial"/>
            </a:endParaRPr>
          </a:p>
        </p:txBody>
      </p:sp>
      <p:graphicFrame>
        <p:nvGraphicFramePr>
          <p:cNvPr id="118" name="object 14"/>
          <p:cNvGraphicFramePr>
            <a:graphicFrameLocks noGrp="1"/>
          </p:cNvGraphicFramePr>
          <p:nvPr>
            <p:extLst/>
          </p:nvPr>
        </p:nvGraphicFramePr>
        <p:xfrm>
          <a:off x="803210" y="5229487"/>
          <a:ext cx="10640053" cy="280692"/>
        </p:xfrm>
        <a:graphic>
          <a:graphicData uri="http://schemas.openxmlformats.org/drawingml/2006/table">
            <a:tbl>
              <a:tblPr firstRow="1" bandRow="1"/>
              <a:tblGrid>
                <a:gridCol w="899160">
                  <a:extLst>
                    <a:ext uri="{9D8B030D-6E8A-4147-A177-3AD203B41FA5}">
                      <a16:colId xmlns:a16="http://schemas.microsoft.com/office/drawing/2014/main" val="20000"/>
                    </a:ext>
                  </a:extLst>
                </a:gridCol>
                <a:gridCol w="367665">
                  <a:extLst>
                    <a:ext uri="{9D8B030D-6E8A-4147-A177-3AD203B41FA5}">
                      <a16:colId xmlns:a16="http://schemas.microsoft.com/office/drawing/2014/main" val="20001"/>
                    </a:ext>
                  </a:extLst>
                </a:gridCol>
                <a:gridCol w="368935">
                  <a:extLst>
                    <a:ext uri="{9D8B030D-6E8A-4147-A177-3AD203B41FA5}">
                      <a16:colId xmlns:a16="http://schemas.microsoft.com/office/drawing/2014/main" val="20002"/>
                    </a:ext>
                  </a:extLst>
                </a:gridCol>
                <a:gridCol w="368300">
                  <a:extLst>
                    <a:ext uri="{9D8B030D-6E8A-4147-A177-3AD203B41FA5}">
                      <a16:colId xmlns:a16="http://schemas.microsoft.com/office/drawing/2014/main" val="20003"/>
                    </a:ext>
                  </a:extLst>
                </a:gridCol>
                <a:gridCol w="368935">
                  <a:extLst>
                    <a:ext uri="{9D8B030D-6E8A-4147-A177-3AD203B41FA5}">
                      <a16:colId xmlns:a16="http://schemas.microsoft.com/office/drawing/2014/main" val="20004"/>
                    </a:ext>
                  </a:extLst>
                </a:gridCol>
                <a:gridCol w="371475">
                  <a:extLst>
                    <a:ext uri="{9D8B030D-6E8A-4147-A177-3AD203B41FA5}">
                      <a16:colId xmlns:a16="http://schemas.microsoft.com/office/drawing/2014/main" val="20005"/>
                    </a:ext>
                  </a:extLst>
                </a:gridCol>
                <a:gridCol w="371475">
                  <a:extLst>
                    <a:ext uri="{9D8B030D-6E8A-4147-A177-3AD203B41FA5}">
                      <a16:colId xmlns:a16="http://schemas.microsoft.com/office/drawing/2014/main" val="20006"/>
                    </a:ext>
                  </a:extLst>
                </a:gridCol>
                <a:gridCol w="368935">
                  <a:extLst>
                    <a:ext uri="{9D8B030D-6E8A-4147-A177-3AD203B41FA5}">
                      <a16:colId xmlns:a16="http://schemas.microsoft.com/office/drawing/2014/main" val="20007"/>
                    </a:ext>
                  </a:extLst>
                </a:gridCol>
                <a:gridCol w="382904">
                  <a:extLst>
                    <a:ext uri="{9D8B030D-6E8A-4147-A177-3AD203B41FA5}">
                      <a16:colId xmlns:a16="http://schemas.microsoft.com/office/drawing/2014/main" val="20008"/>
                    </a:ext>
                  </a:extLst>
                </a:gridCol>
                <a:gridCol w="354964">
                  <a:extLst>
                    <a:ext uri="{9D8B030D-6E8A-4147-A177-3AD203B41FA5}">
                      <a16:colId xmlns:a16="http://schemas.microsoft.com/office/drawing/2014/main" val="20009"/>
                    </a:ext>
                  </a:extLst>
                </a:gridCol>
                <a:gridCol w="382904">
                  <a:extLst>
                    <a:ext uri="{9D8B030D-6E8A-4147-A177-3AD203B41FA5}">
                      <a16:colId xmlns:a16="http://schemas.microsoft.com/office/drawing/2014/main" val="20010"/>
                    </a:ext>
                  </a:extLst>
                </a:gridCol>
                <a:gridCol w="354964">
                  <a:extLst>
                    <a:ext uri="{9D8B030D-6E8A-4147-A177-3AD203B41FA5}">
                      <a16:colId xmlns:a16="http://schemas.microsoft.com/office/drawing/2014/main" val="20011"/>
                    </a:ext>
                  </a:extLst>
                </a:gridCol>
                <a:gridCol w="360045">
                  <a:extLst>
                    <a:ext uri="{9D8B030D-6E8A-4147-A177-3AD203B41FA5}">
                      <a16:colId xmlns:a16="http://schemas.microsoft.com/office/drawing/2014/main" val="20012"/>
                    </a:ext>
                  </a:extLst>
                </a:gridCol>
                <a:gridCol w="978535">
                  <a:extLst>
                    <a:ext uri="{9D8B030D-6E8A-4147-A177-3AD203B41FA5}">
                      <a16:colId xmlns:a16="http://schemas.microsoft.com/office/drawing/2014/main" val="20013"/>
                    </a:ext>
                  </a:extLst>
                </a:gridCol>
                <a:gridCol w="294640">
                  <a:extLst>
                    <a:ext uri="{9D8B030D-6E8A-4147-A177-3AD203B41FA5}">
                      <a16:colId xmlns:a16="http://schemas.microsoft.com/office/drawing/2014/main" val="20014"/>
                    </a:ext>
                  </a:extLst>
                </a:gridCol>
                <a:gridCol w="295275">
                  <a:extLst>
                    <a:ext uri="{9D8B030D-6E8A-4147-A177-3AD203B41FA5}">
                      <a16:colId xmlns:a16="http://schemas.microsoft.com/office/drawing/2014/main" val="20015"/>
                    </a:ext>
                  </a:extLst>
                </a:gridCol>
                <a:gridCol w="296545">
                  <a:extLst>
                    <a:ext uri="{9D8B030D-6E8A-4147-A177-3AD203B41FA5}">
                      <a16:colId xmlns:a16="http://schemas.microsoft.com/office/drawing/2014/main" val="20016"/>
                    </a:ext>
                  </a:extLst>
                </a:gridCol>
                <a:gridCol w="296545">
                  <a:extLst>
                    <a:ext uri="{9D8B030D-6E8A-4147-A177-3AD203B41FA5}">
                      <a16:colId xmlns:a16="http://schemas.microsoft.com/office/drawing/2014/main" val="20017"/>
                    </a:ext>
                  </a:extLst>
                </a:gridCol>
                <a:gridCol w="2078354">
                  <a:extLst>
                    <a:ext uri="{9D8B030D-6E8A-4147-A177-3AD203B41FA5}">
                      <a16:colId xmlns:a16="http://schemas.microsoft.com/office/drawing/2014/main" val="20018"/>
                    </a:ext>
                  </a:extLst>
                </a:gridCol>
                <a:gridCol w="280670">
                  <a:extLst>
                    <a:ext uri="{9D8B030D-6E8A-4147-A177-3AD203B41FA5}">
                      <a16:colId xmlns:a16="http://schemas.microsoft.com/office/drawing/2014/main" val="20019"/>
                    </a:ext>
                  </a:extLst>
                </a:gridCol>
                <a:gridCol w="309245">
                  <a:extLst>
                    <a:ext uri="{9D8B030D-6E8A-4147-A177-3AD203B41FA5}">
                      <a16:colId xmlns:a16="http://schemas.microsoft.com/office/drawing/2014/main" val="20020"/>
                    </a:ext>
                  </a:extLst>
                </a:gridCol>
                <a:gridCol w="281304">
                  <a:extLst>
                    <a:ext uri="{9D8B030D-6E8A-4147-A177-3AD203B41FA5}">
                      <a16:colId xmlns:a16="http://schemas.microsoft.com/office/drawing/2014/main" val="20021"/>
                    </a:ext>
                  </a:extLst>
                </a:gridCol>
                <a:gridCol w="208279">
                  <a:extLst>
                    <a:ext uri="{9D8B030D-6E8A-4147-A177-3AD203B41FA5}">
                      <a16:colId xmlns:a16="http://schemas.microsoft.com/office/drawing/2014/main" val="20022"/>
                    </a:ext>
                  </a:extLst>
                </a:gridCol>
              </a:tblGrid>
              <a:tr h="14034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830"/>
                        </a:lnSpc>
                        <a:spcBef>
                          <a:spcPts val="175"/>
                        </a:spcBef>
                      </a:pPr>
                      <a:r>
                        <a:rPr sz="800" spc="-5" dirty="0">
                          <a:solidFill>
                            <a:srgbClr val="DB27FF"/>
                          </a:solidFill>
                          <a:latin typeface="Arial MT"/>
                          <a:cs typeface="Arial MT"/>
                        </a:rPr>
                        <a:t>Osimertinib</a:t>
                      </a:r>
                      <a:r>
                        <a:rPr sz="800" spc="390" dirty="0">
                          <a:solidFill>
                            <a:srgbClr val="DB27FF"/>
                          </a:solidFill>
                          <a:latin typeface="Arial MT"/>
                          <a:cs typeface="Arial MT"/>
                        </a:rPr>
                        <a:t> </a:t>
                      </a:r>
                      <a:r>
                        <a:rPr sz="800" spc="-5" dirty="0">
                          <a:solidFill>
                            <a:srgbClr val="DB27FF"/>
                          </a:solidFill>
                          <a:latin typeface="Arial MT"/>
                          <a:cs typeface="Arial MT"/>
                        </a:rPr>
                        <a:t>339</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30"/>
                        </a:lnSpc>
                        <a:spcBef>
                          <a:spcPts val="175"/>
                        </a:spcBef>
                      </a:pPr>
                      <a:r>
                        <a:rPr sz="800" spc="-5" dirty="0">
                          <a:solidFill>
                            <a:srgbClr val="DB27FF"/>
                          </a:solidFill>
                          <a:latin typeface="Arial MT"/>
                          <a:cs typeface="Arial MT"/>
                        </a:rPr>
                        <a:t>316</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ts val="830"/>
                        </a:lnSpc>
                        <a:spcBef>
                          <a:spcPts val="175"/>
                        </a:spcBef>
                      </a:pPr>
                      <a:r>
                        <a:rPr sz="800" spc="-5" dirty="0">
                          <a:solidFill>
                            <a:srgbClr val="DB27FF"/>
                          </a:solidFill>
                          <a:latin typeface="Arial MT"/>
                          <a:cs typeface="Arial MT"/>
                        </a:rPr>
                        <a:t>307</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30"/>
                        </a:lnSpc>
                        <a:spcBef>
                          <a:spcPts val="175"/>
                        </a:spcBef>
                      </a:pPr>
                      <a:r>
                        <a:rPr sz="800" spc="-5" dirty="0">
                          <a:solidFill>
                            <a:srgbClr val="DB27FF"/>
                          </a:solidFill>
                          <a:latin typeface="Arial MT"/>
                          <a:cs typeface="Arial MT"/>
                        </a:rPr>
                        <a:t>289</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9060">
                        <a:lnSpc>
                          <a:spcPts val="830"/>
                        </a:lnSpc>
                        <a:spcBef>
                          <a:spcPts val="175"/>
                        </a:spcBef>
                      </a:pPr>
                      <a:r>
                        <a:rPr sz="800" spc="-5" dirty="0">
                          <a:solidFill>
                            <a:srgbClr val="DB27FF"/>
                          </a:solidFill>
                          <a:latin typeface="Arial MT"/>
                          <a:cs typeface="Arial MT"/>
                        </a:rPr>
                        <a:t>278</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30"/>
                        </a:lnSpc>
                        <a:spcBef>
                          <a:spcPts val="175"/>
                        </a:spcBef>
                      </a:pPr>
                      <a:r>
                        <a:rPr sz="800" spc="-5" dirty="0">
                          <a:solidFill>
                            <a:srgbClr val="DB27FF"/>
                          </a:solidFill>
                          <a:latin typeface="Arial MT"/>
                          <a:cs typeface="Arial MT"/>
                        </a:rPr>
                        <a:t>270</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905" algn="ctr">
                        <a:lnSpc>
                          <a:spcPts val="830"/>
                        </a:lnSpc>
                        <a:spcBef>
                          <a:spcPts val="175"/>
                        </a:spcBef>
                      </a:pPr>
                      <a:r>
                        <a:rPr sz="800" spc="-5" dirty="0">
                          <a:solidFill>
                            <a:srgbClr val="DB27FF"/>
                          </a:solidFill>
                          <a:latin typeface="Arial MT"/>
                          <a:cs typeface="Arial MT"/>
                        </a:rPr>
                        <a:t>249</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30"/>
                        </a:lnSpc>
                        <a:spcBef>
                          <a:spcPts val="175"/>
                        </a:spcBef>
                      </a:pPr>
                      <a:r>
                        <a:rPr sz="800" spc="-5" dirty="0">
                          <a:solidFill>
                            <a:srgbClr val="DB27FF"/>
                          </a:solidFill>
                          <a:latin typeface="Arial MT"/>
                          <a:cs typeface="Arial MT"/>
                        </a:rPr>
                        <a:t>201</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9060">
                        <a:lnSpc>
                          <a:spcPts val="830"/>
                        </a:lnSpc>
                        <a:spcBef>
                          <a:spcPts val="175"/>
                        </a:spcBef>
                      </a:pPr>
                      <a:r>
                        <a:rPr sz="800" spc="-5" dirty="0">
                          <a:solidFill>
                            <a:srgbClr val="DB27FF"/>
                          </a:solidFill>
                          <a:latin typeface="Arial MT"/>
                          <a:cs typeface="Arial MT"/>
                        </a:rPr>
                        <a:t>139</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6985" algn="ctr">
                        <a:lnSpc>
                          <a:spcPts val="830"/>
                        </a:lnSpc>
                        <a:spcBef>
                          <a:spcPts val="175"/>
                        </a:spcBef>
                      </a:pPr>
                      <a:r>
                        <a:rPr sz="800" spc="-5" dirty="0">
                          <a:solidFill>
                            <a:srgbClr val="DB27FF"/>
                          </a:solidFill>
                          <a:latin typeface="Arial MT"/>
                          <a:cs typeface="Arial MT"/>
                        </a:rPr>
                        <a:t>73</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5080" algn="ctr">
                        <a:lnSpc>
                          <a:spcPts val="830"/>
                        </a:lnSpc>
                        <a:spcBef>
                          <a:spcPts val="175"/>
                        </a:spcBef>
                      </a:pPr>
                      <a:r>
                        <a:rPr sz="800" spc="-5" dirty="0">
                          <a:solidFill>
                            <a:srgbClr val="DB27FF"/>
                          </a:solidFill>
                          <a:latin typeface="Arial MT"/>
                          <a:cs typeface="Arial MT"/>
                        </a:rPr>
                        <a:t>33</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0970">
                        <a:lnSpc>
                          <a:spcPts val="830"/>
                        </a:lnSpc>
                        <a:spcBef>
                          <a:spcPts val="175"/>
                        </a:spcBef>
                      </a:pPr>
                      <a:r>
                        <a:rPr sz="800" dirty="0">
                          <a:solidFill>
                            <a:srgbClr val="DB27FF"/>
                          </a:solidFill>
                          <a:latin typeface="Arial MT"/>
                          <a:cs typeface="Arial MT"/>
                        </a:rPr>
                        <a:t>5</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0160" algn="ctr">
                        <a:lnSpc>
                          <a:spcPts val="830"/>
                        </a:lnSpc>
                        <a:spcBef>
                          <a:spcPts val="175"/>
                        </a:spcBef>
                      </a:pPr>
                      <a:r>
                        <a:rPr sz="800" dirty="0">
                          <a:solidFill>
                            <a:srgbClr val="DB27FF"/>
                          </a:solidFill>
                          <a:latin typeface="Arial MT"/>
                          <a:cs typeface="Arial MT"/>
                        </a:rPr>
                        <a:t>0</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54610" algn="r">
                        <a:lnSpc>
                          <a:spcPts val="830"/>
                        </a:lnSpc>
                        <a:spcBef>
                          <a:spcPts val="175"/>
                        </a:spcBef>
                      </a:pPr>
                      <a:r>
                        <a:rPr sz="800" spc="-5" dirty="0">
                          <a:solidFill>
                            <a:srgbClr val="DB27FF"/>
                          </a:solidFill>
                          <a:latin typeface="Arial MT"/>
                          <a:cs typeface="Arial MT"/>
                        </a:rPr>
                        <a:t>Osimertinib</a:t>
                      </a:r>
                      <a:r>
                        <a:rPr sz="800" spc="390" dirty="0">
                          <a:solidFill>
                            <a:srgbClr val="DB27FF"/>
                          </a:solidFill>
                          <a:latin typeface="Arial MT"/>
                          <a:cs typeface="Arial MT"/>
                        </a:rPr>
                        <a:t> </a:t>
                      </a:r>
                      <a:r>
                        <a:rPr sz="800" spc="-5" dirty="0">
                          <a:solidFill>
                            <a:srgbClr val="DB27FF"/>
                          </a:solidFill>
                          <a:latin typeface="Arial MT"/>
                          <a:cs typeface="Arial MT"/>
                        </a:rPr>
                        <a:t>339</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30"/>
                        </a:lnSpc>
                        <a:spcBef>
                          <a:spcPts val="175"/>
                        </a:spcBef>
                      </a:pPr>
                      <a:r>
                        <a:rPr sz="800" spc="-5" dirty="0">
                          <a:solidFill>
                            <a:srgbClr val="DB27FF"/>
                          </a:solidFill>
                          <a:latin typeface="Arial MT"/>
                          <a:cs typeface="Arial MT"/>
                        </a:rPr>
                        <a:t>332</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2230">
                        <a:lnSpc>
                          <a:spcPts val="830"/>
                        </a:lnSpc>
                        <a:spcBef>
                          <a:spcPts val="175"/>
                        </a:spcBef>
                      </a:pPr>
                      <a:r>
                        <a:rPr sz="800" spc="-5" dirty="0">
                          <a:solidFill>
                            <a:srgbClr val="DB27FF"/>
                          </a:solidFill>
                          <a:latin typeface="Arial MT"/>
                          <a:cs typeface="Arial MT"/>
                        </a:rPr>
                        <a:t>325</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30"/>
                        </a:lnSpc>
                        <a:spcBef>
                          <a:spcPts val="175"/>
                        </a:spcBef>
                      </a:pPr>
                      <a:r>
                        <a:rPr sz="800" spc="-5" dirty="0">
                          <a:solidFill>
                            <a:srgbClr val="DB27FF"/>
                          </a:solidFill>
                          <a:latin typeface="Arial MT"/>
                          <a:cs typeface="Arial MT"/>
                        </a:rPr>
                        <a:t>324</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55244" algn="r">
                        <a:lnSpc>
                          <a:spcPts val="830"/>
                        </a:lnSpc>
                        <a:spcBef>
                          <a:spcPts val="175"/>
                        </a:spcBef>
                      </a:pPr>
                      <a:r>
                        <a:rPr sz="800" spc="-5" dirty="0">
                          <a:solidFill>
                            <a:srgbClr val="DB27FF"/>
                          </a:solidFill>
                          <a:latin typeface="Arial MT"/>
                          <a:cs typeface="Arial MT"/>
                        </a:rPr>
                        <a:t>319</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6675">
                        <a:lnSpc>
                          <a:spcPts val="830"/>
                        </a:lnSpc>
                        <a:spcBef>
                          <a:spcPts val="175"/>
                        </a:spcBef>
                        <a:tabLst>
                          <a:tab pos="652145" algn="l"/>
                        </a:tabLst>
                      </a:pPr>
                      <a:r>
                        <a:rPr sz="800" spc="-25" dirty="0">
                          <a:solidFill>
                            <a:srgbClr val="DB27FF"/>
                          </a:solidFill>
                          <a:latin typeface="Arial MT"/>
                          <a:cs typeface="Arial MT"/>
                        </a:rPr>
                        <a:t>311</a:t>
                      </a:r>
                      <a:r>
                        <a:rPr sz="800" spc="275" dirty="0">
                          <a:solidFill>
                            <a:srgbClr val="DB27FF"/>
                          </a:solidFill>
                          <a:latin typeface="Arial MT"/>
                          <a:cs typeface="Arial MT"/>
                        </a:rPr>
                        <a:t>  </a:t>
                      </a:r>
                      <a:r>
                        <a:rPr sz="800" spc="-5" dirty="0">
                          <a:solidFill>
                            <a:srgbClr val="DB27FF"/>
                          </a:solidFill>
                          <a:latin typeface="Arial MT"/>
                          <a:cs typeface="Arial MT"/>
                        </a:rPr>
                        <a:t>304	301</a:t>
                      </a:r>
                      <a:r>
                        <a:rPr sz="800" spc="265" dirty="0">
                          <a:solidFill>
                            <a:srgbClr val="DB27FF"/>
                          </a:solidFill>
                          <a:latin typeface="Arial MT"/>
                          <a:cs typeface="Arial MT"/>
                        </a:rPr>
                        <a:t> </a:t>
                      </a:r>
                      <a:r>
                        <a:rPr sz="800" spc="270" dirty="0">
                          <a:solidFill>
                            <a:srgbClr val="DB27FF"/>
                          </a:solidFill>
                          <a:latin typeface="Arial MT"/>
                          <a:cs typeface="Arial MT"/>
                        </a:rPr>
                        <a:t> </a:t>
                      </a:r>
                      <a:r>
                        <a:rPr sz="800" spc="-5" dirty="0">
                          <a:solidFill>
                            <a:srgbClr val="DB27FF"/>
                          </a:solidFill>
                          <a:latin typeface="Arial MT"/>
                          <a:cs typeface="Arial MT"/>
                        </a:rPr>
                        <a:t>294</a:t>
                      </a:r>
                      <a:r>
                        <a:rPr sz="800" spc="250" dirty="0">
                          <a:solidFill>
                            <a:srgbClr val="DB27FF"/>
                          </a:solidFill>
                          <a:latin typeface="Arial MT"/>
                          <a:cs typeface="Arial MT"/>
                        </a:rPr>
                        <a:t>  </a:t>
                      </a:r>
                      <a:r>
                        <a:rPr sz="800" spc="-5" dirty="0">
                          <a:solidFill>
                            <a:srgbClr val="DB27FF"/>
                          </a:solidFill>
                          <a:latin typeface="Arial MT"/>
                          <a:cs typeface="Arial MT"/>
                        </a:rPr>
                        <a:t>252</a:t>
                      </a:r>
                      <a:r>
                        <a:rPr sz="800" spc="265" dirty="0">
                          <a:solidFill>
                            <a:srgbClr val="DB27FF"/>
                          </a:solidFill>
                          <a:latin typeface="Arial MT"/>
                          <a:cs typeface="Arial MT"/>
                        </a:rPr>
                        <a:t>  </a:t>
                      </a:r>
                      <a:r>
                        <a:rPr sz="800" spc="-5" dirty="0">
                          <a:solidFill>
                            <a:srgbClr val="DB27FF"/>
                          </a:solidFill>
                          <a:latin typeface="Arial MT"/>
                          <a:cs typeface="Arial MT"/>
                        </a:rPr>
                        <a:t>176</a:t>
                      </a:r>
                      <a:r>
                        <a:rPr sz="800" spc="260" dirty="0">
                          <a:solidFill>
                            <a:srgbClr val="DB27FF"/>
                          </a:solidFill>
                          <a:latin typeface="Arial MT"/>
                          <a:cs typeface="Arial MT"/>
                        </a:rPr>
                        <a:t>  </a:t>
                      </a:r>
                      <a:r>
                        <a:rPr sz="800" spc="-5" dirty="0">
                          <a:solidFill>
                            <a:srgbClr val="DB27FF"/>
                          </a:solidFill>
                          <a:latin typeface="Arial MT"/>
                          <a:cs typeface="Arial MT"/>
                        </a:rPr>
                        <a:t>108</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6985" algn="ctr">
                        <a:lnSpc>
                          <a:spcPts val="830"/>
                        </a:lnSpc>
                        <a:spcBef>
                          <a:spcPts val="175"/>
                        </a:spcBef>
                      </a:pPr>
                      <a:r>
                        <a:rPr sz="800" spc="-5" dirty="0">
                          <a:solidFill>
                            <a:srgbClr val="DB27FF"/>
                          </a:solidFill>
                          <a:latin typeface="Arial MT"/>
                          <a:cs typeface="Arial MT"/>
                        </a:rPr>
                        <a:t>50</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0805">
                        <a:lnSpc>
                          <a:spcPts val="830"/>
                        </a:lnSpc>
                        <a:spcBef>
                          <a:spcPts val="175"/>
                        </a:spcBef>
                      </a:pPr>
                      <a:r>
                        <a:rPr sz="800" spc="-5" dirty="0">
                          <a:solidFill>
                            <a:srgbClr val="DB27FF"/>
                          </a:solidFill>
                          <a:latin typeface="Arial MT"/>
                          <a:cs typeface="Arial MT"/>
                        </a:rPr>
                        <a:t>15</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6985" algn="ctr">
                        <a:lnSpc>
                          <a:spcPts val="830"/>
                        </a:lnSpc>
                        <a:spcBef>
                          <a:spcPts val="175"/>
                        </a:spcBef>
                      </a:pPr>
                      <a:r>
                        <a:rPr sz="800" dirty="0">
                          <a:solidFill>
                            <a:srgbClr val="DB27FF"/>
                          </a:solidFill>
                          <a:latin typeface="Arial MT"/>
                          <a:cs typeface="Arial MT"/>
                        </a:rPr>
                        <a:t>0</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7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034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844"/>
                        </a:lnSpc>
                        <a:tabLst>
                          <a:tab pos="631190" algn="l"/>
                        </a:tabLst>
                      </a:pPr>
                      <a:r>
                        <a:rPr sz="800" spc="-5" dirty="0">
                          <a:solidFill>
                            <a:srgbClr val="999999"/>
                          </a:solidFill>
                          <a:latin typeface="Arial MT"/>
                          <a:cs typeface="Arial MT"/>
                        </a:rPr>
                        <a:t>Placebo	343</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44"/>
                        </a:lnSpc>
                      </a:pPr>
                      <a:r>
                        <a:rPr sz="800" spc="-5" dirty="0">
                          <a:solidFill>
                            <a:srgbClr val="999999"/>
                          </a:solidFill>
                          <a:latin typeface="Arial MT"/>
                          <a:cs typeface="Arial MT"/>
                        </a:rPr>
                        <a:t>288</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ts val="844"/>
                        </a:lnSpc>
                      </a:pPr>
                      <a:r>
                        <a:rPr sz="800" spc="-5" dirty="0">
                          <a:solidFill>
                            <a:srgbClr val="999999"/>
                          </a:solidFill>
                          <a:latin typeface="Arial MT"/>
                          <a:cs typeface="Arial MT"/>
                        </a:rPr>
                        <a:t>230</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44"/>
                        </a:lnSpc>
                      </a:pPr>
                      <a:r>
                        <a:rPr sz="800" spc="-5" dirty="0">
                          <a:solidFill>
                            <a:srgbClr val="999999"/>
                          </a:solidFill>
                          <a:latin typeface="Arial MT"/>
                          <a:cs typeface="Arial MT"/>
                        </a:rPr>
                        <a:t>205</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9060">
                        <a:lnSpc>
                          <a:spcPts val="844"/>
                        </a:lnSpc>
                      </a:pPr>
                      <a:r>
                        <a:rPr sz="800" spc="-5" dirty="0">
                          <a:solidFill>
                            <a:srgbClr val="999999"/>
                          </a:solidFill>
                          <a:latin typeface="Arial MT"/>
                          <a:cs typeface="Arial MT"/>
                        </a:rPr>
                        <a:t>181</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44"/>
                        </a:lnSpc>
                      </a:pPr>
                      <a:r>
                        <a:rPr sz="800" spc="-5" dirty="0">
                          <a:solidFill>
                            <a:srgbClr val="999999"/>
                          </a:solidFill>
                          <a:latin typeface="Arial MT"/>
                          <a:cs typeface="Arial MT"/>
                        </a:rPr>
                        <a:t>162</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905" algn="ctr">
                        <a:lnSpc>
                          <a:spcPts val="844"/>
                        </a:lnSpc>
                      </a:pPr>
                      <a:r>
                        <a:rPr sz="800" spc="-5" dirty="0">
                          <a:solidFill>
                            <a:srgbClr val="999999"/>
                          </a:solidFill>
                          <a:latin typeface="Arial MT"/>
                          <a:cs typeface="Arial MT"/>
                        </a:rPr>
                        <a:t>137</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44"/>
                        </a:lnSpc>
                      </a:pPr>
                      <a:r>
                        <a:rPr sz="800" spc="-25" dirty="0">
                          <a:solidFill>
                            <a:srgbClr val="999999"/>
                          </a:solidFill>
                          <a:latin typeface="Arial MT"/>
                          <a:cs typeface="Arial MT"/>
                        </a:rPr>
                        <a:t>115</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00">
                        <a:lnSpc>
                          <a:spcPts val="844"/>
                        </a:lnSpc>
                      </a:pPr>
                      <a:r>
                        <a:rPr sz="800" spc="-5" dirty="0">
                          <a:solidFill>
                            <a:srgbClr val="999999"/>
                          </a:solidFill>
                          <a:latin typeface="Arial MT"/>
                          <a:cs typeface="Arial MT"/>
                        </a:rPr>
                        <a:t>84</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6985" algn="ctr">
                        <a:lnSpc>
                          <a:spcPts val="844"/>
                        </a:lnSpc>
                      </a:pPr>
                      <a:r>
                        <a:rPr sz="800" spc="-5" dirty="0">
                          <a:solidFill>
                            <a:srgbClr val="999999"/>
                          </a:solidFill>
                          <a:latin typeface="Arial MT"/>
                          <a:cs typeface="Arial MT"/>
                        </a:rPr>
                        <a:t>48</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5080" algn="ctr">
                        <a:lnSpc>
                          <a:spcPts val="844"/>
                        </a:lnSpc>
                      </a:pPr>
                      <a:r>
                        <a:rPr sz="800" spc="-5" dirty="0">
                          <a:solidFill>
                            <a:srgbClr val="999999"/>
                          </a:solidFill>
                          <a:latin typeface="Arial MT"/>
                          <a:cs typeface="Arial MT"/>
                        </a:rPr>
                        <a:t>25</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0970">
                        <a:lnSpc>
                          <a:spcPts val="844"/>
                        </a:lnSpc>
                      </a:pPr>
                      <a:r>
                        <a:rPr sz="800" dirty="0">
                          <a:solidFill>
                            <a:srgbClr val="999999"/>
                          </a:solidFill>
                          <a:latin typeface="Arial MT"/>
                          <a:cs typeface="Arial MT"/>
                        </a:rPr>
                        <a:t>4</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0160" algn="ctr">
                        <a:lnSpc>
                          <a:spcPts val="844"/>
                        </a:lnSpc>
                      </a:pPr>
                      <a:r>
                        <a:rPr sz="800" dirty="0">
                          <a:solidFill>
                            <a:srgbClr val="999999"/>
                          </a:solidFill>
                          <a:latin typeface="Arial MT"/>
                          <a:cs typeface="Arial MT"/>
                        </a:rPr>
                        <a:t>0</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54610" algn="r">
                        <a:lnSpc>
                          <a:spcPts val="844"/>
                        </a:lnSpc>
                        <a:tabLst>
                          <a:tab pos="599440" algn="l"/>
                        </a:tabLst>
                      </a:pPr>
                      <a:r>
                        <a:rPr sz="800" spc="-5" dirty="0">
                          <a:solidFill>
                            <a:srgbClr val="999999"/>
                          </a:solidFill>
                          <a:latin typeface="Arial MT"/>
                          <a:cs typeface="Arial MT"/>
                        </a:rPr>
                        <a:t>Placebo	343</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44"/>
                        </a:lnSpc>
                      </a:pPr>
                      <a:r>
                        <a:rPr sz="800" spc="-5" dirty="0">
                          <a:solidFill>
                            <a:srgbClr val="999999"/>
                          </a:solidFill>
                          <a:latin typeface="Arial MT"/>
                          <a:cs typeface="Arial MT"/>
                        </a:rPr>
                        <a:t>338</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2230">
                        <a:lnSpc>
                          <a:spcPts val="844"/>
                        </a:lnSpc>
                      </a:pPr>
                      <a:r>
                        <a:rPr sz="800" spc="-5" dirty="0">
                          <a:solidFill>
                            <a:srgbClr val="999999"/>
                          </a:solidFill>
                          <a:latin typeface="Arial MT"/>
                          <a:cs typeface="Arial MT"/>
                        </a:rPr>
                        <a:t>332</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844"/>
                        </a:lnSpc>
                      </a:pPr>
                      <a:r>
                        <a:rPr sz="800" spc="-5" dirty="0">
                          <a:solidFill>
                            <a:srgbClr val="999999"/>
                          </a:solidFill>
                          <a:latin typeface="Arial MT"/>
                          <a:cs typeface="Arial MT"/>
                        </a:rPr>
                        <a:t>326</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55244" algn="r">
                        <a:lnSpc>
                          <a:spcPts val="844"/>
                        </a:lnSpc>
                      </a:pPr>
                      <a:r>
                        <a:rPr sz="800" spc="-5" dirty="0">
                          <a:solidFill>
                            <a:srgbClr val="999999"/>
                          </a:solidFill>
                          <a:latin typeface="Arial MT"/>
                          <a:cs typeface="Arial MT"/>
                        </a:rPr>
                        <a:t>314</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2865">
                        <a:lnSpc>
                          <a:spcPts val="844"/>
                        </a:lnSpc>
                        <a:tabLst>
                          <a:tab pos="652145" algn="l"/>
                          <a:tab pos="1859280" algn="l"/>
                        </a:tabLst>
                      </a:pPr>
                      <a:r>
                        <a:rPr sz="800" spc="-5" dirty="0">
                          <a:solidFill>
                            <a:srgbClr val="999999"/>
                          </a:solidFill>
                          <a:latin typeface="Arial MT"/>
                          <a:cs typeface="Arial MT"/>
                        </a:rPr>
                        <a:t>304</a:t>
                      </a:r>
                      <a:r>
                        <a:rPr sz="800" spc="260" dirty="0">
                          <a:solidFill>
                            <a:srgbClr val="999999"/>
                          </a:solidFill>
                          <a:latin typeface="Arial MT"/>
                          <a:cs typeface="Arial MT"/>
                        </a:rPr>
                        <a:t>  </a:t>
                      </a:r>
                      <a:r>
                        <a:rPr sz="800" spc="-5" dirty="0">
                          <a:solidFill>
                            <a:srgbClr val="999999"/>
                          </a:solidFill>
                          <a:latin typeface="Arial MT"/>
                          <a:cs typeface="Arial MT"/>
                        </a:rPr>
                        <a:t>290	281</a:t>
                      </a:r>
                      <a:r>
                        <a:rPr sz="800" spc="275" dirty="0">
                          <a:solidFill>
                            <a:srgbClr val="999999"/>
                          </a:solidFill>
                          <a:latin typeface="Arial MT"/>
                          <a:cs typeface="Arial MT"/>
                        </a:rPr>
                        <a:t> </a:t>
                      </a:r>
                      <a:r>
                        <a:rPr sz="800" spc="280" dirty="0">
                          <a:solidFill>
                            <a:srgbClr val="999999"/>
                          </a:solidFill>
                          <a:latin typeface="Arial MT"/>
                          <a:cs typeface="Arial MT"/>
                        </a:rPr>
                        <a:t> </a:t>
                      </a:r>
                      <a:r>
                        <a:rPr sz="800" spc="-5" dirty="0">
                          <a:solidFill>
                            <a:srgbClr val="999999"/>
                          </a:solidFill>
                          <a:latin typeface="Arial MT"/>
                          <a:cs typeface="Arial MT"/>
                        </a:rPr>
                        <a:t>267</a:t>
                      </a:r>
                      <a:r>
                        <a:rPr sz="800" spc="260" dirty="0">
                          <a:solidFill>
                            <a:srgbClr val="999999"/>
                          </a:solidFill>
                          <a:latin typeface="Arial MT"/>
                          <a:cs typeface="Arial MT"/>
                        </a:rPr>
                        <a:t>  </a:t>
                      </a:r>
                      <a:r>
                        <a:rPr sz="800" spc="-5" dirty="0">
                          <a:solidFill>
                            <a:srgbClr val="999999"/>
                          </a:solidFill>
                          <a:latin typeface="Arial MT"/>
                          <a:cs typeface="Arial MT"/>
                        </a:rPr>
                        <a:t>223</a:t>
                      </a:r>
                      <a:r>
                        <a:rPr sz="800" spc="275" dirty="0">
                          <a:solidFill>
                            <a:srgbClr val="999999"/>
                          </a:solidFill>
                          <a:latin typeface="Arial MT"/>
                          <a:cs typeface="Arial MT"/>
                        </a:rPr>
                        <a:t> </a:t>
                      </a:r>
                      <a:r>
                        <a:rPr sz="800" spc="280" dirty="0">
                          <a:solidFill>
                            <a:srgbClr val="999999"/>
                          </a:solidFill>
                          <a:latin typeface="Arial MT"/>
                          <a:cs typeface="Arial MT"/>
                        </a:rPr>
                        <a:t> </a:t>
                      </a:r>
                      <a:r>
                        <a:rPr sz="800" spc="-5" dirty="0">
                          <a:solidFill>
                            <a:srgbClr val="999999"/>
                          </a:solidFill>
                          <a:latin typeface="Arial MT"/>
                          <a:cs typeface="Arial MT"/>
                        </a:rPr>
                        <a:t>164	97</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6985" algn="ctr">
                        <a:lnSpc>
                          <a:spcPts val="844"/>
                        </a:lnSpc>
                      </a:pPr>
                      <a:r>
                        <a:rPr sz="800" spc="-5" dirty="0">
                          <a:solidFill>
                            <a:srgbClr val="999999"/>
                          </a:solidFill>
                          <a:latin typeface="Arial MT"/>
                          <a:cs typeface="Arial MT"/>
                        </a:rPr>
                        <a:t>44</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0805">
                        <a:lnSpc>
                          <a:spcPts val="844"/>
                        </a:lnSpc>
                      </a:pPr>
                      <a:r>
                        <a:rPr sz="800" spc="-5" dirty="0">
                          <a:solidFill>
                            <a:srgbClr val="999999"/>
                          </a:solidFill>
                          <a:latin typeface="Arial MT"/>
                          <a:cs typeface="Arial MT"/>
                        </a:rPr>
                        <a:t>17</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6985" algn="ctr">
                        <a:lnSpc>
                          <a:spcPts val="844"/>
                        </a:lnSpc>
                      </a:pPr>
                      <a:r>
                        <a:rPr sz="800" dirty="0">
                          <a:solidFill>
                            <a:srgbClr val="999999"/>
                          </a:solidFill>
                          <a:latin typeface="Arial MT"/>
                          <a:cs typeface="Arial MT"/>
                        </a:rPr>
                        <a:t>3</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19380">
                        <a:lnSpc>
                          <a:spcPts val="844"/>
                        </a:lnSpc>
                      </a:pPr>
                      <a:r>
                        <a:rPr sz="800" dirty="0">
                          <a:solidFill>
                            <a:srgbClr val="999999"/>
                          </a:solidFill>
                          <a:latin typeface="Arial MT"/>
                          <a:cs typeface="Arial MT"/>
                        </a:rPr>
                        <a:t>0</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19" name="object 15"/>
          <p:cNvSpPr txBox="1"/>
          <p:nvPr/>
        </p:nvSpPr>
        <p:spPr>
          <a:xfrm>
            <a:off x="7272322" y="4537509"/>
            <a:ext cx="46355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Placebo</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120" name="object 16"/>
          <p:cNvGrpSpPr/>
          <p:nvPr/>
        </p:nvGrpSpPr>
        <p:grpSpPr>
          <a:xfrm>
            <a:off x="6914850" y="2633896"/>
            <a:ext cx="4314825" cy="1863089"/>
            <a:chOff x="6877680" y="2633896"/>
            <a:chExt cx="4314825" cy="1863089"/>
          </a:xfrm>
        </p:grpSpPr>
        <p:sp>
          <p:nvSpPr>
            <p:cNvPr id="121" name="object 17"/>
            <p:cNvSpPr/>
            <p:nvPr/>
          </p:nvSpPr>
          <p:spPr>
            <a:xfrm>
              <a:off x="7035154" y="4482351"/>
              <a:ext cx="170815" cy="0"/>
            </a:xfrm>
            <a:custGeom>
              <a:avLst/>
              <a:gdLst/>
              <a:ahLst/>
              <a:cxnLst/>
              <a:rect l="l" t="t" r="r" b="b"/>
              <a:pathLst>
                <a:path w="170815">
                  <a:moveTo>
                    <a:pt x="170766" y="0"/>
                  </a:moveTo>
                  <a:lnTo>
                    <a:pt x="0" y="0"/>
                  </a:lnTo>
                </a:path>
              </a:pathLst>
            </a:custGeom>
            <a:ln w="28574">
              <a:solidFill>
                <a:srgbClr val="E085F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2" name="object 18"/>
            <p:cNvSpPr/>
            <p:nvPr/>
          </p:nvSpPr>
          <p:spPr>
            <a:xfrm>
              <a:off x="6910334" y="2986532"/>
              <a:ext cx="4256405" cy="618490"/>
            </a:xfrm>
            <a:custGeom>
              <a:avLst/>
              <a:gdLst/>
              <a:ahLst/>
              <a:cxnLst/>
              <a:rect l="l" t="t" r="r" b="b"/>
              <a:pathLst>
                <a:path w="4256405" h="618489">
                  <a:moveTo>
                    <a:pt x="0" y="0"/>
                  </a:moveTo>
                  <a:lnTo>
                    <a:pt x="299985" y="0"/>
                  </a:lnTo>
                  <a:lnTo>
                    <a:pt x="299985" y="5844"/>
                  </a:lnTo>
                  <a:lnTo>
                    <a:pt x="388545" y="5844"/>
                  </a:lnTo>
                  <a:lnTo>
                    <a:pt x="388545" y="10927"/>
                  </a:lnTo>
                  <a:lnTo>
                    <a:pt x="459697" y="10927"/>
                  </a:lnTo>
                  <a:lnTo>
                    <a:pt x="459697" y="18169"/>
                  </a:lnTo>
                  <a:lnTo>
                    <a:pt x="526149" y="18169"/>
                  </a:lnTo>
                  <a:lnTo>
                    <a:pt x="526149" y="26810"/>
                  </a:lnTo>
                  <a:lnTo>
                    <a:pt x="709749" y="26810"/>
                  </a:lnTo>
                  <a:lnTo>
                    <a:pt x="709749" y="31003"/>
                  </a:lnTo>
                  <a:lnTo>
                    <a:pt x="743420" y="31003"/>
                  </a:lnTo>
                  <a:lnTo>
                    <a:pt x="743420" y="35323"/>
                  </a:lnTo>
                  <a:lnTo>
                    <a:pt x="826009" y="35323"/>
                  </a:lnTo>
                  <a:lnTo>
                    <a:pt x="826009" y="45997"/>
                  </a:lnTo>
                  <a:lnTo>
                    <a:pt x="968187" y="45997"/>
                  </a:lnTo>
                  <a:lnTo>
                    <a:pt x="968187" y="56162"/>
                  </a:lnTo>
                  <a:lnTo>
                    <a:pt x="990296" y="56162"/>
                  </a:lnTo>
                  <a:lnTo>
                    <a:pt x="990296" y="64675"/>
                  </a:lnTo>
                  <a:lnTo>
                    <a:pt x="1012022" y="64675"/>
                  </a:lnTo>
                  <a:lnTo>
                    <a:pt x="1012022" y="70648"/>
                  </a:lnTo>
                  <a:lnTo>
                    <a:pt x="1046075" y="70648"/>
                  </a:lnTo>
                  <a:lnTo>
                    <a:pt x="1046075" y="78272"/>
                  </a:lnTo>
                  <a:lnTo>
                    <a:pt x="1075044" y="78272"/>
                  </a:lnTo>
                  <a:lnTo>
                    <a:pt x="1075044" y="85895"/>
                  </a:lnTo>
                  <a:lnTo>
                    <a:pt x="1104394" y="85895"/>
                  </a:lnTo>
                  <a:lnTo>
                    <a:pt x="1104394" y="89326"/>
                  </a:lnTo>
                  <a:lnTo>
                    <a:pt x="1135524" y="89326"/>
                  </a:lnTo>
                  <a:lnTo>
                    <a:pt x="1135524" y="92630"/>
                  </a:lnTo>
                  <a:lnTo>
                    <a:pt x="1142639" y="92630"/>
                  </a:lnTo>
                  <a:lnTo>
                    <a:pt x="1142639" y="100127"/>
                  </a:lnTo>
                  <a:lnTo>
                    <a:pt x="1348855" y="100127"/>
                  </a:lnTo>
                  <a:lnTo>
                    <a:pt x="1348855" y="112452"/>
                  </a:lnTo>
                  <a:lnTo>
                    <a:pt x="1357114" y="112452"/>
                  </a:lnTo>
                  <a:lnTo>
                    <a:pt x="1357114" y="117916"/>
                  </a:lnTo>
                  <a:lnTo>
                    <a:pt x="1384812" y="117916"/>
                  </a:lnTo>
                  <a:lnTo>
                    <a:pt x="1384812" y="126429"/>
                  </a:lnTo>
                  <a:lnTo>
                    <a:pt x="1400187" y="126175"/>
                  </a:lnTo>
                  <a:lnTo>
                    <a:pt x="1400187" y="126429"/>
                  </a:lnTo>
                  <a:lnTo>
                    <a:pt x="1400187" y="130114"/>
                  </a:lnTo>
                  <a:lnTo>
                    <a:pt x="1485317" y="130114"/>
                  </a:lnTo>
                  <a:lnTo>
                    <a:pt x="1485317" y="141804"/>
                  </a:lnTo>
                  <a:lnTo>
                    <a:pt x="1490145" y="141804"/>
                  </a:lnTo>
                  <a:lnTo>
                    <a:pt x="1490145" y="146633"/>
                  </a:lnTo>
                  <a:lnTo>
                    <a:pt x="1593952" y="146633"/>
                  </a:lnTo>
                  <a:lnTo>
                    <a:pt x="1593952" y="156290"/>
                  </a:lnTo>
                  <a:lnTo>
                    <a:pt x="1604752" y="156290"/>
                  </a:lnTo>
                  <a:lnTo>
                    <a:pt x="1604752" y="164295"/>
                  </a:lnTo>
                  <a:lnTo>
                    <a:pt x="1623937" y="164295"/>
                  </a:lnTo>
                  <a:lnTo>
                    <a:pt x="1623937" y="169378"/>
                  </a:lnTo>
                  <a:lnTo>
                    <a:pt x="1659896" y="169378"/>
                  </a:lnTo>
                  <a:lnTo>
                    <a:pt x="1659896" y="176239"/>
                  </a:lnTo>
                  <a:lnTo>
                    <a:pt x="1693312" y="176239"/>
                  </a:lnTo>
                  <a:lnTo>
                    <a:pt x="1693312" y="179670"/>
                  </a:lnTo>
                  <a:lnTo>
                    <a:pt x="1708686" y="179670"/>
                  </a:lnTo>
                  <a:lnTo>
                    <a:pt x="1708686" y="187040"/>
                  </a:lnTo>
                  <a:lnTo>
                    <a:pt x="1731303" y="187040"/>
                  </a:lnTo>
                  <a:lnTo>
                    <a:pt x="1731303" y="192758"/>
                  </a:lnTo>
                  <a:lnTo>
                    <a:pt x="1804997" y="192758"/>
                  </a:lnTo>
                  <a:lnTo>
                    <a:pt x="1804997" y="198984"/>
                  </a:lnTo>
                  <a:lnTo>
                    <a:pt x="1822404" y="198984"/>
                  </a:lnTo>
                  <a:lnTo>
                    <a:pt x="1822404" y="206354"/>
                  </a:lnTo>
                  <a:lnTo>
                    <a:pt x="1838412" y="206354"/>
                  </a:lnTo>
                  <a:lnTo>
                    <a:pt x="1838412" y="210928"/>
                  </a:lnTo>
                  <a:lnTo>
                    <a:pt x="1926465" y="210928"/>
                  </a:lnTo>
                  <a:lnTo>
                    <a:pt x="1926465" y="217790"/>
                  </a:lnTo>
                  <a:lnTo>
                    <a:pt x="1974493" y="217790"/>
                  </a:lnTo>
                  <a:lnTo>
                    <a:pt x="1974493" y="223254"/>
                  </a:lnTo>
                  <a:lnTo>
                    <a:pt x="1984149" y="223254"/>
                  </a:lnTo>
                  <a:lnTo>
                    <a:pt x="1984149" y="226938"/>
                  </a:lnTo>
                  <a:lnTo>
                    <a:pt x="2032432" y="226938"/>
                  </a:lnTo>
                  <a:lnTo>
                    <a:pt x="2032432" y="234944"/>
                  </a:lnTo>
                  <a:lnTo>
                    <a:pt x="2068389" y="234944"/>
                  </a:lnTo>
                  <a:lnTo>
                    <a:pt x="2068389" y="239518"/>
                  </a:lnTo>
                  <a:lnTo>
                    <a:pt x="2101297" y="239518"/>
                  </a:lnTo>
                  <a:lnTo>
                    <a:pt x="2101297" y="244347"/>
                  </a:lnTo>
                  <a:lnTo>
                    <a:pt x="2137255" y="244347"/>
                  </a:lnTo>
                  <a:lnTo>
                    <a:pt x="2137255" y="251208"/>
                  </a:lnTo>
                  <a:lnTo>
                    <a:pt x="2176136" y="251208"/>
                  </a:lnTo>
                  <a:lnTo>
                    <a:pt x="2176136" y="257180"/>
                  </a:lnTo>
                  <a:lnTo>
                    <a:pt x="2217555" y="257180"/>
                  </a:lnTo>
                  <a:lnTo>
                    <a:pt x="2217555" y="267727"/>
                  </a:lnTo>
                  <a:lnTo>
                    <a:pt x="2284389" y="267727"/>
                  </a:lnTo>
                  <a:lnTo>
                    <a:pt x="2284389" y="274842"/>
                  </a:lnTo>
                  <a:lnTo>
                    <a:pt x="2303575" y="274842"/>
                  </a:lnTo>
                  <a:lnTo>
                    <a:pt x="2303575" y="279671"/>
                  </a:lnTo>
                  <a:lnTo>
                    <a:pt x="2375364" y="279671"/>
                  </a:lnTo>
                  <a:lnTo>
                    <a:pt x="2375364" y="286786"/>
                  </a:lnTo>
                  <a:lnTo>
                    <a:pt x="2419072" y="286786"/>
                  </a:lnTo>
                  <a:lnTo>
                    <a:pt x="2419072" y="295300"/>
                  </a:lnTo>
                  <a:lnTo>
                    <a:pt x="2444230" y="295300"/>
                  </a:lnTo>
                  <a:lnTo>
                    <a:pt x="2444230" y="304703"/>
                  </a:lnTo>
                  <a:lnTo>
                    <a:pt x="2455284" y="304703"/>
                  </a:lnTo>
                  <a:lnTo>
                    <a:pt x="2455284" y="316266"/>
                  </a:lnTo>
                  <a:lnTo>
                    <a:pt x="2477772" y="316266"/>
                  </a:lnTo>
                  <a:lnTo>
                    <a:pt x="2477772" y="323127"/>
                  </a:lnTo>
                  <a:lnTo>
                    <a:pt x="2508649" y="323127"/>
                  </a:lnTo>
                  <a:lnTo>
                    <a:pt x="2508649" y="335580"/>
                  </a:lnTo>
                  <a:lnTo>
                    <a:pt x="2556422" y="335580"/>
                  </a:lnTo>
                  <a:lnTo>
                    <a:pt x="2556422" y="345872"/>
                  </a:lnTo>
                  <a:lnTo>
                    <a:pt x="2586280" y="345872"/>
                  </a:lnTo>
                  <a:lnTo>
                    <a:pt x="2586280" y="351718"/>
                  </a:lnTo>
                  <a:lnTo>
                    <a:pt x="2609279" y="351718"/>
                  </a:lnTo>
                  <a:lnTo>
                    <a:pt x="2609279" y="358579"/>
                  </a:lnTo>
                  <a:lnTo>
                    <a:pt x="2627321" y="358579"/>
                  </a:lnTo>
                  <a:lnTo>
                    <a:pt x="2627321" y="363026"/>
                  </a:lnTo>
                  <a:lnTo>
                    <a:pt x="2644474" y="363026"/>
                  </a:lnTo>
                  <a:lnTo>
                    <a:pt x="2644474" y="368871"/>
                  </a:lnTo>
                  <a:lnTo>
                    <a:pt x="2660611" y="368871"/>
                  </a:lnTo>
                  <a:lnTo>
                    <a:pt x="2660611" y="373826"/>
                  </a:lnTo>
                  <a:lnTo>
                    <a:pt x="2791227" y="373826"/>
                  </a:lnTo>
                  <a:lnTo>
                    <a:pt x="2791227" y="386025"/>
                  </a:lnTo>
                  <a:lnTo>
                    <a:pt x="2831886" y="386025"/>
                  </a:lnTo>
                  <a:lnTo>
                    <a:pt x="2831886" y="390980"/>
                  </a:lnTo>
                  <a:lnTo>
                    <a:pt x="2971778" y="390980"/>
                  </a:lnTo>
                  <a:lnTo>
                    <a:pt x="2971778" y="397334"/>
                  </a:lnTo>
                  <a:lnTo>
                    <a:pt x="3023745" y="397334"/>
                  </a:lnTo>
                  <a:lnTo>
                    <a:pt x="3023745" y="409024"/>
                  </a:lnTo>
                  <a:lnTo>
                    <a:pt x="3029335" y="409024"/>
                  </a:lnTo>
                  <a:lnTo>
                    <a:pt x="3029335" y="419570"/>
                  </a:lnTo>
                  <a:lnTo>
                    <a:pt x="3102776" y="419570"/>
                  </a:lnTo>
                  <a:lnTo>
                    <a:pt x="3102776" y="433802"/>
                  </a:lnTo>
                  <a:lnTo>
                    <a:pt x="3201500" y="433802"/>
                  </a:lnTo>
                  <a:lnTo>
                    <a:pt x="3201500" y="444856"/>
                  </a:lnTo>
                  <a:lnTo>
                    <a:pt x="3229199" y="444856"/>
                  </a:lnTo>
                  <a:lnTo>
                    <a:pt x="3229199" y="466459"/>
                  </a:lnTo>
                  <a:lnTo>
                    <a:pt x="3406192" y="466459"/>
                  </a:lnTo>
                  <a:lnTo>
                    <a:pt x="3406192" y="508136"/>
                  </a:lnTo>
                  <a:lnTo>
                    <a:pt x="3569462" y="508136"/>
                  </a:lnTo>
                  <a:lnTo>
                    <a:pt x="3569462" y="535836"/>
                  </a:lnTo>
                  <a:lnTo>
                    <a:pt x="3873896" y="535836"/>
                  </a:lnTo>
                  <a:lnTo>
                    <a:pt x="3873896" y="617920"/>
                  </a:lnTo>
                  <a:lnTo>
                    <a:pt x="4256215" y="617920"/>
                  </a:lnTo>
                </a:path>
              </a:pathLst>
            </a:custGeom>
            <a:ln w="28574">
              <a:solidFill>
                <a:srgbClr val="99999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3" name="object 19"/>
            <p:cNvSpPr/>
            <p:nvPr/>
          </p:nvSpPr>
          <p:spPr>
            <a:xfrm>
              <a:off x="6925961" y="2953621"/>
              <a:ext cx="4266565" cy="684530"/>
            </a:xfrm>
            <a:custGeom>
              <a:avLst/>
              <a:gdLst/>
              <a:ahLst/>
              <a:cxnLst/>
              <a:rect l="l" t="t" r="r" b="b"/>
              <a:pathLst>
                <a:path w="4266565" h="684529">
                  <a:moveTo>
                    <a:pt x="32653" y="0"/>
                  </a:moveTo>
                  <a:lnTo>
                    <a:pt x="32653" y="65311"/>
                  </a:lnTo>
                </a:path>
                <a:path w="4266565" h="684529">
                  <a:moveTo>
                    <a:pt x="65308" y="32655"/>
                  </a:moveTo>
                  <a:lnTo>
                    <a:pt x="0" y="32655"/>
                  </a:lnTo>
                </a:path>
                <a:path w="4266565" h="684529">
                  <a:moveTo>
                    <a:pt x="151453" y="0"/>
                  </a:moveTo>
                  <a:lnTo>
                    <a:pt x="151453" y="65311"/>
                  </a:lnTo>
                </a:path>
                <a:path w="4266565" h="684529">
                  <a:moveTo>
                    <a:pt x="184108" y="32655"/>
                  </a:moveTo>
                  <a:lnTo>
                    <a:pt x="118799" y="32655"/>
                  </a:lnTo>
                </a:path>
                <a:path w="4266565" h="684529">
                  <a:moveTo>
                    <a:pt x="214094" y="0"/>
                  </a:moveTo>
                  <a:lnTo>
                    <a:pt x="214094" y="65311"/>
                  </a:lnTo>
                </a:path>
                <a:path w="4266565" h="684529">
                  <a:moveTo>
                    <a:pt x="246620" y="32655"/>
                  </a:moveTo>
                  <a:lnTo>
                    <a:pt x="181440" y="32655"/>
                  </a:lnTo>
                </a:path>
                <a:path w="4266565" h="684529">
                  <a:moveTo>
                    <a:pt x="222480" y="0"/>
                  </a:moveTo>
                  <a:lnTo>
                    <a:pt x="222480" y="65311"/>
                  </a:lnTo>
                </a:path>
                <a:path w="4266565" h="684529">
                  <a:moveTo>
                    <a:pt x="255134" y="32655"/>
                  </a:moveTo>
                  <a:lnTo>
                    <a:pt x="189953" y="32655"/>
                  </a:lnTo>
                </a:path>
                <a:path w="4266565" h="684529">
                  <a:moveTo>
                    <a:pt x="538856" y="27319"/>
                  </a:moveTo>
                  <a:lnTo>
                    <a:pt x="538856" y="92504"/>
                  </a:lnTo>
                </a:path>
                <a:path w="4266565" h="684529">
                  <a:moveTo>
                    <a:pt x="571383" y="59847"/>
                  </a:moveTo>
                  <a:lnTo>
                    <a:pt x="506202" y="59847"/>
                  </a:lnTo>
                </a:path>
                <a:path w="4266565" h="684529">
                  <a:moveTo>
                    <a:pt x="473548" y="18678"/>
                  </a:moveTo>
                  <a:lnTo>
                    <a:pt x="473548" y="83990"/>
                  </a:lnTo>
                </a:path>
                <a:path w="4266565" h="684529">
                  <a:moveTo>
                    <a:pt x="506202" y="51334"/>
                  </a:moveTo>
                  <a:lnTo>
                    <a:pt x="440894" y="51334"/>
                  </a:lnTo>
                </a:path>
                <a:path w="4266565" h="684529">
                  <a:moveTo>
                    <a:pt x="857138" y="46378"/>
                  </a:moveTo>
                  <a:lnTo>
                    <a:pt x="857138" y="111563"/>
                  </a:lnTo>
                </a:path>
                <a:path w="4266565" h="684529">
                  <a:moveTo>
                    <a:pt x="889666" y="78907"/>
                  </a:moveTo>
                  <a:lnTo>
                    <a:pt x="824485" y="78907"/>
                  </a:lnTo>
                </a:path>
                <a:path w="4266565" h="684529">
                  <a:moveTo>
                    <a:pt x="889666" y="46378"/>
                  </a:moveTo>
                  <a:lnTo>
                    <a:pt x="889666" y="111563"/>
                  </a:lnTo>
                </a:path>
                <a:path w="4266565" h="684529">
                  <a:moveTo>
                    <a:pt x="922320" y="78907"/>
                  </a:moveTo>
                  <a:lnTo>
                    <a:pt x="857138" y="78907"/>
                  </a:lnTo>
                </a:path>
                <a:path w="4266565" h="684529">
                  <a:moveTo>
                    <a:pt x="972381" y="56544"/>
                  </a:moveTo>
                  <a:lnTo>
                    <a:pt x="972381" y="121729"/>
                  </a:lnTo>
                </a:path>
                <a:path w="4266565" h="684529">
                  <a:moveTo>
                    <a:pt x="1005035" y="89200"/>
                  </a:moveTo>
                  <a:lnTo>
                    <a:pt x="939727" y="89200"/>
                  </a:lnTo>
                </a:path>
                <a:path w="4266565" h="684529">
                  <a:moveTo>
                    <a:pt x="1217731" y="100127"/>
                  </a:moveTo>
                  <a:lnTo>
                    <a:pt x="1217731" y="165439"/>
                  </a:lnTo>
                </a:path>
                <a:path w="4266565" h="684529">
                  <a:moveTo>
                    <a:pt x="1250259" y="132783"/>
                  </a:moveTo>
                  <a:lnTo>
                    <a:pt x="1185078" y="132783"/>
                  </a:lnTo>
                </a:path>
                <a:path w="4266565" h="684529">
                  <a:moveTo>
                    <a:pt x="1342503" y="117917"/>
                  </a:moveTo>
                  <a:lnTo>
                    <a:pt x="1342503" y="183229"/>
                  </a:lnTo>
                </a:path>
                <a:path w="4266565" h="684529">
                  <a:moveTo>
                    <a:pt x="1375030" y="150572"/>
                  </a:moveTo>
                  <a:lnTo>
                    <a:pt x="1309849" y="150572"/>
                  </a:lnTo>
                </a:path>
                <a:path w="4266565" h="684529">
                  <a:moveTo>
                    <a:pt x="1405778" y="130115"/>
                  </a:moveTo>
                  <a:lnTo>
                    <a:pt x="1405778" y="195300"/>
                  </a:lnTo>
                </a:path>
                <a:path w="4266565" h="684529">
                  <a:moveTo>
                    <a:pt x="1438433" y="162644"/>
                  </a:moveTo>
                  <a:lnTo>
                    <a:pt x="1373252" y="162644"/>
                  </a:lnTo>
                </a:path>
                <a:path w="4266565" h="684529">
                  <a:moveTo>
                    <a:pt x="1415688" y="130115"/>
                  </a:moveTo>
                  <a:lnTo>
                    <a:pt x="1415688" y="195300"/>
                  </a:lnTo>
                </a:path>
                <a:path w="4266565" h="684529">
                  <a:moveTo>
                    <a:pt x="1448343" y="162644"/>
                  </a:moveTo>
                  <a:lnTo>
                    <a:pt x="1383035" y="162644"/>
                  </a:lnTo>
                </a:path>
                <a:path w="4266565" h="684529">
                  <a:moveTo>
                    <a:pt x="1535887" y="147142"/>
                  </a:moveTo>
                  <a:lnTo>
                    <a:pt x="1535887" y="212454"/>
                  </a:lnTo>
                </a:path>
                <a:path w="4266565" h="684529">
                  <a:moveTo>
                    <a:pt x="1568541" y="179798"/>
                  </a:moveTo>
                  <a:lnTo>
                    <a:pt x="1503233" y="179798"/>
                  </a:lnTo>
                </a:path>
                <a:path w="4266565" h="684529">
                  <a:moveTo>
                    <a:pt x="1677431" y="177383"/>
                  </a:moveTo>
                  <a:lnTo>
                    <a:pt x="1677431" y="242568"/>
                  </a:lnTo>
                </a:path>
                <a:path w="4266565" h="684529">
                  <a:moveTo>
                    <a:pt x="1710084" y="210039"/>
                  </a:moveTo>
                  <a:lnTo>
                    <a:pt x="1644776" y="210039"/>
                  </a:lnTo>
                </a:path>
                <a:path w="4266565" h="684529">
                  <a:moveTo>
                    <a:pt x="1862681" y="212453"/>
                  </a:moveTo>
                  <a:lnTo>
                    <a:pt x="1862681" y="277638"/>
                  </a:lnTo>
                </a:path>
                <a:path w="4266565" h="684529">
                  <a:moveTo>
                    <a:pt x="1895209" y="244982"/>
                  </a:moveTo>
                  <a:lnTo>
                    <a:pt x="1830028" y="244982"/>
                  </a:lnTo>
                </a:path>
                <a:path w="4266565" h="684529">
                  <a:moveTo>
                    <a:pt x="1891144" y="212453"/>
                  </a:moveTo>
                  <a:lnTo>
                    <a:pt x="1891144" y="277638"/>
                  </a:lnTo>
                </a:path>
                <a:path w="4266565" h="684529">
                  <a:moveTo>
                    <a:pt x="1923797" y="244982"/>
                  </a:moveTo>
                  <a:lnTo>
                    <a:pt x="1858616" y="244982"/>
                  </a:lnTo>
                </a:path>
                <a:path w="4266565" h="684529">
                  <a:moveTo>
                    <a:pt x="2069153" y="240662"/>
                  </a:moveTo>
                  <a:lnTo>
                    <a:pt x="2069153" y="305847"/>
                  </a:lnTo>
                </a:path>
                <a:path w="4266565" h="684529">
                  <a:moveTo>
                    <a:pt x="2101808" y="273318"/>
                  </a:moveTo>
                  <a:lnTo>
                    <a:pt x="2036499" y="273318"/>
                  </a:lnTo>
                </a:path>
                <a:path w="4266565" h="684529">
                  <a:moveTo>
                    <a:pt x="2145388" y="251844"/>
                  </a:moveTo>
                  <a:lnTo>
                    <a:pt x="2145388" y="317029"/>
                  </a:lnTo>
                </a:path>
                <a:path w="4266565" h="684529">
                  <a:moveTo>
                    <a:pt x="2178043" y="284500"/>
                  </a:moveTo>
                  <a:lnTo>
                    <a:pt x="2112734" y="284500"/>
                  </a:lnTo>
                </a:path>
                <a:path w="4266565" h="684529">
                  <a:moveTo>
                    <a:pt x="2160762" y="256799"/>
                  </a:moveTo>
                  <a:lnTo>
                    <a:pt x="2160762" y="321984"/>
                  </a:lnTo>
                </a:path>
                <a:path w="4266565" h="684529">
                  <a:moveTo>
                    <a:pt x="2193416" y="289328"/>
                  </a:moveTo>
                  <a:lnTo>
                    <a:pt x="2128235" y="289328"/>
                  </a:lnTo>
                </a:path>
                <a:path w="4266565" h="684529">
                  <a:moveTo>
                    <a:pt x="2365708" y="287803"/>
                  </a:moveTo>
                  <a:lnTo>
                    <a:pt x="2365708" y="352988"/>
                  </a:lnTo>
                </a:path>
                <a:path w="4266565" h="684529">
                  <a:moveTo>
                    <a:pt x="2398362" y="320332"/>
                  </a:moveTo>
                  <a:lnTo>
                    <a:pt x="2333053" y="320332"/>
                  </a:lnTo>
                </a:path>
                <a:path w="4266565" h="684529">
                  <a:moveTo>
                    <a:pt x="2393153" y="287803"/>
                  </a:moveTo>
                  <a:lnTo>
                    <a:pt x="2393153" y="352988"/>
                  </a:lnTo>
                </a:path>
                <a:path w="4266565" h="684529">
                  <a:moveTo>
                    <a:pt x="2425808" y="320332"/>
                  </a:moveTo>
                  <a:lnTo>
                    <a:pt x="2360499" y="320332"/>
                  </a:lnTo>
                </a:path>
                <a:path w="4266565" h="684529">
                  <a:moveTo>
                    <a:pt x="2401666" y="287803"/>
                  </a:moveTo>
                  <a:lnTo>
                    <a:pt x="2401666" y="352988"/>
                  </a:lnTo>
                </a:path>
                <a:path w="4266565" h="684529">
                  <a:moveTo>
                    <a:pt x="2434320" y="320332"/>
                  </a:moveTo>
                  <a:lnTo>
                    <a:pt x="2369138" y="320332"/>
                  </a:lnTo>
                </a:path>
                <a:path w="4266565" h="684529">
                  <a:moveTo>
                    <a:pt x="2434320" y="305720"/>
                  </a:moveTo>
                  <a:lnTo>
                    <a:pt x="2434320" y="370905"/>
                  </a:lnTo>
                </a:path>
                <a:path w="4266565" h="684529">
                  <a:moveTo>
                    <a:pt x="2466974" y="338376"/>
                  </a:moveTo>
                  <a:lnTo>
                    <a:pt x="2401666" y="338376"/>
                  </a:lnTo>
                </a:path>
                <a:path w="4266565" h="684529">
                  <a:moveTo>
                    <a:pt x="2442578" y="317156"/>
                  </a:moveTo>
                  <a:lnTo>
                    <a:pt x="2442578" y="382468"/>
                  </a:lnTo>
                </a:path>
                <a:path w="4266565" h="684529">
                  <a:moveTo>
                    <a:pt x="2475233" y="349812"/>
                  </a:moveTo>
                  <a:lnTo>
                    <a:pt x="2410052" y="349812"/>
                  </a:lnTo>
                </a:path>
                <a:path w="4266565" h="684529">
                  <a:moveTo>
                    <a:pt x="2460240" y="317156"/>
                  </a:moveTo>
                  <a:lnTo>
                    <a:pt x="2460240" y="382468"/>
                  </a:lnTo>
                </a:path>
                <a:path w="4266565" h="684529">
                  <a:moveTo>
                    <a:pt x="2492894" y="349812"/>
                  </a:moveTo>
                  <a:lnTo>
                    <a:pt x="2427585" y="349812"/>
                  </a:lnTo>
                </a:path>
                <a:path w="4266565" h="684529">
                  <a:moveTo>
                    <a:pt x="2482094" y="324017"/>
                  </a:moveTo>
                  <a:lnTo>
                    <a:pt x="2482094" y="389202"/>
                  </a:lnTo>
                </a:path>
                <a:path w="4266565" h="684529">
                  <a:moveTo>
                    <a:pt x="2514749" y="356673"/>
                  </a:moveTo>
                  <a:lnTo>
                    <a:pt x="2449440" y="356673"/>
                  </a:lnTo>
                </a:path>
                <a:path w="4266565" h="684529">
                  <a:moveTo>
                    <a:pt x="2487685" y="324017"/>
                  </a:moveTo>
                  <a:lnTo>
                    <a:pt x="2487685" y="389202"/>
                  </a:lnTo>
                </a:path>
                <a:path w="4266565" h="684529">
                  <a:moveTo>
                    <a:pt x="2520338" y="356673"/>
                  </a:moveTo>
                  <a:lnTo>
                    <a:pt x="2455031" y="356673"/>
                  </a:lnTo>
                </a:path>
                <a:path w="4266565" h="684529">
                  <a:moveTo>
                    <a:pt x="2500135" y="336470"/>
                  </a:moveTo>
                  <a:lnTo>
                    <a:pt x="2500135" y="401782"/>
                  </a:lnTo>
                </a:path>
                <a:path w="4266565" h="684529">
                  <a:moveTo>
                    <a:pt x="2532790" y="369126"/>
                  </a:moveTo>
                  <a:lnTo>
                    <a:pt x="2467481" y="369126"/>
                  </a:lnTo>
                </a:path>
                <a:path w="4266565" h="684529">
                  <a:moveTo>
                    <a:pt x="2505219" y="336470"/>
                  </a:moveTo>
                  <a:lnTo>
                    <a:pt x="2505219" y="401782"/>
                  </a:lnTo>
                </a:path>
                <a:path w="4266565" h="684529">
                  <a:moveTo>
                    <a:pt x="2537873" y="369126"/>
                  </a:moveTo>
                  <a:lnTo>
                    <a:pt x="2472565" y="369126"/>
                  </a:lnTo>
                </a:path>
                <a:path w="4266565" h="684529">
                  <a:moveTo>
                    <a:pt x="2512080" y="336470"/>
                  </a:moveTo>
                  <a:lnTo>
                    <a:pt x="2512080" y="401782"/>
                  </a:lnTo>
                </a:path>
                <a:path w="4266565" h="684529">
                  <a:moveTo>
                    <a:pt x="2544734" y="369126"/>
                  </a:moveTo>
                  <a:lnTo>
                    <a:pt x="2479553" y="369126"/>
                  </a:lnTo>
                </a:path>
                <a:path w="4266565" h="684529">
                  <a:moveTo>
                    <a:pt x="2529106" y="336470"/>
                  </a:moveTo>
                  <a:lnTo>
                    <a:pt x="2529106" y="401782"/>
                  </a:lnTo>
                </a:path>
                <a:path w="4266565" h="684529">
                  <a:moveTo>
                    <a:pt x="2561633" y="369126"/>
                  </a:moveTo>
                  <a:lnTo>
                    <a:pt x="2496452" y="369126"/>
                  </a:lnTo>
                </a:path>
                <a:path w="4266565" h="684529">
                  <a:moveTo>
                    <a:pt x="2535840" y="336470"/>
                  </a:moveTo>
                  <a:lnTo>
                    <a:pt x="2535840" y="401782"/>
                  </a:lnTo>
                </a:path>
                <a:path w="4266565" h="684529">
                  <a:moveTo>
                    <a:pt x="2568494" y="369126"/>
                  </a:moveTo>
                  <a:lnTo>
                    <a:pt x="2503185" y="369126"/>
                  </a:lnTo>
                </a:path>
                <a:path w="4266565" h="684529">
                  <a:moveTo>
                    <a:pt x="2544734" y="346889"/>
                  </a:moveTo>
                  <a:lnTo>
                    <a:pt x="2544734" y="412074"/>
                  </a:lnTo>
                </a:path>
                <a:path w="4266565" h="684529">
                  <a:moveTo>
                    <a:pt x="2577388" y="379418"/>
                  </a:moveTo>
                  <a:lnTo>
                    <a:pt x="2512080" y="379418"/>
                  </a:lnTo>
                </a:path>
                <a:path w="4266565" h="684529">
                  <a:moveTo>
                    <a:pt x="2548673" y="346889"/>
                  </a:moveTo>
                  <a:lnTo>
                    <a:pt x="2548673" y="412074"/>
                  </a:lnTo>
                </a:path>
                <a:path w="4266565" h="684529">
                  <a:moveTo>
                    <a:pt x="2581327" y="379418"/>
                  </a:moveTo>
                  <a:lnTo>
                    <a:pt x="2516145" y="379418"/>
                  </a:lnTo>
                </a:path>
                <a:path w="4266565" h="684529">
                  <a:moveTo>
                    <a:pt x="2565445" y="346889"/>
                  </a:moveTo>
                  <a:lnTo>
                    <a:pt x="2565445" y="412074"/>
                  </a:lnTo>
                </a:path>
                <a:path w="4266565" h="684529">
                  <a:moveTo>
                    <a:pt x="2597972" y="379418"/>
                  </a:moveTo>
                  <a:lnTo>
                    <a:pt x="2532791" y="379418"/>
                  </a:lnTo>
                </a:path>
                <a:path w="4266565" h="684529">
                  <a:moveTo>
                    <a:pt x="2576118" y="352861"/>
                  </a:moveTo>
                  <a:lnTo>
                    <a:pt x="2576118" y="418047"/>
                  </a:lnTo>
                </a:path>
                <a:path w="4266565" h="684529">
                  <a:moveTo>
                    <a:pt x="2608772" y="385517"/>
                  </a:moveTo>
                  <a:lnTo>
                    <a:pt x="2543463" y="385517"/>
                  </a:lnTo>
                </a:path>
                <a:path w="4266565" h="684529">
                  <a:moveTo>
                    <a:pt x="2647016" y="374589"/>
                  </a:moveTo>
                  <a:lnTo>
                    <a:pt x="2647016" y="439901"/>
                  </a:lnTo>
                </a:path>
                <a:path w="4266565" h="684529">
                  <a:moveTo>
                    <a:pt x="2679670" y="407245"/>
                  </a:moveTo>
                  <a:lnTo>
                    <a:pt x="2614362" y="407245"/>
                  </a:lnTo>
                </a:path>
                <a:path w="4266565" h="684529">
                  <a:moveTo>
                    <a:pt x="2655784" y="374589"/>
                  </a:moveTo>
                  <a:lnTo>
                    <a:pt x="2655784" y="439901"/>
                  </a:lnTo>
                </a:path>
                <a:path w="4266565" h="684529">
                  <a:moveTo>
                    <a:pt x="2688310" y="407245"/>
                  </a:moveTo>
                  <a:lnTo>
                    <a:pt x="2623128" y="407245"/>
                  </a:lnTo>
                </a:path>
                <a:path w="4266565" h="684529">
                  <a:moveTo>
                    <a:pt x="2660358" y="374589"/>
                  </a:moveTo>
                  <a:lnTo>
                    <a:pt x="2660358" y="439901"/>
                  </a:lnTo>
                </a:path>
                <a:path w="4266565" h="684529">
                  <a:moveTo>
                    <a:pt x="2693012" y="407245"/>
                  </a:moveTo>
                  <a:lnTo>
                    <a:pt x="2627831" y="407245"/>
                  </a:lnTo>
                </a:path>
                <a:path w="4266565" h="684529">
                  <a:moveTo>
                    <a:pt x="2689327" y="374589"/>
                  </a:moveTo>
                  <a:lnTo>
                    <a:pt x="2689327" y="439901"/>
                  </a:lnTo>
                </a:path>
                <a:path w="4266565" h="684529">
                  <a:moveTo>
                    <a:pt x="2721853" y="407245"/>
                  </a:moveTo>
                  <a:lnTo>
                    <a:pt x="2656673" y="407245"/>
                  </a:lnTo>
                </a:path>
                <a:path w="4266565" h="684529">
                  <a:moveTo>
                    <a:pt x="2712324" y="374589"/>
                  </a:moveTo>
                  <a:lnTo>
                    <a:pt x="2712324" y="439901"/>
                  </a:lnTo>
                </a:path>
                <a:path w="4266565" h="684529">
                  <a:moveTo>
                    <a:pt x="2744852" y="407245"/>
                  </a:moveTo>
                  <a:lnTo>
                    <a:pt x="2679670" y="407245"/>
                  </a:lnTo>
                </a:path>
                <a:path w="4266565" h="684529">
                  <a:moveTo>
                    <a:pt x="2720456" y="374589"/>
                  </a:moveTo>
                  <a:lnTo>
                    <a:pt x="2720456" y="439901"/>
                  </a:lnTo>
                </a:path>
                <a:path w="4266565" h="684529">
                  <a:moveTo>
                    <a:pt x="2753110" y="407245"/>
                  </a:moveTo>
                  <a:lnTo>
                    <a:pt x="2687802" y="407245"/>
                  </a:lnTo>
                </a:path>
                <a:path w="4266565" h="684529">
                  <a:moveTo>
                    <a:pt x="2728588" y="374589"/>
                  </a:moveTo>
                  <a:lnTo>
                    <a:pt x="2728588" y="439901"/>
                  </a:lnTo>
                </a:path>
                <a:path w="4266565" h="684529">
                  <a:moveTo>
                    <a:pt x="2761242" y="407245"/>
                  </a:moveTo>
                  <a:lnTo>
                    <a:pt x="2696060" y="407245"/>
                  </a:lnTo>
                </a:path>
                <a:path w="4266565" h="684529">
                  <a:moveTo>
                    <a:pt x="2736847" y="374589"/>
                  </a:moveTo>
                  <a:lnTo>
                    <a:pt x="2736847" y="439901"/>
                  </a:lnTo>
                </a:path>
                <a:path w="4266565" h="684529">
                  <a:moveTo>
                    <a:pt x="2769501" y="407245"/>
                  </a:moveTo>
                  <a:lnTo>
                    <a:pt x="2704193" y="407245"/>
                  </a:lnTo>
                </a:path>
                <a:path w="4266565" h="684529">
                  <a:moveTo>
                    <a:pt x="2750951" y="374589"/>
                  </a:moveTo>
                  <a:lnTo>
                    <a:pt x="2750951" y="439901"/>
                  </a:lnTo>
                </a:path>
                <a:path w="4266565" h="684529">
                  <a:moveTo>
                    <a:pt x="2783605" y="407245"/>
                  </a:moveTo>
                  <a:lnTo>
                    <a:pt x="2718424" y="407245"/>
                  </a:lnTo>
                </a:path>
                <a:path w="4266565" h="684529">
                  <a:moveTo>
                    <a:pt x="2767595" y="374589"/>
                  </a:moveTo>
                  <a:lnTo>
                    <a:pt x="2767595" y="439901"/>
                  </a:lnTo>
                </a:path>
                <a:path w="4266565" h="684529">
                  <a:moveTo>
                    <a:pt x="2800249" y="407245"/>
                  </a:moveTo>
                  <a:lnTo>
                    <a:pt x="2735068" y="407245"/>
                  </a:lnTo>
                </a:path>
                <a:path w="4266565" h="684529">
                  <a:moveTo>
                    <a:pt x="2772931" y="374589"/>
                  </a:moveTo>
                  <a:lnTo>
                    <a:pt x="2772931" y="439901"/>
                  </a:lnTo>
                </a:path>
                <a:path w="4266565" h="684529">
                  <a:moveTo>
                    <a:pt x="2805585" y="407245"/>
                  </a:moveTo>
                  <a:lnTo>
                    <a:pt x="2740278" y="407245"/>
                  </a:lnTo>
                </a:path>
                <a:path w="4266565" h="684529">
                  <a:moveTo>
                    <a:pt x="2790085" y="386915"/>
                  </a:moveTo>
                  <a:lnTo>
                    <a:pt x="2790085" y="452227"/>
                  </a:lnTo>
                </a:path>
                <a:path w="4266565" h="684529">
                  <a:moveTo>
                    <a:pt x="2822738" y="419572"/>
                  </a:moveTo>
                  <a:lnTo>
                    <a:pt x="2757431" y="419572"/>
                  </a:lnTo>
                </a:path>
                <a:path w="4266565" h="684529">
                  <a:moveTo>
                    <a:pt x="2796692" y="386915"/>
                  </a:moveTo>
                  <a:lnTo>
                    <a:pt x="2796692" y="452227"/>
                  </a:lnTo>
                </a:path>
                <a:path w="4266565" h="684529">
                  <a:moveTo>
                    <a:pt x="2829345" y="419572"/>
                  </a:moveTo>
                  <a:lnTo>
                    <a:pt x="2764038" y="419572"/>
                  </a:lnTo>
                </a:path>
                <a:path w="4266565" h="684529">
                  <a:moveTo>
                    <a:pt x="2803172" y="386915"/>
                  </a:moveTo>
                  <a:lnTo>
                    <a:pt x="2803172" y="452227"/>
                  </a:lnTo>
                </a:path>
                <a:path w="4266565" h="684529">
                  <a:moveTo>
                    <a:pt x="2835826" y="419572"/>
                  </a:moveTo>
                  <a:lnTo>
                    <a:pt x="2770645" y="419572"/>
                  </a:lnTo>
                </a:path>
                <a:path w="4266565" h="684529">
                  <a:moveTo>
                    <a:pt x="2832141" y="391743"/>
                  </a:moveTo>
                  <a:lnTo>
                    <a:pt x="2832141" y="457055"/>
                  </a:lnTo>
                </a:path>
                <a:path w="4266565" h="684529">
                  <a:moveTo>
                    <a:pt x="2864795" y="424399"/>
                  </a:moveTo>
                  <a:lnTo>
                    <a:pt x="2799487" y="424399"/>
                  </a:lnTo>
                </a:path>
                <a:path w="4266565" h="684529">
                  <a:moveTo>
                    <a:pt x="2838240" y="391743"/>
                  </a:moveTo>
                  <a:lnTo>
                    <a:pt x="2838240" y="457055"/>
                  </a:lnTo>
                </a:path>
                <a:path w="4266565" h="684529">
                  <a:moveTo>
                    <a:pt x="2870767" y="424399"/>
                  </a:moveTo>
                  <a:lnTo>
                    <a:pt x="2805585" y="424399"/>
                  </a:lnTo>
                </a:path>
                <a:path w="4266565" h="684529">
                  <a:moveTo>
                    <a:pt x="2866447" y="391743"/>
                  </a:moveTo>
                  <a:lnTo>
                    <a:pt x="2866447" y="457055"/>
                  </a:lnTo>
                </a:path>
                <a:path w="4266565" h="684529">
                  <a:moveTo>
                    <a:pt x="2899102" y="424399"/>
                  </a:moveTo>
                  <a:lnTo>
                    <a:pt x="2833793" y="424399"/>
                  </a:lnTo>
                </a:path>
                <a:path w="4266565" h="684529">
                  <a:moveTo>
                    <a:pt x="2882202" y="391743"/>
                  </a:moveTo>
                  <a:lnTo>
                    <a:pt x="2882202" y="457055"/>
                  </a:lnTo>
                </a:path>
                <a:path w="4266565" h="684529">
                  <a:moveTo>
                    <a:pt x="2914856" y="424399"/>
                  </a:moveTo>
                  <a:lnTo>
                    <a:pt x="2849548" y="424399"/>
                  </a:lnTo>
                </a:path>
                <a:path w="4266565" h="684529">
                  <a:moveTo>
                    <a:pt x="2914856" y="391743"/>
                  </a:moveTo>
                  <a:lnTo>
                    <a:pt x="2914856" y="457055"/>
                  </a:lnTo>
                </a:path>
                <a:path w="4266565" h="684529">
                  <a:moveTo>
                    <a:pt x="2947510" y="424399"/>
                  </a:moveTo>
                  <a:lnTo>
                    <a:pt x="2882202" y="424399"/>
                  </a:lnTo>
                </a:path>
                <a:path w="4266565" h="684529">
                  <a:moveTo>
                    <a:pt x="2931628" y="391743"/>
                  </a:moveTo>
                  <a:lnTo>
                    <a:pt x="2931628" y="457055"/>
                  </a:lnTo>
                </a:path>
                <a:path w="4266565" h="684529">
                  <a:moveTo>
                    <a:pt x="2964281" y="424399"/>
                  </a:moveTo>
                  <a:lnTo>
                    <a:pt x="2899101" y="424399"/>
                  </a:lnTo>
                </a:path>
                <a:path w="4266565" h="684529">
                  <a:moveTo>
                    <a:pt x="2948019" y="391743"/>
                  </a:moveTo>
                  <a:lnTo>
                    <a:pt x="2948019" y="457055"/>
                  </a:lnTo>
                </a:path>
                <a:path w="4266565" h="684529">
                  <a:moveTo>
                    <a:pt x="2980673" y="424399"/>
                  </a:moveTo>
                  <a:lnTo>
                    <a:pt x="2915492" y="424399"/>
                  </a:lnTo>
                </a:path>
                <a:path w="4266565" h="684529">
                  <a:moveTo>
                    <a:pt x="2962249" y="398224"/>
                  </a:moveTo>
                  <a:lnTo>
                    <a:pt x="2962249" y="463409"/>
                  </a:lnTo>
                </a:path>
                <a:path w="4266565" h="684529">
                  <a:moveTo>
                    <a:pt x="2994776" y="430752"/>
                  </a:moveTo>
                  <a:lnTo>
                    <a:pt x="2929595" y="430752"/>
                  </a:lnTo>
                </a:path>
                <a:path w="4266565" h="684529">
                  <a:moveTo>
                    <a:pt x="2969619" y="398224"/>
                  </a:moveTo>
                  <a:lnTo>
                    <a:pt x="2969619" y="463409"/>
                  </a:lnTo>
                </a:path>
                <a:path w="4266565" h="684529">
                  <a:moveTo>
                    <a:pt x="3002274" y="430752"/>
                  </a:moveTo>
                  <a:lnTo>
                    <a:pt x="2936965" y="430752"/>
                  </a:lnTo>
                </a:path>
                <a:path w="4266565" h="684529">
                  <a:moveTo>
                    <a:pt x="2977115" y="398224"/>
                  </a:moveTo>
                  <a:lnTo>
                    <a:pt x="2977115" y="463409"/>
                  </a:lnTo>
                </a:path>
                <a:path w="4266565" h="684529">
                  <a:moveTo>
                    <a:pt x="3009769" y="430752"/>
                  </a:moveTo>
                  <a:lnTo>
                    <a:pt x="2944460" y="430752"/>
                  </a:lnTo>
                </a:path>
                <a:path w="4266565" h="684529">
                  <a:moveTo>
                    <a:pt x="2984485" y="398224"/>
                  </a:moveTo>
                  <a:lnTo>
                    <a:pt x="2984485" y="463409"/>
                  </a:lnTo>
                </a:path>
                <a:path w="4266565" h="684529">
                  <a:moveTo>
                    <a:pt x="3017138" y="430752"/>
                  </a:moveTo>
                  <a:lnTo>
                    <a:pt x="2951958" y="430752"/>
                  </a:lnTo>
                </a:path>
                <a:path w="4266565" h="684529">
                  <a:moveTo>
                    <a:pt x="2991981" y="398224"/>
                  </a:moveTo>
                  <a:lnTo>
                    <a:pt x="2991981" y="463409"/>
                  </a:lnTo>
                </a:path>
                <a:path w="4266565" h="684529">
                  <a:moveTo>
                    <a:pt x="3024635" y="430752"/>
                  </a:moveTo>
                  <a:lnTo>
                    <a:pt x="2959327" y="430752"/>
                  </a:lnTo>
                </a:path>
                <a:path w="4266565" h="684529">
                  <a:moveTo>
                    <a:pt x="3008753" y="406864"/>
                  </a:moveTo>
                  <a:lnTo>
                    <a:pt x="3008753" y="472176"/>
                  </a:lnTo>
                </a:path>
                <a:path w="4266565" h="684529">
                  <a:moveTo>
                    <a:pt x="3041406" y="439520"/>
                  </a:moveTo>
                  <a:lnTo>
                    <a:pt x="2976099" y="439520"/>
                  </a:lnTo>
                </a:path>
                <a:path w="4266565" h="684529">
                  <a:moveTo>
                    <a:pt x="3028193" y="420587"/>
                  </a:moveTo>
                  <a:lnTo>
                    <a:pt x="3028193" y="485899"/>
                  </a:lnTo>
                </a:path>
                <a:path w="4266565" h="684529">
                  <a:moveTo>
                    <a:pt x="3060847" y="453243"/>
                  </a:moveTo>
                  <a:lnTo>
                    <a:pt x="2995538" y="453243"/>
                  </a:lnTo>
                </a:path>
                <a:path w="4266565" h="684529">
                  <a:moveTo>
                    <a:pt x="3033274" y="420587"/>
                  </a:moveTo>
                  <a:lnTo>
                    <a:pt x="3033274" y="485899"/>
                  </a:lnTo>
                </a:path>
                <a:path w="4266565" h="684529">
                  <a:moveTo>
                    <a:pt x="3065802" y="453243"/>
                  </a:moveTo>
                  <a:lnTo>
                    <a:pt x="3000620" y="453243"/>
                  </a:lnTo>
                </a:path>
                <a:path w="4266565" h="684529">
                  <a:moveTo>
                    <a:pt x="3053095" y="420587"/>
                  </a:moveTo>
                  <a:lnTo>
                    <a:pt x="3053095" y="485899"/>
                  </a:lnTo>
                </a:path>
                <a:path w="4266565" h="684529">
                  <a:moveTo>
                    <a:pt x="3085623" y="453243"/>
                  </a:moveTo>
                  <a:lnTo>
                    <a:pt x="3020442" y="453243"/>
                  </a:lnTo>
                </a:path>
                <a:path w="4266565" h="684529">
                  <a:moveTo>
                    <a:pt x="3071138" y="420587"/>
                  </a:moveTo>
                  <a:lnTo>
                    <a:pt x="3071138" y="485899"/>
                  </a:lnTo>
                </a:path>
                <a:path w="4266565" h="684529">
                  <a:moveTo>
                    <a:pt x="3103666" y="453243"/>
                  </a:moveTo>
                  <a:lnTo>
                    <a:pt x="3038485" y="453243"/>
                  </a:lnTo>
                </a:path>
                <a:path w="4266565" h="684529">
                  <a:moveTo>
                    <a:pt x="3079398" y="420587"/>
                  </a:moveTo>
                  <a:lnTo>
                    <a:pt x="3079398" y="485899"/>
                  </a:lnTo>
                </a:path>
                <a:path w="4266565" h="684529">
                  <a:moveTo>
                    <a:pt x="3112052" y="453243"/>
                  </a:moveTo>
                  <a:lnTo>
                    <a:pt x="3046744" y="453243"/>
                  </a:lnTo>
                </a:path>
                <a:path w="4266565" h="684529">
                  <a:moveTo>
                    <a:pt x="3115609" y="434564"/>
                  </a:moveTo>
                  <a:lnTo>
                    <a:pt x="3115609" y="499876"/>
                  </a:lnTo>
                </a:path>
                <a:path w="4266565" h="684529">
                  <a:moveTo>
                    <a:pt x="3148263" y="467220"/>
                  </a:moveTo>
                  <a:lnTo>
                    <a:pt x="3082955" y="467220"/>
                  </a:lnTo>
                </a:path>
                <a:path w="4266565" h="684529">
                  <a:moveTo>
                    <a:pt x="3136320" y="434564"/>
                  </a:moveTo>
                  <a:lnTo>
                    <a:pt x="3136320" y="499876"/>
                  </a:lnTo>
                </a:path>
                <a:path w="4266565" h="684529">
                  <a:moveTo>
                    <a:pt x="3168974" y="467220"/>
                  </a:moveTo>
                  <a:lnTo>
                    <a:pt x="3103666" y="467220"/>
                  </a:lnTo>
                </a:path>
                <a:path w="4266565" h="684529">
                  <a:moveTo>
                    <a:pt x="3146738" y="434564"/>
                  </a:moveTo>
                  <a:lnTo>
                    <a:pt x="3146738" y="499876"/>
                  </a:lnTo>
                </a:path>
                <a:path w="4266565" h="684529">
                  <a:moveTo>
                    <a:pt x="3179394" y="467220"/>
                  </a:moveTo>
                  <a:lnTo>
                    <a:pt x="3114212" y="467220"/>
                  </a:lnTo>
                </a:path>
                <a:path w="4266565" h="684529">
                  <a:moveTo>
                    <a:pt x="3163384" y="434564"/>
                  </a:moveTo>
                  <a:lnTo>
                    <a:pt x="3163384" y="499876"/>
                  </a:lnTo>
                </a:path>
                <a:path w="4266565" h="684529">
                  <a:moveTo>
                    <a:pt x="3196037" y="467220"/>
                  </a:moveTo>
                  <a:lnTo>
                    <a:pt x="3130856" y="467220"/>
                  </a:lnTo>
                </a:path>
                <a:path w="4266565" h="684529">
                  <a:moveTo>
                    <a:pt x="3186508" y="434564"/>
                  </a:moveTo>
                  <a:lnTo>
                    <a:pt x="3186508" y="499876"/>
                  </a:lnTo>
                </a:path>
                <a:path w="4266565" h="684529">
                  <a:moveTo>
                    <a:pt x="3219162" y="467220"/>
                  </a:moveTo>
                  <a:lnTo>
                    <a:pt x="3153853" y="467220"/>
                  </a:lnTo>
                </a:path>
                <a:path w="4266565" h="684529">
                  <a:moveTo>
                    <a:pt x="3203153" y="445620"/>
                  </a:moveTo>
                  <a:lnTo>
                    <a:pt x="3203153" y="510931"/>
                  </a:lnTo>
                </a:path>
                <a:path w="4266565" h="684529">
                  <a:moveTo>
                    <a:pt x="3235808" y="478275"/>
                  </a:moveTo>
                  <a:lnTo>
                    <a:pt x="3170499" y="478275"/>
                  </a:lnTo>
                </a:path>
                <a:path w="4266565" h="684529">
                  <a:moveTo>
                    <a:pt x="3214080" y="455022"/>
                  </a:moveTo>
                  <a:lnTo>
                    <a:pt x="3214080" y="520207"/>
                  </a:lnTo>
                </a:path>
                <a:path w="4266565" h="684529">
                  <a:moveTo>
                    <a:pt x="3246734" y="487679"/>
                  </a:moveTo>
                  <a:lnTo>
                    <a:pt x="3181426" y="487679"/>
                  </a:lnTo>
                </a:path>
                <a:path w="4266565" h="684529">
                  <a:moveTo>
                    <a:pt x="3230724" y="467220"/>
                  </a:moveTo>
                  <a:lnTo>
                    <a:pt x="3230724" y="532532"/>
                  </a:lnTo>
                </a:path>
                <a:path w="4266565" h="684529">
                  <a:moveTo>
                    <a:pt x="3263378" y="499876"/>
                  </a:moveTo>
                  <a:lnTo>
                    <a:pt x="3198198" y="499876"/>
                  </a:lnTo>
                </a:path>
                <a:path w="4266565" h="684529">
                  <a:moveTo>
                    <a:pt x="3240508" y="467220"/>
                  </a:moveTo>
                  <a:lnTo>
                    <a:pt x="3240508" y="532532"/>
                  </a:lnTo>
                </a:path>
                <a:path w="4266565" h="684529">
                  <a:moveTo>
                    <a:pt x="3273035" y="499876"/>
                  </a:moveTo>
                  <a:lnTo>
                    <a:pt x="3207853" y="499876"/>
                  </a:lnTo>
                </a:path>
                <a:path w="4266565" h="684529">
                  <a:moveTo>
                    <a:pt x="3251816" y="467220"/>
                  </a:moveTo>
                  <a:lnTo>
                    <a:pt x="3251816" y="532532"/>
                  </a:lnTo>
                </a:path>
                <a:path w="4266565" h="684529">
                  <a:moveTo>
                    <a:pt x="3284343" y="499876"/>
                  </a:moveTo>
                  <a:lnTo>
                    <a:pt x="3219162" y="499876"/>
                  </a:lnTo>
                </a:path>
                <a:path w="4266565" h="684529">
                  <a:moveTo>
                    <a:pt x="3263378" y="467220"/>
                  </a:moveTo>
                  <a:lnTo>
                    <a:pt x="3263378" y="532532"/>
                  </a:lnTo>
                </a:path>
                <a:path w="4266565" h="684529">
                  <a:moveTo>
                    <a:pt x="3296033" y="499876"/>
                  </a:moveTo>
                  <a:lnTo>
                    <a:pt x="3230724" y="499876"/>
                  </a:lnTo>
                </a:path>
                <a:path w="4266565" h="684529">
                  <a:moveTo>
                    <a:pt x="3281294" y="467220"/>
                  </a:moveTo>
                  <a:lnTo>
                    <a:pt x="3281294" y="532532"/>
                  </a:lnTo>
                </a:path>
                <a:path w="4266565" h="684529">
                  <a:moveTo>
                    <a:pt x="3313948" y="499876"/>
                  </a:moveTo>
                  <a:lnTo>
                    <a:pt x="3248640" y="499876"/>
                  </a:lnTo>
                </a:path>
                <a:path w="4266565" h="684529">
                  <a:moveTo>
                    <a:pt x="3289553" y="467220"/>
                  </a:moveTo>
                  <a:lnTo>
                    <a:pt x="3289553" y="532532"/>
                  </a:lnTo>
                </a:path>
                <a:path w="4266565" h="684529">
                  <a:moveTo>
                    <a:pt x="3322206" y="499876"/>
                  </a:moveTo>
                  <a:lnTo>
                    <a:pt x="3256899" y="499876"/>
                  </a:lnTo>
                </a:path>
                <a:path w="4266565" h="684529">
                  <a:moveTo>
                    <a:pt x="3313059" y="467220"/>
                  </a:moveTo>
                  <a:lnTo>
                    <a:pt x="3313059" y="532532"/>
                  </a:lnTo>
                </a:path>
                <a:path w="4266565" h="684529">
                  <a:moveTo>
                    <a:pt x="3345713" y="499876"/>
                  </a:moveTo>
                  <a:lnTo>
                    <a:pt x="3280405" y="499876"/>
                  </a:lnTo>
                </a:path>
                <a:path w="4266565" h="684529">
                  <a:moveTo>
                    <a:pt x="3322206" y="467220"/>
                  </a:moveTo>
                  <a:lnTo>
                    <a:pt x="3322206" y="532532"/>
                  </a:lnTo>
                </a:path>
                <a:path w="4266565" h="684529">
                  <a:moveTo>
                    <a:pt x="3354862" y="499876"/>
                  </a:moveTo>
                  <a:lnTo>
                    <a:pt x="3289553" y="499876"/>
                  </a:lnTo>
                </a:path>
                <a:path w="4266565" h="684529">
                  <a:moveTo>
                    <a:pt x="3338344" y="467220"/>
                  </a:moveTo>
                  <a:lnTo>
                    <a:pt x="3338344" y="532532"/>
                  </a:lnTo>
                </a:path>
                <a:path w="4266565" h="684529">
                  <a:moveTo>
                    <a:pt x="3370997" y="499876"/>
                  </a:moveTo>
                  <a:lnTo>
                    <a:pt x="3305688" y="499876"/>
                  </a:lnTo>
                </a:path>
                <a:path w="4266565" h="684529">
                  <a:moveTo>
                    <a:pt x="3358927" y="467220"/>
                  </a:moveTo>
                  <a:lnTo>
                    <a:pt x="3358927" y="532532"/>
                  </a:lnTo>
                </a:path>
                <a:path w="4266565" h="684529">
                  <a:moveTo>
                    <a:pt x="3391455" y="499876"/>
                  </a:moveTo>
                  <a:lnTo>
                    <a:pt x="3326273" y="499876"/>
                  </a:lnTo>
                </a:path>
                <a:path w="4266565" h="684529">
                  <a:moveTo>
                    <a:pt x="3375191" y="467220"/>
                  </a:moveTo>
                  <a:lnTo>
                    <a:pt x="3375191" y="532532"/>
                  </a:lnTo>
                </a:path>
                <a:path w="4266565" h="684529">
                  <a:moveTo>
                    <a:pt x="3407844" y="499876"/>
                  </a:moveTo>
                  <a:lnTo>
                    <a:pt x="3342535" y="499876"/>
                  </a:lnTo>
                </a:path>
                <a:path w="4266565" h="684529">
                  <a:moveTo>
                    <a:pt x="3408860" y="509025"/>
                  </a:moveTo>
                  <a:lnTo>
                    <a:pt x="3408860" y="574337"/>
                  </a:lnTo>
                </a:path>
                <a:path w="4266565" h="684529">
                  <a:moveTo>
                    <a:pt x="3441515" y="541681"/>
                  </a:moveTo>
                  <a:lnTo>
                    <a:pt x="3376206" y="541681"/>
                  </a:lnTo>
                </a:path>
                <a:path w="4266565" h="684529">
                  <a:moveTo>
                    <a:pt x="3421567" y="509025"/>
                  </a:moveTo>
                  <a:lnTo>
                    <a:pt x="3421567" y="574337"/>
                  </a:lnTo>
                </a:path>
                <a:path w="4266565" h="684529">
                  <a:moveTo>
                    <a:pt x="3454220" y="541681"/>
                  </a:moveTo>
                  <a:lnTo>
                    <a:pt x="3388913" y="541681"/>
                  </a:lnTo>
                </a:path>
                <a:path w="4266565" h="684529">
                  <a:moveTo>
                    <a:pt x="3440499" y="509025"/>
                  </a:moveTo>
                  <a:lnTo>
                    <a:pt x="3440499" y="574337"/>
                  </a:lnTo>
                </a:path>
                <a:path w="4266565" h="684529">
                  <a:moveTo>
                    <a:pt x="3473153" y="541681"/>
                  </a:moveTo>
                  <a:lnTo>
                    <a:pt x="3407845" y="541681"/>
                  </a:lnTo>
                </a:path>
                <a:path w="4266565" h="684529">
                  <a:moveTo>
                    <a:pt x="3471247" y="509025"/>
                  </a:moveTo>
                  <a:lnTo>
                    <a:pt x="3471247" y="574337"/>
                  </a:lnTo>
                </a:path>
                <a:path w="4266565" h="684529">
                  <a:moveTo>
                    <a:pt x="3503901" y="541681"/>
                  </a:moveTo>
                  <a:lnTo>
                    <a:pt x="3438593" y="541681"/>
                  </a:lnTo>
                </a:path>
                <a:path w="4266565" h="684529">
                  <a:moveTo>
                    <a:pt x="3478744" y="509025"/>
                  </a:moveTo>
                  <a:lnTo>
                    <a:pt x="3478744" y="574337"/>
                  </a:lnTo>
                </a:path>
                <a:path w="4266565" h="684529">
                  <a:moveTo>
                    <a:pt x="3511397" y="541681"/>
                  </a:moveTo>
                  <a:lnTo>
                    <a:pt x="3446216" y="541681"/>
                  </a:lnTo>
                </a:path>
                <a:path w="4266565" h="684529">
                  <a:moveTo>
                    <a:pt x="3485095" y="509025"/>
                  </a:moveTo>
                  <a:lnTo>
                    <a:pt x="3485095" y="574337"/>
                  </a:lnTo>
                </a:path>
                <a:path w="4266565" h="684529">
                  <a:moveTo>
                    <a:pt x="3517749" y="541681"/>
                  </a:moveTo>
                  <a:lnTo>
                    <a:pt x="3452569" y="541681"/>
                  </a:lnTo>
                </a:path>
                <a:path w="4266565" h="684529">
                  <a:moveTo>
                    <a:pt x="3503901" y="509025"/>
                  </a:moveTo>
                  <a:lnTo>
                    <a:pt x="3503901" y="574337"/>
                  </a:lnTo>
                </a:path>
                <a:path w="4266565" h="684529">
                  <a:moveTo>
                    <a:pt x="3536555" y="541681"/>
                  </a:moveTo>
                  <a:lnTo>
                    <a:pt x="3471247" y="541681"/>
                  </a:lnTo>
                </a:path>
                <a:path w="4266565" h="684529">
                  <a:moveTo>
                    <a:pt x="3511398" y="509025"/>
                  </a:moveTo>
                  <a:lnTo>
                    <a:pt x="3511398" y="574337"/>
                  </a:lnTo>
                </a:path>
                <a:path w="4266565" h="684529">
                  <a:moveTo>
                    <a:pt x="3544052" y="541681"/>
                  </a:moveTo>
                  <a:lnTo>
                    <a:pt x="3478744" y="541681"/>
                  </a:lnTo>
                </a:path>
                <a:path w="4266565" h="684529">
                  <a:moveTo>
                    <a:pt x="3517751" y="509025"/>
                  </a:moveTo>
                  <a:lnTo>
                    <a:pt x="3517751" y="574337"/>
                  </a:lnTo>
                </a:path>
                <a:path w="4266565" h="684529">
                  <a:moveTo>
                    <a:pt x="3550403" y="541681"/>
                  </a:moveTo>
                  <a:lnTo>
                    <a:pt x="3485095" y="541681"/>
                  </a:lnTo>
                </a:path>
                <a:path w="4266565" h="684529">
                  <a:moveTo>
                    <a:pt x="3561840" y="536979"/>
                  </a:moveTo>
                  <a:lnTo>
                    <a:pt x="3561840" y="602164"/>
                  </a:lnTo>
                </a:path>
                <a:path w="4266565" h="684529">
                  <a:moveTo>
                    <a:pt x="3594494" y="569508"/>
                  </a:moveTo>
                  <a:lnTo>
                    <a:pt x="3529185" y="569508"/>
                  </a:lnTo>
                </a:path>
                <a:path w="4266565" h="684529">
                  <a:moveTo>
                    <a:pt x="3602372" y="536979"/>
                  </a:moveTo>
                  <a:lnTo>
                    <a:pt x="3602372" y="602164"/>
                  </a:lnTo>
                </a:path>
                <a:path w="4266565" h="684529">
                  <a:moveTo>
                    <a:pt x="3634899" y="569508"/>
                  </a:moveTo>
                  <a:lnTo>
                    <a:pt x="3569718" y="569508"/>
                  </a:lnTo>
                </a:path>
                <a:path w="4266565" h="684529">
                  <a:moveTo>
                    <a:pt x="3611393" y="536979"/>
                  </a:moveTo>
                  <a:lnTo>
                    <a:pt x="3611393" y="602164"/>
                  </a:lnTo>
                </a:path>
                <a:path w="4266565" h="684529">
                  <a:moveTo>
                    <a:pt x="3644047" y="569508"/>
                  </a:moveTo>
                  <a:lnTo>
                    <a:pt x="3578738" y="569508"/>
                  </a:lnTo>
                </a:path>
                <a:path w="4266565" h="684529">
                  <a:moveTo>
                    <a:pt x="3620541" y="536979"/>
                  </a:moveTo>
                  <a:lnTo>
                    <a:pt x="3620541" y="602164"/>
                  </a:lnTo>
                </a:path>
                <a:path w="4266565" h="684529">
                  <a:moveTo>
                    <a:pt x="3653068" y="569508"/>
                  </a:moveTo>
                  <a:lnTo>
                    <a:pt x="3587887" y="569508"/>
                  </a:lnTo>
                </a:path>
                <a:path w="4266565" h="684529">
                  <a:moveTo>
                    <a:pt x="3629562" y="536979"/>
                  </a:moveTo>
                  <a:lnTo>
                    <a:pt x="3629562" y="602164"/>
                  </a:lnTo>
                </a:path>
                <a:path w="4266565" h="684529">
                  <a:moveTo>
                    <a:pt x="3662217" y="569508"/>
                  </a:moveTo>
                  <a:lnTo>
                    <a:pt x="3596908" y="569508"/>
                  </a:lnTo>
                </a:path>
                <a:path w="4266565" h="684529">
                  <a:moveTo>
                    <a:pt x="3648494" y="536979"/>
                  </a:moveTo>
                  <a:lnTo>
                    <a:pt x="3648494" y="602164"/>
                  </a:lnTo>
                </a:path>
                <a:path w="4266565" h="684529">
                  <a:moveTo>
                    <a:pt x="3681148" y="569508"/>
                  </a:moveTo>
                  <a:lnTo>
                    <a:pt x="3615840" y="569508"/>
                  </a:lnTo>
                </a:path>
                <a:path w="4266565" h="684529">
                  <a:moveTo>
                    <a:pt x="3659674" y="536979"/>
                  </a:moveTo>
                  <a:lnTo>
                    <a:pt x="3659674" y="602164"/>
                  </a:lnTo>
                </a:path>
                <a:path w="4266565" h="684529">
                  <a:moveTo>
                    <a:pt x="3692330" y="569508"/>
                  </a:moveTo>
                  <a:lnTo>
                    <a:pt x="3627020" y="569508"/>
                  </a:lnTo>
                </a:path>
                <a:path w="4266565" h="684529">
                  <a:moveTo>
                    <a:pt x="3684324" y="536979"/>
                  </a:moveTo>
                  <a:lnTo>
                    <a:pt x="3684324" y="602164"/>
                  </a:lnTo>
                </a:path>
                <a:path w="4266565" h="684529">
                  <a:moveTo>
                    <a:pt x="3716980" y="569508"/>
                  </a:moveTo>
                  <a:lnTo>
                    <a:pt x="3651670" y="569508"/>
                  </a:lnTo>
                </a:path>
                <a:path w="4266565" h="684529">
                  <a:moveTo>
                    <a:pt x="3698555" y="536979"/>
                  </a:moveTo>
                  <a:lnTo>
                    <a:pt x="3698555" y="602164"/>
                  </a:lnTo>
                </a:path>
                <a:path w="4266565" h="684529">
                  <a:moveTo>
                    <a:pt x="3731209" y="569508"/>
                  </a:moveTo>
                  <a:lnTo>
                    <a:pt x="3666028" y="569508"/>
                  </a:lnTo>
                </a:path>
                <a:path w="4266565" h="684529">
                  <a:moveTo>
                    <a:pt x="3717995" y="536979"/>
                  </a:moveTo>
                  <a:lnTo>
                    <a:pt x="3717995" y="602164"/>
                  </a:lnTo>
                </a:path>
                <a:path w="4266565" h="684529">
                  <a:moveTo>
                    <a:pt x="3750522" y="569508"/>
                  </a:moveTo>
                  <a:lnTo>
                    <a:pt x="3685341" y="569508"/>
                  </a:lnTo>
                </a:path>
                <a:path w="4266565" h="684529">
                  <a:moveTo>
                    <a:pt x="3740358" y="536979"/>
                  </a:moveTo>
                  <a:lnTo>
                    <a:pt x="3740358" y="602164"/>
                  </a:lnTo>
                </a:path>
                <a:path w="4266565" h="684529">
                  <a:moveTo>
                    <a:pt x="3773012" y="569508"/>
                  </a:moveTo>
                  <a:lnTo>
                    <a:pt x="3707831" y="569508"/>
                  </a:lnTo>
                </a:path>
                <a:path w="4266565" h="684529">
                  <a:moveTo>
                    <a:pt x="3779999" y="536979"/>
                  </a:moveTo>
                  <a:lnTo>
                    <a:pt x="3779999" y="602164"/>
                  </a:lnTo>
                </a:path>
                <a:path w="4266565" h="684529">
                  <a:moveTo>
                    <a:pt x="3812653" y="569508"/>
                  </a:moveTo>
                  <a:lnTo>
                    <a:pt x="3747345" y="569508"/>
                  </a:lnTo>
                </a:path>
                <a:path w="4266565" h="684529">
                  <a:moveTo>
                    <a:pt x="3807191" y="536979"/>
                  </a:moveTo>
                  <a:lnTo>
                    <a:pt x="3807191" y="602164"/>
                  </a:lnTo>
                </a:path>
                <a:path w="4266565" h="684529">
                  <a:moveTo>
                    <a:pt x="3839845" y="569508"/>
                  </a:moveTo>
                  <a:lnTo>
                    <a:pt x="3774663" y="569508"/>
                  </a:lnTo>
                </a:path>
                <a:path w="4266565" h="684529">
                  <a:moveTo>
                    <a:pt x="3829426" y="536979"/>
                  </a:moveTo>
                  <a:lnTo>
                    <a:pt x="3829426" y="602164"/>
                  </a:lnTo>
                </a:path>
                <a:path w="4266565" h="684529">
                  <a:moveTo>
                    <a:pt x="3862080" y="569508"/>
                  </a:moveTo>
                  <a:lnTo>
                    <a:pt x="3796772" y="569508"/>
                  </a:lnTo>
                </a:path>
                <a:path w="4266565" h="684529">
                  <a:moveTo>
                    <a:pt x="3858903" y="536979"/>
                  </a:moveTo>
                  <a:lnTo>
                    <a:pt x="3858903" y="602164"/>
                  </a:lnTo>
                </a:path>
                <a:path w="4266565" h="684529">
                  <a:moveTo>
                    <a:pt x="3891556" y="569508"/>
                  </a:moveTo>
                  <a:lnTo>
                    <a:pt x="3826249" y="569508"/>
                  </a:lnTo>
                </a:path>
                <a:path w="4266565" h="684529">
                  <a:moveTo>
                    <a:pt x="3858903" y="618683"/>
                  </a:moveTo>
                  <a:lnTo>
                    <a:pt x="3858903" y="683995"/>
                  </a:lnTo>
                </a:path>
                <a:path w="4266565" h="684529">
                  <a:moveTo>
                    <a:pt x="3891556" y="651339"/>
                  </a:moveTo>
                  <a:lnTo>
                    <a:pt x="3826249" y="651339"/>
                  </a:lnTo>
                </a:path>
                <a:path w="4266565" h="684529">
                  <a:moveTo>
                    <a:pt x="3877708" y="618683"/>
                  </a:moveTo>
                  <a:lnTo>
                    <a:pt x="3877708" y="683995"/>
                  </a:lnTo>
                </a:path>
                <a:path w="4266565" h="684529">
                  <a:moveTo>
                    <a:pt x="3910362" y="651339"/>
                  </a:moveTo>
                  <a:lnTo>
                    <a:pt x="3845053" y="651339"/>
                  </a:lnTo>
                </a:path>
                <a:path w="4266565" h="684529">
                  <a:moveTo>
                    <a:pt x="3889524" y="618683"/>
                  </a:moveTo>
                  <a:lnTo>
                    <a:pt x="3889524" y="683995"/>
                  </a:lnTo>
                </a:path>
                <a:path w="4266565" h="684529">
                  <a:moveTo>
                    <a:pt x="3922178" y="651339"/>
                  </a:moveTo>
                  <a:lnTo>
                    <a:pt x="3856870" y="651339"/>
                  </a:lnTo>
                </a:path>
                <a:path w="4266565" h="684529">
                  <a:moveTo>
                    <a:pt x="3905660" y="618683"/>
                  </a:moveTo>
                  <a:lnTo>
                    <a:pt x="3905660" y="683995"/>
                  </a:lnTo>
                </a:path>
                <a:path w="4266565" h="684529">
                  <a:moveTo>
                    <a:pt x="3938188" y="651339"/>
                  </a:moveTo>
                  <a:lnTo>
                    <a:pt x="3873006" y="651339"/>
                  </a:lnTo>
                </a:path>
                <a:path w="4266565" h="684529">
                  <a:moveTo>
                    <a:pt x="3915953" y="618683"/>
                  </a:moveTo>
                  <a:lnTo>
                    <a:pt x="3915953" y="683995"/>
                  </a:lnTo>
                </a:path>
                <a:path w="4266565" h="684529">
                  <a:moveTo>
                    <a:pt x="3948606" y="651339"/>
                  </a:moveTo>
                  <a:lnTo>
                    <a:pt x="3883299" y="651339"/>
                  </a:lnTo>
                </a:path>
                <a:path w="4266565" h="684529">
                  <a:moveTo>
                    <a:pt x="3933741" y="618683"/>
                  </a:moveTo>
                  <a:lnTo>
                    <a:pt x="3933741" y="683995"/>
                  </a:lnTo>
                </a:path>
                <a:path w="4266565" h="684529">
                  <a:moveTo>
                    <a:pt x="3966395" y="651339"/>
                  </a:moveTo>
                  <a:lnTo>
                    <a:pt x="3901213" y="651339"/>
                  </a:lnTo>
                </a:path>
                <a:path w="4266565" h="684529">
                  <a:moveTo>
                    <a:pt x="4126998" y="618683"/>
                  </a:moveTo>
                  <a:lnTo>
                    <a:pt x="4126998" y="683995"/>
                  </a:lnTo>
                </a:path>
                <a:path w="4266565" h="684529">
                  <a:moveTo>
                    <a:pt x="4159652" y="651339"/>
                  </a:moveTo>
                  <a:lnTo>
                    <a:pt x="4094344" y="651339"/>
                  </a:lnTo>
                </a:path>
                <a:path w="4266565" h="684529">
                  <a:moveTo>
                    <a:pt x="4233981" y="618683"/>
                  </a:moveTo>
                  <a:lnTo>
                    <a:pt x="4233981" y="683995"/>
                  </a:lnTo>
                </a:path>
                <a:path w="4266565" h="684529">
                  <a:moveTo>
                    <a:pt x="4266508" y="651339"/>
                  </a:moveTo>
                  <a:lnTo>
                    <a:pt x="4201327" y="651339"/>
                  </a:lnTo>
                </a:path>
                <a:path w="4266565" h="684529">
                  <a:moveTo>
                    <a:pt x="3086259" y="420587"/>
                  </a:moveTo>
                  <a:lnTo>
                    <a:pt x="3086259" y="485899"/>
                  </a:lnTo>
                </a:path>
                <a:path w="4266565" h="684529">
                  <a:moveTo>
                    <a:pt x="3118913" y="453243"/>
                  </a:moveTo>
                  <a:lnTo>
                    <a:pt x="3053605" y="453243"/>
                  </a:lnTo>
                </a:path>
                <a:path w="4266565" h="684529">
                  <a:moveTo>
                    <a:pt x="2856028" y="391743"/>
                  </a:moveTo>
                  <a:lnTo>
                    <a:pt x="2856028" y="457055"/>
                  </a:lnTo>
                </a:path>
                <a:path w="4266565" h="684529">
                  <a:moveTo>
                    <a:pt x="2888681" y="424399"/>
                  </a:moveTo>
                  <a:lnTo>
                    <a:pt x="2823501" y="424399"/>
                  </a:lnTo>
                </a:path>
              </a:pathLst>
            </a:custGeom>
            <a:ln w="12699">
              <a:solidFill>
                <a:srgbClr val="99999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4" name="object 20"/>
            <p:cNvSpPr/>
            <p:nvPr/>
          </p:nvSpPr>
          <p:spPr>
            <a:xfrm>
              <a:off x="6910334" y="2986532"/>
              <a:ext cx="4074795" cy="295275"/>
            </a:xfrm>
            <a:custGeom>
              <a:avLst/>
              <a:gdLst/>
              <a:ahLst/>
              <a:cxnLst/>
              <a:rect l="l" t="t" r="r" b="b"/>
              <a:pathLst>
                <a:path w="4074795" h="295275">
                  <a:moveTo>
                    <a:pt x="0" y="0"/>
                  </a:moveTo>
                  <a:lnTo>
                    <a:pt x="1113034" y="0"/>
                  </a:lnTo>
                  <a:lnTo>
                    <a:pt x="1113034" y="6733"/>
                  </a:lnTo>
                  <a:lnTo>
                    <a:pt x="1136794" y="6733"/>
                  </a:lnTo>
                  <a:lnTo>
                    <a:pt x="1136794" y="12324"/>
                  </a:lnTo>
                  <a:lnTo>
                    <a:pt x="1192572" y="12324"/>
                  </a:lnTo>
                  <a:lnTo>
                    <a:pt x="1192572" y="17915"/>
                  </a:lnTo>
                  <a:lnTo>
                    <a:pt x="1196258" y="17915"/>
                  </a:lnTo>
                  <a:lnTo>
                    <a:pt x="1196258" y="22617"/>
                  </a:lnTo>
                  <a:lnTo>
                    <a:pt x="1253435" y="22617"/>
                  </a:lnTo>
                  <a:lnTo>
                    <a:pt x="1253435" y="31893"/>
                  </a:lnTo>
                  <a:lnTo>
                    <a:pt x="1286342" y="31893"/>
                  </a:lnTo>
                  <a:lnTo>
                    <a:pt x="1286342" y="38246"/>
                  </a:lnTo>
                  <a:lnTo>
                    <a:pt x="1383924" y="38246"/>
                  </a:lnTo>
                  <a:lnTo>
                    <a:pt x="1383924" y="43964"/>
                  </a:lnTo>
                  <a:lnTo>
                    <a:pt x="1459905" y="43964"/>
                  </a:lnTo>
                  <a:lnTo>
                    <a:pt x="1459905" y="49555"/>
                  </a:lnTo>
                  <a:lnTo>
                    <a:pt x="1539190" y="49555"/>
                  </a:lnTo>
                  <a:lnTo>
                    <a:pt x="1539190" y="54637"/>
                  </a:lnTo>
                  <a:lnTo>
                    <a:pt x="1554562" y="54637"/>
                  </a:lnTo>
                  <a:lnTo>
                    <a:pt x="1554562" y="59466"/>
                  </a:lnTo>
                  <a:lnTo>
                    <a:pt x="1565491" y="59466"/>
                  </a:lnTo>
                  <a:lnTo>
                    <a:pt x="1565491" y="65438"/>
                  </a:lnTo>
                  <a:lnTo>
                    <a:pt x="1621269" y="65438"/>
                  </a:lnTo>
                  <a:lnTo>
                    <a:pt x="1621269" y="70902"/>
                  </a:lnTo>
                  <a:lnTo>
                    <a:pt x="1699665" y="70902"/>
                  </a:lnTo>
                  <a:lnTo>
                    <a:pt x="1699665" y="82211"/>
                  </a:lnTo>
                  <a:lnTo>
                    <a:pt x="1918333" y="82211"/>
                  </a:lnTo>
                  <a:lnTo>
                    <a:pt x="1918333" y="89326"/>
                  </a:lnTo>
                  <a:lnTo>
                    <a:pt x="2035862" y="89326"/>
                  </a:lnTo>
                  <a:lnTo>
                    <a:pt x="2035862" y="96315"/>
                  </a:lnTo>
                  <a:lnTo>
                    <a:pt x="2046408" y="96315"/>
                  </a:lnTo>
                  <a:lnTo>
                    <a:pt x="2046408" y="102668"/>
                  </a:lnTo>
                  <a:lnTo>
                    <a:pt x="2101805" y="102668"/>
                  </a:lnTo>
                  <a:lnTo>
                    <a:pt x="2101805" y="107370"/>
                  </a:lnTo>
                  <a:lnTo>
                    <a:pt x="2225180" y="107370"/>
                  </a:lnTo>
                  <a:lnTo>
                    <a:pt x="2225180" y="113469"/>
                  </a:lnTo>
                  <a:lnTo>
                    <a:pt x="2257453" y="113469"/>
                  </a:lnTo>
                  <a:lnTo>
                    <a:pt x="2257453" y="118424"/>
                  </a:lnTo>
                  <a:lnTo>
                    <a:pt x="2281212" y="118424"/>
                  </a:lnTo>
                  <a:lnTo>
                    <a:pt x="2281212" y="124778"/>
                  </a:lnTo>
                  <a:lnTo>
                    <a:pt x="2355161" y="124778"/>
                  </a:lnTo>
                  <a:lnTo>
                    <a:pt x="2355161" y="134689"/>
                  </a:lnTo>
                  <a:lnTo>
                    <a:pt x="2391880" y="134689"/>
                  </a:lnTo>
                  <a:lnTo>
                    <a:pt x="2391880" y="139771"/>
                  </a:lnTo>
                  <a:lnTo>
                    <a:pt x="2480950" y="139771"/>
                  </a:lnTo>
                  <a:lnTo>
                    <a:pt x="2480950" y="145616"/>
                  </a:lnTo>
                  <a:lnTo>
                    <a:pt x="2492512" y="145616"/>
                  </a:lnTo>
                  <a:lnTo>
                    <a:pt x="2492512" y="150953"/>
                  </a:lnTo>
                  <a:lnTo>
                    <a:pt x="2520211" y="150953"/>
                  </a:lnTo>
                  <a:lnTo>
                    <a:pt x="2520211" y="155273"/>
                  </a:lnTo>
                  <a:lnTo>
                    <a:pt x="2649047" y="155273"/>
                  </a:lnTo>
                  <a:lnTo>
                    <a:pt x="2649047" y="171284"/>
                  </a:lnTo>
                  <a:lnTo>
                    <a:pt x="2710291" y="171284"/>
                  </a:lnTo>
                  <a:lnTo>
                    <a:pt x="2710291" y="177637"/>
                  </a:lnTo>
                  <a:lnTo>
                    <a:pt x="2722997" y="177637"/>
                  </a:lnTo>
                  <a:lnTo>
                    <a:pt x="2722997" y="182338"/>
                  </a:lnTo>
                  <a:lnTo>
                    <a:pt x="2747772" y="182338"/>
                  </a:lnTo>
                  <a:lnTo>
                    <a:pt x="2747772" y="188056"/>
                  </a:lnTo>
                  <a:lnTo>
                    <a:pt x="2761114" y="188056"/>
                  </a:lnTo>
                  <a:lnTo>
                    <a:pt x="2761114" y="192758"/>
                  </a:lnTo>
                  <a:lnTo>
                    <a:pt x="2788305" y="192758"/>
                  </a:lnTo>
                  <a:lnTo>
                    <a:pt x="2788305" y="210928"/>
                  </a:lnTo>
                  <a:lnTo>
                    <a:pt x="2823500" y="210928"/>
                  </a:lnTo>
                  <a:lnTo>
                    <a:pt x="2823500" y="218933"/>
                  </a:lnTo>
                  <a:lnTo>
                    <a:pt x="3024380" y="218933"/>
                  </a:lnTo>
                  <a:lnTo>
                    <a:pt x="3024380" y="229607"/>
                  </a:lnTo>
                  <a:lnTo>
                    <a:pt x="3034036" y="229607"/>
                  </a:lnTo>
                  <a:lnTo>
                    <a:pt x="3034036" y="240407"/>
                  </a:lnTo>
                  <a:lnTo>
                    <a:pt x="3238982" y="240407"/>
                  </a:lnTo>
                  <a:lnTo>
                    <a:pt x="3238982" y="250064"/>
                  </a:lnTo>
                  <a:lnTo>
                    <a:pt x="3267443" y="250064"/>
                  </a:lnTo>
                  <a:lnTo>
                    <a:pt x="3267443" y="269251"/>
                  </a:lnTo>
                  <a:lnTo>
                    <a:pt x="3441769" y="269251"/>
                  </a:lnTo>
                  <a:lnTo>
                    <a:pt x="3441769" y="295046"/>
                  </a:lnTo>
                  <a:lnTo>
                    <a:pt x="4074521" y="295046"/>
                  </a:lnTo>
                </a:path>
              </a:pathLst>
            </a:custGeom>
            <a:ln w="28574">
              <a:solidFill>
                <a:srgbClr val="DB27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5" name="object 21"/>
            <p:cNvSpPr/>
            <p:nvPr/>
          </p:nvSpPr>
          <p:spPr>
            <a:xfrm>
              <a:off x="6877680" y="2954003"/>
              <a:ext cx="4110990" cy="360680"/>
            </a:xfrm>
            <a:custGeom>
              <a:avLst/>
              <a:gdLst/>
              <a:ahLst/>
              <a:cxnLst/>
              <a:rect l="l" t="t" r="r" b="b"/>
              <a:pathLst>
                <a:path w="4110990" h="360679">
                  <a:moveTo>
                    <a:pt x="32654" y="0"/>
                  </a:moveTo>
                  <a:lnTo>
                    <a:pt x="32654" y="65184"/>
                  </a:lnTo>
                </a:path>
                <a:path w="4110990" h="360679">
                  <a:moveTo>
                    <a:pt x="65308" y="32528"/>
                  </a:moveTo>
                  <a:lnTo>
                    <a:pt x="0" y="32528"/>
                  </a:lnTo>
                </a:path>
                <a:path w="4110990" h="360679">
                  <a:moveTo>
                    <a:pt x="45233" y="0"/>
                  </a:moveTo>
                  <a:lnTo>
                    <a:pt x="45233" y="65184"/>
                  </a:lnTo>
                </a:path>
                <a:path w="4110990" h="360679">
                  <a:moveTo>
                    <a:pt x="77885" y="32528"/>
                  </a:moveTo>
                  <a:lnTo>
                    <a:pt x="12577" y="32528"/>
                  </a:lnTo>
                </a:path>
                <a:path w="4110990" h="360679">
                  <a:moveTo>
                    <a:pt x="68610" y="0"/>
                  </a:moveTo>
                  <a:lnTo>
                    <a:pt x="68610" y="65184"/>
                  </a:lnTo>
                </a:path>
                <a:path w="4110990" h="360679">
                  <a:moveTo>
                    <a:pt x="101264" y="32528"/>
                  </a:moveTo>
                  <a:lnTo>
                    <a:pt x="35956" y="32528"/>
                  </a:lnTo>
                </a:path>
                <a:path w="4110990" h="360679">
                  <a:moveTo>
                    <a:pt x="117401" y="0"/>
                  </a:moveTo>
                  <a:lnTo>
                    <a:pt x="117401" y="65184"/>
                  </a:lnTo>
                </a:path>
                <a:path w="4110990" h="360679">
                  <a:moveTo>
                    <a:pt x="150055" y="32528"/>
                  </a:moveTo>
                  <a:lnTo>
                    <a:pt x="84747" y="32528"/>
                  </a:lnTo>
                </a:path>
                <a:path w="4110990" h="360679">
                  <a:moveTo>
                    <a:pt x="161109" y="0"/>
                  </a:moveTo>
                  <a:lnTo>
                    <a:pt x="161109" y="65184"/>
                  </a:lnTo>
                </a:path>
                <a:path w="4110990" h="360679">
                  <a:moveTo>
                    <a:pt x="193763" y="32528"/>
                  </a:moveTo>
                  <a:lnTo>
                    <a:pt x="128583" y="32528"/>
                  </a:lnTo>
                </a:path>
                <a:path w="4110990" h="360679">
                  <a:moveTo>
                    <a:pt x="304813" y="0"/>
                  </a:moveTo>
                  <a:lnTo>
                    <a:pt x="304813" y="65184"/>
                  </a:lnTo>
                </a:path>
                <a:path w="4110990" h="360679">
                  <a:moveTo>
                    <a:pt x="337340" y="32528"/>
                  </a:moveTo>
                  <a:lnTo>
                    <a:pt x="272159" y="32528"/>
                  </a:lnTo>
                </a:path>
                <a:path w="4110990" h="360679">
                  <a:moveTo>
                    <a:pt x="459826" y="0"/>
                  </a:moveTo>
                  <a:lnTo>
                    <a:pt x="459826" y="65184"/>
                  </a:lnTo>
                </a:path>
                <a:path w="4110990" h="360679">
                  <a:moveTo>
                    <a:pt x="492479" y="32528"/>
                  </a:moveTo>
                  <a:lnTo>
                    <a:pt x="427297" y="32528"/>
                  </a:lnTo>
                </a:path>
                <a:path w="4110990" h="360679">
                  <a:moveTo>
                    <a:pt x="484094" y="0"/>
                  </a:moveTo>
                  <a:lnTo>
                    <a:pt x="484094" y="65184"/>
                  </a:lnTo>
                </a:path>
                <a:path w="4110990" h="360679">
                  <a:moveTo>
                    <a:pt x="516747" y="32528"/>
                  </a:moveTo>
                  <a:lnTo>
                    <a:pt x="451439" y="32528"/>
                  </a:lnTo>
                </a:path>
                <a:path w="4110990" h="360679">
                  <a:moveTo>
                    <a:pt x="516747" y="0"/>
                  </a:moveTo>
                  <a:lnTo>
                    <a:pt x="516747" y="65184"/>
                  </a:lnTo>
                </a:path>
                <a:path w="4110990" h="360679">
                  <a:moveTo>
                    <a:pt x="549274" y="32528"/>
                  </a:moveTo>
                  <a:lnTo>
                    <a:pt x="484094" y="32528"/>
                  </a:lnTo>
                </a:path>
                <a:path w="4110990" h="360679">
                  <a:moveTo>
                    <a:pt x="539490" y="0"/>
                  </a:moveTo>
                  <a:lnTo>
                    <a:pt x="539490" y="65184"/>
                  </a:lnTo>
                </a:path>
                <a:path w="4110990" h="360679">
                  <a:moveTo>
                    <a:pt x="572017" y="32528"/>
                  </a:moveTo>
                  <a:lnTo>
                    <a:pt x="506837" y="32528"/>
                  </a:lnTo>
                </a:path>
                <a:path w="4110990" h="360679">
                  <a:moveTo>
                    <a:pt x="572017" y="0"/>
                  </a:moveTo>
                  <a:lnTo>
                    <a:pt x="572017" y="65184"/>
                  </a:lnTo>
                </a:path>
                <a:path w="4110990" h="360679">
                  <a:moveTo>
                    <a:pt x="604672" y="32528"/>
                  </a:moveTo>
                  <a:lnTo>
                    <a:pt x="539490" y="32528"/>
                  </a:lnTo>
                </a:path>
                <a:path w="4110990" h="360679">
                  <a:moveTo>
                    <a:pt x="613694" y="0"/>
                  </a:moveTo>
                  <a:lnTo>
                    <a:pt x="613694" y="65184"/>
                  </a:lnTo>
                </a:path>
                <a:path w="4110990" h="360679">
                  <a:moveTo>
                    <a:pt x="646347" y="32528"/>
                  </a:moveTo>
                  <a:lnTo>
                    <a:pt x="581039" y="32528"/>
                  </a:lnTo>
                </a:path>
                <a:path w="4110990" h="360679">
                  <a:moveTo>
                    <a:pt x="849769" y="0"/>
                  </a:moveTo>
                  <a:lnTo>
                    <a:pt x="849769" y="65184"/>
                  </a:lnTo>
                </a:path>
                <a:path w="4110990" h="360679">
                  <a:moveTo>
                    <a:pt x="882422" y="32528"/>
                  </a:moveTo>
                  <a:lnTo>
                    <a:pt x="817114" y="32528"/>
                  </a:lnTo>
                </a:path>
                <a:path w="4110990" h="360679">
                  <a:moveTo>
                    <a:pt x="1015962" y="0"/>
                  </a:moveTo>
                  <a:lnTo>
                    <a:pt x="1015962" y="65184"/>
                  </a:lnTo>
                </a:path>
                <a:path w="4110990" h="360679">
                  <a:moveTo>
                    <a:pt x="1048616" y="32528"/>
                  </a:moveTo>
                  <a:lnTo>
                    <a:pt x="983308" y="32528"/>
                  </a:lnTo>
                </a:path>
                <a:path w="4110990" h="360679">
                  <a:moveTo>
                    <a:pt x="1068437" y="0"/>
                  </a:moveTo>
                  <a:lnTo>
                    <a:pt x="1068437" y="65184"/>
                  </a:lnTo>
                </a:path>
                <a:path w="4110990" h="360679">
                  <a:moveTo>
                    <a:pt x="1100963" y="32528"/>
                  </a:moveTo>
                  <a:lnTo>
                    <a:pt x="1035783" y="32528"/>
                  </a:lnTo>
                </a:path>
                <a:path w="4110990" h="360679">
                  <a:moveTo>
                    <a:pt x="1090545" y="0"/>
                  </a:moveTo>
                  <a:lnTo>
                    <a:pt x="1090545" y="65184"/>
                  </a:lnTo>
                </a:path>
                <a:path w="4110990" h="360679">
                  <a:moveTo>
                    <a:pt x="1123199" y="32528"/>
                  </a:moveTo>
                  <a:lnTo>
                    <a:pt x="1057890" y="32528"/>
                  </a:lnTo>
                </a:path>
                <a:path w="4110990" h="360679">
                  <a:moveTo>
                    <a:pt x="1448215" y="43836"/>
                  </a:moveTo>
                  <a:lnTo>
                    <a:pt x="1448215" y="109148"/>
                  </a:lnTo>
                </a:path>
                <a:path w="4110990" h="360679">
                  <a:moveTo>
                    <a:pt x="1480869" y="76492"/>
                  </a:moveTo>
                  <a:lnTo>
                    <a:pt x="1415688" y="76492"/>
                  </a:lnTo>
                </a:path>
                <a:path w="4110990" h="360679">
                  <a:moveTo>
                    <a:pt x="1544017" y="49681"/>
                  </a:moveTo>
                  <a:lnTo>
                    <a:pt x="1544017" y="114866"/>
                  </a:lnTo>
                </a:path>
                <a:path w="4110990" h="360679">
                  <a:moveTo>
                    <a:pt x="1576672" y="82337"/>
                  </a:moveTo>
                  <a:lnTo>
                    <a:pt x="1511363" y="82337"/>
                  </a:lnTo>
                </a:path>
                <a:path w="4110990" h="360679">
                  <a:moveTo>
                    <a:pt x="2160254" y="107369"/>
                  </a:moveTo>
                  <a:lnTo>
                    <a:pt x="2160254" y="172554"/>
                  </a:lnTo>
                </a:path>
                <a:path w="4110990" h="360679">
                  <a:moveTo>
                    <a:pt x="2192908" y="139898"/>
                  </a:moveTo>
                  <a:lnTo>
                    <a:pt x="2127599" y="139898"/>
                  </a:lnTo>
                </a:path>
                <a:path w="4110990" h="360679">
                  <a:moveTo>
                    <a:pt x="2217556" y="107369"/>
                  </a:moveTo>
                  <a:lnTo>
                    <a:pt x="2217556" y="172554"/>
                  </a:lnTo>
                </a:path>
                <a:path w="4110990" h="360679">
                  <a:moveTo>
                    <a:pt x="2250210" y="139898"/>
                  </a:moveTo>
                  <a:lnTo>
                    <a:pt x="2184902" y="139898"/>
                  </a:lnTo>
                </a:path>
                <a:path w="4110990" h="360679">
                  <a:moveTo>
                    <a:pt x="2387815" y="124777"/>
                  </a:moveTo>
                  <a:lnTo>
                    <a:pt x="2387815" y="189962"/>
                  </a:lnTo>
                </a:path>
                <a:path w="4110990" h="360679">
                  <a:moveTo>
                    <a:pt x="2420469" y="157433"/>
                  </a:moveTo>
                  <a:lnTo>
                    <a:pt x="2355162" y="157433"/>
                  </a:lnTo>
                </a:path>
                <a:path w="4110990" h="360679">
                  <a:moveTo>
                    <a:pt x="2408145" y="134561"/>
                  </a:moveTo>
                  <a:lnTo>
                    <a:pt x="2408145" y="199873"/>
                  </a:lnTo>
                </a:path>
                <a:path w="4110990" h="360679">
                  <a:moveTo>
                    <a:pt x="2440798" y="167217"/>
                  </a:moveTo>
                  <a:lnTo>
                    <a:pt x="2375490" y="167217"/>
                  </a:lnTo>
                </a:path>
                <a:path w="4110990" h="360679">
                  <a:moveTo>
                    <a:pt x="2418437" y="134561"/>
                  </a:moveTo>
                  <a:lnTo>
                    <a:pt x="2418437" y="199873"/>
                  </a:lnTo>
                </a:path>
                <a:path w="4110990" h="360679">
                  <a:moveTo>
                    <a:pt x="2451090" y="167217"/>
                  </a:moveTo>
                  <a:lnTo>
                    <a:pt x="2385783" y="167217"/>
                  </a:lnTo>
                </a:path>
                <a:path w="4110990" h="360679">
                  <a:moveTo>
                    <a:pt x="2424789" y="134561"/>
                  </a:moveTo>
                  <a:lnTo>
                    <a:pt x="2424789" y="199873"/>
                  </a:lnTo>
                </a:path>
                <a:path w="4110990" h="360679">
                  <a:moveTo>
                    <a:pt x="2457444" y="167217"/>
                  </a:moveTo>
                  <a:lnTo>
                    <a:pt x="2392135" y="167217"/>
                  </a:lnTo>
                </a:path>
                <a:path w="4110990" h="360679">
                  <a:moveTo>
                    <a:pt x="2451090" y="139898"/>
                  </a:moveTo>
                  <a:lnTo>
                    <a:pt x="2451090" y="205210"/>
                  </a:lnTo>
                </a:path>
                <a:path w="4110990" h="360679">
                  <a:moveTo>
                    <a:pt x="2483744" y="172554"/>
                  </a:moveTo>
                  <a:lnTo>
                    <a:pt x="2418437" y="172554"/>
                  </a:lnTo>
                </a:path>
                <a:path w="4110990" h="360679">
                  <a:moveTo>
                    <a:pt x="2457444" y="139898"/>
                  </a:moveTo>
                  <a:lnTo>
                    <a:pt x="2457444" y="205210"/>
                  </a:lnTo>
                </a:path>
                <a:path w="4110990" h="360679">
                  <a:moveTo>
                    <a:pt x="2489972" y="172554"/>
                  </a:moveTo>
                  <a:lnTo>
                    <a:pt x="2424789" y="172554"/>
                  </a:lnTo>
                </a:path>
                <a:path w="4110990" h="360679">
                  <a:moveTo>
                    <a:pt x="2469769" y="139898"/>
                  </a:moveTo>
                  <a:lnTo>
                    <a:pt x="2469769" y="205210"/>
                  </a:lnTo>
                </a:path>
                <a:path w="4110990" h="360679">
                  <a:moveTo>
                    <a:pt x="2502422" y="172554"/>
                  </a:moveTo>
                  <a:lnTo>
                    <a:pt x="2437114" y="172554"/>
                  </a:lnTo>
                </a:path>
                <a:path w="4110990" h="360679">
                  <a:moveTo>
                    <a:pt x="2478916" y="139898"/>
                  </a:moveTo>
                  <a:lnTo>
                    <a:pt x="2478916" y="205210"/>
                  </a:lnTo>
                </a:path>
                <a:path w="4110990" h="360679">
                  <a:moveTo>
                    <a:pt x="2511570" y="172554"/>
                  </a:moveTo>
                  <a:lnTo>
                    <a:pt x="2446262" y="172554"/>
                  </a:lnTo>
                </a:path>
                <a:path w="4110990" h="360679">
                  <a:moveTo>
                    <a:pt x="2500516" y="139898"/>
                  </a:moveTo>
                  <a:lnTo>
                    <a:pt x="2500516" y="205210"/>
                  </a:lnTo>
                </a:path>
                <a:path w="4110990" h="360679">
                  <a:moveTo>
                    <a:pt x="2533170" y="172554"/>
                  </a:moveTo>
                  <a:lnTo>
                    <a:pt x="2467862" y="172554"/>
                  </a:lnTo>
                </a:path>
                <a:path w="4110990" h="360679">
                  <a:moveTo>
                    <a:pt x="2524022" y="145489"/>
                  </a:moveTo>
                  <a:lnTo>
                    <a:pt x="2524022" y="210674"/>
                  </a:lnTo>
                </a:path>
                <a:path w="4110990" h="360679">
                  <a:moveTo>
                    <a:pt x="2556677" y="178145"/>
                  </a:moveTo>
                  <a:lnTo>
                    <a:pt x="2491369" y="178145"/>
                  </a:lnTo>
                </a:path>
                <a:path w="4110990" h="360679">
                  <a:moveTo>
                    <a:pt x="2541556" y="150699"/>
                  </a:moveTo>
                  <a:lnTo>
                    <a:pt x="2541556" y="215884"/>
                  </a:lnTo>
                </a:path>
                <a:path w="4110990" h="360679">
                  <a:moveTo>
                    <a:pt x="2574210" y="183228"/>
                  </a:moveTo>
                  <a:lnTo>
                    <a:pt x="2508902" y="183228"/>
                  </a:lnTo>
                </a:path>
                <a:path w="4110990" h="360679">
                  <a:moveTo>
                    <a:pt x="2558074" y="155146"/>
                  </a:moveTo>
                  <a:lnTo>
                    <a:pt x="2558074" y="220331"/>
                  </a:lnTo>
                </a:path>
                <a:path w="4110990" h="360679">
                  <a:moveTo>
                    <a:pt x="2590729" y="187802"/>
                  </a:moveTo>
                  <a:lnTo>
                    <a:pt x="2525547" y="187802"/>
                  </a:lnTo>
                </a:path>
                <a:path w="4110990" h="360679">
                  <a:moveTo>
                    <a:pt x="2563283" y="155146"/>
                  </a:moveTo>
                  <a:lnTo>
                    <a:pt x="2563283" y="220331"/>
                  </a:lnTo>
                </a:path>
                <a:path w="4110990" h="360679">
                  <a:moveTo>
                    <a:pt x="2595937" y="187802"/>
                  </a:moveTo>
                  <a:lnTo>
                    <a:pt x="2530629" y="187802"/>
                  </a:lnTo>
                </a:path>
                <a:path w="4110990" h="360679">
                  <a:moveTo>
                    <a:pt x="2598479" y="155146"/>
                  </a:moveTo>
                  <a:lnTo>
                    <a:pt x="2598479" y="220331"/>
                  </a:lnTo>
                </a:path>
                <a:path w="4110990" h="360679">
                  <a:moveTo>
                    <a:pt x="2631133" y="187802"/>
                  </a:moveTo>
                  <a:lnTo>
                    <a:pt x="2565826" y="187802"/>
                  </a:lnTo>
                </a:path>
                <a:path w="4110990" h="360679">
                  <a:moveTo>
                    <a:pt x="2607501" y="155146"/>
                  </a:moveTo>
                  <a:lnTo>
                    <a:pt x="2607501" y="220331"/>
                  </a:lnTo>
                </a:path>
                <a:path w="4110990" h="360679">
                  <a:moveTo>
                    <a:pt x="2640154" y="187802"/>
                  </a:moveTo>
                  <a:lnTo>
                    <a:pt x="2574973" y="187802"/>
                  </a:lnTo>
                </a:path>
                <a:path w="4110990" h="360679">
                  <a:moveTo>
                    <a:pt x="2619697" y="155146"/>
                  </a:moveTo>
                  <a:lnTo>
                    <a:pt x="2619697" y="220331"/>
                  </a:lnTo>
                </a:path>
                <a:path w="4110990" h="360679">
                  <a:moveTo>
                    <a:pt x="2652351" y="187802"/>
                  </a:moveTo>
                  <a:lnTo>
                    <a:pt x="2587170" y="187802"/>
                  </a:lnTo>
                </a:path>
                <a:path w="4110990" h="360679">
                  <a:moveTo>
                    <a:pt x="2636469" y="155146"/>
                  </a:moveTo>
                  <a:lnTo>
                    <a:pt x="2636469" y="220331"/>
                  </a:lnTo>
                </a:path>
                <a:path w="4110990" h="360679">
                  <a:moveTo>
                    <a:pt x="2668997" y="187802"/>
                  </a:moveTo>
                  <a:lnTo>
                    <a:pt x="2603815" y="187802"/>
                  </a:lnTo>
                </a:path>
                <a:path w="4110990" h="360679">
                  <a:moveTo>
                    <a:pt x="2663660" y="155146"/>
                  </a:moveTo>
                  <a:lnTo>
                    <a:pt x="2663660" y="220331"/>
                  </a:lnTo>
                </a:path>
                <a:path w="4110990" h="360679">
                  <a:moveTo>
                    <a:pt x="2696314" y="187802"/>
                  </a:moveTo>
                  <a:lnTo>
                    <a:pt x="2631133" y="187802"/>
                  </a:lnTo>
                </a:path>
                <a:path w="4110990" h="360679">
                  <a:moveTo>
                    <a:pt x="2680687" y="155146"/>
                  </a:moveTo>
                  <a:lnTo>
                    <a:pt x="2680687" y="220331"/>
                  </a:lnTo>
                </a:path>
                <a:path w="4110990" h="360679">
                  <a:moveTo>
                    <a:pt x="2713340" y="187802"/>
                  </a:moveTo>
                  <a:lnTo>
                    <a:pt x="2648033" y="187802"/>
                  </a:lnTo>
                </a:path>
                <a:path w="4110990" h="360679">
                  <a:moveTo>
                    <a:pt x="2697585" y="170902"/>
                  </a:moveTo>
                  <a:lnTo>
                    <a:pt x="2697585" y="236214"/>
                  </a:lnTo>
                </a:path>
                <a:path w="4110990" h="360679">
                  <a:moveTo>
                    <a:pt x="2730238" y="203558"/>
                  </a:moveTo>
                  <a:lnTo>
                    <a:pt x="2664930" y="203558"/>
                  </a:lnTo>
                </a:path>
                <a:path w="4110990" h="360679">
                  <a:moveTo>
                    <a:pt x="2716516" y="170902"/>
                  </a:moveTo>
                  <a:lnTo>
                    <a:pt x="2716516" y="236214"/>
                  </a:lnTo>
                </a:path>
                <a:path w="4110990" h="360679">
                  <a:moveTo>
                    <a:pt x="2749170" y="203558"/>
                  </a:moveTo>
                  <a:lnTo>
                    <a:pt x="2683862" y="203558"/>
                  </a:lnTo>
                </a:path>
                <a:path w="4110990" h="360679">
                  <a:moveTo>
                    <a:pt x="2723887" y="170902"/>
                  </a:moveTo>
                  <a:lnTo>
                    <a:pt x="2723887" y="236214"/>
                  </a:lnTo>
                </a:path>
                <a:path w="4110990" h="360679">
                  <a:moveTo>
                    <a:pt x="2756540" y="203558"/>
                  </a:moveTo>
                  <a:lnTo>
                    <a:pt x="2691359" y="203558"/>
                  </a:lnTo>
                </a:path>
                <a:path w="4110990" h="360679">
                  <a:moveTo>
                    <a:pt x="2730239" y="170902"/>
                  </a:moveTo>
                  <a:lnTo>
                    <a:pt x="2730239" y="236214"/>
                  </a:lnTo>
                </a:path>
                <a:path w="4110990" h="360679">
                  <a:moveTo>
                    <a:pt x="2762894" y="203558"/>
                  </a:moveTo>
                  <a:lnTo>
                    <a:pt x="2697585" y="203558"/>
                  </a:lnTo>
                </a:path>
                <a:path w="4110990" h="360679">
                  <a:moveTo>
                    <a:pt x="2743072" y="170902"/>
                  </a:moveTo>
                  <a:lnTo>
                    <a:pt x="2743072" y="236214"/>
                  </a:lnTo>
                </a:path>
                <a:path w="4110990" h="360679">
                  <a:moveTo>
                    <a:pt x="2775726" y="203558"/>
                  </a:moveTo>
                  <a:lnTo>
                    <a:pt x="2710545" y="203558"/>
                  </a:lnTo>
                </a:path>
                <a:path w="4110990" h="360679">
                  <a:moveTo>
                    <a:pt x="2759462" y="182338"/>
                  </a:moveTo>
                  <a:lnTo>
                    <a:pt x="2759462" y="247650"/>
                  </a:lnTo>
                </a:path>
                <a:path w="4110990" h="360679">
                  <a:moveTo>
                    <a:pt x="2791989" y="214994"/>
                  </a:moveTo>
                  <a:lnTo>
                    <a:pt x="2726808" y="214994"/>
                  </a:lnTo>
                </a:path>
                <a:path w="4110990" h="360679">
                  <a:moveTo>
                    <a:pt x="2773058" y="182338"/>
                  </a:moveTo>
                  <a:lnTo>
                    <a:pt x="2773058" y="247650"/>
                  </a:lnTo>
                </a:path>
                <a:path w="4110990" h="360679">
                  <a:moveTo>
                    <a:pt x="2805712" y="214994"/>
                  </a:moveTo>
                  <a:lnTo>
                    <a:pt x="2740404" y="214994"/>
                  </a:lnTo>
                </a:path>
                <a:path w="4110990" h="360679">
                  <a:moveTo>
                    <a:pt x="2789194" y="187802"/>
                  </a:moveTo>
                  <a:lnTo>
                    <a:pt x="2789194" y="252987"/>
                  </a:lnTo>
                </a:path>
                <a:path w="4110990" h="360679">
                  <a:moveTo>
                    <a:pt x="2821849" y="220331"/>
                  </a:moveTo>
                  <a:lnTo>
                    <a:pt x="2756540" y="220331"/>
                  </a:lnTo>
                </a:path>
                <a:path w="4110990" h="360679">
                  <a:moveTo>
                    <a:pt x="2796183" y="192376"/>
                  </a:moveTo>
                  <a:lnTo>
                    <a:pt x="2796183" y="257688"/>
                  </a:lnTo>
                </a:path>
                <a:path w="4110990" h="360679">
                  <a:moveTo>
                    <a:pt x="2828837" y="225032"/>
                  </a:moveTo>
                  <a:lnTo>
                    <a:pt x="2763529" y="225032"/>
                  </a:lnTo>
                </a:path>
                <a:path w="4110990" h="360679">
                  <a:moveTo>
                    <a:pt x="2817655" y="192376"/>
                  </a:moveTo>
                  <a:lnTo>
                    <a:pt x="2817655" y="257688"/>
                  </a:lnTo>
                </a:path>
                <a:path w="4110990" h="360679">
                  <a:moveTo>
                    <a:pt x="2850309" y="225032"/>
                  </a:moveTo>
                  <a:lnTo>
                    <a:pt x="2785129" y="225032"/>
                  </a:lnTo>
                </a:path>
                <a:path w="4110990" h="360679">
                  <a:moveTo>
                    <a:pt x="2834935" y="210801"/>
                  </a:moveTo>
                  <a:lnTo>
                    <a:pt x="2834935" y="275986"/>
                  </a:lnTo>
                </a:path>
                <a:path w="4110990" h="360679">
                  <a:moveTo>
                    <a:pt x="2867589" y="243457"/>
                  </a:moveTo>
                  <a:lnTo>
                    <a:pt x="2802281" y="243457"/>
                  </a:lnTo>
                </a:path>
                <a:path w="4110990" h="360679">
                  <a:moveTo>
                    <a:pt x="2851326" y="210801"/>
                  </a:moveTo>
                  <a:lnTo>
                    <a:pt x="2851326" y="275986"/>
                  </a:lnTo>
                </a:path>
                <a:path w="4110990" h="360679">
                  <a:moveTo>
                    <a:pt x="2883980" y="243457"/>
                  </a:moveTo>
                  <a:lnTo>
                    <a:pt x="2818672" y="243457"/>
                  </a:lnTo>
                </a:path>
                <a:path w="4110990" h="360679">
                  <a:moveTo>
                    <a:pt x="2872672" y="219060"/>
                  </a:moveTo>
                  <a:lnTo>
                    <a:pt x="2872672" y="284245"/>
                  </a:lnTo>
                </a:path>
                <a:path w="4110990" h="360679">
                  <a:moveTo>
                    <a:pt x="2905326" y="251716"/>
                  </a:moveTo>
                  <a:lnTo>
                    <a:pt x="2840017" y="251716"/>
                  </a:lnTo>
                </a:path>
                <a:path w="4110990" h="360679">
                  <a:moveTo>
                    <a:pt x="2894654" y="219060"/>
                  </a:moveTo>
                  <a:lnTo>
                    <a:pt x="2894654" y="284245"/>
                  </a:lnTo>
                </a:path>
                <a:path w="4110990" h="360679">
                  <a:moveTo>
                    <a:pt x="2927308" y="251716"/>
                  </a:moveTo>
                  <a:lnTo>
                    <a:pt x="2861999" y="251716"/>
                  </a:lnTo>
                </a:path>
                <a:path w="4110990" h="360679">
                  <a:moveTo>
                    <a:pt x="2902912" y="219060"/>
                  </a:moveTo>
                  <a:lnTo>
                    <a:pt x="2902912" y="284245"/>
                  </a:lnTo>
                </a:path>
                <a:path w="4110990" h="360679">
                  <a:moveTo>
                    <a:pt x="2935565" y="251716"/>
                  </a:moveTo>
                  <a:lnTo>
                    <a:pt x="2870258" y="251716"/>
                  </a:lnTo>
                </a:path>
                <a:path w="4110990" h="360679">
                  <a:moveTo>
                    <a:pt x="2915109" y="219060"/>
                  </a:moveTo>
                  <a:lnTo>
                    <a:pt x="2915109" y="284245"/>
                  </a:lnTo>
                </a:path>
                <a:path w="4110990" h="360679">
                  <a:moveTo>
                    <a:pt x="2947763" y="251716"/>
                  </a:moveTo>
                  <a:lnTo>
                    <a:pt x="2882583" y="251716"/>
                  </a:lnTo>
                </a:path>
                <a:path w="4110990" h="360679">
                  <a:moveTo>
                    <a:pt x="2923369" y="219060"/>
                  </a:moveTo>
                  <a:lnTo>
                    <a:pt x="2923369" y="284245"/>
                  </a:lnTo>
                </a:path>
                <a:path w="4110990" h="360679">
                  <a:moveTo>
                    <a:pt x="2956022" y="251716"/>
                  </a:moveTo>
                  <a:lnTo>
                    <a:pt x="2890841" y="251716"/>
                  </a:lnTo>
                </a:path>
                <a:path w="4110990" h="360679">
                  <a:moveTo>
                    <a:pt x="2941283" y="219060"/>
                  </a:moveTo>
                  <a:lnTo>
                    <a:pt x="2941283" y="284245"/>
                  </a:lnTo>
                </a:path>
                <a:path w="4110990" h="360679">
                  <a:moveTo>
                    <a:pt x="2973810" y="251716"/>
                  </a:moveTo>
                  <a:lnTo>
                    <a:pt x="2908629" y="251716"/>
                  </a:lnTo>
                </a:path>
                <a:path w="4110990" h="360679">
                  <a:moveTo>
                    <a:pt x="2963137" y="219060"/>
                  </a:moveTo>
                  <a:lnTo>
                    <a:pt x="2963137" y="284245"/>
                  </a:lnTo>
                </a:path>
                <a:path w="4110990" h="360679">
                  <a:moveTo>
                    <a:pt x="2995792" y="251716"/>
                  </a:moveTo>
                  <a:lnTo>
                    <a:pt x="2930610" y="251716"/>
                  </a:lnTo>
                </a:path>
                <a:path w="4110990" h="360679">
                  <a:moveTo>
                    <a:pt x="2985881" y="219060"/>
                  </a:moveTo>
                  <a:lnTo>
                    <a:pt x="2985881" y="284245"/>
                  </a:lnTo>
                </a:path>
                <a:path w="4110990" h="360679">
                  <a:moveTo>
                    <a:pt x="3018408" y="251716"/>
                  </a:moveTo>
                  <a:lnTo>
                    <a:pt x="2953227" y="251716"/>
                  </a:lnTo>
                </a:path>
                <a:path w="4110990" h="360679">
                  <a:moveTo>
                    <a:pt x="3001509" y="219060"/>
                  </a:moveTo>
                  <a:lnTo>
                    <a:pt x="3001509" y="284245"/>
                  </a:lnTo>
                </a:path>
                <a:path w="4110990" h="360679">
                  <a:moveTo>
                    <a:pt x="3034163" y="251716"/>
                  </a:moveTo>
                  <a:lnTo>
                    <a:pt x="2968855" y="251716"/>
                  </a:lnTo>
                </a:path>
                <a:path w="4110990" h="360679">
                  <a:moveTo>
                    <a:pt x="3008752" y="219060"/>
                  </a:moveTo>
                  <a:lnTo>
                    <a:pt x="3008752" y="284245"/>
                  </a:lnTo>
                </a:path>
                <a:path w="4110990" h="360679">
                  <a:moveTo>
                    <a:pt x="3041406" y="251716"/>
                  </a:moveTo>
                  <a:lnTo>
                    <a:pt x="2976226" y="251716"/>
                  </a:lnTo>
                </a:path>
                <a:path w="4110990" h="360679">
                  <a:moveTo>
                    <a:pt x="3027048" y="219060"/>
                  </a:moveTo>
                  <a:lnTo>
                    <a:pt x="3027048" y="284245"/>
                  </a:lnTo>
                </a:path>
                <a:path w="4110990" h="360679">
                  <a:moveTo>
                    <a:pt x="3059702" y="251716"/>
                  </a:moveTo>
                  <a:lnTo>
                    <a:pt x="2994394" y="251716"/>
                  </a:lnTo>
                </a:path>
                <a:path w="4110990" h="360679">
                  <a:moveTo>
                    <a:pt x="3041406" y="219060"/>
                  </a:moveTo>
                  <a:lnTo>
                    <a:pt x="3041406" y="284245"/>
                  </a:lnTo>
                </a:path>
                <a:path w="4110990" h="360679">
                  <a:moveTo>
                    <a:pt x="3074060" y="251716"/>
                  </a:moveTo>
                  <a:lnTo>
                    <a:pt x="3008752" y="251716"/>
                  </a:lnTo>
                </a:path>
                <a:path w="4110990" h="360679">
                  <a:moveTo>
                    <a:pt x="3048522" y="219060"/>
                  </a:moveTo>
                  <a:lnTo>
                    <a:pt x="3048522" y="284245"/>
                  </a:lnTo>
                </a:path>
                <a:path w="4110990" h="360679">
                  <a:moveTo>
                    <a:pt x="3081176" y="251716"/>
                  </a:moveTo>
                  <a:lnTo>
                    <a:pt x="3015867" y="251716"/>
                  </a:lnTo>
                </a:path>
                <a:path w="4110990" h="360679">
                  <a:moveTo>
                    <a:pt x="3056908" y="219060"/>
                  </a:moveTo>
                  <a:lnTo>
                    <a:pt x="3056908" y="284245"/>
                  </a:lnTo>
                </a:path>
                <a:path w="4110990" h="360679">
                  <a:moveTo>
                    <a:pt x="3089562" y="251716"/>
                  </a:moveTo>
                  <a:lnTo>
                    <a:pt x="3024380" y="251716"/>
                  </a:lnTo>
                </a:path>
                <a:path w="4110990" h="360679">
                  <a:moveTo>
                    <a:pt x="3063641" y="229607"/>
                  </a:moveTo>
                  <a:lnTo>
                    <a:pt x="3063641" y="294792"/>
                  </a:lnTo>
                </a:path>
                <a:path w="4110990" h="360679">
                  <a:moveTo>
                    <a:pt x="3096295" y="262135"/>
                  </a:moveTo>
                  <a:lnTo>
                    <a:pt x="3030987" y="262135"/>
                  </a:lnTo>
                </a:path>
                <a:path w="4110990" h="360679">
                  <a:moveTo>
                    <a:pt x="3066817" y="235452"/>
                  </a:moveTo>
                  <a:lnTo>
                    <a:pt x="3066817" y="300637"/>
                  </a:lnTo>
                </a:path>
                <a:path w="4110990" h="360679">
                  <a:moveTo>
                    <a:pt x="3099344" y="267980"/>
                  </a:moveTo>
                  <a:lnTo>
                    <a:pt x="3034163" y="267980"/>
                  </a:lnTo>
                </a:path>
                <a:path w="4110990" h="360679">
                  <a:moveTo>
                    <a:pt x="3082447" y="240280"/>
                  </a:moveTo>
                  <a:lnTo>
                    <a:pt x="3082447" y="305592"/>
                  </a:lnTo>
                </a:path>
                <a:path w="4110990" h="360679">
                  <a:moveTo>
                    <a:pt x="3115101" y="272936"/>
                  </a:moveTo>
                  <a:lnTo>
                    <a:pt x="3049792" y="272936"/>
                  </a:lnTo>
                </a:path>
                <a:path w="4110990" h="360679">
                  <a:moveTo>
                    <a:pt x="3098329" y="240280"/>
                  </a:moveTo>
                  <a:lnTo>
                    <a:pt x="3098329" y="305592"/>
                  </a:lnTo>
                </a:path>
                <a:path w="4110990" h="360679">
                  <a:moveTo>
                    <a:pt x="3130855" y="272936"/>
                  </a:moveTo>
                  <a:lnTo>
                    <a:pt x="3065674" y="272936"/>
                  </a:lnTo>
                </a:path>
                <a:path w="4110990" h="360679">
                  <a:moveTo>
                    <a:pt x="3109383" y="240280"/>
                  </a:moveTo>
                  <a:lnTo>
                    <a:pt x="3109383" y="305592"/>
                  </a:lnTo>
                </a:path>
                <a:path w="4110990" h="360679">
                  <a:moveTo>
                    <a:pt x="3142037" y="272936"/>
                  </a:moveTo>
                  <a:lnTo>
                    <a:pt x="3076729" y="272936"/>
                  </a:lnTo>
                </a:path>
                <a:path w="4110990" h="360679">
                  <a:moveTo>
                    <a:pt x="3118276" y="240280"/>
                  </a:moveTo>
                  <a:lnTo>
                    <a:pt x="3118276" y="305592"/>
                  </a:lnTo>
                </a:path>
                <a:path w="4110990" h="360679">
                  <a:moveTo>
                    <a:pt x="3150804" y="272936"/>
                  </a:moveTo>
                  <a:lnTo>
                    <a:pt x="3085622" y="272936"/>
                  </a:lnTo>
                </a:path>
                <a:path w="4110990" h="360679">
                  <a:moveTo>
                    <a:pt x="3146483" y="240280"/>
                  </a:moveTo>
                  <a:lnTo>
                    <a:pt x="3146483" y="305592"/>
                  </a:lnTo>
                </a:path>
                <a:path w="4110990" h="360679">
                  <a:moveTo>
                    <a:pt x="3179010" y="272936"/>
                  </a:moveTo>
                  <a:lnTo>
                    <a:pt x="3113829" y="272936"/>
                  </a:lnTo>
                </a:path>
                <a:path w="4110990" h="360679">
                  <a:moveTo>
                    <a:pt x="3139369" y="240280"/>
                  </a:moveTo>
                  <a:lnTo>
                    <a:pt x="3139369" y="305592"/>
                  </a:lnTo>
                </a:path>
                <a:path w="4110990" h="360679">
                  <a:moveTo>
                    <a:pt x="3171895" y="272936"/>
                  </a:moveTo>
                  <a:lnTo>
                    <a:pt x="3106714" y="272936"/>
                  </a:lnTo>
                </a:path>
                <a:path w="4110990" h="360679">
                  <a:moveTo>
                    <a:pt x="3185999" y="240280"/>
                  </a:moveTo>
                  <a:lnTo>
                    <a:pt x="3185999" y="305592"/>
                  </a:lnTo>
                </a:path>
                <a:path w="4110990" h="360679">
                  <a:moveTo>
                    <a:pt x="3218654" y="272936"/>
                  </a:moveTo>
                  <a:lnTo>
                    <a:pt x="3153472" y="272936"/>
                  </a:lnTo>
                </a:path>
                <a:path w="4110990" h="360679">
                  <a:moveTo>
                    <a:pt x="3210522" y="240280"/>
                  </a:moveTo>
                  <a:lnTo>
                    <a:pt x="3210522" y="305592"/>
                  </a:lnTo>
                </a:path>
                <a:path w="4110990" h="360679">
                  <a:moveTo>
                    <a:pt x="3243176" y="272936"/>
                  </a:moveTo>
                  <a:lnTo>
                    <a:pt x="3177994" y="272936"/>
                  </a:lnTo>
                </a:path>
                <a:path w="4110990" h="360679">
                  <a:moveTo>
                    <a:pt x="3218654" y="240280"/>
                  </a:moveTo>
                  <a:lnTo>
                    <a:pt x="3218654" y="305592"/>
                  </a:lnTo>
                </a:path>
                <a:path w="4110990" h="360679">
                  <a:moveTo>
                    <a:pt x="3251308" y="272936"/>
                  </a:moveTo>
                  <a:lnTo>
                    <a:pt x="3185999" y="272936"/>
                  </a:lnTo>
                </a:path>
                <a:path w="4110990" h="360679">
                  <a:moveTo>
                    <a:pt x="3228183" y="240280"/>
                  </a:moveTo>
                  <a:lnTo>
                    <a:pt x="3228183" y="305592"/>
                  </a:lnTo>
                </a:path>
                <a:path w="4110990" h="360679">
                  <a:moveTo>
                    <a:pt x="3260837" y="272936"/>
                  </a:moveTo>
                  <a:lnTo>
                    <a:pt x="3195655" y="272936"/>
                  </a:lnTo>
                </a:path>
                <a:path w="4110990" h="360679">
                  <a:moveTo>
                    <a:pt x="3244954" y="240280"/>
                  </a:moveTo>
                  <a:lnTo>
                    <a:pt x="3244954" y="305592"/>
                  </a:lnTo>
                </a:path>
                <a:path w="4110990" h="360679">
                  <a:moveTo>
                    <a:pt x="3277481" y="272936"/>
                  </a:moveTo>
                  <a:lnTo>
                    <a:pt x="3212301" y="272936"/>
                  </a:lnTo>
                </a:path>
                <a:path w="4110990" h="360679">
                  <a:moveTo>
                    <a:pt x="3260837" y="240280"/>
                  </a:moveTo>
                  <a:lnTo>
                    <a:pt x="3260837" y="305592"/>
                  </a:lnTo>
                </a:path>
                <a:path w="4110990" h="360679">
                  <a:moveTo>
                    <a:pt x="3293490" y="272936"/>
                  </a:moveTo>
                  <a:lnTo>
                    <a:pt x="3228183" y="272936"/>
                  </a:lnTo>
                </a:path>
                <a:path w="4110990" h="360679">
                  <a:moveTo>
                    <a:pt x="3272654" y="240280"/>
                  </a:moveTo>
                  <a:lnTo>
                    <a:pt x="3272654" y="305592"/>
                  </a:lnTo>
                </a:path>
                <a:path w="4110990" h="360679">
                  <a:moveTo>
                    <a:pt x="3305308" y="272936"/>
                  </a:moveTo>
                  <a:lnTo>
                    <a:pt x="3240126" y="272936"/>
                  </a:lnTo>
                </a:path>
                <a:path w="4110990" h="360679">
                  <a:moveTo>
                    <a:pt x="3280530" y="249937"/>
                  </a:moveTo>
                  <a:lnTo>
                    <a:pt x="3280530" y="315249"/>
                  </a:lnTo>
                </a:path>
                <a:path w="4110990" h="360679">
                  <a:moveTo>
                    <a:pt x="3313184" y="282593"/>
                  </a:moveTo>
                  <a:lnTo>
                    <a:pt x="3247876" y="282593"/>
                  </a:lnTo>
                </a:path>
                <a:path w="4110990" h="360679">
                  <a:moveTo>
                    <a:pt x="3300097" y="251716"/>
                  </a:moveTo>
                  <a:lnTo>
                    <a:pt x="3300097" y="316901"/>
                  </a:lnTo>
                </a:path>
                <a:path w="4110990" h="360679">
                  <a:moveTo>
                    <a:pt x="3332751" y="284245"/>
                  </a:moveTo>
                  <a:lnTo>
                    <a:pt x="3267444" y="284245"/>
                  </a:lnTo>
                </a:path>
                <a:path w="4110990" h="360679">
                  <a:moveTo>
                    <a:pt x="3312169" y="269124"/>
                  </a:moveTo>
                  <a:lnTo>
                    <a:pt x="3312169" y="334436"/>
                  </a:lnTo>
                </a:path>
                <a:path w="4110990" h="360679">
                  <a:moveTo>
                    <a:pt x="3344822" y="301780"/>
                  </a:moveTo>
                  <a:lnTo>
                    <a:pt x="3279514" y="301780"/>
                  </a:lnTo>
                </a:path>
                <a:path w="4110990" h="360679">
                  <a:moveTo>
                    <a:pt x="3322969" y="269124"/>
                  </a:moveTo>
                  <a:lnTo>
                    <a:pt x="3322969" y="334436"/>
                  </a:lnTo>
                </a:path>
                <a:path w="4110990" h="360679">
                  <a:moveTo>
                    <a:pt x="3355622" y="301780"/>
                  </a:moveTo>
                  <a:lnTo>
                    <a:pt x="3290441" y="301780"/>
                  </a:lnTo>
                </a:path>
                <a:path w="4110990" h="360679">
                  <a:moveTo>
                    <a:pt x="3334530" y="269124"/>
                  </a:moveTo>
                  <a:lnTo>
                    <a:pt x="3334530" y="334436"/>
                  </a:lnTo>
                </a:path>
                <a:path w="4110990" h="360679">
                  <a:moveTo>
                    <a:pt x="3367184" y="301780"/>
                  </a:moveTo>
                  <a:lnTo>
                    <a:pt x="3301876" y="301780"/>
                  </a:lnTo>
                </a:path>
                <a:path w="4110990" h="360679">
                  <a:moveTo>
                    <a:pt x="3341647" y="269124"/>
                  </a:moveTo>
                  <a:lnTo>
                    <a:pt x="3341647" y="334436"/>
                  </a:lnTo>
                </a:path>
                <a:path w="4110990" h="360679">
                  <a:moveTo>
                    <a:pt x="3374301" y="301780"/>
                  </a:moveTo>
                  <a:lnTo>
                    <a:pt x="3308992" y="301780"/>
                  </a:lnTo>
                </a:path>
                <a:path w="4110990" h="360679">
                  <a:moveTo>
                    <a:pt x="3365279" y="269124"/>
                  </a:moveTo>
                  <a:lnTo>
                    <a:pt x="3365279" y="334436"/>
                  </a:lnTo>
                </a:path>
                <a:path w="4110990" h="360679">
                  <a:moveTo>
                    <a:pt x="3397933" y="301780"/>
                  </a:moveTo>
                  <a:lnTo>
                    <a:pt x="3332752" y="301780"/>
                  </a:lnTo>
                </a:path>
                <a:path w="4110990" h="360679">
                  <a:moveTo>
                    <a:pt x="3377476" y="269124"/>
                  </a:moveTo>
                  <a:lnTo>
                    <a:pt x="3377476" y="334436"/>
                  </a:lnTo>
                </a:path>
                <a:path w="4110990" h="360679">
                  <a:moveTo>
                    <a:pt x="3410004" y="301780"/>
                  </a:moveTo>
                  <a:lnTo>
                    <a:pt x="3344822" y="301780"/>
                  </a:lnTo>
                </a:path>
                <a:path w="4110990" h="360679">
                  <a:moveTo>
                    <a:pt x="3386244" y="269124"/>
                  </a:moveTo>
                  <a:lnTo>
                    <a:pt x="3386244" y="334436"/>
                  </a:lnTo>
                </a:path>
                <a:path w="4110990" h="360679">
                  <a:moveTo>
                    <a:pt x="3418770" y="301780"/>
                  </a:moveTo>
                  <a:lnTo>
                    <a:pt x="3353589" y="301780"/>
                  </a:lnTo>
                </a:path>
                <a:path w="4110990" h="360679">
                  <a:moveTo>
                    <a:pt x="3406954" y="269124"/>
                  </a:moveTo>
                  <a:lnTo>
                    <a:pt x="3406954" y="334436"/>
                  </a:lnTo>
                </a:path>
                <a:path w="4110990" h="360679">
                  <a:moveTo>
                    <a:pt x="3439608" y="301780"/>
                  </a:moveTo>
                  <a:lnTo>
                    <a:pt x="3374301" y="301780"/>
                  </a:lnTo>
                </a:path>
                <a:path w="4110990" h="360679">
                  <a:moveTo>
                    <a:pt x="3395773" y="269124"/>
                  </a:moveTo>
                  <a:lnTo>
                    <a:pt x="3395773" y="334436"/>
                  </a:lnTo>
                </a:path>
                <a:path w="4110990" h="360679">
                  <a:moveTo>
                    <a:pt x="3428427" y="301780"/>
                  </a:moveTo>
                  <a:lnTo>
                    <a:pt x="3363119" y="301780"/>
                  </a:lnTo>
                </a:path>
                <a:path w="4110990" h="360679">
                  <a:moveTo>
                    <a:pt x="3423345" y="269124"/>
                  </a:moveTo>
                  <a:lnTo>
                    <a:pt x="3423345" y="334436"/>
                  </a:lnTo>
                </a:path>
                <a:path w="4110990" h="360679">
                  <a:moveTo>
                    <a:pt x="3455998" y="301780"/>
                  </a:moveTo>
                  <a:lnTo>
                    <a:pt x="3390690" y="301780"/>
                  </a:lnTo>
                </a:path>
                <a:path w="4110990" h="360679">
                  <a:moveTo>
                    <a:pt x="3434908" y="269124"/>
                  </a:moveTo>
                  <a:lnTo>
                    <a:pt x="3434908" y="334436"/>
                  </a:lnTo>
                </a:path>
                <a:path w="4110990" h="360679">
                  <a:moveTo>
                    <a:pt x="3467434" y="301780"/>
                  </a:moveTo>
                  <a:lnTo>
                    <a:pt x="3402254" y="301780"/>
                  </a:lnTo>
                </a:path>
                <a:path w="4110990" h="360679">
                  <a:moveTo>
                    <a:pt x="3440370" y="269124"/>
                  </a:moveTo>
                  <a:lnTo>
                    <a:pt x="3440370" y="334436"/>
                  </a:lnTo>
                </a:path>
                <a:path w="4110990" h="360679">
                  <a:moveTo>
                    <a:pt x="3473024" y="301780"/>
                  </a:moveTo>
                  <a:lnTo>
                    <a:pt x="3407844" y="301780"/>
                  </a:lnTo>
                </a:path>
                <a:path w="4110990" h="360679">
                  <a:moveTo>
                    <a:pt x="3457269" y="269124"/>
                  </a:moveTo>
                  <a:lnTo>
                    <a:pt x="3457269" y="334436"/>
                  </a:lnTo>
                </a:path>
                <a:path w="4110990" h="360679">
                  <a:moveTo>
                    <a:pt x="3489923" y="301780"/>
                  </a:moveTo>
                  <a:lnTo>
                    <a:pt x="3424615" y="301780"/>
                  </a:lnTo>
                </a:path>
                <a:path w="4110990" h="360679">
                  <a:moveTo>
                    <a:pt x="3471373" y="269124"/>
                  </a:moveTo>
                  <a:lnTo>
                    <a:pt x="3471373" y="334436"/>
                  </a:lnTo>
                </a:path>
                <a:path w="4110990" h="360679">
                  <a:moveTo>
                    <a:pt x="3504029" y="301780"/>
                  </a:moveTo>
                  <a:lnTo>
                    <a:pt x="3438719" y="301780"/>
                  </a:lnTo>
                </a:path>
                <a:path w="4110990" h="360679">
                  <a:moveTo>
                    <a:pt x="3490687" y="294918"/>
                  </a:moveTo>
                  <a:lnTo>
                    <a:pt x="3490687" y="360230"/>
                  </a:lnTo>
                </a:path>
                <a:path w="4110990" h="360679">
                  <a:moveTo>
                    <a:pt x="3523340" y="327574"/>
                  </a:moveTo>
                  <a:lnTo>
                    <a:pt x="3458159" y="327574"/>
                  </a:lnTo>
                </a:path>
                <a:path w="4110990" h="360679">
                  <a:moveTo>
                    <a:pt x="3501613" y="294918"/>
                  </a:moveTo>
                  <a:lnTo>
                    <a:pt x="3501613" y="360230"/>
                  </a:lnTo>
                </a:path>
                <a:path w="4110990" h="360679">
                  <a:moveTo>
                    <a:pt x="3534140" y="327574"/>
                  </a:moveTo>
                  <a:lnTo>
                    <a:pt x="3468959" y="327574"/>
                  </a:lnTo>
                </a:path>
                <a:path w="4110990" h="360679">
                  <a:moveTo>
                    <a:pt x="3513302" y="294918"/>
                  </a:moveTo>
                  <a:lnTo>
                    <a:pt x="3513302" y="360230"/>
                  </a:lnTo>
                </a:path>
                <a:path w="4110990" h="360679">
                  <a:moveTo>
                    <a:pt x="3545829" y="327574"/>
                  </a:moveTo>
                  <a:lnTo>
                    <a:pt x="3480648" y="327574"/>
                  </a:lnTo>
                </a:path>
                <a:path w="4110990" h="360679">
                  <a:moveTo>
                    <a:pt x="3529312" y="294918"/>
                  </a:moveTo>
                  <a:lnTo>
                    <a:pt x="3529312" y="360230"/>
                  </a:lnTo>
                </a:path>
                <a:path w="4110990" h="360679">
                  <a:moveTo>
                    <a:pt x="3561966" y="327574"/>
                  </a:moveTo>
                  <a:lnTo>
                    <a:pt x="3496785" y="327574"/>
                  </a:lnTo>
                </a:path>
                <a:path w="4110990" h="360679">
                  <a:moveTo>
                    <a:pt x="3564126" y="294918"/>
                  </a:moveTo>
                  <a:lnTo>
                    <a:pt x="3564126" y="360230"/>
                  </a:lnTo>
                </a:path>
                <a:path w="4110990" h="360679">
                  <a:moveTo>
                    <a:pt x="3596780" y="327574"/>
                  </a:moveTo>
                  <a:lnTo>
                    <a:pt x="3531472" y="327574"/>
                  </a:lnTo>
                </a:path>
                <a:path w="4110990" h="360679">
                  <a:moveTo>
                    <a:pt x="3570226" y="294918"/>
                  </a:moveTo>
                  <a:lnTo>
                    <a:pt x="3570226" y="360230"/>
                  </a:lnTo>
                </a:path>
                <a:path w="4110990" h="360679">
                  <a:moveTo>
                    <a:pt x="3602879" y="327574"/>
                  </a:moveTo>
                  <a:lnTo>
                    <a:pt x="3537570" y="327574"/>
                  </a:lnTo>
                </a:path>
                <a:path w="4110990" h="360679">
                  <a:moveTo>
                    <a:pt x="3585599" y="294918"/>
                  </a:moveTo>
                  <a:lnTo>
                    <a:pt x="3585599" y="360230"/>
                  </a:lnTo>
                </a:path>
                <a:path w="4110990" h="360679">
                  <a:moveTo>
                    <a:pt x="3618254" y="327574"/>
                  </a:moveTo>
                  <a:lnTo>
                    <a:pt x="3553072" y="327574"/>
                  </a:lnTo>
                </a:path>
                <a:path w="4110990" h="360679">
                  <a:moveTo>
                    <a:pt x="3591826" y="294918"/>
                  </a:moveTo>
                  <a:lnTo>
                    <a:pt x="3591826" y="360230"/>
                  </a:lnTo>
                </a:path>
                <a:path w="4110990" h="360679">
                  <a:moveTo>
                    <a:pt x="3624351" y="327574"/>
                  </a:moveTo>
                  <a:lnTo>
                    <a:pt x="3559170" y="327574"/>
                  </a:lnTo>
                </a:path>
                <a:path w="4110990" h="360679">
                  <a:moveTo>
                    <a:pt x="3607454" y="294918"/>
                  </a:moveTo>
                  <a:lnTo>
                    <a:pt x="3607454" y="360230"/>
                  </a:lnTo>
                </a:path>
                <a:path w="4110990" h="360679">
                  <a:moveTo>
                    <a:pt x="3640108" y="327574"/>
                  </a:moveTo>
                  <a:lnTo>
                    <a:pt x="3574799" y="327574"/>
                  </a:lnTo>
                </a:path>
                <a:path w="4110990" h="360679">
                  <a:moveTo>
                    <a:pt x="3624352" y="294918"/>
                  </a:moveTo>
                  <a:lnTo>
                    <a:pt x="3624352" y="360230"/>
                  </a:lnTo>
                </a:path>
                <a:path w="4110990" h="360679">
                  <a:moveTo>
                    <a:pt x="3657006" y="327574"/>
                  </a:moveTo>
                  <a:lnTo>
                    <a:pt x="3591826" y="327574"/>
                  </a:lnTo>
                </a:path>
                <a:path w="4110990" h="360679">
                  <a:moveTo>
                    <a:pt x="3635533" y="294918"/>
                  </a:moveTo>
                  <a:lnTo>
                    <a:pt x="3635533" y="360230"/>
                  </a:lnTo>
                </a:path>
                <a:path w="4110990" h="360679">
                  <a:moveTo>
                    <a:pt x="3668060" y="327574"/>
                  </a:moveTo>
                  <a:lnTo>
                    <a:pt x="3602879" y="327574"/>
                  </a:lnTo>
                </a:path>
                <a:path w="4110990" h="360679">
                  <a:moveTo>
                    <a:pt x="3650908" y="294918"/>
                  </a:moveTo>
                  <a:lnTo>
                    <a:pt x="3650908" y="360230"/>
                  </a:lnTo>
                </a:path>
                <a:path w="4110990" h="360679">
                  <a:moveTo>
                    <a:pt x="3683562" y="327574"/>
                  </a:moveTo>
                  <a:lnTo>
                    <a:pt x="3618254" y="327574"/>
                  </a:lnTo>
                </a:path>
                <a:path w="4110990" h="360679">
                  <a:moveTo>
                    <a:pt x="3659929" y="294918"/>
                  </a:moveTo>
                  <a:lnTo>
                    <a:pt x="3659929" y="360230"/>
                  </a:lnTo>
                </a:path>
                <a:path w="4110990" h="360679">
                  <a:moveTo>
                    <a:pt x="3692455" y="327574"/>
                  </a:moveTo>
                  <a:lnTo>
                    <a:pt x="3627274" y="327574"/>
                  </a:lnTo>
                </a:path>
                <a:path w="4110990" h="360679">
                  <a:moveTo>
                    <a:pt x="3668060" y="294918"/>
                  </a:moveTo>
                  <a:lnTo>
                    <a:pt x="3668060" y="360230"/>
                  </a:lnTo>
                </a:path>
                <a:path w="4110990" h="360679">
                  <a:moveTo>
                    <a:pt x="3700714" y="327574"/>
                  </a:moveTo>
                  <a:lnTo>
                    <a:pt x="3635533" y="327574"/>
                  </a:lnTo>
                </a:path>
                <a:path w="4110990" h="360679">
                  <a:moveTo>
                    <a:pt x="3683562" y="294918"/>
                  </a:moveTo>
                  <a:lnTo>
                    <a:pt x="3683562" y="360230"/>
                  </a:lnTo>
                </a:path>
                <a:path w="4110990" h="360679">
                  <a:moveTo>
                    <a:pt x="3716089" y="327574"/>
                  </a:moveTo>
                  <a:lnTo>
                    <a:pt x="3650908" y="327574"/>
                  </a:lnTo>
                </a:path>
                <a:path w="4110990" h="360679">
                  <a:moveTo>
                    <a:pt x="3705797" y="294918"/>
                  </a:moveTo>
                  <a:lnTo>
                    <a:pt x="3705797" y="360230"/>
                  </a:lnTo>
                </a:path>
                <a:path w="4110990" h="360679">
                  <a:moveTo>
                    <a:pt x="3738451" y="327574"/>
                  </a:moveTo>
                  <a:lnTo>
                    <a:pt x="3673142" y="327574"/>
                  </a:lnTo>
                </a:path>
                <a:path w="4110990" h="360679">
                  <a:moveTo>
                    <a:pt x="3712912" y="294918"/>
                  </a:moveTo>
                  <a:lnTo>
                    <a:pt x="3712912" y="360230"/>
                  </a:lnTo>
                </a:path>
                <a:path w="4110990" h="360679">
                  <a:moveTo>
                    <a:pt x="3745565" y="327574"/>
                  </a:moveTo>
                  <a:lnTo>
                    <a:pt x="3680258" y="327574"/>
                  </a:lnTo>
                </a:path>
                <a:path w="4110990" h="360679">
                  <a:moveTo>
                    <a:pt x="3733369" y="294918"/>
                  </a:moveTo>
                  <a:lnTo>
                    <a:pt x="3733369" y="360230"/>
                  </a:lnTo>
                </a:path>
                <a:path w="4110990" h="360679">
                  <a:moveTo>
                    <a:pt x="3766023" y="327574"/>
                  </a:moveTo>
                  <a:lnTo>
                    <a:pt x="3700714" y="327574"/>
                  </a:lnTo>
                </a:path>
                <a:path w="4110990" h="360679">
                  <a:moveTo>
                    <a:pt x="3766785" y="294918"/>
                  </a:moveTo>
                  <a:lnTo>
                    <a:pt x="3766785" y="360230"/>
                  </a:lnTo>
                </a:path>
                <a:path w="4110990" h="360679">
                  <a:moveTo>
                    <a:pt x="3799439" y="327574"/>
                  </a:moveTo>
                  <a:lnTo>
                    <a:pt x="3734130" y="327574"/>
                  </a:lnTo>
                </a:path>
                <a:path w="4110990" h="360679">
                  <a:moveTo>
                    <a:pt x="3776695" y="294918"/>
                  </a:moveTo>
                  <a:lnTo>
                    <a:pt x="3776695" y="360230"/>
                  </a:lnTo>
                </a:path>
                <a:path w="4110990" h="360679">
                  <a:moveTo>
                    <a:pt x="3809349" y="327574"/>
                  </a:moveTo>
                  <a:lnTo>
                    <a:pt x="3744169" y="327574"/>
                  </a:lnTo>
                </a:path>
                <a:path w="4110990" h="360679">
                  <a:moveTo>
                    <a:pt x="3800455" y="294918"/>
                  </a:moveTo>
                  <a:lnTo>
                    <a:pt x="3800455" y="360230"/>
                  </a:lnTo>
                </a:path>
                <a:path w="4110990" h="360679">
                  <a:moveTo>
                    <a:pt x="3832983" y="327574"/>
                  </a:moveTo>
                  <a:lnTo>
                    <a:pt x="3767801" y="327574"/>
                  </a:lnTo>
                </a:path>
                <a:path w="4110990" h="360679">
                  <a:moveTo>
                    <a:pt x="3828154" y="294918"/>
                  </a:moveTo>
                  <a:lnTo>
                    <a:pt x="3828154" y="360230"/>
                  </a:lnTo>
                </a:path>
                <a:path w="4110990" h="360679">
                  <a:moveTo>
                    <a:pt x="3860808" y="327574"/>
                  </a:moveTo>
                  <a:lnTo>
                    <a:pt x="3795501" y="327574"/>
                  </a:lnTo>
                </a:path>
                <a:path w="4110990" h="360679">
                  <a:moveTo>
                    <a:pt x="3844799" y="294918"/>
                  </a:moveTo>
                  <a:lnTo>
                    <a:pt x="3844799" y="360230"/>
                  </a:lnTo>
                </a:path>
                <a:path w="4110990" h="360679">
                  <a:moveTo>
                    <a:pt x="3877454" y="327574"/>
                  </a:moveTo>
                  <a:lnTo>
                    <a:pt x="3812272" y="327574"/>
                  </a:lnTo>
                </a:path>
                <a:path w="4110990" h="360679">
                  <a:moveTo>
                    <a:pt x="3862079" y="294918"/>
                  </a:moveTo>
                  <a:lnTo>
                    <a:pt x="3862079" y="360230"/>
                  </a:lnTo>
                </a:path>
                <a:path w="4110990" h="360679">
                  <a:moveTo>
                    <a:pt x="3894734" y="327574"/>
                  </a:moveTo>
                  <a:lnTo>
                    <a:pt x="3829426" y="327574"/>
                  </a:lnTo>
                </a:path>
                <a:path w="4110990" h="360679">
                  <a:moveTo>
                    <a:pt x="3878851" y="294918"/>
                  </a:moveTo>
                  <a:lnTo>
                    <a:pt x="3878851" y="360230"/>
                  </a:lnTo>
                </a:path>
                <a:path w="4110990" h="360679">
                  <a:moveTo>
                    <a:pt x="3911504" y="327574"/>
                  </a:moveTo>
                  <a:lnTo>
                    <a:pt x="3846323" y="327574"/>
                  </a:lnTo>
                </a:path>
                <a:path w="4110990" h="360679">
                  <a:moveTo>
                    <a:pt x="3892447" y="294918"/>
                  </a:moveTo>
                  <a:lnTo>
                    <a:pt x="3892447" y="360230"/>
                  </a:lnTo>
                </a:path>
                <a:path w="4110990" h="360679">
                  <a:moveTo>
                    <a:pt x="3925101" y="327574"/>
                  </a:moveTo>
                  <a:lnTo>
                    <a:pt x="3859792" y="327574"/>
                  </a:lnTo>
                </a:path>
                <a:path w="4110990" h="360679">
                  <a:moveTo>
                    <a:pt x="3909472" y="294918"/>
                  </a:moveTo>
                  <a:lnTo>
                    <a:pt x="3909472" y="360230"/>
                  </a:lnTo>
                </a:path>
                <a:path w="4110990" h="360679">
                  <a:moveTo>
                    <a:pt x="3941998" y="327574"/>
                  </a:moveTo>
                  <a:lnTo>
                    <a:pt x="3876817" y="327574"/>
                  </a:lnTo>
                </a:path>
                <a:path w="4110990" h="360679">
                  <a:moveTo>
                    <a:pt x="3927387" y="294918"/>
                  </a:moveTo>
                  <a:lnTo>
                    <a:pt x="3927387" y="360230"/>
                  </a:lnTo>
                </a:path>
                <a:path w="4110990" h="360679">
                  <a:moveTo>
                    <a:pt x="3959914" y="327574"/>
                  </a:moveTo>
                  <a:lnTo>
                    <a:pt x="3894733" y="327574"/>
                  </a:lnTo>
                </a:path>
                <a:path w="4110990" h="360679">
                  <a:moveTo>
                    <a:pt x="3935773" y="294918"/>
                  </a:moveTo>
                  <a:lnTo>
                    <a:pt x="3935773" y="360230"/>
                  </a:lnTo>
                </a:path>
                <a:path w="4110990" h="360679">
                  <a:moveTo>
                    <a:pt x="3968427" y="327574"/>
                  </a:moveTo>
                  <a:lnTo>
                    <a:pt x="3903119" y="327574"/>
                  </a:lnTo>
                </a:path>
                <a:path w="4110990" h="360679">
                  <a:moveTo>
                    <a:pt x="3979608" y="294918"/>
                  </a:moveTo>
                  <a:lnTo>
                    <a:pt x="3979608" y="360230"/>
                  </a:lnTo>
                </a:path>
                <a:path w="4110990" h="360679">
                  <a:moveTo>
                    <a:pt x="4012263" y="327574"/>
                  </a:moveTo>
                  <a:lnTo>
                    <a:pt x="3947081" y="327574"/>
                  </a:lnTo>
                </a:path>
                <a:path w="4110990" h="360679">
                  <a:moveTo>
                    <a:pt x="4015694" y="294918"/>
                  </a:moveTo>
                  <a:lnTo>
                    <a:pt x="4015694" y="360230"/>
                  </a:lnTo>
                </a:path>
                <a:path w="4110990" h="360679">
                  <a:moveTo>
                    <a:pt x="4048347" y="327574"/>
                  </a:moveTo>
                  <a:lnTo>
                    <a:pt x="3983039" y="327574"/>
                  </a:lnTo>
                </a:path>
                <a:path w="4110990" h="360679">
                  <a:moveTo>
                    <a:pt x="4025604" y="294918"/>
                  </a:moveTo>
                  <a:lnTo>
                    <a:pt x="4025604" y="360230"/>
                  </a:lnTo>
                </a:path>
                <a:path w="4110990" h="360679">
                  <a:moveTo>
                    <a:pt x="4058130" y="327574"/>
                  </a:moveTo>
                  <a:lnTo>
                    <a:pt x="3992949" y="327574"/>
                  </a:lnTo>
                </a:path>
                <a:path w="4110990" h="360679">
                  <a:moveTo>
                    <a:pt x="4065119" y="294918"/>
                  </a:moveTo>
                  <a:lnTo>
                    <a:pt x="4065119" y="360230"/>
                  </a:lnTo>
                </a:path>
                <a:path w="4110990" h="360679">
                  <a:moveTo>
                    <a:pt x="4097773" y="327574"/>
                  </a:moveTo>
                  <a:lnTo>
                    <a:pt x="4032592" y="327574"/>
                  </a:lnTo>
                </a:path>
                <a:path w="4110990" h="360679">
                  <a:moveTo>
                    <a:pt x="4077952" y="294918"/>
                  </a:moveTo>
                  <a:lnTo>
                    <a:pt x="4077952" y="360230"/>
                  </a:lnTo>
                </a:path>
                <a:path w="4110990" h="360679">
                  <a:moveTo>
                    <a:pt x="4110606" y="327574"/>
                  </a:moveTo>
                  <a:lnTo>
                    <a:pt x="4045426" y="327574"/>
                  </a:lnTo>
                </a:path>
                <a:path w="4110990" h="360679">
                  <a:moveTo>
                    <a:pt x="2580817" y="155146"/>
                  </a:moveTo>
                  <a:lnTo>
                    <a:pt x="2580817" y="220331"/>
                  </a:lnTo>
                </a:path>
                <a:path w="4110990" h="360679">
                  <a:moveTo>
                    <a:pt x="2613472" y="187802"/>
                  </a:moveTo>
                  <a:lnTo>
                    <a:pt x="2548163" y="187802"/>
                  </a:lnTo>
                </a:path>
              </a:pathLst>
            </a:custGeom>
            <a:ln w="12699">
              <a:solidFill>
                <a:srgbClr val="DB27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6" name="object 22"/>
            <p:cNvSpPr/>
            <p:nvPr/>
          </p:nvSpPr>
          <p:spPr>
            <a:xfrm>
              <a:off x="9281845" y="2633896"/>
              <a:ext cx="0" cy="375920"/>
            </a:xfrm>
            <a:custGeom>
              <a:avLst/>
              <a:gdLst/>
              <a:ahLst/>
              <a:cxnLst/>
              <a:rect l="l" t="t" r="r" b="b"/>
              <a:pathLst>
                <a:path h="375919">
                  <a:moveTo>
                    <a:pt x="0" y="0"/>
                  </a:moveTo>
                  <a:lnTo>
                    <a:pt x="0" y="375885"/>
                  </a:lnTo>
                </a:path>
              </a:pathLst>
            </a:custGeom>
            <a:ln w="9524">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7" name="object 23"/>
            <p:cNvSpPr/>
            <p:nvPr/>
          </p:nvSpPr>
          <p:spPr>
            <a:xfrm>
              <a:off x="9266112" y="3009782"/>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8" name="object 24"/>
            <p:cNvSpPr/>
            <p:nvPr/>
          </p:nvSpPr>
          <p:spPr>
            <a:xfrm>
              <a:off x="9266112" y="3009782"/>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129" name="object 25"/>
          <p:cNvSpPr/>
          <p:nvPr/>
        </p:nvSpPr>
        <p:spPr>
          <a:xfrm>
            <a:off x="1517010" y="2986151"/>
            <a:ext cx="4425950" cy="1750060"/>
          </a:xfrm>
          <a:custGeom>
            <a:avLst/>
            <a:gdLst/>
            <a:ahLst/>
            <a:cxnLst/>
            <a:rect l="l" t="t" r="r" b="b"/>
            <a:pathLst>
              <a:path w="4425950" h="1750060">
                <a:moveTo>
                  <a:pt x="0" y="0"/>
                </a:moveTo>
                <a:lnTo>
                  <a:pt x="0" y="1749568"/>
                </a:lnTo>
                <a:lnTo>
                  <a:pt x="4425712" y="1749568"/>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30" name="object 26"/>
          <p:cNvSpPr txBox="1"/>
          <p:nvPr/>
        </p:nvSpPr>
        <p:spPr>
          <a:xfrm>
            <a:off x="1474066" y="4776901"/>
            <a:ext cx="895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44546A"/>
                </a:solidFill>
                <a:effectLst/>
                <a:uLnTx/>
                <a:uFillTx/>
                <a:latin typeface="Arial"/>
                <a:ea typeface="+mn-ea"/>
                <a:cs typeface="Arial"/>
                <a:sym typeface="Arial"/>
              </a:rPr>
              <a:t>0</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31" name="object 27"/>
          <p:cNvSpPr txBox="1"/>
          <p:nvPr/>
        </p:nvSpPr>
        <p:spPr>
          <a:xfrm>
            <a:off x="1839995" y="4776901"/>
            <a:ext cx="895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44546A"/>
                </a:solidFill>
                <a:effectLst/>
                <a:uLnTx/>
                <a:uFillTx/>
                <a:latin typeface="Arial"/>
                <a:ea typeface="+mn-ea"/>
                <a:cs typeface="Arial"/>
                <a:sym typeface="Arial"/>
              </a:rPr>
              <a:t>6</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32" name="object 28"/>
          <p:cNvSpPr txBox="1"/>
          <p:nvPr/>
        </p:nvSpPr>
        <p:spPr>
          <a:xfrm>
            <a:off x="2178345" y="4776901"/>
            <a:ext cx="1530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12</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33" name="object 29"/>
          <p:cNvSpPr txBox="1"/>
          <p:nvPr/>
        </p:nvSpPr>
        <p:spPr>
          <a:xfrm>
            <a:off x="2546561" y="4776901"/>
            <a:ext cx="1530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18</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34" name="object 30"/>
          <p:cNvSpPr txBox="1"/>
          <p:nvPr/>
        </p:nvSpPr>
        <p:spPr>
          <a:xfrm>
            <a:off x="5131827" y="4776901"/>
            <a:ext cx="1530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60</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35" name="object 31"/>
          <p:cNvSpPr txBox="1"/>
          <p:nvPr/>
        </p:nvSpPr>
        <p:spPr>
          <a:xfrm>
            <a:off x="5869023" y="4776901"/>
            <a:ext cx="1530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72</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36" name="object 32"/>
          <p:cNvSpPr txBox="1"/>
          <p:nvPr/>
        </p:nvSpPr>
        <p:spPr>
          <a:xfrm>
            <a:off x="5499409" y="4776901"/>
            <a:ext cx="1530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66</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137" name="object 33"/>
          <p:cNvGrpSpPr/>
          <p:nvPr/>
        </p:nvGrpSpPr>
        <p:grpSpPr>
          <a:xfrm>
            <a:off x="1472157" y="2947777"/>
            <a:ext cx="4471670" cy="1833011"/>
            <a:chOff x="1434987" y="2947777"/>
            <a:chExt cx="4471670" cy="1833011"/>
          </a:xfrm>
        </p:grpSpPr>
        <p:sp>
          <p:nvSpPr>
            <p:cNvPr id="138" name="object 34"/>
            <p:cNvSpPr/>
            <p:nvPr/>
          </p:nvSpPr>
          <p:spPr>
            <a:xfrm>
              <a:off x="1434987" y="2986278"/>
              <a:ext cx="4471670" cy="1794510"/>
            </a:xfrm>
            <a:custGeom>
              <a:avLst/>
              <a:gdLst/>
              <a:ahLst/>
              <a:cxnLst/>
              <a:rect l="l" t="t" r="r" b="b"/>
              <a:pathLst>
                <a:path w="4471670" h="1794510">
                  <a:moveTo>
                    <a:pt x="44851" y="1749441"/>
                  </a:moveTo>
                  <a:lnTo>
                    <a:pt x="44851" y="1794168"/>
                  </a:lnTo>
                </a:path>
                <a:path w="4471670" h="1794510">
                  <a:moveTo>
                    <a:pt x="410907" y="1749441"/>
                  </a:moveTo>
                  <a:lnTo>
                    <a:pt x="410907" y="1794168"/>
                  </a:lnTo>
                </a:path>
                <a:path w="4471670" h="1794510">
                  <a:moveTo>
                    <a:pt x="780394" y="1749441"/>
                  </a:moveTo>
                  <a:lnTo>
                    <a:pt x="780394" y="1794168"/>
                  </a:lnTo>
                </a:path>
                <a:path w="4471670" h="1794510">
                  <a:moveTo>
                    <a:pt x="1148611" y="1749441"/>
                  </a:moveTo>
                  <a:lnTo>
                    <a:pt x="1148611" y="1794168"/>
                  </a:lnTo>
                </a:path>
                <a:path w="4471670" h="1794510">
                  <a:moveTo>
                    <a:pt x="1516954" y="1749441"/>
                  </a:moveTo>
                  <a:lnTo>
                    <a:pt x="1516954" y="1794168"/>
                  </a:lnTo>
                </a:path>
                <a:path w="4471670" h="1794510">
                  <a:moveTo>
                    <a:pt x="1886188" y="1749441"/>
                  </a:moveTo>
                  <a:lnTo>
                    <a:pt x="1886188" y="1794168"/>
                  </a:lnTo>
                </a:path>
                <a:path w="4471670" h="1794510">
                  <a:moveTo>
                    <a:pt x="2259106" y="1749568"/>
                  </a:moveTo>
                  <a:lnTo>
                    <a:pt x="2259106" y="1794168"/>
                  </a:lnTo>
                </a:path>
                <a:path w="4471670" h="1794510">
                  <a:moveTo>
                    <a:pt x="2996427" y="1749568"/>
                  </a:moveTo>
                  <a:lnTo>
                    <a:pt x="2996427" y="1794168"/>
                  </a:lnTo>
                </a:path>
                <a:path w="4471670" h="1794510">
                  <a:moveTo>
                    <a:pt x="2627956" y="1749568"/>
                  </a:moveTo>
                  <a:lnTo>
                    <a:pt x="2627956" y="1794168"/>
                  </a:lnTo>
                </a:path>
                <a:path w="4471670" h="1794510">
                  <a:moveTo>
                    <a:pt x="3364771" y="1749441"/>
                  </a:moveTo>
                  <a:lnTo>
                    <a:pt x="3364771" y="1794168"/>
                  </a:lnTo>
                </a:path>
                <a:path w="4471670" h="1794510">
                  <a:moveTo>
                    <a:pt x="3733877" y="1749441"/>
                  </a:moveTo>
                  <a:lnTo>
                    <a:pt x="3733877" y="1794168"/>
                  </a:lnTo>
                </a:path>
                <a:path w="4471670" h="1794510">
                  <a:moveTo>
                    <a:pt x="4471072" y="1749441"/>
                  </a:moveTo>
                  <a:lnTo>
                    <a:pt x="4471072" y="1794168"/>
                  </a:lnTo>
                </a:path>
                <a:path w="4471670" h="1794510">
                  <a:moveTo>
                    <a:pt x="4101458" y="1749441"/>
                  </a:moveTo>
                  <a:lnTo>
                    <a:pt x="4101458" y="1794168"/>
                  </a:lnTo>
                </a:path>
                <a:path w="4471670" h="1794510">
                  <a:moveTo>
                    <a:pt x="44851" y="1749441"/>
                  </a:moveTo>
                  <a:lnTo>
                    <a:pt x="0" y="1749441"/>
                  </a:lnTo>
                </a:path>
                <a:path w="4471670" h="1794510">
                  <a:moveTo>
                    <a:pt x="44851" y="1399502"/>
                  </a:moveTo>
                  <a:lnTo>
                    <a:pt x="0" y="1399502"/>
                  </a:lnTo>
                </a:path>
                <a:path w="4471670" h="1794510">
                  <a:moveTo>
                    <a:pt x="44851" y="1224532"/>
                  </a:moveTo>
                  <a:lnTo>
                    <a:pt x="0" y="1224532"/>
                  </a:lnTo>
                </a:path>
                <a:path w="4471670" h="1794510">
                  <a:moveTo>
                    <a:pt x="44851" y="1049691"/>
                  </a:moveTo>
                  <a:lnTo>
                    <a:pt x="0" y="1049691"/>
                  </a:lnTo>
                </a:path>
                <a:path w="4471670" h="1794510">
                  <a:moveTo>
                    <a:pt x="44851" y="1574471"/>
                  </a:moveTo>
                  <a:lnTo>
                    <a:pt x="126" y="1574471"/>
                  </a:lnTo>
                </a:path>
                <a:path w="4471670" h="1794510">
                  <a:moveTo>
                    <a:pt x="44851" y="874720"/>
                  </a:moveTo>
                  <a:lnTo>
                    <a:pt x="0" y="874720"/>
                  </a:lnTo>
                </a:path>
                <a:path w="4471670" h="1794510">
                  <a:moveTo>
                    <a:pt x="44851" y="699751"/>
                  </a:moveTo>
                  <a:lnTo>
                    <a:pt x="0" y="699751"/>
                  </a:lnTo>
                </a:path>
                <a:path w="4471670" h="1794510">
                  <a:moveTo>
                    <a:pt x="44851" y="524781"/>
                  </a:moveTo>
                  <a:lnTo>
                    <a:pt x="0" y="524781"/>
                  </a:lnTo>
                </a:path>
                <a:path w="4471670" h="1794510">
                  <a:moveTo>
                    <a:pt x="44851" y="349811"/>
                  </a:moveTo>
                  <a:lnTo>
                    <a:pt x="0" y="349811"/>
                  </a:lnTo>
                </a:path>
                <a:path w="4471670" h="1794510">
                  <a:moveTo>
                    <a:pt x="44851" y="174969"/>
                  </a:moveTo>
                  <a:lnTo>
                    <a:pt x="0" y="174969"/>
                  </a:lnTo>
                </a:path>
                <a:path w="4471670" h="1794510">
                  <a:moveTo>
                    <a:pt x="44851" y="0"/>
                  </a:moveTo>
                  <a:lnTo>
                    <a:pt x="0" y="0"/>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39" name="object 35"/>
            <p:cNvSpPr/>
            <p:nvPr/>
          </p:nvSpPr>
          <p:spPr>
            <a:xfrm>
              <a:off x="1479839" y="2986278"/>
              <a:ext cx="4265295" cy="946785"/>
            </a:xfrm>
            <a:custGeom>
              <a:avLst/>
              <a:gdLst/>
              <a:ahLst/>
              <a:cxnLst/>
              <a:rect l="l" t="t" r="r" b="b"/>
              <a:pathLst>
                <a:path w="4265295" h="946785">
                  <a:moveTo>
                    <a:pt x="0" y="0"/>
                  </a:moveTo>
                  <a:lnTo>
                    <a:pt x="335943" y="0"/>
                  </a:lnTo>
                  <a:lnTo>
                    <a:pt x="335943" y="10545"/>
                  </a:lnTo>
                  <a:lnTo>
                    <a:pt x="465415" y="10545"/>
                  </a:lnTo>
                  <a:lnTo>
                    <a:pt x="465415" y="18678"/>
                  </a:lnTo>
                  <a:lnTo>
                    <a:pt x="598573" y="18678"/>
                  </a:lnTo>
                  <a:lnTo>
                    <a:pt x="598573" y="23760"/>
                  </a:lnTo>
                  <a:lnTo>
                    <a:pt x="662992" y="23760"/>
                  </a:lnTo>
                  <a:lnTo>
                    <a:pt x="662992" y="29732"/>
                  </a:lnTo>
                  <a:lnTo>
                    <a:pt x="689547" y="29732"/>
                  </a:lnTo>
                  <a:lnTo>
                    <a:pt x="689547" y="34688"/>
                  </a:lnTo>
                  <a:lnTo>
                    <a:pt x="709623" y="34688"/>
                  </a:lnTo>
                  <a:lnTo>
                    <a:pt x="709623" y="39262"/>
                  </a:lnTo>
                  <a:lnTo>
                    <a:pt x="755872" y="39262"/>
                  </a:lnTo>
                  <a:lnTo>
                    <a:pt x="755872" y="46632"/>
                  </a:lnTo>
                  <a:lnTo>
                    <a:pt x="849641" y="46632"/>
                  </a:lnTo>
                  <a:lnTo>
                    <a:pt x="849641" y="51715"/>
                  </a:lnTo>
                  <a:lnTo>
                    <a:pt x="890427" y="51715"/>
                  </a:lnTo>
                  <a:lnTo>
                    <a:pt x="890427" y="59466"/>
                  </a:lnTo>
                  <a:lnTo>
                    <a:pt x="909613" y="59466"/>
                  </a:lnTo>
                  <a:lnTo>
                    <a:pt x="909613" y="68106"/>
                  </a:lnTo>
                  <a:lnTo>
                    <a:pt x="983180" y="68106"/>
                  </a:lnTo>
                  <a:lnTo>
                    <a:pt x="983180" y="72681"/>
                  </a:lnTo>
                  <a:lnTo>
                    <a:pt x="1014945" y="72681"/>
                  </a:lnTo>
                  <a:lnTo>
                    <a:pt x="1014945" y="96061"/>
                  </a:lnTo>
                  <a:lnTo>
                    <a:pt x="1017105" y="96061"/>
                  </a:lnTo>
                  <a:lnTo>
                    <a:pt x="1017105" y="111563"/>
                  </a:lnTo>
                  <a:lnTo>
                    <a:pt x="1021679" y="111563"/>
                  </a:lnTo>
                  <a:lnTo>
                    <a:pt x="1021679" y="118043"/>
                  </a:lnTo>
                  <a:lnTo>
                    <a:pt x="1050903" y="118043"/>
                  </a:lnTo>
                  <a:lnTo>
                    <a:pt x="1050903" y="122617"/>
                  </a:lnTo>
                  <a:lnTo>
                    <a:pt x="1073773" y="122617"/>
                  </a:lnTo>
                  <a:lnTo>
                    <a:pt x="1073773" y="128081"/>
                  </a:lnTo>
                  <a:lnTo>
                    <a:pt x="1107190" y="128081"/>
                  </a:lnTo>
                  <a:lnTo>
                    <a:pt x="1107190" y="133037"/>
                  </a:lnTo>
                  <a:lnTo>
                    <a:pt x="1264997" y="133037"/>
                  </a:lnTo>
                  <a:lnTo>
                    <a:pt x="1264997" y="141296"/>
                  </a:lnTo>
                  <a:lnTo>
                    <a:pt x="1356098" y="141296"/>
                  </a:lnTo>
                  <a:lnTo>
                    <a:pt x="1356098" y="148666"/>
                  </a:lnTo>
                  <a:lnTo>
                    <a:pt x="1360672" y="148666"/>
                  </a:lnTo>
                  <a:lnTo>
                    <a:pt x="1360672" y="160102"/>
                  </a:lnTo>
                  <a:lnTo>
                    <a:pt x="1368931" y="160102"/>
                  </a:lnTo>
                  <a:lnTo>
                    <a:pt x="1422423" y="160102"/>
                  </a:lnTo>
                  <a:lnTo>
                    <a:pt x="1422423" y="166963"/>
                  </a:lnTo>
                  <a:lnTo>
                    <a:pt x="1458126" y="166963"/>
                  </a:lnTo>
                  <a:lnTo>
                    <a:pt x="1458126" y="172427"/>
                  </a:lnTo>
                  <a:lnTo>
                    <a:pt x="1558757" y="172427"/>
                  </a:lnTo>
                  <a:lnTo>
                    <a:pt x="1558757" y="180178"/>
                  </a:lnTo>
                  <a:lnTo>
                    <a:pt x="1670823" y="180178"/>
                  </a:lnTo>
                  <a:lnTo>
                    <a:pt x="1670823" y="185642"/>
                  </a:lnTo>
                  <a:lnTo>
                    <a:pt x="1703223" y="185642"/>
                  </a:lnTo>
                  <a:lnTo>
                    <a:pt x="1703223" y="191233"/>
                  </a:lnTo>
                  <a:lnTo>
                    <a:pt x="1859759" y="191233"/>
                  </a:lnTo>
                  <a:lnTo>
                    <a:pt x="1859759" y="195299"/>
                  </a:lnTo>
                  <a:lnTo>
                    <a:pt x="1905881" y="195299"/>
                  </a:lnTo>
                  <a:lnTo>
                    <a:pt x="1905881" y="204956"/>
                  </a:lnTo>
                  <a:lnTo>
                    <a:pt x="2027096" y="204956"/>
                  </a:lnTo>
                  <a:lnTo>
                    <a:pt x="2027096" y="221856"/>
                  </a:lnTo>
                  <a:lnTo>
                    <a:pt x="2034973" y="221856"/>
                  </a:lnTo>
                  <a:lnTo>
                    <a:pt x="2034973" y="231005"/>
                  </a:lnTo>
                  <a:lnTo>
                    <a:pt x="2041327" y="231005"/>
                  </a:lnTo>
                  <a:lnTo>
                    <a:pt x="2041327" y="243838"/>
                  </a:lnTo>
                  <a:lnTo>
                    <a:pt x="2049966" y="243838"/>
                  </a:lnTo>
                  <a:lnTo>
                    <a:pt x="2049966" y="258832"/>
                  </a:lnTo>
                  <a:lnTo>
                    <a:pt x="2084780" y="258832"/>
                  </a:lnTo>
                  <a:lnTo>
                    <a:pt x="2084780" y="264423"/>
                  </a:lnTo>
                  <a:lnTo>
                    <a:pt x="2118197" y="264423"/>
                  </a:lnTo>
                  <a:lnTo>
                    <a:pt x="2118197" y="269887"/>
                  </a:lnTo>
                  <a:lnTo>
                    <a:pt x="2168004" y="269887"/>
                  </a:lnTo>
                  <a:lnTo>
                    <a:pt x="2168004" y="274461"/>
                  </a:lnTo>
                  <a:lnTo>
                    <a:pt x="2303449" y="274461"/>
                  </a:lnTo>
                  <a:lnTo>
                    <a:pt x="2303449" y="279035"/>
                  </a:lnTo>
                  <a:lnTo>
                    <a:pt x="2310311" y="279035"/>
                  </a:lnTo>
                  <a:lnTo>
                    <a:pt x="2310311" y="284499"/>
                  </a:lnTo>
                  <a:lnTo>
                    <a:pt x="2344107" y="284499"/>
                  </a:lnTo>
                  <a:lnTo>
                    <a:pt x="2344107" y="293648"/>
                  </a:lnTo>
                  <a:lnTo>
                    <a:pt x="2356559" y="293648"/>
                  </a:lnTo>
                  <a:lnTo>
                    <a:pt x="2356559" y="304194"/>
                  </a:lnTo>
                  <a:lnTo>
                    <a:pt x="2371171" y="304194"/>
                  </a:lnTo>
                  <a:lnTo>
                    <a:pt x="2371171" y="309277"/>
                  </a:lnTo>
                  <a:lnTo>
                    <a:pt x="2378922" y="309277"/>
                  </a:lnTo>
                  <a:lnTo>
                    <a:pt x="2378922" y="324779"/>
                  </a:lnTo>
                  <a:lnTo>
                    <a:pt x="2388070" y="324779"/>
                  </a:lnTo>
                  <a:lnTo>
                    <a:pt x="2388070" y="342187"/>
                  </a:lnTo>
                  <a:lnTo>
                    <a:pt x="2423773" y="342187"/>
                  </a:lnTo>
                  <a:lnTo>
                    <a:pt x="2423773" y="348159"/>
                  </a:lnTo>
                  <a:lnTo>
                    <a:pt x="2490606" y="348159"/>
                  </a:lnTo>
                  <a:lnTo>
                    <a:pt x="2490606" y="354004"/>
                  </a:lnTo>
                  <a:lnTo>
                    <a:pt x="2539016" y="354004"/>
                  </a:lnTo>
                  <a:lnTo>
                    <a:pt x="2539016" y="363153"/>
                  </a:lnTo>
                  <a:lnTo>
                    <a:pt x="2553627" y="363153"/>
                  </a:lnTo>
                  <a:lnTo>
                    <a:pt x="2553627" y="368236"/>
                  </a:lnTo>
                  <a:lnTo>
                    <a:pt x="2589331" y="368236"/>
                  </a:lnTo>
                  <a:lnTo>
                    <a:pt x="2589331" y="377003"/>
                  </a:lnTo>
                  <a:lnTo>
                    <a:pt x="2617284" y="377003"/>
                  </a:lnTo>
                  <a:lnTo>
                    <a:pt x="2617284" y="382848"/>
                  </a:lnTo>
                  <a:lnTo>
                    <a:pt x="2675858" y="382848"/>
                  </a:lnTo>
                  <a:lnTo>
                    <a:pt x="2675858" y="391107"/>
                  </a:lnTo>
                  <a:lnTo>
                    <a:pt x="2686786" y="391107"/>
                  </a:lnTo>
                  <a:lnTo>
                    <a:pt x="2686786" y="397461"/>
                  </a:lnTo>
                  <a:lnTo>
                    <a:pt x="2711434" y="397461"/>
                  </a:lnTo>
                  <a:lnTo>
                    <a:pt x="2711434" y="413091"/>
                  </a:lnTo>
                  <a:lnTo>
                    <a:pt x="2723886" y="413091"/>
                  </a:lnTo>
                  <a:lnTo>
                    <a:pt x="2723886" y="426814"/>
                  </a:lnTo>
                  <a:lnTo>
                    <a:pt x="2768611" y="426814"/>
                  </a:lnTo>
                  <a:lnTo>
                    <a:pt x="2768611" y="443204"/>
                  </a:lnTo>
                  <a:lnTo>
                    <a:pt x="2816766" y="443204"/>
                  </a:lnTo>
                  <a:lnTo>
                    <a:pt x="2816766" y="452353"/>
                  </a:lnTo>
                  <a:lnTo>
                    <a:pt x="2846498" y="452353"/>
                  </a:lnTo>
                  <a:lnTo>
                    <a:pt x="2846498" y="464806"/>
                  </a:lnTo>
                  <a:lnTo>
                    <a:pt x="2858950" y="464806"/>
                  </a:lnTo>
                  <a:lnTo>
                    <a:pt x="2858950" y="471159"/>
                  </a:lnTo>
                  <a:lnTo>
                    <a:pt x="2921971" y="471159"/>
                  </a:lnTo>
                  <a:lnTo>
                    <a:pt x="2921971" y="477131"/>
                  </a:lnTo>
                  <a:lnTo>
                    <a:pt x="2988296" y="477131"/>
                  </a:lnTo>
                  <a:lnTo>
                    <a:pt x="2988296" y="488948"/>
                  </a:lnTo>
                  <a:lnTo>
                    <a:pt x="3014724" y="488948"/>
                  </a:lnTo>
                  <a:lnTo>
                    <a:pt x="3014724" y="497716"/>
                  </a:lnTo>
                  <a:lnTo>
                    <a:pt x="3048904" y="497716"/>
                  </a:lnTo>
                  <a:lnTo>
                    <a:pt x="3048904" y="545239"/>
                  </a:lnTo>
                  <a:lnTo>
                    <a:pt x="3061481" y="545239"/>
                  </a:lnTo>
                  <a:lnTo>
                    <a:pt x="3061481" y="564171"/>
                  </a:lnTo>
                  <a:lnTo>
                    <a:pt x="3068724" y="564171"/>
                  </a:lnTo>
                  <a:lnTo>
                    <a:pt x="3068724" y="575861"/>
                  </a:lnTo>
                  <a:lnTo>
                    <a:pt x="3282818" y="575861"/>
                  </a:lnTo>
                  <a:lnTo>
                    <a:pt x="3282818" y="590219"/>
                  </a:lnTo>
                  <a:lnTo>
                    <a:pt x="3304799" y="590219"/>
                  </a:lnTo>
                  <a:lnTo>
                    <a:pt x="3304799" y="606992"/>
                  </a:lnTo>
                  <a:lnTo>
                    <a:pt x="3343679" y="606992"/>
                  </a:lnTo>
                  <a:lnTo>
                    <a:pt x="3343679" y="623511"/>
                  </a:lnTo>
                  <a:lnTo>
                    <a:pt x="3376206" y="623511"/>
                  </a:lnTo>
                  <a:lnTo>
                    <a:pt x="3376206" y="641808"/>
                  </a:lnTo>
                  <a:lnTo>
                    <a:pt x="3389420" y="641808"/>
                  </a:lnTo>
                  <a:lnTo>
                    <a:pt x="3389420" y="658327"/>
                  </a:lnTo>
                  <a:lnTo>
                    <a:pt x="3504663" y="658327"/>
                  </a:lnTo>
                  <a:lnTo>
                    <a:pt x="3504663" y="684375"/>
                  </a:lnTo>
                  <a:lnTo>
                    <a:pt x="3792959" y="684375"/>
                  </a:lnTo>
                  <a:lnTo>
                    <a:pt x="3792959" y="782216"/>
                  </a:lnTo>
                  <a:lnTo>
                    <a:pt x="4046314" y="782216"/>
                  </a:lnTo>
                  <a:lnTo>
                    <a:pt x="4046314" y="946512"/>
                  </a:lnTo>
                  <a:lnTo>
                    <a:pt x="4264983" y="946512"/>
                  </a:lnTo>
                </a:path>
              </a:pathLst>
            </a:custGeom>
            <a:ln w="28574">
              <a:solidFill>
                <a:srgbClr val="DB27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0" name="object 36"/>
            <p:cNvSpPr/>
            <p:nvPr/>
          </p:nvSpPr>
          <p:spPr>
            <a:xfrm>
              <a:off x="1479839" y="2986278"/>
              <a:ext cx="4286885" cy="1167130"/>
            </a:xfrm>
            <a:custGeom>
              <a:avLst/>
              <a:gdLst/>
              <a:ahLst/>
              <a:cxnLst/>
              <a:rect l="l" t="t" r="r" b="b"/>
              <a:pathLst>
                <a:path w="4286885" h="1167129">
                  <a:moveTo>
                    <a:pt x="0" y="0"/>
                  </a:moveTo>
                  <a:lnTo>
                    <a:pt x="60098" y="0"/>
                  </a:lnTo>
                  <a:lnTo>
                    <a:pt x="60098" y="5209"/>
                  </a:lnTo>
                  <a:lnTo>
                    <a:pt x="77632" y="5209"/>
                  </a:lnTo>
                  <a:lnTo>
                    <a:pt x="77632" y="11689"/>
                  </a:lnTo>
                  <a:lnTo>
                    <a:pt x="127312" y="11689"/>
                  </a:lnTo>
                  <a:lnTo>
                    <a:pt x="127312" y="17153"/>
                  </a:lnTo>
                  <a:lnTo>
                    <a:pt x="134300" y="17153"/>
                  </a:lnTo>
                  <a:lnTo>
                    <a:pt x="134300" y="23633"/>
                  </a:lnTo>
                  <a:lnTo>
                    <a:pt x="146371" y="23633"/>
                  </a:lnTo>
                  <a:lnTo>
                    <a:pt x="146371" y="36721"/>
                  </a:lnTo>
                  <a:lnTo>
                    <a:pt x="156917" y="36721"/>
                  </a:lnTo>
                  <a:lnTo>
                    <a:pt x="156917" y="47776"/>
                  </a:lnTo>
                  <a:lnTo>
                    <a:pt x="165430" y="47776"/>
                  </a:lnTo>
                  <a:lnTo>
                    <a:pt x="165430" y="68869"/>
                  </a:lnTo>
                  <a:lnTo>
                    <a:pt x="172926" y="68869"/>
                  </a:lnTo>
                  <a:lnTo>
                    <a:pt x="172926" y="83989"/>
                  </a:lnTo>
                  <a:lnTo>
                    <a:pt x="178008" y="83989"/>
                  </a:lnTo>
                  <a:lnTo>
                    <a:pt x="178008" y="90978"/>
                  </a:lnTo>
                  <a:lnTo>
                    <a:pt x="185505" y="90978"/>
                  </a:lnTo>
                  <a:lnTo>
                    <a:pt x="185505" y="96061"/>
                  </a:lnTo>
                  <a:lnTo>
                    <a:pt x="219176" y="96061"/>
                  </a:lnTo>
                  <a:lnTo>
                    <a:pt x="219176" y="102541"/>
                  </a:lnTo>
                  <a:lnTo>
                    <a:pt x="246747" y="102541"/>
                  </a:lnTo>
                  <a:lnTo>
                    <a:pt x="246747" y="110038"/>
                  </a:lnTo>
                  <a:lnTo>
                    <a:pt x="255768" y="110038"/>
                  </a:lnTo>
                  <a:lnTo>
                    <a:pt x="255768" y="115502"/>
                  </a:lnTo>
                  <a:lnTo>
                    <a:pt x="267331" y="115502"/>
                  </a:lnTo>
                  <a:lnTo>
                    <a:pt x="267331" y="119314"/>
                  </a:lnTo>
                  <a:lnTo>
                    <a:pt x="288804" y="119314"/>
                  </a:lnTo>
                  <a:lnTo>
                    <a:pt x="288804" y="128081"/>
                  </a:lnTo>
                  <a:lnTo>
                    <a:pt x="296300" y="128081"/>
                  </a:lnTo>
                  <a:lnTo>
                    <a:pt x="296300" y="133926"/>
                  </a:lnTo>
                  <a:lnTo>
                    <a:pt x="328446" y="133926"/>
                  </a:lnTo>
                  <a:lnTo>
                    <a:pt x="328446" y="168234"/>
                  </a:lnTo>
                  <a:lnTo>
                    <a:pt x="335561" y="168234"/>
                  </a:lnTo>
                  <a:lnTo>
                    <a:pt x="335561" y="176747"/>
                  </a:lnTo>
                  <a:lnTo>
                    <a:pt x="341152" y="176747"/>
                  </a:lnTo>
                  <a:lnTo>
                    <a:pt x="341152" y="201398"/>
                  </a:lnTo>
                  <a:lnTo>
                    <a:pt x="346234" y="201398"/>
                  </a:lnTo>
                  <a:lnTo>
                    <a:pt x="346234" y="217536"/>
                  </a:lnTo>
                  <a:lnTo>
                    <a:pt x="351825" y="217536"/>
                  </a:lnTo>
                  <a:lnTo>
                    <a:pt x="351825" y="239264"/>
                  </a:lnTo>
                  <a:lnTo>
                    <a:pt x="360973" y="239264"/>
                  </a:lnTo>
                  <a:lnTo>
                    <a:pt x="360973" y="242695"/>
                  </a:lnTo>
                  <a:lnTo>
                    <a:pt x="378380" y="242695"/>
                  </a:lnTo>
                  <a:lnTo>
                    <a:pt x="378380" y="250446"/>
                  </a:lnTo>
                  <a:lnTo>
                    <a:pt x="384225" y="250446"/>
                  </a:lnTo>
                  <a:lnTo>
                    <a:pt x="384225" y="258959"/>
                  </a:lnTo>
                  <a:lnTo>
                    <a:pt x="387655" y="258959"/>
                  </a:lnTo>
                  <a:lnTo>
                    <a:pt x="387655" y="263787"/>
                  </a:lnTo>
                  <a:lnTo>
                    <a:pt x="415990" y="263787"/>
                  </a:lnTo>
                  <a:lnTo>
                    <a:pt x="415990" y="267218"/>
                  </a:lnTo>
                  <a:lnTo>
                    <a:pt x="439368" y="267218"/>
                  </a:lnTo>
                  <a:lnTo>
                    <a:pt x="439368" y="274207"/>
                  </a:lnTo>
                  <a:lnTo>
                    <a:pt x="453345" y="274207"/>
                  </a:lnTo>
                  <a:lnTo>
                    <a:pt x="453345" y="278273"/>
                  </a:lnTo>
                  <a:lnTo>
                    <a:pt x="460079" y="278273"/>
                  </a:lnTo>
                  <a:lnTo>
                    <a:pt x="460079" y="282339"/>
                  </a:lnTo>
                  <a:lnTo>
                    <a:pt x="463383" y="282339"/>
                  </a:lnTo>
                  <a:lnTo>
                    <a:pt x="463383" y="287930"/>
                  </a:lnTo>
                  <a:lnTo>
                    <a:pt x="468211" y="287930"/>
                  </a:lnTo>
                  <a:lnTo>
                    <a:pt x="468211" y="293775"/>
                  </a:lnTo>
                  <a:lnTo>
                    <a:pt x="476343" y="293775"/>
                  </a:lnTo>
                  <a:lnTo>
                    <a:pt x="476343" y="298985"/>
                  </a:lnTo>
                  <a:lnTo>
                    <a:pt x="485110" y="298985"/>
                  </a:lnTo>
                  <a:lnTo>
                    <a:pt x="485110" y="303686"/>
                  </a:lnTo>
                  <a:lnTo>
                    <a:pt x="494004" y="303686"/>
                  </a:lnTo>
                  <a:lnTo>
                    <a:pt x="494004" y="312581"/>
                  </a:lnTo>
                  <a:lnTo>
                    <a:pt x="496545" y="312581"/>
                  </a:lnTo>
                  <a:lnTo>
                    <a:pt x="496545" y="334817"/>
                  </a:lnTo>
                  <a:lnTo>
                    <a:pt x="501246" y="334817"/>
                  </a:lnTo>
                  <a:lnTo>
                    <a:pt x="501246" y="339646"/>
                  </a:lnTo>
                  <a:lnTo>
                    <a:pt x="505566" y="339646"/>
                  </a:lnTo>
                  <a:lnTo>
                    <a:pt x="505566" y="347143"/>
                  </a:lnTo>
                  <a:lnTo>
                    <a:pt x="508488" y="347143"/>
                  </a:lnTo>
                  <a:lnTo>
                    <a:pt x="508488" y="373826"/>
                  </a:lnTo>
                  <a:lnTo>
                    <a:pt x="522084" y="373826"/>
                  </a:lnTo>
                  <a:lnTo>
                    <a:pt x="522084" y="380434"/>
                  </a:lnTo>
                  <a:lnTo>
                    <a:pt x="525387" y="380434"/>
                  </a:lnTo>
                  <a:lnTo>
                    <a:pt x="525387" y="397716"/>
                  </a:lnTo>
                  <a:lnTo>
                    <a:pt x="538728" y="397716"/>
                  </a:lnTo>
                  <a:lnTo>
                    <a:pt x="538728" y="409151"/>
                  </a:lnTo>
                  <a:lnTo>
                    <a:pt x="600098" y="409151"/>
                  </a:lnTo>
                  <a:lnTo>
                    <a:pt x="600098" y="414360"/>
                  </a:lnTo>
                  <a:lnTo>
                    <a:pt x="613439" y="414360"/>
                  </a:lnTo>
                  <a:lnTo>
                    <a:pt x="613439" y="420587"/>
                  </a:lnTo>
                  <a:lnTo>
                    <a:pt x="621952" y="420587"/>
                  </a:lnTo>
                  <a:lnTo>
                    <a:pt x="621952" y="425796"/>
                  </a:lnTo>
                  <a:lnTo>
                    <a:pt x="632625" y="425796"/>
                  </a:lnTo>
                  <a:lnTo>
                    <a:pt x="632625" y="429100"/>
                  </a:lnTo>
                  <a:lnTo>
                    <a:pt x="638597" y="429100"/>
                  </a:lnTo>
                  <a:lnTo>
                    <a:pt x="638597" y="432531"/>
                  </a:lnTo>
                  <a:lnTo>
                    <a:pt x="646347" y="432531"/>
                  </a:lnTo>
                  <a:lnTo>
                    <a:pt x="646347" y="436978"/>
                  </a:lnTo>
                  <a:lnTo>
                    <a:pt x="663373" y="436978"/>
                  </a:lnTo>
                  <a:lnTo>
                    <a:pt x="663373" y="440791"/>
                  </a:lnTo>
                  <a:lnTo>
                    <a:pt x="668201" y="440791"/>
                  </a:lnTo>
                  <a:lnTo>
                    <a:pt x="668201" y="461502"/>
                  </a:lnTo>
                  <a:lnTo>
                    <a:pt x="673792" y="461502"/>
                  </a:lnTo>
                  <a:lnTo>
                    <a:pt x="673792" y="466330"/>
                  </a:lnTo>
                  <a:lnTo>
                    <a:pt x="677223" y="466330"/>
                  </a:lnTo>
                  <a:lnTo>
                    <a:pt x="677223" y="483611"/>
                  </a:lnTo>
                  <a:lnTo>
                    <a:pt x="680145" y="483611"/>
                  </a:lnTo>
                  <a:lnTo>
                    <a:pt x="680145" y="526433"/>
                  </a:lnTo>
                  <a:lnTo>
                    <a:pt x="690564" y="526433"/>
                  </a:lnTo>
                  <a:lnTo>
                    <a:pt x="690564" y="530499"/>
                  </a:lnTo>
                  <a:lnTo>
                    <a:pt x="693994" y="530499"/>
                  </a:lnTo>
                  <a:lnTo>
                    <a:pt x="693994" y="534566"/>
                  </a:lnTo>
                  <a:lnTo>
                    <a:pt x="705048" y="534566"/>
                  </a:lnTo>
                  <a:lnTo>
                    <a:pt x="705048" y="538250"/>
                  </a:lnTo>
                  <a:lnTo>
                    <a:pt x="736432" y="538250"/>
                  </a:lnTo>
                  <a:lnTo>
                    <a:pt x="736432" y="549050"/>
                  </a:lnTo>
                  <a:lnTo>
                    <a:pt x="743801" y="549050"/>
                  </a:lnTo>
                  <a:lnTo>
                    <a:pt x="743801" y="552481"/>
                  </a:lnTo>
                  <a:lnTo>
                    <a:pt x="750027" y="552481"/>
                  </a:lnTo>
                  <a:lnTo>
                    <a:pt x="750027" y="554260"/>
                  </a:lnTo>
                  <a:lnTo>
                    <a:pt x="781157" y="554260"/>
                  </a:lnTo>
                  <a:lnTo>
                    <a:pt x="781157" y="560614"/>
                  </a:lnTo>
                  <a:lnTo>
                    <a:pt x="789670" y="560614"/>
                  </a:lnTo>
                  <a:lnTo>
                    <a:pt x="789670" y="566967"/>
                  </a:lnTo>
                  <a:lnTo>
                    <a:pt x="796658" y="566967"/>
                  </a:lnTo>
                  <a:lnTo>
                    <a:pt x="796658" y="573574"/>
                  </a:lnTo>
                  <a:lnTo>
                    <a:pt x="815081" y="573574"/>
                  </a:lnTo>
                  <a:lnTo>
                    <a:pt x="815081" y="579546"/>
                  </a:lnTo>
                  <a:lnTo>
                    <a:pt x="889284" y="579546"/>
                  </a:lnTo>
                  <a:lnTo>
                    <a:pt x="889284" y="583866"/>
                  </a:lnTo>
                  <a:lnTo>
                    <a:pt x="908470" y="583866"/>
                  </a:lnTo>
                  <a:lnTo>
                    <a:pt x="908470" y="589457"/>
                  </a:lnTo>
                  <a:lnTo>
                    <a:pt x="921048" y="589457"/>
                  </a:lnTo>
                  <a:lnTo>
                    <a:pt x="921048" y="592889"/>
                  </a:lnTo>
                  <a:lnTo>
                    <a:pt x="1009735" y="592889"/>
                  </a:lnTo>
                  <a:lnTo>
                    <a:pt x="1009735" y="601655"/>
                  </a:lnTo>
                  <a:lnTo>
                    <a:pt x="1014945" y="601655"/>
                  </a:lnTo>
                  <a:lnTo>
                    <a:pt x="1014945" y="609152"/>
                  </a:lnTo>
                  <a:lnTo>
                    <a:pt x="1017867" y="609152"/>
                  </a:lnTo>
                  <a:lnTo>
                    <a:pt x="1017867" y="635836"/>
                  </a:lnTo>
                  <a:lnTo>
                    <a:pt x="1022314" y="635836"/>
                  </a:lnTo>
                  <a:lnTo>
                    <a:pt x="1022314" y="640539"/>
                  </a:lnTo>
                  <a:lnTo>
                    <a:pt x="1027015" y="640539"/>
                  </a:lnTo>
                  <a:lnTo>
                    <a:pt x="1027015" y="646891"/>
                  </a:lnTo>
                  <a:lnTo>
                    <a:pt x="1032860" y="646891"/>
                  </a:lnTo>
                  <a:lnTo>
                    <a:pt x="1032860" y="661758"/>
                  </a:lnTo>
                  <a:lnTo>
                    <a:pt x="1052173" y="661758"/>
                  </a:lnTo>
                  <a:lnTo>
                    <a:pt x="1052173" y="667984"/>
                  </a:lnTo>
                  <a:lnTo>
                    <a:pt x="1072503" y="667984"/>
                  </a:lnTo>
                  <a:lnTo>
                    <a:pt x="1072503" y="671416"/>
                  </a:lnTo>
                  <a:lnTo>
                    <a:pt x="1076569" y="671416"/>
                  </a:lnTo>
                  <a:lnTo>
                    <a:pt x="1076569" y="678784"/>
                  </a:lnTo>
                  <a:lnTo>
                    <a:pt x="1128027" y="678784"/>
                  </a:lnTo>
                  <a:lnTo>
                    <a:pt x="1128027" y="684756"/>
                  </a:lnTo>
                  <a:lnTo>
                    <a:pt x="1133999" y="684756"/>
                  </a:lnTo>
                  <a:lnTo>
                    <a:pt x="1133999" y="688060"/>
                  </a:lnTo>
                  <a:lnTo>
                    <a:pt x="1153693" y="688060"/>
                  </a:lnTo>
                  <a:lnTo>
                    <a:pt x="1153693" y="695811"/>
                  </a:lnTo>
                  <a:lnTo>
                    <a:pt x="1162079" y="695811"/>
                  </a:lnTo>
                  <a:lnTo>
                    <a:pt x="1162079" y="700641"/>
                  </a:lnTo>
                  <a:lnTo>
                    <a:pt x="1168686" y="700641"/>
                  </a:lnTo>
                  <a:lnTo>
                    <a:pt x="1168686" y="703308"/>
                  </a:lnTo>
                  <a:lnTo>
                    <a:pt x="1197020" y="703308"/>
                  </a:lnTo>
                  <a:lnTo>
                    <a:pt x="1197020" y="712203"/>
                  </a:lnTo>
                  <a:lnTo>
                    <a:pt x="1210615" y="712203"/>
                  </a:lnTo>
                  <a:lnTo>
                    <a:pt x="1210615" y="718810"/>
                  </a:lnTo>
                  <a:lnTo>
                    <a:pt x="1257627" y="718810"/>
                  </a:lnTo>
                  <a:lnTo>
                    <a:pt x="1257627" y="722114"/>
                  </a:lnTo>
                  <a:lnTo>
                    <a:pt x="1293077" y="722114"/>
                  </a:lnTo>
                  <a:lnTo>
                    <a:pt x="1293077" y="728086"/>
                  </a:lnTo>
                  <a:lnTo>
                    <a:pt x="1307816" y="728086"/>
                  </a:lnTo>
                  <a:lnTo>
                    <a:pt x="1307816" y="734820"/>
                  </a:lnTo>
                  <a:lnTo>
                    <a:pt x="1348347" y="734820"/>
                  </a:lnTo>
                  <a:lnTo>
                    <a:pt x="1348347" y="748925"/>
                  </a:lnTo>
                  <a:lnTo>
                    <a:pt x="1353557" y="748925"/>
                  </a:lnTo>
                  <a:lnTo>
                    <a:pt x="1353557" y="757057"/>
                  </a:lnTo>
                  <a:lnTo>
                    <a:pt x="1356860" y="757057"/>
                  </a:lnTo>
                  <a:lnTo>
                    <a:pt x="1356860" y="769509"/>
                  </a:lnTo>
                  <a:lnTo>
                    <a:pt x="1362451" y="769509"/>
                  </a:lnTo>
                  <a:lnTo>
                    <a:pt x="1362451" y="781581"/>
                  </a:lnTo>
                  <a:lnTo>
                    <a:pt x="1371599" y="781581"/>
                  </a:lnTo>
                  <a:lnTo>
                    <a:pt x="1371599" y="789714"/>
                  </a:lnTo>
                  <a:lnTo>
                    <a:pt x="1394851" y="789714"/>
                  </a:lnTo>
                  <a:lnTo>
                    <a:pt x="1394851" y="793398"/>
                  </a:lnTo>
                  <a:lnTo>
                    <a:pt x="1436653" y="793398"/>
                  </a:lnTo>
                  <a:lnTo>
                    <a:pt x="1436653" y="798226"/>
                  </a:lnTo>
                  <a:lnTo>
                    <a:pt x="1506790" y="798226"/>
                  </a:lnTo>
                  <a:lnTo>
                    <a:pt x="1506790" y="804834"/>
                  </a:lnTo>
                  <a:lnTo>
                    <a:pt x="1513778" y="804834"/>
                  </a:lnTo>
                  <a:lnTo>
                    <a:pt x="1513778" y="810679"/>
                  </a:lnTo>
                  <a:lnTo>
                    <a:pt x="1531058" y="810679"/>
                  </a:lnTo>
                  <a:lnTo>
                    <a:pt x="1531058" y="816270"/>
                  </a:lnTo>
                  <a:lnTo>
                    <a:pt x="1683528" y="816270"/>
                  </a:lnTo>
                  <a:lnTo>
                    <a:pt x="1683528" y="827705"/>
                  </a:lnTo>
                  <a:lnTo>
                    <a:pt x="1688611" y="827705"/>
                  </a:lnTo>
                  <a:lnTo>
                    <a:pt x="1688611" y="842826"/>
                  </a:lnTo>
                  <a:lnTo>
                    <a:pt x="1694837" y="842826"/>
                  </a:lnTo>
                  <a:lnTo>
                    <a:pt x="1694837" y="851341"/>
                  </a:lnTo>
                  <a:lnTo>
                    <a:pt x="1700046" y="851341"/>
                  </a:lnTo>
                  <a:lnTo>
                    <a:pt x="1700046" y="859091"/>
                  </a:lnTo>
                  <a:lnTo>
                    <a:pt x="1711100" y="859091"/>
                  </a:lnTo>
                  <a:lnTo>
                    <a:pt x="1711100" y="867985"/>
                  </a:lnTo>
                  <a:lnTo>
                    <a:pt x="1720757" y="867985"/>
                  </a:lnTo>
                  <a:lnTo>
                    <a:pt x="1720757" y="871798"/>
                  </a:lnTo>
                  <a:lnTo>
                    <a:pt x="1729524" y="871798"/>
                  </a:lnTo>
                  <a:lnTo>
                    <a:pt x="1729524" y="876117"/>
                  </a:lnTo>
                  <a:lnTo>
                    <a:pt x="1760145" y="876117"/>
                  </a:lnTo>
                  <a:lnTo>
                    <a:pt x="1760145" y="883106"/>
                  </a:lnTo>
                  <a:lnTo>
                    <a:pt x="1810333" y="883106"/>
                  </a:lnTo>
                  <a:lnTo>
                    <a:pt x="1810333" y="888698"/>
                  </a:lnTo>
                  <a:lnTo>
                    <a:pt x="1874625" y="888698"/>
                  </a:lnTo>
                  <a:lnTo>
                    <a:pt x="1874625" y="894669"/>
                  </a:lnTo>
                  <a:lnTo>
                    <a:pt x="1896352" y="894669"/>
                  </a:lnTo>
                  <a:lnTo>
                    <a:pt x="1896352" y="900260"/>
                  </a:lnTo>
                  <a:lnTo>
                    <a:pt x="1939552" y="900260"/>
                  </a:lnTo>
                  <a:lnTo>
                    <a:pt x="1939552" y="904073"/>
                  </a:lnTo>
                  <a:lnTo>
                    <a:pt x="2028112" y="904073"/>
                  </a:lnTo>
                  <a:lnTo>
                    <a:pt x="2028112" y="928341"/>
                  </a:lnTo>
                  <a:lnTo>
                    <a:pt x="2035863" y="928341"/>
                  </a:lnTo>
                  <a:lnTo>
                    <a:pt x="2035863" y="940159"/>
                  </a:lnTo>
                  <a:lnTo>
                    <a:pt x="2035863" y="939904"/>
                  </a:lnTo>
                  <a:lnTo>
                    <a:pt x="2035863" y="939650"/>
                  </a:lnTo>
                  <a:lnTo>
                    <a:pt x="2038277" y="939904"/>
                  </a:lnTo>
                  <a:lnTo>
                    <a:pt x="2038277" y="953882"/>
                  </a:lnTo>
                  <a:lnTo>
                    <a:pt x="2120992" y="953882"/>
                  </a:lnTo>
                  <a:lnTo>
                    <a:pt x="2120992" y="958710"/>
                  </a:lnTo>
                  <a:lnTo>
                    <a:pt x="2130267" y="958710"/>
                  </a:lnTo>
                  <a:lnTo>
                    <a:pt x="2130267" y="963158"/>
                  </a:lnTo>
                  <a:lnTo>
                    <a:pt x="2149072" y="963158"/>
                  </a:lnTo>
                  <a:lnTo>
                    <a:pt x="2149072" y="966589"/>
                  </a:lnTo>
                  <a:lnTo>
                    <a:pt x="2184140" y="966589"/>
                  </a:lnTo>
                  <a:lnTo>
                    <a:pt x="2184140" y="975356"/>
                  </a:lnTo>
                  <a:lnTo>
                    <a:pt x="2197863" y="975356"/>
                  </a:lnTo>
                  <a:lnTo>
                    <a:pt x="2197863" y="977643"/>
                  </a:lnTo>
                  <a:lnTo>
                    <a:pt x="2222639" y="977643"/>
                  </a:lnTo>
                  <a:lnTo>
                    <a:pt x="2222639" y="980566"/>
                  </a:lnTo>
                  <a:lnTo>
                    <a:pt x="2365199" y="980566"/>
                  </a:lnTo>
                  <a:lnTo>
                    <a:pt x="2365199" y="990095"/>
                  </a:lnTo>
                  <a:lnTo>
                    <a:pt x="2372696" y="990095"/>
                  </a:lnTo>
                  <a:lnTo>
                    <a:pt x="2372696" y="1000516"/>
                  </a:lnTo>
                  <a:lnTo>
                    <a:pt x="2382987" y="1000516"/>
                  </a:lnTo>
                  <a:lnTo>
                    <a:pt x="2382987" y="1010934"/>
                  </a:lnTo>
                  <a:lnTo>
                    <a:pt x="2388452" y="1010934"/>
                  </a:lnTo>
                  <a:lnTo>
                    <a:pt x="2388452" y="1025420"/>
                  </a:lnTo>
                  <a:lnTo>
                    <a:pt x="2402046" y="1025420"/>
                  </a:lnTo>
                  <a:lnTo>
                    <a:pt x="2402046" y="1030121"/>
                  </a:lnTo>
                  <a:lnTo>
                    <a:pt x="2418564" y="1030121"/>
                  </a:lnTo>
                  <a:lnTo>
                    <a:pt x="2418564" y="1034568"/>
                  </a:lnTo>
                  <a:lnTo>
                    <a:pt x="2467227" y="1034568"/>
                  </a:lnTo>
                  <a:lnTo>
                    <a:pt x="2467227" y="1040159"/>
                  </a:lnTo>
                  <a:lnTo>
                    <a:pt x="2530884" y="1040159"/>
                  </a:lnTo>
                  <a:lnTo>
                    <a:pt x="2530884" y="1046514"/>
                  </a:lnTo>
                  <a:lnTo>
                    <a:pt x="2556804" y="1046514"/>
                  </a:lnTo>
                  <a:lnTo>
                    <a:pt x="2556804" y="1053501"/>
                  </a:lnTo>
                  <a:lnTo>
                    <a:pt x="2617411" y="1053501"/>
                  </a:lnTo>
                  <a:lnTo>
                    <a:pt x="2617411" y="1058711"/>
                  </a:lnTo>
                  <a:lnTo>
                    <a:pt x="2679924" y="1058711"/>
                  </a:lnTo>
                  <a:lnTo>
                    <a:pt x="2679924" y="1065064"/>
                  </a:lnTo>
                  <a:lnTo>
                    <a:pt x="2688056" y="1065064"/>
                  </a:lnTo>
                  <a:lnTo>
                    <a:pt x="2688056" y="1070528"/>
                  </a:lnTo>
                  <a:lnTo>
                    <a:pt x="2701652" y="1070528"/>
                  </a:lnTo>
                  <a:lnTo>
                    <a:pt x="2701652" y="1076754"/>
                  </a:lnTo>
                  <a:lnTo>
                    <a:pt x="2764545" y="1076754"/>
                  </a:lnTo>
                  <a:lnTo>
                    <a:pt x="2764545" y="1091241"/>
                  </a:lnTo>
                  <a:lnTo>
                    <a:pt x="2957802" y="1091241"/>
                  </a:lnTo>
                  <a:lnTo>
                    <a:pt x="2957802" y="1100770"/>
                  </a:lnTo>
                  <a:lnTo>
                    <a:pt x="3048649" y="1100770"/>
                  </a:lnTo>
                  <a:lnTo>
                    <a:pt x="3048649" y="1113349"/>
                  </a:lnTo>
                  <a:lnTo>
                    <a:pt x="3062371" y="1113349"/>
                  </a:lnTo>
                  <a:lnTo>
                    <a:pt x="3062371" y="1121736"/>
                  </a:lnTo>
                  <a:lnTo>
                    <a:pt x="3074442" y="1121736"/>
                  </a:lnTo>
                  <a:lnTo>
                    <a:pt x="3074442" y="1130884"/>
                  </a:lnTo>
                  <a:lnTo>
                    <a:pt x="3090070" y="1130884"/>
                  </a:lnTo>
                  <a:lnTo>
                    <a:pt x="3090070" y="1139017"/>
                  </a:lnTo>
                  <a:lnTo>
                    <a:pt x="3220813" y="1139017"/>
                  </a:lnTo>
                  <a:lnTo>
                    <a:pt x="3220813" y="1151216"/>
                  </a:lnTo>
                  <a:lnTo>
                    <a:pt x="3398950" y="1151216"/>
                  </a:lnTo>
                  <a:lnTo>
                    <a:pt x="3398950" y="1166844"/>
                  </a:lnTo>
                  <a:lnTo>
                    <a:pt x="4286711" y="1166844"/>
                  </a:lnTo>
                </a:path>
              </a:pathLst>
            </a:custGeom>
            <a:ln w="28574">
              <a:solidFill>
                <a:srgbClr val="99999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1" name="object 37"/>
            <p:cNvSpPr/>
            <p:nvPr/>
          </p:nvSpPr>
          <p:spPr>
            <a:xfrm>
              <a:off x="1612869" y="3001526"/>
              <a:ext cx="4191000" cy="1191260"/>
            </a:xfrm>
            <a:custGeom>
              <a:avLst/>
              <a:gdLst/>
              <a:ahLst/>
              <a:cxnLst/>
              <a:rect l="l" t="t" r="r" b="b"/>
              <a:pathLst>
                <a:path w="4191000" h="1191260">
                  <a:moveTo>
                    <a:pt x="32526" y="0"/>
                  </a:moveTo>
                  <a:lnTo>
                    <a:pt x="32526" y="65311"/>
                  </a:lnTo>
                </a:path>
                <a:path w="4191000" h="1191260">
                  <a:moveTo>
                    <a:pt x="65180" y="32655"/>
                  </a:moveTo>
                  <a:lnTo>
                    <a:pt x="0" y="32655"/>
                  </a:lnTo>
                </a:path>
                <a:path w="4191000" h="1191260">
                  <a:moveTo>
                    <a:pt x="208249" y="138374"/>
                  </a:moveTo>
                  <a:lnTo>
                    <a:pt x="208249" y="215376"/>
                  </a:lnTo>
                </a:path>
                <a:path w="4191000" h="1191260">
                  <a:moveTo>
                    <a:pt x="249796" y="176875"/>
                  </a:moveTo>
                  <a:lnTo>
                    <a:pt x="166700" y="176875"/>
                  </a:lnTo>
                </a:path>
                <a:path w="4191000" h="1191260">
                  <a:moveTo>
                    <a:pt x="1229675" y="728341"/>
                  </a:moveTo>
                  <a:lnTo>
                    <a:pt x="1229675" y="805343"/>
                  </a:lnTo>
                </a:path>
                <a:path w="4191000" h="1191260">
                  <a:moveTo>
                    <a:pt x="1271222" y="766841"/>
                  </a:moveTo>
                  <a:lnTo>
                    <a:pt x="1188126" y="766841"/>
                  </a:lnTo>
                </a:path>
                <a:path w="4191000" h="1191260">
                  <a:moveTo>
                    <a:pt x="1607675" y="822750"/>
                  </a:moveTo>
                  <a:lnTo>
                    <a:pt x="1607675" y="899752"/>
                  </a:lnTo>
                </a:path>
                <a:path w="4191000" h="1191260">
                  <a:moveTo>
                    <a:pt x="1649222" y="861251"/>
                  </a:moveTo>
                  <a:lnTo>
                    <a:pt x="1566126" y="861251"/>
                  </a:lnTo>
                </a:path>
                <a:path w="4191000" h="1191260">
                  <a:moveTo>
                    <a:pt x="1706781" y="835838"/>
                  </a:moveTo>
                  <a:lnTo>
                    <a:pt x="1706781" y="912841"/>
                  </a:lnTo>
                </a:path>
                <a:path w="4191000" h="1191260">
                  <a:moveTo>
                    <a:pt x="1748329" y="874339"/>
                  </a:moveTo>
                  <a:lnTo>
                    <a:pt x="1665232" y="874339"/>
                  </a:lnTo>
                </a:path>
                <a:path w="4191000" h="1191260">
                  <a:moveTo>
                    <a:pt x="1862047" y="851086"/>
                  </a:moveTo>
                  <a:lnTo>
                    <a:pt x="1862047" y="928088"/>
                  </a:lnTo>
                </a:path>
                <a:path w="4191000" h="1191260">
                  <a:moveTo>
                    <a:pt x="1903595" y="889587"/>
                  </a:moveTo>
                  <a:lnTo>
                    <a:pt x="1820499" y="889587"/>
                  </a:lnTo>
                </a:path>
                <a:path w="4191000" h="1191260">
                  <a:moveTo>
                    <a:pt x="2069915" y="924403"/>
                  </a:moveTo>
                  <a:lnTo>
                    <a:pt x="2069915" y="1001405"/>
                  </a:lnTo>
                </a:path>
                <a:path w="4191000" h="1191260">
                  <a:moveTo>
                    <a:pt x="2111463" y="962904"/>
                  </a:moveTo>
                  <a:lnTo>
                    <a:pt x="2028366" y="962904"/>
                  </a:lnTo>
                </a:path>
                <a:path w="4191000" h="1191260">
                  <a:moveTo>
                    <a:pt x="2159364" y="927452"/>
                  </a:moveTo>
                  <a:lnTo>
                    <a:pt x="2159364" y="1004454"/>
                  </a:lnTo>
                </a:path>
                <a:path w="4191000" h="1191260">
                  <a:moveTo>
                    <a:pt x="2200912" y="965953"/>
                  </a:moveTo>
                  <a:lnTo>
                    <a:pt x="2117816" y="965953"/>
                  </a:lnTo>
                </a:path>
                <a:path w="4191000" h="1191260">
                  <a:moveTo>
                    <a:pt x="2230899" y="927452"/>
                  </a:moveTo>
                  <a:lnTo>
                    <a:pt x="2230899" y="1004454"/>
                  </a:lnTo>
                </a:path>
                <a:path w="4191000" h="1191260">
                  <a:moveTo>
                    <a:pt x="2272447" y="965953"/>
                  </a:moveTo>
                  <a:lnTo>
                    <a:pt x="2189477" y="965953"/>
                  </a:lnTo>
                </a:path>
                <a:path w="4191000" h="1191260">
                  <a:moveTo>
                    <a:pt x="2239665" y="941048"/>
                  </a:moveTo>
                  <a:lnTo>
                    <a:pt x="2239665" y="1018050"/>
                  </a:lnTo>
                </a:path>
                <a:path w="4191000" h="1191260">
                  <a:moveTo>
                    <a:pt x="2281214" y="979550"/>
                  </a:moveTo>
                  <a:lnTo>
                    <a:pt x="2198117" y="979550"/>
                  </a:lnTo>
                </a:path>
                <a:path w="4191000" h="1191260">
                  <a:moveTo>
                    <a:pt x="2249957" y="955280"/>
                  </a:moveTo>
                  <a:lnTo>
                    <a:pt x="2249957" y="1032282"/>
                  </a:lnTo>
                </a:path>
                <a:path w="4191000" h="1191260">
                  <a:moveTo>
                    <a:pt x="2291506" y="993781"/>
                  </a:moveTo>
                  <a:lnTo>
                    <a:pt x="2208409" y="993781"/>
                  </a:lnTo>
                </a:path>
                <a:path w="4191000" h="1191260">
                  <a:moveTo>
                    <a:pt x="2255293" y="967986"/>
                  </a:moveTo>
                  <a:lnTo>
                    <a:pt x="2255293" y="1044988"/>
                  </a:lnTo>
                </a:path>
                <a:path w="4191000" h="1191260">
                  <a:moveTo>
                    <a:pt x="2296841" y="1006487"/>
                  </a:moveTo>
                  <a:lnTo>
                    <a:pt x="2213745" y="1006487"/>
                  </a:lnTo>
                </a:path>
                <a:path w="4191000" h="1191260">
                  <a:moveTo>
                    <a:pt x="2264569" y="972434"/>
                  </a:moveTo>
                  <a:lnTo>
                    <a:pt x="2264569" y="1049436"/>
                  </a:lnTo>
                </a:path>
                <a:path w="4191000" h="1191260">
                  <a:moveTo>
                    <a:pt x="2306116" y="1010935"/>
                  </a:moveTo>
                  <a:lnTo>
                    <a:pt x="2223020" y="1010935"/>
                  </a:lnTo>
                </a:path>
                <a:path w="4191000" h="1191260">
                  <a:moveTo>
                    <a:pt x="2296842" y="981328"/>
                  </a:moveTo>
                  <a:lnTo>
                    <a:pt x="2296842" y="1058330"/>
                  </a:lnTo>
                </a:path>
                <a:path w="4191000" h="1191260">
                  <a:moveTo>
                    <a:pt x="2338390" y="1019829"/>
                  </a:moveTo>
                  <a:lnTo>
                    <a:pt x="2255293" y="1019829"/>
                  </a:lnTo>
                </a:path>
                <a:path w="4191000" h="1191260">
                  <a:moveTo>
                    <a:pt x="2572178" y="1023641"/>
                  </a:moveTo>
                  <a:lnTo>
                    <a:pt x="2572178" y="1100643"/>
                  </a:lnTo>
                </a:path>
                <a:path w="4191000" h="1191260">
                  <a:moveTo>
                    <a:pt x="2613727" y="1062143"/>
                  </a:moveTo>
                  <a:lnTo>
                    <a:pt x="2530631" y="1062143"/>
                  </a:lnTo>
                </a:path>
                <a:path w="4191000" h="1191260">
                  <a:moveTo>
                    <a:pt x="2582597" y="1023641"/>
                  </a:moveTo>
                  <a:lnTo>
                    <a:pt x="2582597" y="1100643"/>
                  </a:lnTo>
                </a:path>
                <a:path w="4191000" h="1191260">
                  <a:moveTo>
                    <a:pt x="2624147" y="1062143"/>
                  </a:moveTo>
                  <a:lnTo>
                    <a:pt x="2541049" y="1062143"/>
                  </a:lnTo>
                </a:path>
                <a:path w="4191000" h="1191260">
                  <a:moveTo>
                    <a:pt x="2592889" y="1023641"/>
                  </a:moveTo>
                  <a:lnTo>
                    <a:pt x="2592889" y="1100643"/>
                  </a:lnTo>
                </a:path>
                <a:path w="4191000" h="1191260">
                  <a:moveTo>
                    <a:pt x="2634437" y="1062143"/>
                  </a:moveTo>
                  <a:lnTo>
                    <a:pt x="2551340" y="1062143"/>
                  </a:lnTo>
                </a:path>
                <a:path w="4191000" h="1191260">
                  <a:moveTo>
                    <a:pt x="2613726" y="1023641"/>
                  </a:moveTo>
                  <a:lnTo>
                    <a:pt x="2613726" y="1100643"/>
                  </a:lnTo>
                </a:path>
                <a:path w="4191000" h="1191260">
                  <a:moveTo>
                    <a:pt x="2655274" y="1062143"/>
                  </a:moveTo>
                  <a:lnTo>
                    <a:pt x="2572178" y="1062143"/>
                  </a:lnTo>
                </a:path>
                <a:path w="4191000" h="1191260">
                  <a:moveTo>
                    <a:pt x="2641552" y="1038127"/>
                  </a:moveTo>
                  <a:lnTo>
                    <a:pt x="2641552" y="1115129"/>
                  </a:lnTo>
                </a:path>
                <a:path w="4191000" h="1191260">
                  <a:moveTo>
                    <a:pt x="2683100" y="1076628"/>
                  </a:moveTo>
                  <a:lnTo>
                    <a:pt x="2600004" y="1076628"/>
                  </a:lnTo>
                </a:path>
                <a:path w="4191000" h="1191260">
                  <a:moveTo>
                    <a:pt x="2655275" y="1038127"/>
                  </a:moveTo>
                  <a:lnTo>
                    <a:pt x="2655275" y="1115129"/>
                  </a:lnTo>
                </a:path>
                <a:path w="4191000" h="1191260">
                  <a:moveTo>
                    <a:pt x="2696824" y="1076628"/>
                  </a:moveTo>
                  <a:lnTo>
                    <a:pt x="2613726" y="1076628"/>
                  </a:lnTo>
                </a:path>
                <a:path w="4191000" h="1191260">
                  <a:moveTo>
                    <a:pt x="2736338" y="1038127"/>
                  </a:moveTo>
                  <a:lnTo>
                    <a:pt x="2736338" y="1115129"/>
                  </a:lnTo>
                </a:path>
                <a:path w="4191000" h="1191260">
                  <a:moveTo>
                    <a:pt x="2777886" y="1076628"/>
                  </a:moveTo>
                  <a:lnTo>
                    <a:pt x="2694790" y="1076628"/>
                  </a:lnTo>
                </a:path>
                <a:path w="4191000" h="1191260">
                  <a:moveTo>
                    <a:pt x="2811557" y="1038127"/>
                  </a:moveTo>
                  <a:lnTo>
                    <a:pt x="2811557" y="1115129"/>
                  </a:lnTo>
                </a:path>
                <a:path w="4191000" h="1191260">
                  <a:moveTo>
                    <a:pt x="2853106" y="1076628"/>
                  </a:moveTo>
                  <a:lnTo>
                    <a:pt x="2770009" y="1076628"/>
                  </a:lnTo>
                </a:path>
                <a:path w="4191000" h="1191260">
                  <a:moveTo>
                    <a:pt x="2911552" y="1047784"/>
                  </a:moveTo>
                  <a:lnTo>
                    <a:pt x="2911552" y="1124786"/>
                  </a:lnTo>
                </a:path>
                <a:path w="4191000" h="1191260">
                  <a:moveTo>
                    <a:pt x="2953100" y="1086285"/>
                  </a:moveTo>
                  <a:lnTo>
                    <a:pt x="2870004" y="1086285"/>
                  </a:lnTo>
                </a:path>
                <a:path w="4191000" h="1191260">
                  <a:moveTo>
                    <a:pt x="2920956" y="1060236"/>
                  </a:moveTo>
                  <a:lnTo>
                    <a:pt x="2920956" y="1137238"/>
                  </a:lnTo>
                </a:path>
                <a:path w="4191000" h="1191260">
                  <a:moveTo>
                    <a:pt x="2962502" y="1098737"/>
                  </a:moveTo>
                  <a:lnTo>
                    <a:pt x="2879406" y="1098737"/>
                  </a:lnTo>
                </a:path>
                <a:path w="4191000" h="1191260">
                  <a:moveTo>
                    <a:pt x="2936710" y="1068495"/>
                  </a:moveTo>
                  <a:lnTo>
                    <a:pt x="2936710" y="1145497"/>
                  </a:lnTo>
                </a:path>
                <a:path w="4191000" h="1191260">
                  <a:moveTo>
                    <a:pt x="2978259" y="1106996"/>
                  </a:moveTo>
                  <a:lnTo>
                    <a:pt x="2895162" y="1106996"/>
                  </a:lnTo>
                </a:path>
                <a:path w="4191000" h="1191260">
                  <a:moveTo>
                    <a:pt x="2953100" y="1078025"/>
                  </a:moveTo>
                  <a:lnTo>
                    <a:pt x="2953100" y="1155027"/>
                  </a:lnTo>
                </a:path>
                <a:path w="4191000" h="1191260">
                  <a:moveTo>
                    <a:pt x="2994649" y="1116526"/>
                  </a:moveTo>
                  <a:lnTo>
                    <a:pt x="2911552" y="1116526"/>
                  </a:lnTo>
                </a:path>
                <a:path w="4191000" h="1191260">
                  <a:moveTo>
                    <a:pt x="2962503" y="1085903"/>
                  </a:moveTo>
                  <a:lnTo>
                    <a:pt x="2962503" y="1162905"/>
                  </a:lnTo>
                </a:path>
                <a:path w="4191000" h="1191260">
                  <a:moveTo>
                    <a:pt x="3004052" y="1124404"/>
                  </a:moveTo>
                  <a:lnTo>
                    <a:pt x="2920956" y="1124404"/>
                  </a:lnTo>
                </a:path>
                <a:path w="4191000" h="1191260">
                  <a:moveTo>
                    <a:pt x="3033529" y="1085903"/>
                  </a:moveTo>
                  <a:lnTo>
                    <a:pt x="3033529" y="1162905"/>
                  </a:lnTo>
                </a:path>
                <a:path w="4191000" h="1191260">
                  <a:moveTo>
                    <a:pt x="3075076" y="1124404"/>
                  </a:moveTo>
                  <a:lnTo>
                    <a:pt x="2991981" y="1124404"/>
                  </a:lnTo>
                </a:path>
                <a:path w="4191000" h="1191260">
                  <a:moveTo>
                    <a:pt x="3071647" y="1085903"/>
                  </a:moveTo>
                  <a:lnTo>
                    <a:pt x="3071647" y="1162905"/>
                  </a:lnTo>
                </a:path>
                <a:path w="4191000" h="1191260">
                  <a:moveTo>
                    <a:pt x="3113194" y="1124404"/>
                  </a:moveTo>
                  <a:lnTo>
                    <a:pt x="3030225" y="1124404"/>
                  </a:lnTo>
                </a:path>
                <a:path w="4191000" h="1191260">
                  <a:moveTo>
                    <a:pt x="3103538" y="1098102"/>
                  </a:moveTo>
                  <a:lnTo>
                    <a:pt x="3103538" y="1175104"/>
                  </a:lnTo>
                </a:path>
                <a:path w="4191000" h="1191260">
                  <a:moveTo>
                    <a:pt x="3145087" y="1136603"/>
                  </a:moveTo>
                  <a:lnTo>
                    <a:pt x="3061990" y="1136603"/>
                  </a:lnTo>
                </a:path>
                <a:path w="4191000" h="1191260">
                  <a:moveTo>
                    <a:pt x="3123106" y="1098102"/>
                  </a:moveTo>
                  <a:lnTo>
                    <a:pt x="3123106" y="1175104"/>
                  </a:lnTo>
                </a:path>
                <a:path w="4191000" h="1191260">
                  <a:moveTo>
                    <a:pt x="3164653" y="1136603"/>
                  </a:moveTo>
                  <a:lnTo>
                    <a:pt x="3081557" y="1136603"/>
                  </a:lnTo>
                </a:path>
                <a:path w="4191000" h="1191260">
                  <a:moveTo>
                    <a:pt x="3137590" y="1098102"/>
                  </a:moveTo>
                  <a:lnTo>
                    <a:pt x="3137590" y="1175104"/>
                  </a:lnTo>
                </a:path>
                <a:path w="4191000" h="1191260">
                  <a:moveTo>
                    <a:pt x="3179139" y="1136603"/>
                  </a:moveTo>
                  <a:lnTo>
                    <a:pt x="3096042" y="1136603"/>
                  </a:lnTo>
                </a:path>
                <a:path w="4191000" h="1191260">
                  <a:moveTo>
                    <a:pt x="3156013" y="1098102"/>
                  </a:moveTo>
                  <a:lnTo>
                    <a:pt x="3156013" y="1175104"/>
                  </a:lnTo>
                </a:path>
                <a:path w="4191000" h="1191260">
                  <a:moveTo>
                    <a:pt x="3197561" y="1136603"/>
                  </a:moveTo>
                  <a:lnTo>
                    <a:pt x="3114465" y="1136603"/>
                  </a:lnTo>
                </a:path>
                <a:path w="4191000" h="1191260">
                  <a:moveTo>
                    <a:pt x="3252197" y="1098102"/>
                  </a:moveTo>
                  <a:lnTo>
                    <a:pt x="3252197" y="1175104"/>
                  </a:lnTo>
                </a:path>
                <a:path w="4191000" h="1191260">
                  <a:moveTo>
                    <a:pt x="3293745" y="1136603"/>
                  </a:moveTo>
                  <a:lnTo>
                    <a:pt x="3210776" y="1136603"/>
                  </a:lnTo>
                </a:path>
                <a:path w="4191000" h="1191260">
                  <a:moveTo>
                    <a:pt x="3264649" y="1113731"/>
                  </a:moveTo>
                  <a:lnTo>
                    <a:pt x="3264649" y="1190733"/>
                  </a:lnTo>
                </a:path>
                <a:path w="4191000" h="1191260">
                  <a:moveTo>
                    <a:pt x="3306197" y="1152232"/>
                  </a:moveTo>
                  <a:lnTo>
                    <a:pt x="3223100" y="1152232"/>
                  </a:lnTo>
                </a:path>
                <a:path w="4191000" h="1191260">
                  <a:moveTo>
                    <a:pt x="3273670" y="1113731"/>
                  </a:moveTo>
                  <a:lnTo>
                    <a:pt x="3273670" y="1190733"/>
                  </a:lnTo>
                </a:path>
                <a:path w="4191000" h="1191260">
                  <a:moveTo>
                    <a:pt x="3315218" y="1152232"/>
                  </a:moveTo>
                  <a:lnTo>
                    <a:pt x="3232122" y="1152232"/>
                  </a:lnTo>
                </a:path>
                <a:path w="4191000" h="1191260">
                  <a:moveTo>
                    <a:pt x="3307976" y="1113731"/>
                  </a:moveTo>
                  <a:lnTo>
                    <a:pt x="3307976" y="1190733"/>
                  </a:lnTo>
                </a:path>
                <a:path w="4191000" h="1191260">
                  <a:moveTo>
                    <a:pt x="3349524" y="1152232"/>
                  </a:moveTo>
                  <a:lnTo>
                    <a:pt x="3266427" y="1152232"/>
                  </a:lnTo>
                </a:path>
                <a:path w="4191000" h="1191260">
                  <a:moveTo>
                    <a:pt x="3345585" y="1113731"/>
                  </a:moveTo>
                  <a:lnTo>
                    <a:pt x="3345585" y="1190733"/>
                  </a:lnTo>
                </a:path>
                <a:path w="4191000" h="1191260">
                  <a:moveTo>
                    <a:pt x="3387006" y="1152232"/>
                  </a:moveTo>
                  <a:lnTo>
                    <a:pt x="3304037" y="1152232"/>
                  </a:lnTo>
                </a:path>
                <a:path w="4191000" h="1191260">
                  <a:moveTo>
                    <a:pt x="3416865" y="1113731"/>
                  </a:moveTo>
                  <a:lnTo>
                    <a:pt x="3416865" y="1190733"/>
                  </a:lnTo>
                </a:path>
                <a:path w="4191000" h="1191260">
                  <a:moveTo>
                    <a:pt x="3458414" y="1152232"/>
                  </a:moveTo>
                  <a:lnTo>
                    <a:pt x="3375317" y="1152232"/>
                  </a:lnTo>
                </a:path>
                <a:path w="4191000" h="1191260">
                  <a:moveTo>
                    <a:pt x="3460192" y="1113731"/>
                  </a:moveTo>
                  <a:lnTo>
                    <a:pt x="3460192" y="1190733"/>
                  </a:lnTo>
                </a:path>
                <a:path w="4191000" h="1191260">
                  <a:moveTo>
                    <a:pt x="3501740" y="1152232"/>
                  </a:moveTo>
                  <a:lnTo>
                    <a:pt x="3418644" y="1152232"/>
                  </a:lnTo>
                </a:path>
                <a:path w="4191000" h="1191260">
                  <a:moveTo>
                    <a:pt x="3487256" y="1113731"/>
                  </a:moveTo>
                  <a:lnTo>
                    <a:pt x="3487256" y="1190733"/>
                  </a:lnTo>
                </a:path>
                <a:path w="4191000" h="1191260">
                  <a:moveTo>
                    <a:pt x="3528803" y="1152232"/>
                  </a:moveTo>
                  <a:lnTo>
                    <a:pt x="3445707" y="1152232"/>
                  </a:lnTo>
                </a:path>
                <a:path w="4191000" h="1191260">
                  <a:moveTo>
                    <a:pt x="3549387" y="1113731"/>
                  </a:moveTo>
                  <a:lnTo>
                    <a:pt x="3549387" y="1190733"/>
                  </a:lnTo>
                </a:path>
                <a:path w="4191000" h="1191260">
                  <a:moveTo>
                    <a:pt x="3590936" y="1152232"/>
                  </a:moveTo>
                  <a:lnTo>
                    <a:pt x="3507839" y="1152232"/>
                  </a:lnTo>
                </a:path>
                <a:path w="4191000" h="1191260">
                  <a:moveTo>
                    <a:pt x="3574545" y="1113731"/>
                  </a:moveTo>
                  <a:lnTo>
                    <a:pt x="3574545" y="1190733"/>
                  </a:lnTo>
                </a:path>
                <a:path w="4191000" h="1191260">
                  <a:moveTo>
                    <a:pt x="3616093" y="1152232"/>
                  </a:moveTo>
                  <a:lnTo>
                    <a:pt x="3532997" y="1152232"/>
                  </a:lnTo>
                </a:path>
                <a:path w="4191000" h="1191260">
                  <a:moveTo>
                    <a:pt x="3585726" y="1113731"/>
                  </a:moveTo>
                  <a:lnTo>
                    <a:pt x="3585726" y="1190733"/>
                  </a:lnTo>
                </a:path>
                <a:path w="4191000" h="1191260">
                  <a:moveTo>
                    <a:pt x="3627274" y="1152232"/>
                  </a:moveTo>
                  <a:lnTo>
                    <a:pt x="3544178" y="1152232"/>
                  </a:lnTo>
                </a:path>
                <a:path w="4191000" h="1191260">
                  <a:moveTo>
                    <a:pt x="3595383" y="1113731"/>
                  </a:moveTo>
                  <a:lnTo>
                    <a:pt x="3595383" y="1190733"/>
                  </a:lnTo>
                </a:path>
                <a:path w="4191000" h="1191260">
                  <a:moveTo>
                    <a:pt x="3636932" y="1152232"/>
                  </a:moveTo>
                  <a:lnTo>
                    <a:pt x="3553835" y="1152232"/>
                  </a:lnTo>
                </a:path>
                <a:path w="4191000" h="1191260">
                  <a:moveTo>
                    <a:pt x="3605929" y="1113731"/>
                  </a:moveTo>
                  <a:lnTo>
                    <a:pt x="3605929" y="1190733"/>
                  </a:lnTo>
                </a:path>
                <a:path w="4191000" h="1191260">
                  <a:moveTo>
                    <a:pt x="3647476" y="1152232"/>
                  </a:moveTo>
                  <a:lnTo>
                    <a:pt x="3564381" y="1152232"/>
                  </a:lnTo>
                </a:path>
                <a:path w="4191000" h="1191260">
                  <a:moveTo>
                    <a:pt x="3617872" y="1113731"/>
                  </a:moveTo>
                  <a:lnTo>
                    <a:pt x="3617872" y="1190733"/>
                  </a:lnTo>
                </a:path>
                <a:path w="4191000" h="1191260">
                  <a:moveTo>
                    <a:pt x="3659420" y="1152232"/>
                  </a:moveTo>
                  <a:lnTo>
                    <a:pt x="3576324" y="1152232"/>
                  </a:lnTo>
                </a:path>
                <a:path w="4191000" h="1191260">
                  <a:moveTo>
                    <a:pt x="3657642" y="1113731"/>
                  </a:moveTo>
                  <a:lnTo>
                    <a:pt x="3657642" y="1190733"/>
                  </a:lnTo>
                </a:path>
                <a:path w="4191000" h="1191260">
                  <a:moveTo>
                    <a:pt x="3699189" y="1152232"/>
                  </a:moveTo>
                  <a:lnTo>
                    <a:pt x="3616093" y="1152232"/>
                  </a:lnTo>
                </a:path>
                <a:path w="4191000" h="1191260">
                  <a:moveTo>
                    <a:pt x="3799947" y="1113731"/>
                  </a:moveTo>
                  <a:lnTo>
                    <a:pt x="3799947" y="1190733"/>
                  </a:lnTo>
                </a:path>
                <a:path w="4191000" h="1191260">
                  <a:moveTo>
                    <a:pt x="3841497" y="1152232"/>
                  </a:moveTo>
                  <a:lnTo>
                    <a:pt x="3758399" y="1152232"/>
                  </a:lnTo>
                </a:path>
                <a:path w="4191000" h="1191260">
                  <a:moveTo>
                    <a:pt x="3855853" y="1113731"/>
                  </a:moveTo>
                  <a:lnTo>
                    <a:pt x="3855853" y="1190733"/>
                  </a:lnTo>
                </a:path>
                <a:path w="4191000" h="1191260">
                  <a:moveTo>
                    <a:pt x="3897402" y="1152232"/>
                  </a:moveTo>
                  <a:lnTo>
                    <a:pt x="3814306" y="1152232"/>
                  </a:lnTo>
                </a:path>
                <a:path w="4191000" h="1191260">
                  <a:moveTo>
                    <a:pt x="3940856" y="1113731"/>
                  </a:moveTo>
                  <a:lnTo>
                    <a:pt x="3940856" y="1190733"/>
                  </a:lnTo>
                </a:path>
                <a:path w="4191000" h="1191260">
                  <a:moveTo>
                    <a:pt x="3982404" y="1152232"/>
                  </a:moveTo>
                  <a:lnTo>
                    <a:pt x="3899307" y="1152232"/>
                  </a:lnTo>
                </a:path>
                <a:path w="4191000" h="1191260">
                  <a:moveTo>
                    <a:pt x="4040597" y="1113731"/>
                  </a:moveTo>
                  <a:lnTo>
                    <a:pt x="4040597" y="1190733"/>
                  </a:lnTo>
                </a:path>
                <a:path w="4191000" h="1191260">
                  <a:moveTo>
                    <a:pt x="4082147" y="1152232"/>
                  </a:moveTo>
                  <a:lnTo>
                    <a:pt x="3999049" y="1152232"/>
                  </a:lnTo>
                </a:path>
                <a:path w="4191000" h="1191260">
                  <a:moveTo>
                    <a:pt x="4130427" y="1113731"/>
                  </a:moveTo>
                  <a:lnTo>
                    <a:pt x="4130427" y="1190733"/>
                  </a:lnTo>
                </a:path>
                <a:path w="4191000" h="1191260">
                  <a:moveTo>
                    <a:pt x="4171975" y="1152232"/>
                  </a:moveTo>
                  <a:lnTo>
                    <a:pt x="4088879" y="1152232"/>
                  </a:lnTo>
                </a:path>
                <a:path w="4191000" h="1191260">
                  <a:moveTo>
                    <a:pt x="4149106" y="1113731"/>
                  </a:moveTo>
                  <a:lnTo>
                    <a:pt x="4149106" y="1190733"/>
                  </a:lnTo>
                </a:path>
                <a:path w="4191000" h="1191260">
                  <a:moveTo>
                    <a:pt x="4190653" y="1152232"/>
                  </a:moveTo>
                  <a:lnTo>
                    <a:pt x="4107557" y="1152232"/>
                  </a:lnTo>
                </a:path>
                <a:path w="4191000" h="1191260">
                  <a:moveTo>
                    <a:pt x="1905119" y="891620"/>
                  </a:moveTo>
                  <a:lnTo>
                    <a:pt x="1905119" y="968622"/>
                  </a:lnTo>
                </a:path>
                <a:path w="4191000" h="1191260">
                  <a:moveTo>
                    <a:pt x="1946668" y="930121"/>
                  </a:moveTo>
                  <a:lnTo>
                    <a:pt x="1863572" y="930121"/>
                  </a:lnTo>
                </a:path>
                <a:path w="4191000" h="1191260">
                  <a:moveTo>
                    <a:pt x="1894956" y="859472"/>
                  </a:moveTo>
                  <a:lnTo>
                    <a:pt x="1894956" y="936475"/>
                  </a:lnTo>
                </a:path>
                <a:path w="4191000" h="1191260">
                  <a:moveTo>
                    <a:pt x="1936502" y="897973"/>
                  </a:moveTo>
                  <a:lnTo>
                    <a:pt x="1853406" y="897973"/>
                  </a:lnTo>
                </a:path>
                <a:path w="4191000" h="1191260">
                  <a:moveTo>
                    <a:pt x="1894956" y="877261"/>
                  </a:moveTo>
                  <a:lnTo>
                    <a:pt x="1894956" y="954263"/>
                  </a:lnTo>
                </a:path>
                <a:path w="4191000" h="1191260">
                  <a:moveTo>
                    <a:pt x="1936502" y="915762"/>
                  </a:moveTo>
                  <a:lnTo>
                    <a:pt x="1853406" y="915762"/>
                  </a:lnTo>
                </a:path>
              </a:pathLst>
            </a:custGeom>
            <a:ln w="12699">
              <a:solidFill>
                <a:srgbClr val="99999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2" name="object 38"/>
            <p:cNvSpPr/>
            <p:nvPr/>
          </p:nvSpPr>
          <p:spPr>
            <a:xfrm>
              <a:off x="1594573" y="2947777"/>
              <a:ext cx="4192270" cy="1023619"/>
            </a:xfrm>
            <a:custGeom>
              <a:avLst/>
              <a:gdLst/>
              <a:ahLst/>
              <a:cxnLst/>
              <a:rect l="l" t="t" r="r" b="b"/>
              <a:pathLst>
                <a:path w="4192270" h="1023620">
                  <a:moveTo>
                    <a:pt x="41547" y="0"/>
                  </a:moveTo>
                  <a:lnTo>
                    <a:pt x="41547" y="77001"/>
                  </a:lnTo>
                </a:path>
                <a:path w="4192270" h="1023620">
                  <a:moveTo>
                    <a:pt x="83096" y="38500"/>
                  </a:moveTo>
                  <a:lnTo>
                    <a:pt x="0" y="38500"/>
                  </a:lnTo>
                </a:path>
                <a:path w="4192270" h="1023620">
                  <a:moveTo>
                    <a:pt x="226163" y="10419"/>
                  </a:moveTo>
                  <a:lnTo>
                    <a:pt x="226163" y="87548"/>
                  </a:lnTo>
                </a:path>
                <a:path w="4192270" h="1023620">
                  <a:moveTo>
                    <a:pt x="267711" y="49047"/>
                  </a:moveTo>
                  <a:lnTo>
                    <a:pt x="184615" y="49047"/>
                  </a:lnTo>
                </a:path>
                <a:path w="4192270" h="1023620">
                  <a:moveTo>
                    <a:pt x="240394" y="10419"/>
                  </a:moveTo>
                  <a:lnTo>
                    <a:pt x="240394" y="87548"/>
                  </a:lnTo>
                </a:path>
                <a:path w="4192270" h="1023620">
                  <a:moveTo>
                    <a:pt x="281942" y="49047"/>
                  </a:moveTo>
                  <a:lnTo>
                    <a:pt x="198846" y="49047"/>
                  </a:lnTo>
                </a:path>
                <a:path w="4192270" h="1023620">
                  <a:moveTo>
                    <a:pt x="434794" y="18678"/>
                  </a:moveTo>
                  <a:lnTo>
                    <a:pt x="434794" y="95680"/>
                  </a:lnTo>
                </a:path>
                <a:path w="4192270" h="1023620">
                  <a:moveTo>
                    <a:pt x="476342" y="57179"/>
                  </a:moveTo>
                  <a:lnTo>
                    <a:pt x="393246" y="57179"/>
                  </a:lnTo>
                </a:path>
                <a:path w="4192270" h="1023620">
                  <a:moveTo>
                    <a:pt x="519415" y="24015"/>
                  </a:moveTo>
                  <a:lnTo>
                    <a:pt x="519415" y="101017"/>
                  </a:lnTo>
                </a:path>
                <a:path w="4192270" h="1023620">
                  <a:moveTo>
                    <a:pt x="560964" y="62516"/>
                  </a:moveTo>
                  <a:lnTo>
                    <a:pt x="477867" y="62516"/>
                  </a:lnTo>
                </a:path>
                <a:path w="4192270" h="1023620">
                  <a:moveTo>
                    <a:pt x="548003" y="24015"/>
                  </a:moveTo>
                  <a:lnTo>
                    <a:pt x="548003" y="101017"/>
                  </a:lnTo>
                </a:path>
                <a:path w="4192270" h="1023620">
                  <a:moveTo>
                    <a:pt x="589552" y="62516"/>
                  </a:moveTo>
                  <a:lnTo>
                    <a:pt x="506455" y="62516"/>
                  </a:lnTo>
                </a:path>
                <a:path w="4192270" h="1023620">
                  <a:moveTo>
                    <a:pt x="561853" y="29733"/>
                  </a:moveTo>
                  <a:lnTo>
                    <a:pt x="561853" y="106735"/>
                  </a:lnTo>
                </a:path>
                <a:path w="4192270" h="1023620">
                  <a:moveTo>
                    <a:pt x="603401" y="68234"/>
                  </a:moveTo>
                  <a:lnTo>
                    <a:pt x="520305" y="68234"/>
                  </a:lnTo>
                </a:path>
                <a:path w="4192270" h="1023620">
                  <a:moveTo>
                    <a:pt x="902498" y="96061"/>
                  </a:moveTo>
                  <a:lnTo>
                    <a:pt x="902498" y="173063"/>
                  </a:lnTo>
                </a:path>
                <a:path w="4192270" h="1023620">
                  <a:moveTo>
                    <a:pt x="944045" y="134562"/>
                  </a:moveTo>
                  <a:lnTo>
                    <a:pt x="860949" y="134562"/>
                  </a:lnTo>
                </a:path>
                <a:path w="4192270" h="1023620">
                  <a:moveTo>
                    <a:pt x="1076314" y="132910"/>
                  </a:moveTo>
                  <a:lnTo>
                    <a:pt x="1076314" y="210039"/>
                  </a:lnTo>
                </a:path>
                <a:path w="4192270" h="1023620">
                  <a:moveTo>
                    <a:pt x="1117863" y="171411"/>
                  </a:moveTo>
                  <a:lnTo>
                    <a:pt x="1034766" y="171411"/>
                  </a:lnTo>
                </a:path>
                <a:path w="4192270" h="1023620">
                  <a:moveTo>
                    <a:pt x="1199307" y="141424"/>
                  </a:moveTo>
                  <a:lnTo>
                    <a:pt x="1199307" y="218426"/>
                  </a:lnTo>
                </a:path>
                <a:path w="4192270" h="1023620">
                  <a:moveTo>
                    <a:pt x="1240855" y="179925"/>
                  </a:moveTo>
                  <a:lnTo>
                    <a:pt x="1157759" y="179925"/>
                  </a:lnTo>
                </a:path>
                <a:path w="4192270" h="1023620">
                  <a:moveTo>
                    <a:pt x="1275415" y="159848"/>
                  </a:moveTo>
                  <a:lnTo>
                    <a:pt x="1275415" y="236850"/>
                  </a:lnTo>
                </a:path>
                <a:path w="4192270" h="1023620">
                  <a:moveTo>
                    <a:pt x="1316964" y="198349"/>
                  </a:moveTo>
                  <a:lnTo>
                    <a:pt x="1233867" y="198349"/>
                  </a:lnTo>
                </a:path>
                <a:path w="4192270" h="1023620">
                  <a:moveTo>
                    <a:pt x="1573749" y="185388"/>
                  </a:moveTo>
                  <a:lnTo>
                    <a:pt x="1573749" y="262390"/>
                  </a:lnTo>
                </a:path>
                <a:path w="4192270" h="1023620">
                  <a:moveTo>
                    <a:pt x="1615297" y="223889"/>
                  </a:moveTo>
                  <a:lnTo>
                    <a:pt x="1532201" y="223889"/>
                  </a:lnTo>
                </a:path>
                <a:path w="4192270" h="1023620">
                  <a:moveTo>
                    <a:pt x="1593443" y="190852"/>
                  </a:moveTo>
                  <a:lnTo>
                    <a:pt x="1593443" y="267854"/>
                  </a:lnTo>
                </a:path>
                <a:path w="4192270" h="1023620">
                  <a:moveTo>
                    <a:pt x="1634992" y="229353"/>
                  </a:moveTo>
                  <a:lnTo>
                    <a:pt x="1551895" y="229353"/>
                  </a:lnTo>
                </a:path>
                <a:path w="4192270" h="1023620">
                  <a:moveTo>
                    <a:pt x="1667392" y="190852"/>
                  </a:moveTo>
                  <a:lnTo>
                    <a:pt x="1667392" y="267854"/>
                  </a:lnTo>
                </a:path>
                <a:path w="4192270" h="1023620">
                  <a:moveTo>
                    <a:pt x="1708939" y="229353"/>
                  </a:moveTo>
                  <a:lnTo>
                    <a:pt x="1625843" y="229353"/>
                  </a:lnTo>
                </a:path>
                <a:path w="4192270" h="1023620">
                  <a:moveTo>
                    <a:pt x="1692168" y="190852"/>
                  </a:moveTo>
                  <a:lnTo>
                    <a:pt x="1692168" y="267854"/>
                  </a:lnTo>
                </a:path>
                <a:path w="4192270" h="1023620">
                  <a:moveTo>
                    <a:pt x="1733718" y="229353"/>
                  </a:moveTo>
                  <a:lnTo>
                    <a:pt x="1650620" y="229353"/>
                  </a:lnTo>
                </a:path>
                <a:path w="4192270" h="1023620">
                  <a:moveTo>
                    <a:pt x="1698775" y="190852"/>
                  </a:moveTo>
                  <a:lnTo>
                    <a:pt x="1698775" y="267854"/>
                  </a:lnTo>
                </a:path>
                <a:path w="4192270" h="1023620">
                  <a:moveTo>
                    <a:pt x="1740323" y="229353"/>
                  </a:moveTo>
                  <a:lnTo>
                    <a:pt x="1657227" y="229353"/>
                  </a:lnTo>
                </a:path>
                <a:path w="4192270" h="1023620">
                  <a:moveTo>
                    <a:pt x="1909058" y="205084"/>
                  </a:moveTo>
                  <a:lnTo>
                    <a:pt x="1909058" y="282086"/>
                  </a:lnTo>
                </a:path>
                <a:path w="4192270" h="1023620">
                  <a:moveTo>
                    <a:pt x="1950605" y="243585"/>
                  </a:moveTo>
                  <a:lnTo>
                    <a:pt x="1867509" y="243585"/>
                  </a:lnTo>
                </a:path>
                <a:path w="4192270" h="1023620">
                  <a:moveTo>
                    <a:pt x="1934596" y="243585"/>
                  </a:moveTo>
                  <a:lnTo>
                    <a:pt x="1934596" y="320587"/>
                  </a:lnTo>
                </a:path>
                <a:path w="4192270" h="1023620">
                  <a:moveTo>
                    <a:pt x="1976145" y="282085"/>
                  </a:moveTo>
                  <a:lnTo>
                    <a:pt x="1893048" y="282085"/>
                  </a:lnTo>
                </a:path>
                <a:path w="4192270" h="1023620">
                  <a:moveTo>
                    <a:pt x="1934596" y="253114"/>
                  </a:moveTo>
                  <a:lnTo>
                    <a:pt x="1934596" y="330117"/>
                  </a:lnTo>
                </a:path>
                <a:path w="4192270" h="1023620">
                  <a:moveTo>
                    <a:pt x="1976145" y="291615"/>
                  </a:moveTo>
                  <a:lnTo>
                    <a:pt x="1893048" y="291615"/>
                  </a:lnTo>
                </a:path>
                <a:path w="4192270" h="1023620">
                  <a:moveTo>
                    <a:pt x="1967378" y="258959"/>
                  </a:moveTo>
                  <a:lnTo>
                    <a:pt x="1967378" y="335961"/>
                  </a:lnTo>
                </a:path>
                <a:path w="4192270" h="1023620">
                  <a:moveTo>
                    <a:pt x="2008925" y="297460"/>
                  </a:moveTo>
                  <a:lnTo>
                    <a:pt x="1925829" y="297460"/>
                  </a:lnTo>
                </a:path>
                <a:path w="4192270" h="1023620">
                  <a:moveTo>
                    <a:pt x="2012229" y="269887"/>
                  </a:moveTo>
                  <a:lnTo>
                    <a:pt x="2012229" y="346890"/>
                  </a:lnTo>
                </a:path>
                <a:path w="4192270" h="1023620">
                  <a:moveTo>
                    <a:pt x="2053777" y="308388"/>
                  </a:moveTo>
                  <a:lnTo>
                    <a:pt x="1970681" y="308388"/>
                  </a:lnTo>
                </a:path>
                <a:path w="4192270" h="1023620">
                  <a:moveTo>
                    <a:pt x="2112098" y="274589"/>
                  </a:moveTo>
                  <a:lnTo>
                    <a:pt x="2112098" y="351592"/>
                  </a:lnTo>
                </a:path>
                <a:path w="4192270" h="1023620">
                  <a:moveTo>
                    <a:pt x="2153645" y="313090"/>
                  </a:moveTo>
                  <a:lnTo>
                    <a:pt x="2070549" y="313090"/>
                  </a:lnTo>
                </a:path>
                <a:path w="4192270" h="1023620">
                  <a:moveTo>
                    <a:pt x="2135095" y="274589"/>
                  </a:moveTo>
                  <a:lnTo>
                    <a:pt x="2135095" y="351592"/>
                  </a:lnTo>
                </a:path>
                <a:path w="4192270" h="1023620">
                  <a:moveTo>
                    <a:pt x="2176645" y="313090"/>
                  </a:moveTo>
                  <a:lnTo>
                    <a:pt x="2093547" y="313090"/>
                  </a:lnTo>
                </a:path>
                <a:path w="4192270" h="1023620">
                  <a:moveTo>
                    <a:pt x="2232677" y="293648"/>
                  </a:moveTo>
                  <a:lnTo>
                    <a:pt x="2232677" y="370650"/>
                  </a:lnTo>
                </a:path>
                <a:path w="4192270" h="1023620">
                  <a:moveTo>
                    <a:pt x="2274224" y="332149"/>
                  </a:moveTo>
                  <a:lnTo>
                    <a:pt x="2191128" y="332149"/>
                  </a:lnTo>
                </a:path>
                <a:path w="4192270" h="1023620">
                  <a:moveTo>
                    <a:pt x="2249195" y="304322"/>
                  </a:moveTo>
                  <a:lnTo>
                    <a:pt x="2249195" y="381324"/>
                  </a:lnTo>
                </a:path>
                <a:path w="4192270" h="1023620">
                  <a:moveTo>
                    <a:pt x="2290743" y="342824"/>
                  </a:moveTo>
                  <a:lnTo>
                    <a:pt x="2207646" y="342824"/>
                  </a:lnTo>
                </a:path>
                <a:path w="4192270" h="1023620">
                  <a:moveTo>
                    <a:pt x="2256818" y="309405"/>
                  </a:moveTo>
                  <a:lnTo>
                    <a:pt x="2256818" y="386407"/>
                  </a:lnTo>
                </a:path>
                <a:path w="4192270" h="1023620">
                  <a:moveTo>
                    <a:pt x="2298365" y="347906"/>
                  </a:moveTo>
                  <a:lnTo>
                    <a:pt x="2215270" y="347906"/>
                  </a:lnTo>
                </a:path>
                <a:path w="4192270" h="1023620">
                  <a:moveTo>
                    <a:pt x="2264314" y="313979"/>
                  </a:moveTo>
                  <a:lnTo>
                    <a:pt x="2264314" y="390981"/>
                  </a:lnTo>
                </a:path>
                <a:path w="4192270" h="1023620">
                  <a:moveTo>
                    <a:pt x="2305863" y="352480"/>
                  </a:moveTo>
                  <a:lnTo>
                    <a:pt x="2222766" y="352480"/>
                  </a:lnTo>
                </a:path>
                <a:path w="4192270" h="1023620">
                  <a:moveTo>
                    <a:pt x="2271302" y="324780"/>
                  </a:moveTo>
                  <a:lnTo>
                    <a:pt x="2271302" y="401782"/>
                  </a:lnTo>
                </a:path>
                <a:path w="4192270" h="1023620">
                  <a:moveTo>
                    <a:pt x="2312850" y="363280"/>
                  </a:moveTo>
                  <a:lnTo>
                    <a:pt x="2229754" y="363280"/>
                  </a:lnTo>
                </a:path>
                <a:path w="4192270" h="1023620">
                  <a:moveTo>
                    <a:pt x="2273335" y="342188"/>
                  </a:moveTo>
                  <a:lnTo>
                    <a:pt x="2273335" y="419190"/>
                  </a:lnTo>
                </a:path>
                <a:path w="4192270" h="1023620">
                  <a:moveTo>
                    <a:pt x="2314883" y="380688"/>
                  </a:moveTo>
                  <a:lnTo>
                    <a:pt x="2231787" y="380688"/>
                  </a:lnTo>
                </a:path>
                <a:path w="4192270" h="1023620">
                  <a:moveTo>
                    <a:pt x="2309802" y="347906"/>
                  </a:moveTo>
                  <a:lnTo>
                    <a:pt x="2309802" y="424908"/>
                  </a:lnTo>
                </a:path>
                <a:path w="4192270" h="1023620">
                  <a:moveTo>
                    <a:pt x="2351350" y="386406"/>
                  </a:moveTo>
                  <a:lnTo>
                    <a:pt x="2268253" y="386406"/>
                  </a:lnTo>
                </a:path>
                <a:path w="4192270" h="1023620">
                  <a:moveTo>
                    <a:pt x="2314883" y="347906"/>
                  </a:moveTo>
                  <a:lnTo>
                    <a:pt x="2314883" y="424908"/>
                  </a:lnTo>
                </a:path>
                <a:path w="4192270" h="1023620">
                  <a:moveTo>
                    <a:pt x="2356431" y="386406"/>
                  </a:moveTo>
                  <a:lnTo>
                    <a:pt x="2273335" y="386406"/>
                  </a:lnTo>
                </a:path>
                <a:path w="4192270" h="1023620">
                  <a:moveTo>
                    <a:pt x="2343599" y="347906"/>
                  </a:moveTo>
                  <a:lnTo>
                    <a:pt x="2343599" y="424908"/>
                  </a:lnTo>
                </a:path>
                <a:path w="4192270" h="1023620">
                  <a:moveTo>
                    <a:pt x="2385147" y="386406"/>
                  </a:moveTo>
                  <a:lnTo>
                    <a:pt x="2302052" y="386406"/>
                  </a:lnTo>
                </a:path>
                <a:path w="4192270" h="1023620">
                  <a:moveTo>
                    <a:pt x="2419961" y="353878"/>
                  </a:moveTo>
                  <a:lnTo>
                    <a:pt x="2419961" y="430880"/>
                  </a:lnTo>
                </a:path>
                <a:path w="4192270" h="1023620">
                  <a:moveTo>
                    <a:pt x="2461510" y="392379"/>
                  </a:moveTo>
                  <a:lnTo>
                    <a:pt x="2378413" y="392379"/>
                  </a:lnTo>
                </a:path>
                <a:path w="4192270" h="1023620">
                  <a:moveTo>
                    <a:pt x="2587425" y="397334"/>
                  </a:moveTo>
                  <a:lnTo>
                    <a:pt x="2587425" y="474336"/>
                  </a:lnTo>
                </a:path>
                <a:path w="4192270" h="1023620">
                  <a:moveTo>
                    <a:pt x="2628973" y="435835"/>
                  </a:moveTo>
                  <a:lnTo>
                    <a:pt x="2545877" y="435835"/>
                  </a:lnTo>
                </a:path>
                <a:path w="4192270" h="1023620">
                  <a:moveTo>
                    <a:pt x="2597335" y="407499"/>
                  </a:moveTo>
                  <a:lnTo>
                    <a:pt x="2597335" y="484501"/>
                  </a:lnTo>
                </a:path>
                <a:path w="4192270" h="1023620">
                  <a:moveTo>
                    <a:pt x="2638884" y="446000"/>
                  </a:moveTo>
                  <a:lnTo>
                    <a:pt x="2555787" y="446000"/>
                  </a:lnTo>
                </a:path>
                <a:path w="4192270" h="1023620">
                  <a:moveTo>
                    <a:pt x="2606229" y="412963"/>
                  </a:moveTo>
                  <a:lnTo>
                    <a:pt x="2606229" y="489965"/>
                  </a:lnTo>
                </a:path>
                <a:path w="4192270" h="1023620">
                  <a:moveTo>
                    <a:pt x="2647777" y="451465"/>
                  </a:moveTo>
                  <a:lnTo>
                    <a:pt x="2564681" y="451465"/>
                  </a:lnTo>
                </a:path>
                <a:path w="4192270" h="1023620">
                  <a:moveTo>
                    <a:pt x="2610041" y="426305"/>
                  </a:moveTo>
                  <a:lnTo>
                    <a:pt x="2610041" y="503307"/>
                  </a:lnTo>
                </a:path>
                <a:path w="4192270" h="1023620">
                  <a:moveTo>
                    <a:pt x="2651590" y="464806"/>
                  </a:moveTo>
                  <a:lnTo>
                    <a:pt x="2568493" y="464806"/>
                  </a:lnTo>
                </a:path>
                <a:path w="4192270" h="1023620">
                  <a:moveTo>
                    <a:pt x="2618554" y="426305"/>
                  </a:moveTo>
                  <a:lnTo>
                    <a:pt x="2618554" y="503307"/>
                  </a:lnTo>
                </a:path>
                <a:path w="4192270" h="1023620">
                  <a:moveTo>
                    <a:pt x="2660102" y="464806"/>
                  </a:moveTo>
                  <a:lnTo>
                    <a:pt x="2577006" y="464806"/>
                  </a:lnTo>
                </a:path>
                <a:path w="4192270" h="1023620">
                  <a:moveTo>
                    <a:pt x="2631514" y="426305"/>
                  </a:moveTo>
                  <a:lnTo>
                    <a:pt x="2631514" y="503307"/>
                  </a:lnTo>
                </a:path>
                <a:path w="4192270" h="1023620">
                  <a:moveTo>
                    <a:pt x="2673063" y="464806"/>
                  </a:moveTo>
                  <a:lnTo>
                    <a:pt x="2589966" y="464806"/>
                  </a:lnTo>
                </a:path>
                <a:path w="4192270" h="1023620">
                  <a:moveTo>
                    <a:pt x="2645872" y="426305"/>
                  </a:moveTo>
                  <a:lnTo>
                    <a:pt x="2645872" y="503307"/>
                  </a:lnTo>
                </a:path>
                <a:path w="4192270" h="1023620">
                  <a:moveTo>
                    <a:pt x="2687420" y="464806"/>
                  </a:moveTo>
                  <a:lnTo>
                    <a:pt x="2604323" y="464806"/>
                  </a:lnTo>
                </a:path>
                <a:path w="4192270" h="1023620">
                  <a:moveTo>
                    <a:pt x="2660102" y="443459"/>
                  </a:moveTo>
                  <a:lnTo>
                    <a:pt x="2660102" y="520461"/>
                  </a:lnTo>
                </a:path>
                <a:path w="4192270" h="1023620">
                  <a:moveTo>
                    <a:pt x="2701652" y="481960"/>
                  </a:moveTo>
                  <a:lnTo>
                    <a:pt x="2618554" y="481960"/>
                  </a:lnTo>
                </a:path>
                <a:path w="4192270" h="1023620">
                  <a:moveTo>
                    <a:pt x="2674333" y="443459"/>
                  </a:moveTo>
                  <a:lnTo>
                    <a:pt x="2674333" y="520461"/>
                  </a:lnTo>
                </a:path>
                <a:path w="4192270" h="1023620">
                  <a:moveTo>
                    <a:pt x="2715882" y="481960"/>
                  </a:moveTo>
                  <a:lnTo>
                    <a:pt x="2632785" y="481960"/>
                  </a:lnTo>
                </a:path>
                <a:path w="4192270" h="1023620">
                  <a:moveTo>
                    <a:pt x="2749298" y="471032"/>
                  </a:moveTo>
                  <a:lnTo>
                    <a:pt x="2749298" y="548034"/>
                  </a:lnTo>
                </a:path>
                <a:path w="4192270" h="1023620">
                  <a:moveTo>
                    <a:pt x="2790718" y="509533"/>
                  </a:moveTo>
                  <a:lnTo>
                    <a:pt x="2707749" y="509533"/>
                  </a:lnTo>
                </a:path>
                <a:path w="4192270" h="1023620">
                  <a:moveTo>
                    <a:pt x="2768229" y="471032"/>
                  </a:moveTo>
                  <a:lnTo>
                    <a:pt x="2768229" y="548034"/>
                  </a:lnTo>
                </a:path>
                <a:path w="4192270" h="1023620">
                  <a:moveTo>
                    <a:pt x="2809777" y="509533"/>
                  </a:moveTo>
                  <a:lnTo>
                    <a:pt x="2726681" y="509533"/>
                  </a:lnTo>
                </a:path>
                <a:path w="4192270" h="1023620">
                  <a:moveTo>
                    <a:pt x="2787670" y="471032"/>
                  </a:moveTo>
                  <a:lnTo>
                    <a:pt x="2787670" y="548034"/>
                  </a:lnTo>
                </a:path>
                <a:path w="4192270" h="1023620">
                  <a:moveTo>
                    <a:pt x="2829218" y="509533"/>
                  </a:moveTo>
                  <a:lnTo>
                    <a:pt x="2746121" y="509533"/>
                  </a:lnTo>
                </a:path>
                <a:path w="4192270" h="1023620">
                  <a:moveTo>
                    <a:pt x="2843448" y="477131"/>
                  </a:moveTo>
                  <a:lnTo>
                    <a:pt x="2843448" y="554133"/>
                  </a:lnTo>
                </a:path>
                <a:path w="4192270" h="1023620">
                  <a:moveTo>
                    <a:pt x="2884997" y="515632"/>
                  </a:moveTo>
                  <a:lnTo>
                    <a:pt x="2801900" y="515632"/>
                  </a:lnTo>
                </a:path>
                <a:path w="4192270" h="1023620">
                  <a:moveTo>
                    <a:pt x="2908756" y="497717"/>
                  </a:moveTo>
                  <a:lnTo>
                    <a:pt x="2908756" y="574718"/>
                  </a:lnTo>
                </a:path>
                <a:path w="4192270" h="1023620">
                  <a:moveTo>
                    <a:pt x="2950304" y="536217"/>
                  </a:moveTo>
                  <a:lnTo>
                    <a:pt x="2867208" y="536217"/>
                  </a:lnTo>
                </a:path>
                <a:path w="4192270" h="1023620">
                  <a:moveTo>
                    <a:pt x="2925020" y="497717"/>
                  </a:moveTo>
                  <a:lnTo>
                    <a:pt x="2925020" y="574718"/>
                  </a:lnTo>
                </a:path>
                <a:path w="4192270" h="1023620">
                  <a:moveTo>
                    <a:pt x="2966568" y="536217"/>
                  </a:moveTo>
                  <a:lnTo>
                    <a:pt x="2883472" y="536217"/>
                  </a:lnTo>
                </a:path>
                <a:path w="4192270" h="1023620">
                  <a:moveTo>
                    <a:pt x="2934168" y="517030"/>
                  </a:moveTo>
                  <a:lnTo>
                    <a:pt x="2934168" y="594032"/>
                  </a:lnTo>
                </a:path>
                <a:path w="4192270" h="1023620">
                  <a:moveTo>
                    <a:pt x="2975716" y="555531"/>
                  </a:moveTo>
                  <a:lnTo>
                    <a:pt x="2892620" y="555531"/>
                  </a:lnTo>
                </a:path>
                <a:path w="4192270" h="1023620">
                  <a:moveTo>
                    <a:pt x="2934168" y="525671"/>
                  </a:moveTo>
                  <a:lnTo>
                    <a:pt x="2934168" y="602674"/>
                  </a:lnTo>
                </a:path>
                <a:path w="4192270" h="1023620">
                  <a:moveTo>
                    <a:pt x="2975716" y="564171"/>
                  </a:moveTo>
                  <a:lnTo>
                    <a:pt x="2892620" y="564171"/>
                  </a:lnTo>
                </a:path>
                <a:path w="4192270" h="1023620">
                  <a:moveTo>
                    <a:pt x="2946620" y="551974"/>
                  </a:moveTo>
                  <a:lnTo>
                    <a:pt x="2946620" y="629102"/>
                  </a:lnTo>
                </a:path>
                <a:path w="4192270" h="1023620">
                  <a:moveTo>
                    <a:pt x="2988170" y="590601"/>
                  </a:moveTo>
                  <a:lnTo>
                    <a:pt x="2905072" y="590601"/>
                  </a:lnTo>
                </a:path>
                <a:path w="4192270" h="1023620">
                  <a:moveTo>
                    <a:pt x="2949034" y="564171"/>
                  </a:moveTo>
                  <a:lnTo>
                    <a:pt x="2949034" y="641174"/>
                  </a:lnTo>
                </a:path>
                <a:path w="4192270" h="1023620">
                  <a:moveTo>
                    <a:pt x="2990583" y="602672"/>
                  </a:moveTo>
                  <a:lnTo>
                    <a:pt x="2907486" y="602672"/>
                  </a:lnTo>
                </a:path>
                <a:path w="4192270" h="1023620">
                  <a:moveTo>
                    <a:pt x="2954116" y="571542"/>
                  </a:moveTo>
                  <a:lnTo>
                    <a:pt x="2954116" y="648543"/>
                  </a:lnTo>
                </a:path>
                <a:path w="4192270" h="1023620">
                  <a:moveTo>
                    <a:pt x="2995664" y="610042"/>
                  </a:moveTo>
                  <a:lnTo>
                    <a:pt x="2912568" y="610042"/>
                  </a:lnTo>
                </a:path>
                <a:path w="4192270" h="1023620">
                  <a:moveTo>
                    <a:pt x="2964027" y="575862"/>
                  </a:moveTo>
                  <a:lnTo>
                    <a:pt x="2964027" y="652992"/>
                  </a:lnTo>
                </a:path>
                <a:path w="4192270" h="1023620">
                  <a:moveTo>
                    <a:pt x="3005575" y="614362"/>
                  </a:moveTo>
                  <a:lnTo>
                    <a:pt x="2922479" y="614362"/>
                  </a:lnTo>
                </a:path>
                <a:path w="4192270" h="1023620">
                  <a:moveTo>
                    <a:pt x="2978385" y="575862"/>
                  </a:moveTo>
                  <a:lnTo>
                    <a:pt x="2978385" y="652992"/>
                  </a:lnTo>
                </a:path>
                <a:path w="4192270" h="1023620">
                  <a:moveTo>
                    <a:pt x="3019933" y="614362"/>
                  </a:moveTo>
                  <a:lnTo>
                    <a:pt x="2936836" y="614362"/>
                  </a:lnTo>
                </a:path>
                <a:path w="4192270" h="1023620">
                  <a:moveTo>
                    <a:pt x="2983340" y="575862"/>
                  </a:moveTo>
                  <a:lnTo>
                    <a:pt x="2983340" y="652992"/>
                  </a:lnTo>
                </a:path>
                <a:path w="4192270" h="1023620">
                  <a:moveTo>
                    <a:pt x="3024888" y="614362"/>
                  </a:moveTo>
                  <a:lnTo>
                    <a:pt x="2941793" y="614362"/>
                  </a:lnTo>
                </a:path>
                <a:path w="4192270" h="1023620">
                  <a:moveTo>
                    <a:pt x="2989439" y="575862"/>
                  </a:moveTo>
                  <a:lnTo>
                    <a:pt x="2989439" y="652992"/>
                  </a:lnTo>
                </a:path>
                <a:path w="4192270" h="1023620">
                  <a:moveTo>
                    <a:pt x="3030987" y="614362"/>
                  </a:moveTo>
                  <a:lnTo>
                    <a:pt x="2947891" y="614362"/>
                  </a:lnTo>
                </a:path>
                <a:path w="4192270" h="1023620">
                  <a:moveTo>
                    <a:pt x="3004305" y="575862"/>
                  </a:moveTo>
                  <a:lnTo>
                    <a:pt x="3004305" y="652992"/>
                  </a:lnTo>
                </a:path>
                <a:path w="4192270" h="1023620">
                  <a:moveTo>
                    <a:pt x="3045853" y="614362"/>
                  </a:moveTo>
                  <a:lnTo>
                    <a:pt x="2962756" y="614362"/>
                  </a:lnTo>
                </a:path>
                <a:path w="4192270" h="1023620">
                  <a:moveTo>
                    <a:pt x="3019043" y="575862"/>
                  </a:moveTo>
                  <a:lnTo>
                    <a:pt x="3019043" y="652992"/>
                  </a:lnTo>
                </a:path>
                <a:path w="4192270" h="1023620">
                  <a:moveTo>
                    <a:pt x="3060593" y="614362"/>
                  </a:moveTo>
                  <a:lnTo>
                    <a:pt x="2977495" y="614362"/>
                  </a:lnTo>
                </a:path>
                <a:path w="4192270" h="1023620">
                  <a:moveTo>
                    <a:pt x="3024888" y="575862"/>
                  </a:moveTo>
                  <a:lnTo>
                    <a:pt x="3024888" y="652992"/>
                  </a:lnTo>
                </a:path>
                <a:path w="4192270" h="1023620">
                  <a:moveTo>
                    <a:pt x="3066437" y="614362"/>
                  </a:moveTo>
                  <a:lnTo>
                    <a:pt x="2983340" y="614362"/>
                  </a:lnTo>
                </a:path>
                <a:path w="4192270" h="1023620">
                  <a:moveTo>
                    <a:pt x="3066436" y="575862"/>
                  </a:moveTo>
                  <a:lnTo>
                    <a:pt x="3066436" y="652992"/>
                  </a:lnTo>
                </a:path>
                <a:path w="4192270" h="1023620">
                  <a:moveTo>
                    <a:pt x="3107984" y="614362"/>
                  </a:moveTo>
                  <a:lnTo>
                    <a:pt x="3024888" y="614362"/>
                  </a:lnTo>
                </a:path>
                <a:path w="4192270" h="1023620">
                  <a:moveTo>
                    <a:pt x="3074949" y="575862"/>
                  </a:moveTo>
                  <a:lnTo>
                    <a:pt x="3074949" y="652992"/>
                  </a:lnTo>
                </a:path>
                <a:path w="4192270" h="1023620">
                  <a:moveTo>
                    <a:pt x="3116498" y="614362"/>
                  </a:moveTo>
                  <a:lnTo>
                    <a:pt x="3033402" y="614362"/>
                  </a:lnTo>
                </a:path>
                <a:path w="4192270" h="1023620">
                  <a:moveTo>
                    <a:pt x="3104173" y="575862"/>
                  </a:moveTo>
                  <a:lnTo>
                    <a:pt x="3104173" y="652992"/>
                  </a:lnTo>
                </a:path>
                <a:path w="4192270" h="1023620">
                  <a:moveTo>
                    <a:pt x="3145721" y="614362"/>
                  </a:moveTo>
                  <a:lnTo>
                    <a:pt x="3062625" y="614362"/>
                  </a:lnTo>
                </a:path>
                <a:path w="4192270" h="1023620">
                  <a:moveTo>
                    <a:pt x="3126662" y="575862"/>
                  </a:moveTo>
                  <a:lnTo>
                    <a:pt x="3126662" y="652992"/>
                  </a:lnTo>
                </a:path>
                <a:path w="4192270" h="1023620">
                  <a:moveTo>
                    <a:pt x="3168210" y="614362"/>
                  </a:moveTo>
                  <a:lnTo>
                    <a:pt x="3085114" y="614362"/>
                  </a:lnTo>
                </a:path>
                <a:path w="4192270" h="1023620">
                  <a:moveTo>
                    <a:pt x="3168211" y="590220"/>
                  </a:moveTo>
                  <a:lnTo>
                    <a:pt x="3168211" y="667222"/>
                  </a:lnTo>
                </a:path>
                <a:path w="4192270" h="1023620">
                  <a:moveTo>
                    <a:pt x="3209759" y="628721"/>
                  </a:moveTo>
                  <a:lnTo>
                    <a:pt x="3126662" y="628721"/>
                  </a:lnTo>
                </a:path>
                <a:path w="4192270" h="1023620">
                  <a:moveTo>
                    <a:pt x="3173802" y="590220"/>
                  </a:moveTo>
                  <a:lnTo>
                    <a:pt x="3173802" y="667222"/>
                  </a:lnTo>
                </a:path>
                <a:path w="4192270" h="1023620">
                  <a:moveTo>
                    <a:pt x="3215350" y="628721"/>
                  </a:moveTo>
                  <a:lnTo>
                    <a:pt x="3132253" y="628721"/>
                  </a:lnTo>
                </a:path>
                <a:path w="4192270" h="1023620">
                  <a:moveTo>
                    <a:pt x="3194893" y="607120"/>
                  </a:moveTo>
                  <a:lnTo>
                    <a:pt x="3194893" y="684122"/>
                  </a:lnTo>
                </a:path>
                <a:path w="4192270" h="1023620">
                  <a:moveTo>
                    <a:pt x="3236443" y="645621"/>
                  </a:moveTo>
                  <a:lnTo>
                    <a:pt x="3153345" y="645621"/>
                  </a:lnTo>
                </a:path>
                <a:path w="4192270" h="1023620">
                  <a:moveTo>
                    <a:pt x="3202516" y="607120"/>
                  </a:moveTo>
                  <a:lnTo>
                    <a:pt x="3202516" y="684122"/>
                  </a:lnTo>
                </a:path>
                <a:path w="4192270" h="1023620">
                  <a:moveTo>
                    <a:pt x="3244064" y="645621"/>
                  </a:moveTo>
                  <a:lnTo>
                    <a:pt x="3160968" y="645621"/>
                  </a:lnTo>
                </a:path>
                <a:path w="4192270" h="1023620">
                  <a:moveTo>
                    <a:pt x="3226403" y="607120"/>
                  </a:moveTo>
                  <a:lnTo>
                    <a:pt x="3226403" y="684122"/>
                  </a:lnTo>
                </a:path>
                <a:path w="4192270" h="1023620">
                  <a:moveTo>
                    <a:pt x="3267952" y="645621"/>
                  </a:moveTo>
                  <a:lnTo>
                    <a:pt x="3184855" y="645621"/>
                  </a:lnTo>
                </a:path>
                <a:path w="4192270" h="1023620">
                  <a:moveTo>
                    <a:pt x="3254611" y="623511"/>
                  </a:moveTo>
                  <a:lnTo>
                    <a:pt x="3254611" y="700640"/>
                  </a:lnTo>
                </a:path>
                <a:path w="4192270" h="1023620">
                  <a:moveTo>
                    <a:pt x="3296158" y="662140"/>
                  </a:moveTo>
                  <a:lnTo>
                    <a:pt x="3213062" y="662140"/>
                  </a:lnTo>
                </a:path>
                <a:path w="4192270" h="1023620">
                  <a:moveTo>
                    <a:pt x="3270620" y="641809"/>
                  </a:moveTo>
                  <a:lnTo>
                    <a:pt x="3270620" y="718811"/>
                  </a:lnTo>
                </a:path>
                <a:path w="4192270" h="1023620">
                  <a:moveTo>
                    <a:pt x="3312170" y="680310"/>
                  </a:moveTo>
                  <a:lnTo>
                    <a:pt x="3229072" y="680310"/>
                  </a:lnTo>
                </a:path>
                <a:path w="4192270" h="1023620">
                  <a:moveTo>
                    <a:pt x="3274686" y="651720"/>
                  </a:moveTo>
                  <a:lnTo>
                    <a:pt x="3274686" y="728722"/>
                  </a:lnTo>
                </a:path>
                <a:path w="4192270" h="1023620">
                  <a:moveTo>
                    <a:pt x="3316235" y="690221"/>
                  </a:moveTo>
                  <a:lnTo>
                    <a:pt x="3233138" y="690221"/>
                  </a:lnTo>
                </a:path>
                <a:path w="4192270" h="1023620">
                  <a:moveTo>
                    <a:pt x="3276211" y="658327"/>
                  </a:moveTo>
                  <a:lnTo>
                    <a:pt x="3276211" y="735329"/>
                  </a:lnTo>
                </a:path>
                <a:path w="4192270" h="1023620">
                  <a:moveTo>
                    <a:pt x="3317759" y="696828"/>
                  </a:moveTo>
                  <a:lnTo>
                    <a:pt x="3234662" y="696828"/>
                  </a:lnTo>
                </a:path>
                <a:path w="4192270" h="1023620">
                  <a:moveTo>
                    <a:pt x="3281420" y="658327"/>
                  </a:moveTo>
                  <a:lnTo>
                    <a:pt x="3281420" y="735329"/>
                  </a:lnTo>
                </a:path>
                <a:path w="4192270" h="1023620">
                  <a:moveTo>
                    <a:pt x="3322970" y="696828"/>
                  </a:moveTo>
                  <a:lnTo>
                    <a:pt x="3239872" y="696828"/>
                  </a:lnTo>
                </a:path>
                <a:path w="4192270" h="1023620">
                  <a:moveTo>
                    <a:pt x="3286502" y="658327"/>
                  </a:moveTo>
                  <a:lnTo>
                    <a:pt x="3286502" y="735329"/>
                  </a:lnTo>
                </a:path>
                <a:path w="4192270" h="1023620">
                  <a:moveTo>
                    <a:pt x="3328052" y="696828"/>
                  </a:moveTo>
                  <a:lnTo>
                    <a:pt x="3244954" y="696828"/>
                  </a:lnTo>
                </a:path>
                <a:path w="4192270" h="1023620">
                  <a:moveTo>
                    <a:pt x="3323985" y="658327"/>
                  </a:moveTo>
                  <a:lnTo>
                    <a:pt x="3323985" y="735329"/>
                  </a:lnTo>
                </a:path>
                <a:path w="4192270" h="1023620">
                  <a:moveTo>
                    <a:pt x="3365533" y="696828"/>
                  </a:moveTo>
                  <a:lnTo>
                    <a:pt x="3282436" y="696828"/>
                  </a:lnTo>
                </a:path>
                <a:path w="4192270" h="1023620">
                  <a:moveTo>
                    <a:pt x="3332371" y="658327"/>
                  </a:moveTo>
                  <a:lnTo>
                    <a:pt x="3332371" y="735329"/>
                  </a:lnTo>
                </a:path>
                <a:path w="4192270" h="1023620">
                  <a:moveTo>
                    <a:pt x="3373918" y="696828"/>
                  </a:moveTo>
                  <a:lnTo>
                    <a:pt x="3290822" y="696828"/>
                  </a:lnTo>
                </a:path>
                <a:path w="4192270" h="1023620">
                  <a:moveTo>
                    <a:pt x="3341900" y="658327"/>
                  </a:moveTo>
                  <a:lnTo>
                    <a:pt x="3341900" y="735329"/>
                  </a:lnTo>
                </a:path>
                <a:path w="4192270" h="1023620">
                  <a:moveTo>
                    <a:pt x="3383448" y="696828"/>
                  </a:moveTo>
                  <a:lnTo>
                    <a:pt x="3300352" y="696828"/>
                  </a:lnTo>
                </a:path>
                <a:path w="4192270" h="1023620">
                  <a:moveTo>
                    <a:pt x="3354606" y="658327"/>
                  </a:moveTo>
                  <a:lnTo>
                    <a:pt x="3354606" y="735329"/>
                  </a:lnTo>
                </a:path>
                <a:path w="4192270" h="1023620">
                  <a:moveTo>
                    <a:pt x="3396154" y="696828"/>
                  </a:moveTo>
                  <a:lnTo>
                    <a:pt x="3313058" y="696828"/>
                  </a:lnTo>
                </a:path>
                <a:path w="4192270" h="1023620">
                  <a:moveTo>
                    <a:pt x="3369599" y="658327"/>
                  </a:moveTo>
                  <a:lnTo>
                    <a:pt x="3369599" y="735329"/>
                  </a:lnTo>
                </a:path>
                <a:path w="4192270" h="1023620">
                  <a:moveTo>
                    <a:pt x="3411148" y="696828"/>
                  </a:moveTo>
                  <a:lnTo>
                    <a:pt x="3328052" y="696828"/>
                  </a:lnTo>
                </a:path>
                <a:path w="4192270" h="1023620">
                  <a:moveTo>
                    <a:pt x="3440116" y="684249"/>
                  </a:moveTo>
                  <a:lnTo>
                    <a:pt x="3440116" y="761251"/>
                  </a:lnTo>
                </a:path>
                <a:path w="4192270" h="1023620">
                  <a:moveTo>
                    <a:pt x="3481664" y="722750"/>
                  </a:moveTo>
                  <a:lnTo>
                    <a:pt x="3398568" y="722750"/>
                  </a:lnTo>
                </a:path>
                <a:path w="4192270" h="1023620">
                  <a:moveTo>
                    <a:pt x="3463495" y="684249"/>
                  </a:moveTo>
                  <a:lnTo>
                    <a:pt x="3463495" y="761251"/>
                  </a:lnTo>
                </a:path>
                <a:path w="4192270" h="1023620">
                  <a:moveTo>
                    <a:pt x="3505043" y="722750"/>
                  </a:moveTo>
                  <a:lnTo>
                    <a:pt x="3421947" y="722750"/>
                  </a:lnTo>
                </a:path>
                <a:path w="4192270" h="1023620">
                  <a:moveTo>
                    <a:pt x="3477599" y="684249"/>
                  </a:moveTo>
                  <a:lnTo>
                    <a:pt x="3477599" y="761251"/>
                  </a:lnTo>
                </a:path>
                <a:path w="4192270" h="1023620">
                  <a:moveTo>
                    <a:pt x="3519148" y="722750"/>
                  </a:moveTo>
                  <a:lnTo>
                    <a:pt x="3436052" y="722750"/>
                  </a:lnTo>
                </a:path>
                <a:path w="4192270" h="1023620">
                  <a:moveTo>
                    <a:pt x="3510253" y="684249"/>
                  </a:moveTo>
                  <a:lnTo>
                    <a:pt x="3510253" y="761251"/>
                  </a:lnTo>
                </a:path>
                <a:path w="4192270" h="1023620">
                  <a:moveTo>
                    <a:pt x="3551802" y="722750"/>
                  </a:moveTo>
                  <a:lnTo>
                    <a:pt x="3468705" y="722750"/>
                  </a:lnTo>
                </a:path>
                <a:path w="4192270" h="1023620">
                  <a:moveTo>
                    <a:pt x="3572131" y="684249"/>
                  </a:moveTo>
                  <a:lnTo>
                    <a:pt x="3572131" y="761251"/>
                  </a:lnTo>
                </a:path>
                <a:path w="4192270" h="1023620">
                  <a:moveTo>
                    <a:pt x="3613679" y="722750"/>
                  </a:moveTo>
                  <a:lnTo>
                    <a:pt x="3530582" y="722750"/>
                  </a:lnTo>
                </a:path>
                <a:path w="4192270" h="1023620">
                  <a:moveTo>
                    <a:pt x="3590300" y="684249"/>
                  </a:moveTo>
                  <a:lnTo>
                    <a:pt x="3590300" y="761251"/>
                  </a:lnTo>
                </a:path>
                <a:path w="4192270" h="1023620">
                  <a:moveTo>
                    <a:pt x="3631849" y="722750"/>
                  </a:moveTo>
                  <a:lnTo>
                    <a:pt x="3548752" y="722750"/>
                  </a:lnTo>
                </a:path>
                <a:path w="4192270" h="1023620">
                  <a:moveTo>
                    <a:pt x="3606818" y="684249"/>
                  </a:moveTo>
                  <a:lnTo>
                    <a:pt x="3606818" y="761251"/>
                  </a:lnTo>
                </a:path>
                <a:path w="4192270" h="1023620">
                  <a:moveTo>
                    <a:pt x="3648365" y="722750"/>
                  </a:moveTo>
                  <a:lnTo>
                    <a:pt x="3565270" y="722750"/>
                  </a:lnTo>
                </a:path>
                <a:path w="4192270" h="1023620">
                  <a:moveTo>
                    <a:pt x="3636549" y="684249"/>
                  </a:moveTo>
                  <a:lnTo>
                    <a:pt x="3636549" y="761251"/>
                  </a:lnTo>
                </a:path>
                <a:path w="4192270" h="1023620">
                  <a:moveTo>
                    <a:pt x="3678097" y="722750"/>
                  </a:moveTo>
                  <a:lnTo>
                    <a:pt x="3595002" y="722750"/>
                  </a:lnTo>
                </a:path>
                <a:path w="4192270" h="1023620">
                  <a:moveTo>
                    <a:pt x="3626893" y="684249"/>
                  </a:moveTo>
                  <a:lnTo>
                    <a:pt x="3626893" y="761251"/>
                  </a:lnTo>
                </a:path>
                <a:path w="4192270" h="1023620">
                  <a:moveTo>
                    <a:pt x="3668443" y="722750"/>
                  </a:moveTo>
                  <a:lnTo>
                    <a:pt x="3585345" y="722750"/>
                  </a:lnTo>
                </a:path>
                <a:path w="4192270" h="1023620">
                  <a:moveTo>
                    <a:pt x="3615077" y="684249"/>
                  </a:moveTo>
                  <a:lnTo>
                    <a:pt x="3615077" y="761251"/>
                  </a:lnTo>
                </a:path>
                <a:path w="4192270" h="1023620">
                  <a:moveTo>
                    <a:pt x="3656624" y="722750"/>
                  </a:moveTo>
                  <a:lnTo>
                    <a:pt x="3573528" y="722750"/>
                  </a:lnTo>
                </a:path>
                <a:path w="4192270" h="1023620">
                  <a:moveTo>
                    <a:pt x="3663105" y="684249"/>
                  </a:moveTo>
                  <a:lnTo>
                    <a:pt x="3663105" y="761251"/>
                  </a:lnTo>
                </a:path>
                <a:path w="4192270" h="1023620">
                  <a:moveTo>
                    <a:pt x="3704652" y="722750"/>
                  </a:moveTo>
                  <a:lnTo>
                    <a:pt x="3621556" y="722750"/>
                  </a:lnTo>
                </a:path>
                <a:path w="4192270" h="1023620">
                  <a:moveTo>
                    <a:pt x="3689914" y="782343"/>
                  </a:moveTo>
                  <a:lnTo>
                    <a:pt x="3689914" y="859345"/>
                  </a:lnTo>
                </a:path>
                <a:path w="4192270" h="1023620">
                  <a:moveTo>
                    <a:pt x="3731463" y="820844"/>
                  </a:moveTo>
                  <a:lnTo>
                    <a:pt x="3648366" y="820844"/>
                  </a:lnTo>
                </a:path>
                <a:path w="4192270" h="1023620">
                  <a:moveTo>
                    <a:pt x="3770343" y="782343"/>
                  </a:moveTo>
                  <a:lnTo>
                    <a:pt x="3770343" y="859345"/>
                  </a:lnTo>
                </a:path>
                <a:path w="4192270" h="1023620">
                  <a:moveTo>
                    <a:pt x="3811890" y="820844"/>
                  </a:moveTo>
                  <a:lnTo>
                    <a:pt x="3728795" y="820844"/>
                  </a:lnTo>
                </a:path>
                <a:path w="4192270" h="1023620">
                  <a:moveTo>
                    <a:pt x="3883679" y="782343"/>
                  </a:moveTo>
                  <a:lnTo>
                    <a:pt x="3883679" y="859345"/>
                  </a:lnTo>
                </a:path>
                <a:path w="4192270" h="1023620">
                  <a:moveTo>
                    <a:pt x="3925228" y="820844"/>
                  </a:moveTo>
                  <a:lnTo>
                    <a:pt x="3842131" y="820844"/>
                  </a:lnTo>
                </a:path>
                <a:path w="4192270" h="1023620">
                  <a:moveTo>
                    <a:pt x="3891048" y="782343"/>
                  </a:moveTo>
                  <a:lnTo>
                    <a:pt x="3891048" y="859345"/>
                  </a:lnTo>
                </a:path>
                <a:path w="4192270" h="1023620">
                  <a:moveTo>
                    <a:pt x="3932596" y="820844"/>
                  </a:moveTo>
                  <a:lnTo>
                    <a:pt x="3849500" y="820844"/>
                  </a:lnTo>
                </a:path>
                <a:path w="4192270" h="1023620">
                  <a:moveTo>
                    <a:pt x="3950258" y="946512"/>
                  </a:moveTo>
                  <a:lnTo>
                    <a:pt x="3950258" y="1023515"/>
                  </a:lnTo>
                </a:path>
                <a:path w="4192270" h="1023620">
                  <a:moveTo>
                    <a:pt x="3991805" y="985013"/>
                  </a:moveTo>
                  <a:lnTo>
                    <a:pt x="3908709" y="985013"/>
                  </a:lnTo>
                </a:path>
                <a:path w="4192270" h="1023620">
                  <a:moveTo>
                    <a:pt x="3974145" y="946512"/>
                  </a:moveTo>
                  <a:lnTo>
                    <a:pt x="3974145" y="1023515"/>
                  </a:lnTo>
                </a:path>
                <a:path w="4192270" h="1023620">
                  <a:moveTo>
                    <a:pt x="4015693" y="985013"/>
                  </a:moveTo>
                  <a:lnTo>
                    <a:pt x="3932596" y="985013"/>
                  </a:lnTo>
                </a:path>
                <a:path w="4192270" h="1023620">
                  <a:moveTo>
                    <a:pt x="3993839" y="946512"/>
                  </a:moveTo>
                  <a:lnTo>
                    <a:pt x="3993839" y="1023515"/>
                  </a:lnTo>
                </a:path>
                <a:path w="4192270" h="1023620">
                  <a:moveTo>
                    <a:pt x="4035387" y="985013"/>
                  </a:moveTo>
                  <a:lnTo>
                    <a:pt x="3952291" y="985013"/>
                  </a:lnTo>
                </a:path>
                <a:path w="4192270" h="1023620">
                  <a:moveTo>
                    <a:pt x="4150248" y="946512"/>
                  </a:moveTo>
                  <a:lnTo>
                    <a:pt x="4150248" y="1023515"/>
                  </a:lnTo>
                </a:path>
                <a:path w="4192270" h="1023620">
                  <a:moveTo>
                    <a:pt x="4191797" y="985013"/>
                  </a:moveTo>
                  <a:lnTo>
                    <a:pt x="4108700" y="985013"/>
                  </a:lnTo>
                </a:path>
                <a:path w="4192270" h="1023620">
                  <a:moveTo>
                    <a:pt x="2901768" y="497717"/>
                  </a:moveTo>
                  <a:lnTo>
                    <a:pt x="2901768" y="574718"/>
                  </a:lnTo>
                </a:path>
                <a:path w="4192270" h="1023620">
                  <a:moveTo>
                    <a:pt x="2943318" y="536217"/>
                  </a:moveTo>
                  <a:lnTo>
                    <a:pt x="2860220" y="536217"/>
                  </a:lnTo>
                </a:path>
                <a:path w="4192270" h="1023620">
                  <a:moveTo>
                    <a:pt x="900211" y="89962"/>
                  </a:moveTo>
                  <a:lnTo>
                    <a:pt x="900211" y="166964"/>
                  </a:lnTo>
                </a:path>
                <a:path w="4192270" h="1023620">
                  <a:moveTo>
                    <a:pt x="941759" y="128463"/>
                  </a:moveTo>
                  <a:lnTo>
                    <a:pt x="858662" y="128463"/>
                  </a:lnTo>
                </a:path>
                <a:path w="4192270" h="1023620">
                  <a:moveTo>
                    <a:pt x="221081" y="0"/>
                  </a:moveTo>
                  <a:lnTo>
                    <a:pt x="221081" y="77001"/>
                  </a:lnTo>
                </a:path>
                <a:path w="4192270" h="1023620">
                  <a:moveTo>
                    <a:pt x="262629" y="38500"/>
                  </a:moveTo>
                  <a:lnTo>
                    <a:pt x="179533" y="38500"/>
                  </a:lnTo>
                </a:path>
              </a:pathLst>
            </a:custGeom>
            <a:ln w="12699">
              <a:solidFill>
                <a:srgbClr val="DB27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143" name="object 39"/>
          <p:cNvSpPr txBox="1"/>
          <p:nvPr/>
        </p:nvSpPr>
        <p:spPr>
          <a:xfrm>
            <a:off x="1037555" y="3354696"/>
            <a:ext cx="196215" cy="99060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DFS</a:t>
            </a:r>
            <a:r>
              <a:rPr kumimoji="0" sz="1200" b="1" i="0" u="none" strike="noStrike" kern="1200" cap="none" spc="-7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estimate</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44" name="object 40"/>
          <p:cNvSpPr txBox="1"/>
          <p:nvPr/>
        </p:nvSpPr>
        <p:spPr>
          <a:xfrm>
            <a:off x="822260" y="5147426"/>
            <a:ext cx="482600" cy="1473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No.</a:t>
            </a:r>
            <a:r>
              <a:rPr kumimoji="0" sz="8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at</a:t>
            </a:r>
            <a:r>
              <a:rPr kumimoji="0" sz="8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risk</a:t>
            </a:r>
            <a:endParaRPr kumimoji="0" sz="8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145" name="object 41"/>
          <p:cNvSpPr txBox="1"/>
          <p:nvPr/>
        </p:nvSpPr>
        <p:spPr>
          <a:xfrm>
            <a:off x="3796949" y="2415273"/>
            <a:ext cx="1989455" cy="5130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3-year</a:t>
            </a:r>
            <a:r>
              <a:rPr kumimoji="0" sz="16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DFS</a:t>
            </a:r>
            <a:r>
              <a:rPr kumimoji="0" sz="16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estimates</a:t>
            </a:r>
            <a:endParaRPr kumimoji="0" sz="1600" b="0" i="0" u="none" strike="noStrike" kern="1200" cap="none" spc="0" normalizeH="0" baseline="0" noProof="0" dirty="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DB27FF"/>
                </a:solidFill>
                <a:effectLst/>
                <a:uLnTx/>
                <a:uFillTx/>
                <a:latin typeface="Arial"/>
                <a:ea typeface="+mn-ea"/>
                <a:cs typeface="Arial"/>
                <a:sym typeface="Arial"/>
              </a:rPr>
              <a:t>85%</a:t>
            </a:r>
            <a:r>
              <a:rPr kumimoji="0" sz="1600" b="1" i="0" u="none" strike="noStrike" kern="1200" cap="none" spc="-35" normalizeH="0" baseline="0" noProof="0" dirty="0">
                <a:ln>
                  <a:noFill/>
                </a:ln>
                <a:solidFill>
                  <a:srgbClr val="DB27FF"/>
                </a:solidFill>
                <a:effectLst/>
                <a:uLnTx/>
                <a:uFillTx/>
                <a:latin typeface="Arial"/>
                <a:ea typeface="+mn-ea"/>
                <a:cs typeface="Arial"/>
                <a:sym typeface="Arial"/>
              </a:rPr>
              <a:t> </a:t>
            </a:r>
            <a:r>
              <a:rPr kumimoji="0" sz="1600" b="0" i="0" u="none" strike="noStrike" kern="1200" cap="none" spc="0" normalizeH="0" baseline="0" noProof="0" dirty="0">
                <a:ln>
                  <a:noFill/>
                </a:ln>
                <a:solidFill>
                  <a:srgbClr val="44546A"/>
                </a:solidFill>
                <a:effectLst/>
                <a:uLnTx/>
                <a:uFillTx/>
                <a:latin typeface="Arial MT"/>
                <a:ea typeface="+mn-ea"/>
                <a:cs typeface="Arial MT"/>
                <a:sym typeface="Arial"/>
              </a:rPr>
              <a:t>vs</a:t>
            </a:r>
            <a:r>
              <a:rPr kumimoji="0" sz="1600" b="0" i="0" u="none" strike="noStrike" kern="1200" cap="none" spc="-35" normalizeH="0" baseline="0" noProof="0" dirty="0">
                <a:ln>
                  <a:noFill/>
                </a:ln>
                <a:solidFill>
                  <a:srgbClr val="44546A"/>
                </a:solidFill>
                <a:effectLst/>
                <a:uLnTx/>
                <a:uFillTx/>
                <a:latin typeface="Arial MT"/>
                <a:ea typeface="+mn-ea"/>
                <a:cs typeface="Arial MT"/>
                <a:sym typeface="Arial"/>
              </a:rPr>
              <a:t> </a:t>
            </a:r>
            <a:r>
              <a:rPr kumimoji="0" sz="1600" b="1" i="0" u="none" strike="noStrike" kern="1200" cap="none" spc="-5" normalizeH="0" baseline="0" noProof="0" dirty="0">
                <a:ln>
                  <a:noFill/>
                </a:ln>
                <a:solidFill>
                  <a:srgbClr val="999999"/>
                </a:solidFill>
                <a:effectLst/>
                <a:uLnTx/>
                <a:uFillTx/>
                <a:latin typeface="Arial"/>
                <a:ea typeface="+mn-ea"/>
                <a:cs typeface="Arial"/>
                <a:sym typeface="Arial"/>
              </a:rPr>
              <a:t>44%</a:t>
            </a:r>
            <a:endParaRPr kumimoji="0" sz="16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146" name="object 42"/>
          <p:cNvSpPr txBox="1"/>
          <p:nvPr/>
        </p:nvSpPr>
        <p:spPr>
          <a:xfrm>
            <a:off x="2914905" y="4239733"/>
            <a:ext cx="2210435" cy="935355"/>
          </a:xfrm>
          <a:prstGeom prst="rect">
            <a:avLst/>
          </a:prstGeom>
        </p:spPr>
        <p:txBody>
          <a:bodyPr vert="horz" wrap="square" lIns="0" tIns="26034" rIns="0" bIns="0" rtlCol="0">
            <a:spAutoFit/>
          </a:bodyPr>
          <a:lstStyle/>
          <a:p>
            <a:pPr marL="875665" marR="5080" lvl="0" indent="0" algn="l" defTabSz="914400" rtl="0" eaLnBrk="1" fontAlgn="auto" latinLnBrk="0" hangingPunct="1">
              <a:lnSpc>
                <a:spcPts val="1370"/>
              </a:lnSpc>
              <a:spcBef>
                <a:spcPts val="204"/>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DFS</a:t>
            </a:r>
            <a:r>
              <a:rPr kumimoji="0" sz="1200" b="1" i="0" u="none" strike="noStrike" kern="1200" cap="none" spc="32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HR=0.27 </a:t>
            </a:r>
            <a:r>
              <a:rPr kumimoji="0" sz="1200" b="1" i="0" u="none" strike="noStrike" kern="1200" cap="none" spc="0" normalizeH="0" baseline="0" noProof="0" dirty="0">
                <a:ln>
                  <a:noFill/>
                </a:ln>
                <a:solidFill>
                  <a:srgbClr val="44546A"/>
                </a:solidFill>
                <a:effectLst/>
                <a:uLnTx/>
                <a:uFillTx/>
                <a:latin typeface="Arial"/>
                <a:ea typeface="+mn-ea"/>
                <a:cs typeface="Arial"/>
                <a:sym typeface="Arial"/>
              </a:rPr>
              <a:t> (95%</a:t>
            </a:r>
            <a:r>
              <a:rPr kumimoji="0" sz="12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CI</a:t>
            </a:r>
            <a:r>
              <a:rPr kumimoji="0" sz="1200" b="1" i="0" u="none" strike="noStrike" kern="1200" cap="none" spc="-45"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0.21–0.34)</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5"/>
              </a:spcBef>
              <a:spcAft>
                <a:spcPts val="0"/>
              </a:spcAft>
              <a:buClrTx/>
              <a:buSzTx/>
              <a:buFontTx/>
              <a:buNone/>
              <a:tabLst>
                <a:tab pos="381635" algn="l"/>
                <a:tab pos="754380" algn="l"/>
                <a:tab pos="1123315" algn="l"/>
                <a:tab pos="1491615" algn="l"/>
                <a:tab pos="1859914" algn="l"/>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24	30	36	42	48	54</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207010" marR="0" lvl="0" indent="0" algn="l" defTabSz="914400" rtl="0" eaLnBrk="1" fontAlgn="auto" latinLnBrk="0" hangingPunct="1">
              <a:lnSpc>
                <a:spcPct val="100000"/>
              </a:lnSpc>
              <a:spcBef>
                <a:spcPts val="409"/>
              </a:spcBef>
              <a:spcAft>
                <a:spcPts val="0"/>
              </a:spcAft>
              <a:buClrTx/>
              <a:buSzTx/>
              <a:buFontTx/>
              <a:buNone/>
              <a:tabLst/>
              <a:defRPr/>
            </a:pPr>
            <a:r>
              <a:rPr kumimoji="0" sz="1200" b="1" i="0" u="none" strike="noStrike" kern="1200" cap="none" spc="-10" normalizeH="0" baseline="0" noProof="0" dirty="0">
                <a:ln>
                  <a:noFill/>
                </a:ln>
                <a:solidFill>
                  <a:srgbClr val="44546A"/>
                </a:solidFill>
                <a:effectLst/>
                <a:uLnTx/>
                <a:uFillTx/>
                <a:latin typeface="Arial"/>
                <a:ea typeface="+mn-ea"/>
                <a:cs typeface="Arial"/>
                <a:sym typeface="Arial"/>
              </a:rPr>
              <a:t>Time</a:t>
            </a:r>
            <a:r>
              <a:rPr kumimoji="0" sz="12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0" normalizeH="0" baseline="0" noProof="0" dirty="0">
                <a:ln>
                  <a:noFill/>
                </a:ln>
                <a:solidFill>
                  <a:srgbClr val="44546A"/>
                </a:solidFill>
                <a:effectLst/>
                <a:uLnTx/>
                <a:uFillTx/>
                <a:latin typeface="Arial"/>
                <a:ea typeface="+mn-ea"/>
                <a:cs typeface="Arial"/>
                <a:sym typeface="Arial"/>
              </a:rPr>
              <a:t>(months)</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147" name="object 43"/>
          <p:cNvGrpSpPr/>
          <p:nvPr/>
        </p:nvGrpSpPr>
        <p:grpSpPr>
          <a:xfrm>
            <a:off x="3710844" y="2604279"/>
            <a:ext cx="41275" cy="576580"/>
            <a:chOff x="3673674" y="2604279"/>
            <a:chExt cx="41275" cy="576580"/>
          </a:xfrm>
        </p:grpSpPr>
        <p:sp>
          <p:nvSpPr>
            <p:cNvPr id="148" name="object 44"/>
            <p:cNvSpPr/>
            <p:nvPr/>
          </p:nvSpPr>
          <p:spPr>
            <a:xfrm>
              <a:off x="3694170" y="2609041"/>
              <a:ext cx="0" cy="523875"/>
            </a:xfrm>
            <a:custGeom>
              <a:avLst/>
              <a:gdLst/>
              <a:ahLst/>
              <a:cxnLst/>
              <a:rect l="l" t="t" r="r" b="b"/>
              <a:pathLst>
                <a:path h="523875">
                  <a:moveTo>
                    <a:pt x="0" y="0"/>
                  </a:moveTo>
                  <a:lnTo>
                    <a:pt x="0" y="523663"/>
                  </a:lnTo>
                </a:path>
              </a:pathLst>
            </a:custGeom>
            <a:ln w="9524">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9" name="object 45"/>
            <p:cNvSpPr/>
            <p:nvPr/>
          </p:nvSpPr>
          <p:spPr>
            <a:xfrm>
              <a:off x="3678437" y="3132705"/>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50" name="object 46"/>
            <p:cNvSpPr/>
            <p:nvPr/>
          </p:nvSpPr>
          <p:spPr>
            <a:xfrm>
              <a:off x="3678437" y="3132705"/>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151" name="object 47"/>
          <p:cNvSpPr txBox="1"/>
          <p:nvPr/>
        </p:nvSpPr>
        <p:spPr>
          <a:xfrm>
            <a:off x="3011929" y="3568050"/>
            <a:ext cx="123888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999999"/>
                </a:solidFill>
                <a:effectLst/>
                <a:uLnTx/>
                <a:uFillTx/>
                <a:latin typeface="Arial"/>
                <a:ea typeface="+mn-ea"/>
                <a:cs typeface="Arial"/>
                <a:sym typeface="Arial"/>
              </a:rPr>
              <a:t>Median</a:t>
            </a:r>
            <a:r>
              <a:rPr kumimoji="0" sz="1000" b="1" i="0" u="none" strike="noStrike" kern="1200" cap="none" spc="-45" normalizeH="0" baseline="0" noProof="0" dirty="0">
                <a:ln>
                  <a:noFill/>
                </a:ln>
                <a:solidFill>
                  <a:srgbClr val="999999"/>
                </a:solidFill>
                <a:effectLst/>
                <a:uLnTx/>
                <a:uFillTx/>
                <a:latin typeface="Arial"/>
                <a:ea typeface="+mn-ea"/>
                <a:cs typeface="Arial"/>
                <a:sym typeface="Arial"/>
              </a:rPr>
              <a:t> </a:t>
            </a:r>
            <a:r>
              <a:rPr kumimoji="0" sz="1000" b="1" i="0" u="none" strike="noStrike" kern="1200" cap="none" spc="-5" normalizeH="0" baseline="0" noProof="0" dirty="0">
                <a:ln>
                  <a:noFill/>
                </a:ln>
                <a:solidFill>
                  <a:srgbClr val="999999"/>
                </a:solidFill>
                <a:effectLst/>
                <a:uLnTx/>
                <a:uFillTx/>
                <a:latin typeface="Arial"/>
                <a:ea typeface="+mn-ea"/>
                <a:cs typeface="Arial"/>
                <a:sym typeface="Arial"/>
              </a:rPr>
              <a:t>28.1</a:t>
            </a:r>
            <a:r>
              <a:rPr kumimoji="0" sz="1000" b="1" i="0" u="none" strike="noStrike" kern="1200" cap="none" spc="-40" normalizeH="0" baseline="0" noProof="0" dirty="0">
                <a:ln>
                  <a:noFill/>
                </a:ln>
                <a:solidFill>
                  <a:srgbClr val="999999"/>
                </a:solidFill>
                <a:effectLst/>
                <a:uLnTx/>
                <a:uFillTx/>
                <a:latin typeface="Arial"/>
                <a:ea typeface="+mn-ea"/>
                <a:cs typeface="Arial"/>
                <a:sym typeface="Arial"/>
              </a:rPr>
              <a:t> </a:t>
            </a:r>
            <a:r>
              <a:rPr kumimoji="0" sz="1000" b="1" i="0" u="none" strike="noStrike" kern="1200" cap="none" spc="-5" normalizeH="0" baseline="0" noProof="0" dirty="0">
                <a:ln>
                  <a:noFill/>
                </a:ln>
                <a:solidFill>
                  <a:srgbClr val="999999"/>
                </a:solidFill>
                <a:effectLst/>
                <a:uLnTx/>
                <a:uFillTx/>
                <a:latin typeface="Arial"/>
                <a:ea typeface="+mn-ea"/>
                <a:cs typeface="Arial"/>
                <a:sym typeface="Arial"/>
              </a:rPr>
              <a:t>months</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2" name="object 48"/>
          <p:cNvSpPr txBox="1"/>
          <p:nvPr/>
        </p:nvSpPr>
        <p:spPr>
          <a:xfrm>
            <a:off x="4586756" y="3271890"/>
            <a:ext cx="123888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DB27FF"/>
                </a:solidFill>
                <a:effectLst/>
                <a:uLnTx/>
                <a:uFillTx/>
                <a:latin typeface="Arial"/>
                <a:ea typeface="+mn-ea"/>
                <a:cs typeface="Arial"/>
                <a:sym typeface="Arial"/>
              </a:rPr>
              <a:t>Median</a:t>
            </a:r>
            <a:r>
              <a:rPr kumimoji="0" sz="1000" b="1" i="0" u="none" strike="noStrike" kern="1200" cap="none" spc="-45" normalizeH="0" baseline="0" noProof="0" dirty="0">
                <a:ln>
                  <a:noFill/>
                </a:ln>
                <a:solidFill>
                  <a:srgbClr val="DB27FF"/>
                </a:solidFill>
                <a:effectLst/>
                <a:uLnTx/>
                <a:uFillTx/>
                <a:latin typeface="Arial"/>
                <a:ea typeface="+mn-ea"/>
                <a:cs typeface="Arial"/>
                <a:sym typeface="Arial"/>
              </a:rPr>
              <a:t> </a:t>
            </a:r>
            <a:r>
              <a:rPr kumimoji="0" sz="1000" b="1" i="0" u="none" strike="noStrike" kern="1200" cap="none" spc="-5" normalizeH="0" baseline="0" noProof="0" dirty="0">
                <a:ln>
                  <a:noFill/>
                </a:ln>
                <a:solidFill>
                  <a:srgbClr val="DB27FF"/>
                </a:solidFill>
                <a:effectLst/>
                <a:uLnTx/>
                <a:uFillTx/>
                <a:latin typeface="Arial"/>
                <a:ea typeface="+mn-ea"/>
                <a:cs typeface="Arial"/>
                <a:sym typeface="Arial"/>
              </a:rPr>
              <a:t>65.8</a:t>
            </a:r>
            <a:r>
              <a:rPr kumimoji="0" sz="1000" b="1" i="0" u="none" strike="noStrike" kern="1200" cap="none" spc="-40" normalizeH="0" baseline="0" noProof="0" dirty="0">
                <a:ln>
                  <a:noFill/>
                </a:ln>
                <a:solidFill>
                  <a:srgbClr val="DB27FF"/>
                </a:solidFill>
                <a:effectLst/>
                <a:uLnTx/>
                <a:uFillTx/>
                <a:latin typeface="Arial"/>
                <a:ea typeface="+mn-ea"/>
                <a:cs typeface="Arial"/>
                <a:sym typeface="Arial"/>
              </a:rPr>
              <a:t> </a:t>
            </a:r>
            <a:r>
              <a:rPr kumimoji="0" sz="1000" b="1" i="0" u="none" strike="noStrike" kern="1200" cap="none" spc="-5" normalizeH="0" baseline="0" noProof="0" dirty="0">
                <a:ln>
                  <a:noFill/>
                </a:ln>
                <a:solidFill>
                  <a:srgbClr val="DB27FF"/>
                </a:solidFill>
                <a:effectLst/>
                <a:uLnTx/>
                <a:uFillTx/>
                <a:latin typeface="Arial"/>
                <a:ea typeface="+mn-ea"/>
                <a:cs typeface="Arial"/>
                <a:sym typeface="Arial"/>
              </a:rPr>
              <a:t>months</a:t>
            </a:r>
            <a:endParaRPr kumimoji="0" sz="10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153" name="object 49"/>
          <p:cNvSpPr txBox="1"/>
          <p:nvPr/>
        </p:nvSpPr>
        <p:spPr>
          <a:xfrm>
            <a:off x="1278519" y="2861695"/>
            <a:ext cx="1216660" cy="1950085"/>
          </a:xfrm>
          <a:prstGeom prst="rect">
            <a:avLst/>
          </a:prstGeom>
        </p:spPr>
        <p:txBody>
          <a:bodyPr vert="horz" wrap="square" lIns="0" tIns="50165" rIns="0" bIns="0" rtlCol="0">
            <a:spAutoFit/>
          </a:bodyPr>
          <a:lstStyle/>
          <a:p>
            <a:pPr marL="12700" marR="0" lvl="0" indent="0" algn="l" defTabSz="914400" rtl="0" eaLnBrk="1" fontAlgn="auto" latinLnBrk="0" hangingPunct="1">
              <a:lnSpc>
                <a:spcPct val="100000"/>
              </a:lnSpc>
              <a:spcBef>
                <a:spcPts val="395"/>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1.0</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3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0.9</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295"/>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0.8</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3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0.7</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295"/>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0.6</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3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0.5</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295"/>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0.4</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3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0.3</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ts val="885"/>
              </a:lnSpc>
              <a:spcBef>
                <a:spcPts val="295"/>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0.2</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568960" marR="0" lvl="0" indent="0" algn="l" defTabSz="914400" rtl="0" eaLnBrk="1" fontAlgn="auto" latinLnBrk="0" hangingPunct="1">
              <a:lnSpc>
                <a:spcPts val="690"/>
              </a:lnSpc>
              <a:spcBef>
                <a:spcPts val="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Osimertinib</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ts val="885"/>
              </a:lnSpc>
              <a:spcBef>
                <a:spcPts val="0"/>
              </a:spcBef>
              <a:spcAft>
                <a:spcPts val="0"/>
              </a:spcAft>
              <a:buClrTx/>
              <a:buSzTx/>
              <a:buFontTx/>
              <a:buNone/>
              <a:tabLst>
                <a:tab pos="356235" algn="l"/>
                <a:tab pos="553085" algn="l"/>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0.1	</a:t>
            </a:r>
            <a:r>
              <a:rPr kumimoji="0" sz="900" b="0" i="0" u="heavy" strike="noStrike" kern="1200" cap="none" spc="-5" normalizeH="0" baseline="0" noProof="0" dirty="0">
                <a:ln>
                  <a:noFill/>
                </a:ln>
                <a:solidFill>
                  <a:srgbClr val="44546A"/>
                </a:solidFill>
                <a:effectLst/>
                <a:uLnTx/>
                <a:uFill>
                  <a:solidFill>
                    <a:srgbClr val="999999"/>
                  </a:solidFill>
                </a:uFill>
                <a:latin typeface="Times New Roman"/>
                <a:ea typeface="+mn-ea"/>
                <a:cs typeface="Times New Roman"/>
                <a:sym typeface="Arial"/>
              </a:rPr>
              <a:t> 	</a:t>
            </a:r>
            <a:endParaRPr kumimoji="0" sz="900" b="0" i="0" u="none" strike="noStrike" kern="1200" cap="none" spc="0" normalizeH="0" baseline="0" noProof="0">
              <a:ln>
                <a:noFill/>
              </a:ln>
              <a:solidFill>
                <a:prstClr val="black"/>
              </a:solidFill>
              <a:effectLst/>
              <a:uLnTx/>
              <a:uFillTx/>
              <a:latin typeface="Times New Roman"/>
              <a:ea typeface="+mn-ea"/>
              <a:cs typeface="Times New Roman"/>
              <a:sym typeface="Arial"/>
            </a:endParaRPr>
          </a:p>
          <a:p>
            <a:pPr marL="12700" marR="0" lvl="0" indent="0" algn="l" defTabSz="914400" rtl="0" eaLnBrk="1" fontAlgn="auto" latinLnBrk="0" hangingPunct="1">
              <a:lnSpc>
                <a:spcPct val="100000"/>
              </a:lnSpc>
              <a:spcBef>
                <a:spcPts val="3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0.0</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4" name="object 50"/>
          <p:cNvSpPr txBox="1"/>
          <p:nvPr/>
        </p:nvSpPr>
        <p:spPr>
          <a:xfrm>
            <a:off x="9384624" y="2407684"/>
            <a:ext cx="1875789" cy="5130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4-year</a:t>
            </a:r>
            <a:r>
              <a:rPr kumimoji="0" sz="16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OS</a:t>
            </a:r>
            <a:r>
              <a:rPr kumimoji="0" sz="16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estimates</a:t>
            </a:r>
            <a:endParaRPr kumimoji="0" sz="1600" b="0" i="0" u="none" strike="noStrike" kern="1200" cap="none" spc="0" normalizeH="0" baseline="0" noProof="0" dirty="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DB27FF"/>
                </a:solidFill>
                <a:effectLst/>
                <a:uLnTx/>
                <a:uFillTx/>
                <a:latin typeface="Arial"/>
                <a:ea typeface="+mn-ea"/>
                <a:cs typeface="Arial"/>
                <a:sym typeface="Arial"/>
              </a:rPr>
              <a:t>93%</a:t>
            </a:r>
            <a:r>
              <a:rPr kumimoji="0" sz="1600" b="1" i="0" u="none" strike="noStrike" kern="1200" cap="none" spc="-35" normalizeH="0" baseline="0" noProof="0" dirty="0">
                <a:ln>
                  <a:noFill/>
                </a:ln>
                <a:solidFill>
                  <a:srgbClr val="DB27FF"/>
                </a:solidFill>
                <a:effectLst/>
                <a:uLnTx/>
                <a:uFillTx/>
                <a:latin typeface="Arial"/>
                <a:ea typeface="+mn-ea"/>
                <a:cs typeface="Arial"/>
                <a:sym typeface="Arial"/>
              </a:rPr>
              <a:t> </a:t>
            </a:r>
            <a:r>
              <a:rPr kumimoji="0" sz="1600" b="0" i="0" u="none" strike="noStrike" kern="1200" cap="none" spc="0" normalizeH="0" baseline="0" noProof="0" dirty="0">
                <a:ln>
                  <a:noFill/>
                </a:ln>
                <a:solidFill>
                  <a:srgbClr val="44546A"/>
                </a:solidFill>
                <a:effectLst/>
                <a:uLnTx/>
                <a:uFillTx/>
                <a:latin typeface="Arial MT"/>
                <a:ea typeface="+mn-ea"/>
                <a:cs typeface="Arial MT"/>
                <a:sym typeface="Arial"/>
              </a:rPr>
              <a:t>vs</a:t>
            </a:r>
            <a:r>
              <a:rPr kumimoji="0" sz="1600" b="0" i="0" u="none" strike="noStrike" kern="1200" cap="none" spc="-35" normalizeH="0" baseline="0" noProof="0" dirty="0">
                <a:ln>
                  <a:noFill/>
                </a:ln>
                <a:solidFill>
                  <a:srgbClr val="44546A"/>
                </a:solidFill>
                <a:effectLst/>
                <a:uLnTx/>
                <a:uFillTx/>
                <a:latin typeface="Arial MT"/>
                <a:ea typeface="+mn-ea"/>
                <a:cs typeface="Arial MT"/>
                <a:sym typeface="Arial"/>
              </a:rPr>
              <a:t> </a:t>
            </a:r>
            <a:r>
              <a:rPr kumimoji="0" sz="1600" b="1" i="0" u="none" strike="noStrike" kern="1200" cap="none" spc="-5" normalizeH="0" baseline="0" noProof="0" dirty="0">
                <a:ln>
                  <a:noFill/>
                </a:ln>
                <a:solidFill>
                  <a:srgbClr val="999999"/>
                </a:solidFill>
                <a:effectLst/>
                <a:uLnTx/>
                <a:uFillTx/>
                <a:latin typeface="Arial"/>
                <a:ea typeface="+mn-ea"/>
                <a:cs typeface="Arial"/>
                <a:sym typeface="Arial"/>
              </a:rPr>
              <a:t>84%</a:t>
            </a:r>
            <a:endParaRPr kumimoji="0" sz="16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155" name="object 51"/>
          <p:cNvSpPr txBox="1"/>
          <p:nvPr/>
        </p:nvSpPr>
        <p:spPr>
          <a:xfrm>
            <a:off x="9899898" y="3677213"/>
            <a:ext cx="121729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999999"/>
                </a:solidFill>
                <a:effectLst/>
                <a:uLnTx/>
                <a:uFillTx/>
                <a:latin typeface="Arial"/>
                <a:ea typeface="+mn-ea"/>
                <a:cs typeface="Arial"/>
                <a:sym typeface="Arial"/>
              </a:rPr>
              <a:t>Median</a:t>
            </a:r>
            <a:r>
              <a:rPr kumimoji="0" sz="1000" b="1" i="0" u="none" strike="noStrike" kern="1200" cap="none" spc="-45" normalizeH="0" baseline="0" noProof="0" dirty="0">
                <a:ln>
                  <a:noFill/>
                </a:ln>
                <a:solidFill>
                  <a:srgbClr val="999999"/>
                </a:solidFill>
                <a:effectLst/>
                <a:uLnTx/>
                <a:uFillTx/>
                <a:latin typeface="Arial"/>
                <a:ea typeface="+mn-ea"/>
                <a:cs typeface="Arial"/>
                <a:sym typeface="Arial"/>
              </a:rPr>
              <a:t> </a:t>
            </a:r>
            <a:r>
              <a:rPr kumimoji="0" sz="1000" b="1" i="0" u="none" strike="noStrike" kern="1200" cap="none" spc="-5" normalizeH="0" baseline="0" noProof="0" dirty="0">
                <a:ln>
                  <a:noFill/>
                </a:ln>
                <a:solidFill>
                  <a:srgbClr val="999999"/>
                </a:solidFill>
                <a:effectLst/>
                <a:uLnTx/>
                <a:uFillTx/>
                <a:latin typeface="Arial"/>
                <a:ea typeface="+mn-ea"/>
                <a:cs typeface="Arial"/>
                <a:sym typeface="Arial"/>
              </a:rPr>
              <a:t>not</a:t>
            </a:r>
            <a:r>
              <a:rPr kumimoji="0" sz="1000" b="1" i="0" u="none" strike="noStrike" kern="1200" cap="none" spc="-40" normalizeH="0" baseline="0" noProof="0" dirty="0">
                <a:ln>
                  <a:noFill/>
                </a:ln>
                <a:solidFill>
                  <a:srgbClr val="999999"/>
                </a:solidFill>
                <a:effectLst/>
                <a:uLnTx/>
                <a:uFillTx/>
                <a:latin typeface="Arial"/>
                <a:ea typeface="+mn-ea"/>
                <a:cs typeface="Arial"/>
                <a:sym typeface="Arial"/>
              </a:rPr>
              <a:t> </a:t>
            </a:r>
            <a:r>
              <a:rPr kumimoji="0" sz="1000" b="1" i="0" u="none" strike="noStrike" kern="1200" cap="none" spc="-5" normalizeH="0" baseline="0" noProof="0" dirty="0">
                <a:ln>
                  <a:noFill/>
                </a:ln>
                <a:solidFill>
                  <a:srgbClr val="999999"/>
                </a:solidFill>
                <a:effectLst/>
                <a:uLnTx/>
                <a:uFillTx/>
                <a:latin typeface="Arial"/>
                <a:ea typeface="+mn-ea"/>
                <a:cs typeface="Arial"/>
                <a:sym typeface="Arial"/>
              </a:rPr>
              <a:t>reached</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6" name="object 52"/>
          <p:cNvSpPr txBox="1"/>
          <p:nvPr/>
        </p:nvSpPr>
        <p:spPr>
          <a:xfrm>
            <a:off x="10506681" y="3299171"/>
            <a:ext cx="121729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DB27FF"/>
                </a:solidFill>
                <a:effectLst/>
                <a:uLnTx/>
                <a:uFillTx/>
                <a:latin typeface="Arial"/>
                <a:ea typeface="+mn-ea"/>
                <a:cs typeface="Arial"/>
                <a:sym typeface="Arial"/>
              </a:rPr>
              <a:t>Median</a:t>
            </a:r>
            <a:r>
              <a:rPr kumimoji="0" sz="1000" b="1" i="0" u="none" strike="noStrike" kern="1200" cap="none" spc="-45" normalizeH="0" baseline="0" noProof="0" dirty="0">
                <a:ln>
                  <a:noFill/>
                </a:ln>
                <a:solidFill>
                  <a:srgbClr val="DB27FF"/>
                </a:solidFill>
                <a:effectLst/>
                <a:uLnTx/>
                <a:uFillTx/>
                <a:latin typeface="Arial"/>
                <a:ea typeface="+mn-ea"/>
                <a:cs typeface="Arial"/>
                <a:sym typeface="Arial"/>
              </a:rPr>
              <a:t> </a:t>
            </a:r>
            <a:r>
              <a:rPr kumimoji="0" sz="1000" b="1" i="0" u="none" strike="noStrike" kern="1200" cap="none" spc="-5" normalizeH="0" baseline="0" noProof="0" dirty="0">
                <a:ln>
                  <a:noFill/>
                </a:ln>
                <a:solidFill>
                  <a:srgbClr val="DB27FF"/>
                </a:solidFill>
                <a:effectLst/>
                <a:uLnTx/>
                <a:uFillTx/>
                <a:latin typeface="Arial"/>
                <a:ea typeface="+mn-ea"/>
                <a:cs typeface="Arial"/>
                <a:sym typeface="Arial"/>
              </a:rPr>
              <a:t>not</a:t>
            </a:r>
            <a:r>
              <a:rPr kumimoji="0" sz="1000" b="1" i="0" u="none" strike="noStrike" kern="1200" cap="none" spc="-40" normalizeH="0" baseline="0" noProof="0" dirty="0">
                <a:ln>
                  <a:noFill/>
                </a:ln>
                <a:solidFill>
                  <a:srgbClr val="DB27FF"/>
                </a:solidFill>
                <a:effectLst/>
                <a:uLnTx/>
                <a:uFillTx/>
                <a:latin typeface="Arial"/>
                <a:ea typeface="+mn-ea"/>
                <a:cs typeface="Arial"/>
                <a:sym typeface="Arial"/>
              </a:rPr>
              <a:t> </a:t>
            </a:r>
            <a:r>
              <a:rPr kumimoji="0" sz="1000" b="1" i="0" u="none" strike="noStrike" kern="1200" cap="none" spc="-5" normalizeH="0" baseline="0" noProof="0" dirty="0">
                <a:ln>
                  <a:noFill/>
                </a:ln>
                <a:solidFill>
                  <a:srgbClr val="DB27FF"/>
                </a:solidFill>
                <a:effectLst/>
                <a:uLnTx/>
                <a:uFillTx/>
                <a:latin typeface="Arial"/>
                <a:ea typeface="+mn-ea"/>
                <a:cs typeface="Arial"/>
                <a:sym typeface="Arial"/>
              </a:rPr>
              <a:t>reached</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7" name="object 53"/>
          <p:cNvSpPr txBox="1"/>
          <p:nvPr/>
        </p:nvSpPr>
        <p:spPr>
          <a:xfrm>
            <a:off x="7199082" y="4241786"/>
            <a:ext cx="4253865" cy="933450"/>
          </a:xfrm>
          <a:prstGeom prst="rect">
            <a:avLst/>
          </a:prstGeom>
        </p:spPr>
        <p:txBody>
          <a:bodyPr vert="horz" wrap="square" lIns="0" tIns="12700" rIns="0" bIns="0" rtlCol="0">
            <a:spAutoFit/>
          </a:bodyPr>
          <a:lstStyle/>
          <a:p>
            <a:pPr marL="2240280" marR="0" lvl="0" indent="0" algn="l" defTabSz="914400" rtl="0" eaLnBrk="1" fontAlgn="auto" latinLnBrk="0" hangingPunct="1">
              <a:lnSpc>
                <a:spcPts val="1405"/>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OS</a:t>
            </a:r>
            <a:r>
              <a:rPr kumimoji="0" sz="12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HR=0.49</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a:p>
            <a:pPr marL="2240280" marR="0" lvl="0" indent="0" algn="l" defTabSz="914400" rtl="0" eaLnBrk="1" fontAlgn="auto" latinLnBrk="0" hangingPunct="1">
              <a:lnSpc>
                <a:spcPts val="1405"/>
              </a:lnSpc>
              <a:spcBef>
                <a:spcPts val="0"/>
              </a:spcBef>
              <a:spcAft>
                <a:spcPts val="0"/>
              </a:spcAft>
              <a:buClrTx/>
              <a:buSzTx/>
              <a:buFontTx/>
              <a:buNone/>
              <a:tabLst/>
              <a:defRPr/>
            </a:pPr>
            <a:r>
              <a:rPr kumimoji="0" sz="1200" b="1" i="0" u="none" strike="noStrike" kern="1200" cap="none" spc="0" normalizeH="0" baseline="0" noProof="0" dirty="0">
                <a:ln>
                  <a:noFill/>
                </a:ln>
                <a:solidFill>
                  <a:srgbClr val="44546A"/>
                </a:solidFill>
                <a:effectLst/>
                <a:uLnTx/>
                <a:uFillTx/>
                <a:latin typeface="Arial"/>
                <a:ea typeface="+mn-ea"/>
                <a:cs typeface="Arial"/>
                <a:sym typeface="Arial"/>
              </a:rPr>
              <a:t>(95.03%</a:t>
            </a:r>
            <a:r>
              <a:rPr kumimoji="0" sz="1200" b="1" i="0" u="none" strike="noStrike" kern="1200" cap="none" spc="-35"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CI</a:t>
            </a:r>
            <a:r>
              <a:rPr kumimoji="0" sz="1200" b="1" i="0" u="none" strike="noStrike" kern="1200" cap="none" spc="-35"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0.34–0.70)</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0"/>
              </a:spcBef>
              <a:spcAft>
                <a:spcPts val="0"/>
              </a:spcAft>
              <a:buClrTx/>
              <a:buSzTx/>
              <a:buFontTx/>
              <a:buNone/>
              <a:tabLst>
                <a:tab pos="274955" algn="l"/>
                <a:tab pos="570865" algn="l"/>
                <a:tab pos="867410" algn="l"/>
                <a:tab pos="1163320" algn="l"/>
                <a:tab pos="1455420" algn="l"/>
                <a:tab pos="1752600" algn="l"/>
                <a:tab pos="2048510" algn="l"/>
                <a:tab pos="2340610" algn="l"/>
                <a:tab pos="2637155" algn="l"/>
                <a:tab pos="2932430" algn="l"/>
                <a:tab pos="3226435" algn="l"/>
                <a:tab pos="3522345" algn="l"/>
                <a:tab pos="3817620" algn="l"/>
                <a:tab pos="4112895" algn="l"/>
              </a:tabLst>
              <a:defRPr/>
            </a:pPr>
            <a:r>
              <a:rPr kumimoji="0" sz="900" b="1" i="0" u="none" strike="noStrike" kern="1200" cap="none" spc="0" normalizeH="0" baseline="0" noProof="0" dirty="0">
                <a:ln>
                  <a:noFill/>
                </a:ln>
                <a:solidFill>
                  <a:srgbClr val="44546A"/>
                </a:solidFill>
                <a:effectLst/>
                <a:uLnTx/>
                <a:uFillTx/>
                <a:latin typeface="Arial"/>
                <a:ea typeface="+mn-ea"/>
                <a:cs typeface="Arial"/>
                <a:sym typeface="Arial"/>
              </a:rPr>
              <a:t>6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1</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2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1</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8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2</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4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3</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0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3</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6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4</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2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4</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8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5</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4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6</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0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6</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6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7</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2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7</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8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8</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4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90</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1353185" marR="0" lvl="0" indent="0" algn="l" defTabSz="914400" rtl="0" eaLnBrk="1" fontAlgn="auto" latinLnBrk="0" hangingPunct="1">
              <a:lnSpc>
                <a:spcPct val="100000"/>
              </a:lnSpc>
              <a:spcBef>
                <a:spcPts val="409"/>
              </a:spcBef>
              <a:spcAft>
                <a:spcPts val="0"/>
              </a:spcAft>
              <a:buClrTx/>
              <a:buSzTx/>
              <a:buFontTx/>
              <a:buNone/>
              <a:tabLst/>
              <a:defRPr/>
            </a:pPr>
            <a:r>
              <a:rPr kumimoji="0" sz="1200" b="1" i="0" u="none" strike="noStrike" kern="1200" cap="none" spc="-10" normalizeH="0" baseline="0" noProof="0" dirty="0">
                <a:ln>
                  <a:noFill/>
                </a:ln>
                <a:solidFill>
                  <a:srgbClr val="44546A"/>
                </a:solidFill>
                <a:effectLst/>
                <a:uLnTx/>
                <a:uFillTx/>
                <a:latin typeface="Arial"/>
                <a:ea typeface="+mn-ea"/>
                <a:cs typeface="Arial"/>
                <a:sym typeface="Arial"/>
              </a:rPr>
              <a:t>Time</a:t>
            </a:r>
            <a:r>
              <a:rPr kumimoji="0" sz="12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0" normalizeH="0" baseline="0" noProof="0" dirty="0">
                <a:ln>
                  <a:noFill/>
                </a:ln>
                <a:solidFill>
                  <a:srgbClr val="44546A"/>
                </a:solidFill>
                <a:effectLst/>
                <a:uLnTx/>
                <a:uFillTx/>
                <a:latin typeface="Arial"/>
                <a:ea typeface="+mn-ea"/>
                <a:cs typeface="Arial"/>
                <a:sym typeface="Arial"/>
              </a:rPr>
              <a:t>(months)</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8" name="object 54"/>
          <p:cNvSpPr txBox="1"/>
          <p:nvPr/>
        </p:nvSpPr>
        <p:spPr>
          <a:xfrm>
            <a:off x="1835235" y="4537509"/>
            <a:ext cx="46355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Placebo</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9" name="object 55"/>
          <p:cNvSpPr/>
          <p:nvPr/>
        </p:nvSpPr>
        <p:spPr>
          <a:xfrm>
            <a:off x="1635236" y="4482351"/>
            <a:ext cx="170815" cy="0"/>
          </a:xfrm>
          <a:custGeom>
            <a:avLst/>
            <a:gdLst/>
            <a:ahLst/>
            <a:cxnLst/>
            <a:rect l="l" t="t" r="r" b="b"/>
            <a:pathLst>
              <a:path w="170814">
                <a:moveTo>
                  <a:pt x="170766" y="0"/>
                </a:moveTo>
                <a:lnTo>
                  <a:pt x="0" y="0"/>
                </a:lnTo>
              </a:path>
            </a:pathLst>
          </a:custGeom>
          <a:ln w="28574">
            <a:solidFill>
              <a:srgbClr val="E085F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56" name="object 6"/>
          <p:cNvSpPr/>
          <p:nvPr/>
        </p:nvSpPr>
        <p:spPr>
          <a:xfrm>
            <a:off x="4604" y="3103"/>
            <a:ext cx="1800225" cy="288290"/>
          </a:xfrm>
          <a:custGeom>
            <a:avLst/>
            <a:gdLst/>
            <a:ahLst/>
            <a:cxnLst/>
            <a:rect l="l" t="t" r="r" b="b"/>
            <a:pathLst>
              <a:path w="1800225" h="288290">
                <a:moveTo>
                  <a:pt x="1799999" y="287999"/>
                </a:moveTo>
                <a:lnTo>
                  <a:pt x="0" y="287999"/>
                </a:lnTo>
                <a:lnTo>
                  <a:pt x="0" y="0"/>
                </a:lnTo>
                <a:lnTo>
                  <a:pt x="1799999" y="0"/>
                </a:lnTo>
                <a:lnTo>
                  <a:pt x="1799999" y="287999"/>
                </a:lnTo>
                <a:close/>
              </a:path>
            </a:pathLst>
          </a:custGeom>
          <a:solidFill>
            <a:srgbClr val="E085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bject 7"/>
          <p:cNvSpPr txBox="1"/>
          <p:nvPr/>
        </p:nvSpPr>
        <p:spPr>
          <a:xfrm>
            <a:off x="72511" y="20611"/>
            <a:ext cx="1663064"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Arial"/>
                <a:ea typeface="+mn-ea"/>
                <a:cs typeface="Arial"/>
              </a:rPr>
              <a:t>Adjuvant</a:t>
            </a:r>
            <a:r>
              <a:rPr kumimoji="0" sz="1400" b="1" i="0" u="none" strike="noStrike" kern="1200" cap="none" spc="-45" normalizeH="0" baseline="0" noProof="0" dirty="0">
                <a:ln>
                  <a:noFill/>
                </a:ln>
                <a:solidFill>
                  <a:srgbClr val="FFFFFF"/>
                </a:solidFill>
                <a:effectLst/>
                <a:uLnTx/>
                <a:uFillTx/>
                <a:latin typeface="Arial"/>
                <a:ea typeface="+mn-ea"/>
                <a:cs typeface="Arial"/>
              </a:rPr>
              <a:t> </a:t>
            </a:r>
            <a:r>
              <a:rPr kumimoji="0" sz="1400" b="1" i="0" u="none" strike="noStrike" kern="1200" cap="none" spc="-5" normalizeH="0" baseline="0" noProof="0" dirty="0">
                <a:ln>
                  <a:noFill/>
                </a:ln>
                <a:solidFill>
                  <a:srgbClr val="FFFFFF"/>
                </a:solidFill>
                <a:effectLst/>
                <a:uLnTx/>
                <a:uFillTx/>
                <a:latin typeface="Arial"/>
                <a:ea typeface="+mn-ea"/>
                <a:cs typeface="Arial"/>
              </a:rPr>
              <a:t>EGFR</a:t>
            </a:r>
            <a:r>
              <a:rPr kumimoji="0" sz="1400" b="1" i="0" u="none" strike="noStrike" kern="1200" cap="none" spc="-40" normalizeH="0" baseline="0" noProof="0" dirty="0">
                <a:ln>
                  <a:noFill/>
                </a:ln>
                <a:solidFill>
                  <a:srgbClr val="FFFFFF"/>
                </a:solidFill>
                <a:effectLst/>
                <a:uLnTx/>
                <a:uFillTx/>
                <a:latin typeface="Arial"/>
                <a:ea typeface="+mn-ea"/>
                <a:cs typeface="Arial"/>
              </a:rPr>
              <a:t> </a:t>
            </a:r>
            <a:r>
              <a:rPr kumimoji="0" sz="1400" b="1" i="0" u="none" strike="noStrike" kern="1200" cap="none" spc="-5" normalizeH="0" baseline="0" noProof="0" dirty="0">
                <a:ln>
                  <a:noFill/>
                </a:ln>
                <a:solidFill>
                  <a:srgbClr val="FFFFFF"/>
                </a:solidFill>
                <a:effectLst/>
                <a:uLnTx/>
                <a:uFillTx/>
                <a:latin typeface="Arial"/>
                <a:ea typeface="+mn-ea"/>
                <a:cs typeface="Arial"/>
              </a:rPr>
              <a:t>TKI</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7513484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p:cNvSpPr txBox="1">
            <a:spLocks/>
          </p:cNvSpPr>
          <p:nvPr/>
        </p:nvSpPr>
        <p:spPr>
          <a:xfrm>
            <a:off x="472906" y="732789"/>
            <a:ext cx="10875609" cy="895117"/>
          </a:xfrm>
          <a:prstGeom prst="rect">
            <a:avLst/>
          </a:prstGeom>
          <a:noFill/>
          <a:ln>
            <a:noFill/>
          </a:ln>
        </p:spPr>
        <p:txBody>
          <a:bodyPr spcFirstLastPara="1" vert="horz" wrap="square" lIns="0" tIns="60960" rIns="0" bIns="0" rtlCol="0" anchor="t"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200"/>
              <a:buFont typeface="Georgia"/>
              <a:buNone/>
              <a:defRPr sz="3200" b="1" i="0" u="none" strike="noStrike" cap="none" spc="0">
                <a:solidFill>
                  <a:srgbClr val="2459A5"/>
                </a:solidFill>
                <a:latin typeface="+mj-lt"/>
                <a:ea typeface="Segoe UI" panose="020B0502040204020203" pitchFamily="34" charset="0"/>
                <a:cs typeface="Segoe UI" panose="020B0502040204020203" pitchFamily="34" charset="0"/>
                <a:sym typeface="Georgi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74930" marR="5080" lvl="0" indent="0" algn="l" defTabSz="914400" rtl="0" eaLnBrk="1" fontAlgn="auto" latinLnBrk="0" hangingPunct="1">
              <a:lnSpc>
                <a:spcPts val="3020"/>
              </a:lnSpc>
              <a:spcBef>
                <a:spcPts val="480"/>
              </a:spcBef>
              <a:spcAft>
                <a:spcPts val="0"/>
              </a:spcAft>
              <a:buClr>
                <a:prstClr val="black"/>
              </a:buClr>
              <a:buSzPts val="3200"/>
              <a:buFont typeface="Georgia"/>
              <a:buNone/>
              <a:tabLst/>
              <a:defRPr/>
            </a:pPr>
            <a:r>
              <a:rPr kumimoji="0" lang="en-US" sz="3200" b="1" i="0" u="none" strike="noStrike" kern="0" cap="none" spc="-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ALINA: adjuvant alectinib improved DFS and CNS-DFS </a:t>
            </a:r>
            <a:r>
              <a:rPr kumimoji="0" lang="en-US" sz="3200" b="1" i="0" u="none" strike="noStrike" kern="0" cap="none" spc="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versus </a:t>
            </a:r>
            <a:r>
              <a:rPr kumimoji="0" lang="en-US" sz="3200" b="1" i="0" u="none" strike="noStrike" kern="0" cap="none" spc="-76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chemotherapy</a:t>
            </a:r>
            <a:r>
              <a:rPr kumimoji="0" lang="en-US" sz="3200" b="1" i="0" u="none" strike="noStrike" kern="0" cap="none" spc="-1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in</a:t>
            </a:r>
            <a:r>
              <a:rPr kumimoji="0" lang="en-US" sz="3200" b="1" i="0" u="none" strike="noStrike" kern="0" cap="none" spc="-1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patients</a:t>
            </a:r>
            <a:r>
              <a:rPr kumimoji="0" lang="en-US" sz="3200" b="1" i="0" u="none" strike="noStrike" kern="0" cap="none" spc="-1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with </a:t>
            </a:r>
            <a:r>
              <a:rPr kumimoji="0" lang="en-US" sz="3200" b="1" i="0" u="none" strike="noStrike" kern="0" cap="none" spc="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resected</a:t>
            </a:r>
            <a:r>
              <a:rPr kumimoji="0" lang="en-US" sz="3200" b="1" i="0" u="none" strike="noStrike" kern="0" cap="none" spc="1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1" u="none" strike="noStrike" kern="0" cap="none" spc="-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ALK</a:t>
            </a:r>
            <a:r>
              <a:rPr kumimoji="0" lang="en-US" sz="3200" b="1" i="0" u="none" strike="noStrike" kern="0" cap="none" spc="-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a:t>
            </a:r>
            <a:r>
              <a:rPr kumimoji="0" lang="en-US" sz="3200" b="1" i="0" u="none" strike="noStrike" kern="0" cap="none" spc="-1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NSCLC</a:t>
            </a:r>
            <a:endParaRPr kumimoji="0" lang="en-US" sz="3200" b="1" i="0" u="none" strike="noStrike" kern="0" cap="none" spc="-5" normalizeH="0" baseline="0" noProof="0" dirty="0">
              <a:ln>
                <a:noFill/>
              </a:ln>
              <a:solidFill>
                <a:srgbClr val="9900CC"/>
              </a:solidFill>
              <a:effectLst/>
              <a:uLnTx/>
              <a:uFillTx/>
              <a:latin typeface="Calibri" panose="020F0502020204030204" pitchFamily="34" charset="0"/>
              <a:cs typeface="Calibri" panose="020F0502020204030204" pitchFamily="34" charset="0"/>
              <a:sym typeface="Georgia"/>
            </a:endParaRPr>
          </a:p>
        </p:txBody>
      </p:sp>
      <p:sp>
        <p:nvSpPr>
          <p:cNvPr id="12" name="object 4"/>
          <p:cNvSpPr/>
          <p:nvPr/>
        </p:nvSpPr>
        <p:spPr>
          <a:xfrm>
            <a:off x="3088750" y="1860024"/>
            <a:ext cx="7726045" cy="344805"/>
          </a:xfrm>
          <a:custGeom>
            <a:avLst/>
            <a:gdLst/>
            <a:ahLst/>
            <a:cxnLst/>
            <a:rect l="l" t="t" r="r" b="b"/>
            <a:pathLst>
              <a:path w="7726045" h="344805">
                <a:moveTo>
                  <a:pt x="7725300" y="0"/>
                </a:moveTo>
                <a:lnTo>
                  <a:pt x="7725300" y="344400"/>
                </a:lnTo>
                <a:lnTo>
                  <a:pt x="0" y="344400"/>
                </a:lnTo>
              </a:path>
              <a:path w="7726045" h="344805">
                <a:moveTo>
                  <a:pt x="7725300" y="0"/>
                </a:moveTo>
                <a:lnTo>
                  <a:pt x="7725300" y="172199"/>
                </a:lnTo>
                <a:lnTo>
                  <a:pt x="7725900" y="172199"/>
                </a:lnTo>
                <a:lnTo>
                  <a:pt x="7725900" y="344399"/>
                </a:lnTo>
              </a:path>
            </a:pathLst>
          </a:custGeom>
          <a:ln w="9524">
            <a:solidFill>
              <a:srgbClr val="AEAD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3" name="object 5"/>
          <p:cNvPicPr/>
          <p:nvPr/>
        </p:nvPicPr>
        <p:blipFill>
          <a:blip r:embed="rId2" cstate="print"/>
          <a:stretch>
            <a:fillRect/>
          </a:stretch>
        </p:blipFill>
        <p:spPr>
          <a:xfrm>
            <a:off x="146824" y="2004070"/>
            <a:ext cx="6081348" cy="3680200"/>
          </a:xfrm>
          <a:prstGeom prst="rect">
            <a:avLst/>
          </a:prstGeom>
        </p:spPr>
      </p:pic>
      <p:pic>
        <p:nvPicPr>
          <p:cNvPr id="14" name="object 6"/>
          <p:cNvPicPr/>
          <p:nvPr/>
        </p:nvPicPr>
        <p:blipFill>
          <a:blip r:embed="rId3" cstate="print"/>
          <a:stretch>
            <a:fillRect/>
          </a:stretch>
        </p:blipFill>
        <p:spPr>
          <a:xfrm>
            <a:off x="340142" y="2197388"/>
            <a:ext cx="5497147" cy="3095999"/>
          </a:xfrm>
          <a:prstGeom prst="rect">
            <a:avLst/>
          </a:prstGeom>
        </p:spPr>
      </p:pic>
      <p:pic>
        <p:nvPicPr>
          <p:cNvPr id="15" name="object 7"/>
          <p:cNvPicPr/>
          <p:nvPr/>
        </p:nvPicPr>
        <p:blipFill>
          <a:blip r:embed="rId2" cstate="print"/>
          <a:stretch>
            <a:fillRect/>
          </a:stretch>
        </p:blipFill>
        <p:spPr>
          <a:xfrm>
            <a:off x="5910711" y="2004070"/>
            <a:ext cx="6081348" cy="3680200"/>
          </a:xfrm>
          <a:prstGeom prst="rect">
            <a:avLst/>
          </a:prstGeom>
        </p:spPr>
      </p:pic>
      <p:pic>
        <p:nvPicPr>
          <p:cNvPr id="16" name="object 8"/>
          <p:cNvPicPr/>
          <p:nvPr/>
        </p:nvPicPr>
        <p:blipFill>
          <a:blip r:embed="rId4" cstate="print"/>
          <a:stretch>
            <a:fillRect/>
          </a:stretch>
        </p:blipFill>
        <p:spPr>
          <a:xfrm>
            <a:off x="6104027" y="2197388"/>
            <a:ext cx="5497148" cy="3095999"/>
          </a:xfrm>
          <a:prstGeom prst="rect">
            <a:avLst/>
          </a:prstGeom>
        </p:spPr>
      </p:pic>
      <p:sp>
        <p:nvSpPr>
          <p:cNvPr id="17" name="object 11"/>
          <p:cNvSpPr/>
          <p:nvPr/>
        </p:nvSpPr>
        <p:spPr>
          <a:xfrm>
            <a:off x="9587781" y="627838"/>
            <a:ext cx="2397125" cy="1210310"/>
          </a:xfrm>
          <a:custGeom>
            <a:avLst/>
            <a:gdLst/>
            <a:ahLst/>
            <a:cxnLst/>
            <a:rect l="l" t="t" r="r" b="b"/>
            <a:pathLst>
              <a:path w="2397125" h="1210310">
                <a:moveTo>
                  <a:pt x="0" y="0"/>
                </a:moveTo>
                <a:lnTo>
                  <a:pt x="2397124" y="0"/>
                </a:lnTo>
                <a:lnTo>
                  <a:pt x="2397124" y="1209978"/>
                </a:lnTo>
                <a:lnTo>
                  <a:pt x="0" y="1209978"/>
                </a:lnTo>
                <a:lnTo>
                  <a:pt x="0" y="0"/>
                </a:lnTo>
                <a:close/>
              </a:path>
            </a:pathLst>
          </a:custGeom>
          <a:ln w="952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8" name="object 13"/>
          <p:cNvSpPr/>
          <p:nvPr/>
        </p:nvSpPr>
        <p:spPr>
          <a:xfrm>
            <a:off x="4604" y="3103"/>
            <a:ext cx="1800225" cy="288290"/>
          </a:xfrm>
          <a:custGeom>
            <a:avLst/>
            <a:gdLst/>
            <a:ahLst/>
            <a:cxnLst/>
            <a:rect l="l" t="t" r="r" b="b"/>
            <a:pathLst>
              <a:path w="1800225" h="288290">
                <a:moveTo>
                  <a:pt x="1799999" y="287999"/>
                </a:moveTo>
                <a:lnTo>
                  <a:pt x="0" y="287999"/>
                </a:lnTo>
                <a:lnTo>
                  <a:pt x="0" y="0"/>
                </a:lnTo>
                <a:lnTo>
                  <a:pt x="1799999" y="0"/>
                </a:lnTo>
                <a:lnTo>
                  <a:pt x="1799999" y="287999"/>
                </a:lnTo>
                <a:close/>
              </a:path>
            </a:pathLst>
          </a:custGeom>
          <a:solidFill>
            <a:srgbClr val="7D00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 name="object 14"/>
          <p:cNvSpPr txBox="1"/>
          <p:nvPr/>
        </p:nvSpPr>
        <p:spPr>
          <a:xfrm>
            <a:off x="175912" y="26057"/>
            <a:ext cx="1456690" cy="22860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0" sz="1300" b="1" i="0" u="none" strike="noStrike" kern="1200" cap="none" spc="10" normalizeH="0" baseline="0" noProof="0" dirty="0">
                <a:ln>
                  <a:noFill/>
                </a:ln>
                <a:solidFill>
                  <a:srgbClr val="FFFFFF"/>
                </a:solidFill>
                <a:effectLst/>
                <a:uLnTx/>
                <a:uFillTx/>
                <a:latin typeface="Arial"/>
                <a:ea typeface="+mn-ea"/>
                <a:cs typeface="Arial"/>
                <a:sym typeface="Arial"/>
              </a:rPr>
              <a:t>Adjuvant</a:t>
            </a:r>
            <a:r>
              <a:rPr kumimoji="0" sz="1300" b="1" i="0" u="none" strike="noStrike" kern="1200" cap="none" spc="-65" normalizeH="0" baseline="0" noProof="0" dirty="0">
                <a:ln>
                  <a:noFill/>
                </a:ln>
                <a:solidFill>
                  <a:srgbClr val="FFFFFF"/>
                </a:solidFill>
                <a:effectLst/>
                <a:uLnTx/>
                <a:uFillTx/>
                <a:latin typeface="Arial"/>
                <a:ea typeface="+mn-ea"/>
                <a:cs typeface="Arial"/>
                <a:sym typeface="Arial"/>
              </a:rPr>
              <a:t> </a:t>
            </a:r>
            <a:r>
              <a:rPr kumimoji="0" sz="1300" b="1" i="0" u="none" strike="noStrike" kern="1200" cap="none" spc="15" normalizeH="0" baseline="0" noProof="0" dirty="0">
                <a:ln>
                  <a:noFill/>
                </a:ln>
                <a:solidFill>
                  <a:srgbClr val="FFFFFF"/>
                </a:solidFill>
                <a:effectLst/>
                <a:uLnTx/>
                <a:uFillTx/>
                <a:latin typeface="Arial"/>
                <a:ea typeface="+mn-ea"/>
                <a:cs typeface="Arial"/>
                <a:sym typeface="Arial"/>
              </a:rPr>
              <a:t>ALK</a:t>
            </a:r>
            <a:r>
              <a:rPr kumimoji="0" sz="1300" b="1" i="0" u="none" strike="noStrike" kern="1200" cap="none" spc="-20" normalizeH="0" baseline="0" noProof="0" dirty="0">
                <a:ln>
                  <a:noFill/>
                </a:ln>
                <a:solidFill>
                  <a:srgbClr val="FFFFFF"/>
                </a:solidFill>
                <a:effectLst/>
                <a:uLnTx/>
                <a:uFillTx/>
                <a:latin typeface="Arial"/>
                <a:ea typeface="+mn-ea"/>
                <a:cs typeface="Arial"/>
                <a:sym typeface="Arial"/>
              </a:rPr>
              <a:t> </a:t>
            </a:r>
            <a:r>
              <a:rPr kumimoji="0" sz="1300" b="1" i="0" u="none" strike="noStrike" kern="1200" cap="none" spc="10" normalizeH="0" baseline="0" noProof="0" dirty="0">
                <a:ln>
                  <a:noFill/>
                </a:ln>
                <a:solidFill>
                  <a:srgbClr val="FFFFFF"/>
                </a:solidFill>
                <a:effectLst/>
                <a:uLnTx/>
                <a:uFillTx/>
                <a:latin typeface="Arial"/>
                <a:ea typeface="+mn-ea"/>
                <a:cs typeface="Arial"/>
                <a:sym typeface="Arial"/>
              </a:rPr>
              <a:t>TKI</a:t>
            </a:r>
            <a:endParaRPr kumimoji="0" sz="13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0" name="object 3"/>
          <p:cNvSpPr txBox="1"/>
          <p:nvPr/>
        </p:nvSpPr>
        <p:spPr>
          <a:xfrm>
            <a:off x="9516456" y="5842409"/>
            <a:ext cx="3259381"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srgbClr val="44546A"/>
                </a:solidFill>
                <a:effectLst/>
                <a:uLnTx/>
                <a:uFillTx/>
                <a:latin typeface="Calibri" panose="020F0502020204030204"/>
                <a:ea typeface="+mn-ea"/>
                <a:cs typeface="Arial MT"/>
                <a:sym typeface="Arial"/>
              </a:rPr>
              <a:t>Solomon,</a:t>
            </a:r>
            <a:r>
              <a:rPr kumimoji="0" sz="1400" b="0" i="0" u="none" strike="noStrike" kern="1200" cap="none" spc="-25" normalizeH="0" baseline="0" noProof="0" dirty="0">
                <a:ln>
                  <a:noFill/>
                </a:ln>
                <a:solidFill>
                  <a:srgbClr val="44546A"/>
                </a:solidFill>
                <a:effectLst/>
                <a:uLnTx/>
                <a:uFillTx/>
                <a:latin typeface="Calibri" panose="020F0502020204030204"/>
                <a:ea typeface="+mn-ea"/>
                <a:cs typeface="Arial MT"/>
                <a:sym typeface="Arial"/>
              </a:rPr>
              <a:t> </a:t>
            </a:r>
            <a:r>
              <a:rPr kumimoji="0" sz="1400" b="0" i="0" u="none" strike="noStrike" kern="1200" cap="none" spc="-5" normalizeH="0" baseline="0" noProof="0" dirty="0">
                <a:ln>
                  <a:noFill/>
                </a:ln>
                <a:solidFill>
                  <a:srgbClr val="44546A"/>
                </a:solidFill>
                <a:effectLst/>
                <a:uLnTx/>
                <a:uFillTx/>
                <a:latin typeface="Calibri" panose="020F0502020204030204"/>
                <a:ea typeface="+mn-ea"/>
                <a:cs typeface="Arial MT"/>
                <a:sym typeface="Arial"/>
              </a:rPr>
              <a:t>et</a:t>
            </a:r>
            <a:r>
              <a:rPr kumimoji="0" sz="1400" b="0" i="0" u="none" strike="noStrike" kern="1200" cap="none" spc="-20" normalizeH="0" baseline="0" noProof="0" dirty="0">
                <a:ln>
                  <a:noFill/>
                </a:ln>
                <a:solidFill>
                  <a:srgbClr val="44546A"/>
                </a:solidFill>
                <a:effectLst/>
                <a:uLnTx/>
                <a:uFillTx/>
                <a:latin typeface="Calibri" panose="020F0502020204030204"/>
                <a:ea typeface="+mn-ea"/>
                <a:cs typeface="Arial MT"/>
                <a:sym typeface="Arial"/>
              </a:rPr>
              <a:t> </a:t>
            </a:r>
            <a:r>
              <a:rPr kumimoji="0" sz="1400" b="0" i="0" u="none" strike="noStrike" kern="1200" cap="none" spc="-5" normalizeH="0" baseline="0" noProof="0" dirty="0">
                <a:ln>
                  <a:noFill/>
                </a:ln>
                <a:solidFill>
                  <a:srgbClr val="44546A"/>
                </a:solidFill>
                <a:effectLst/>
                <a:uLnTx/>
                <a:uFillTx/>
                <a:latin typeface="Calibri" panose="020F0502020204030204"/>
                <a:ea typeface="+mn-ea"/>
                <a:cs typeface="Arial MT"/>
                <a:sym typeface="Arial"/>
              </a:rPr>
              <a:t>al.</a:t>
            </a:r>
            <a:r>
              <a:rPr kumimoji="0" sz="1400" b="0" i="0" u="none" strike="noStrike" kern="1200" cap="none" spc="-20" normalizeH="0" baseline="0" noProof="0" dirty="0">
                <a:ln>
                  <a:noFill/>
                </a:ln>
                <a:solidFill>
                  <a:srgbClr val="44546A"/>
                </a:solidFill>
                <a:effectLst/>
                <a:uLnTx/>
                <a:uFillTx/>
                <a:latin typeface="Calibri" panose="020F0502020204030204"/>
                <a:ea typeface="+mn-ea"/>
                <a:cs typeface="Arial MT"/>
                <a:sym typeface="Arial"/>
              </a:rPr>
              <a:t> </a:t>
            </a:r>
            <a:r>
              <a:rPr kumimoji="0" sz="1400" b="0" i="0" u="none" strike="noStrike" kern="1200" cap="none" spc="-5" normalizeH="0" baseline="0" noProof="0" dirty="0">
                <a:ln>
                  <a:noFill/>
                </a:ln>
                <a:solidFill>
                  <a:srgbClr val="44546A"/>
                </a:solidFill>
                <a:effectLst/>
                <a:uLnTx/>
                <a:uFillTx/>
                <a:latin typeface="Calibri" panose="020F0502020204030204"/>
                <a:ea typeface="+mn-ea"/>
                <a:cs typeface="Arial MT"/>
                <a:sym typeface="Arial"/>
              </a:rPr>
              <a:t>ESMO</a:t>
            </a:r>
            <a:r>
              <a:rPr kumimoji="0" sz="1400" b="0" i="0" u="none" strike="noStrike" kern="1200" cap="none" spc="-25" normalizeH="0" baseline="0" noProof="0" dirty="0">
                <a:ln>
                  <a:noFill/>
                </a:ln>
                <a:solidFill>
                  <a:srgbClr val="44546A"/>
                </a:solidFill>
                <a:effectLst/>
                <a:uLnTx/>
                <a:uFillTx/>
                <a:latin typeface="Calibri" panose="020F0502020204030204"/>
                <a:ea typeface="+mn-ea"/>
                <a:cs typeface="Arial MT"/>
                <a:sym typeface="Arial"/>
              </a:rPr>
              <a:t> </a:t>
            </a:r>
            <a:r>
              <a:rPr kumimoji="0" sz="1400" b="0" i="0" u="none" strike="noStrike" kern="1200" cap="none" spc="-5" normalizeH="0" baseline="0" noProof="0" dirty="0">
                <a:ln>
                  <a:noFill/>
                </a:ln>
                <a:solidFill>
                  <a:srgbClr val="44546A"/>
                </a:solidFill>
                <a:effectLst/>
                <a:uLnTx/>
                <a:uFillTx/>
                <a:latin typeface="Calibri" panose="020F0502020204030204"/>
                <a:ea typeface="+mn-ea"/>
                <a:cs typeface="Arial MT"/>
                <a:sym typeface="Arial"/>
              </a:rPr>
              <a:t>2023</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Arial MT"/>
              <a:sym typeface="Arial"/>
            </a:endParaRPr>
          </a:p>
        </p:txBody>
      </p:sp>
    </p:spTree>
    <p:extLst>
      <p:ext uri="{BB962C8B-B14F-4D97-AF65-F5344CB8AC3E}">
        <p14:creationId xmlns:p14="http://schemas.microsoft.com/office/powerpoint/2010/main" val="10465612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p:cNvSpPr>
          <p:nvPr/>
        </p:nvSpPr>
        <p:spPr>
          <a:xfrm>
            <a:off x="721024" y="505793"/>
            <a:ext cx="9102725" cy="895117"/>
          </a:xfrm>
          <a:prstGeom prst="rect">
            <a:avLst/>
          </a:prstGeom>
          <a:noFill/>
          <a:ln>
            <a:noFill/>
          </a:ln>
        </p:spPr>
        <p:txBody>
          <a:bodyPr spcFirstLastPara="1" vert="horz" wrap="square" lIns="0" tIns="60960" rIns="0" bIns="0" rtlCol="0" anchor="t"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200"/>
              <a:buFont typeface="Georgia"/>
              <a:buNone/>
              <a:defRPr sz="3200" b="1" i="0" u="none" strike="noStrike" cap="none" spc="0">
                <a:solidFill>
                  <a:srgbClr val="C1281B"/>
                </a:solidFill>
                <a:latin typeface="+mj-lt"/>
                <a:ea typeface="Segoe UI" panose="020B0502040204020203" pitchFamily="34" charset="0"/>
                <a:cs typeface="Segoe UI" panose="020B0502040204020203" pitchFamily="34" charset="0"/>
                <a:sym typeface="Georgi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2700" marR="5080" lvl="0" indent="0" algn="l" defTabSz="914400" rtl="0" eaLnBrk="1" fontAlgn="auto" latinLnBrk="0" hangingPunct="1">
              <a:lnSpc>
                <a:spcPts val="3020"/>
              </a:lnSpc>
              <a:spcBef>
                <a:spcPts val="480"/>
              </a:spcBef>
              <a:spcAft>
                <a:spcPts val="0"/>
              </a:spcAft>
              <a:buClr>
                <a:srgbClr val="031D2D"/>
              </a:buClr>
              <a:buSzPts val="3200"/>
              <a:buFont typeface="Georgia"/>
              <a:buNone/>
              <a:tabLst/>
              <a:defRPr/>
            </a:pPr>
            <a:r>
              <a:rPr kumimoji="0" lang="en-US" sz="3200" b="1" i="0" u="none" strike="noStrike" kern="0" cap="none" spc="0"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A</a:t>
            </a:r>
            <a:r>
              <a:rPr kumimoji="0" lang="en-US" sz="3200" b="1" i="0" u="none" strike="noStrike" kern="0" cap="none" spc="-170"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wide</a:t>
            </a:r>
            <a:r>
              <a:rPr kumimoji="0" lang="en-US" sz="3200" b="1" i="0" u="none" strike="noStrike" kern="0" cap="none" spc="-1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0"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range</a:t>
            </a:r>
            <a:r>
              <a:rPr kumimoji="0" lang="en-US" sz="3200" b="1" i="0" u="none" strike="noStrike" kern="0" cap="none" spc="-10"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of</a:t>
            </a:r>
            <a:r>
              <a:rPr kumimoji="0" lang="en-US" sz="3200" b="1" i="0" u="none" strike="noStrike" kern="0" cap="none" spc="-1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factors</a:t>
            </a:r>
            <a:r>
              <a:rPr kumimoji="0" lang="en-US" sz="3200" b="1" i="0" u="none" strike="noStrike" kern="0" cap="none" spc="-20"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inform</a:t>
            </a:r>
            <a:r>
              <a:rPr kumimoji="0" lang="en-US" sz="3200" b="1" i="0" u="none" strike="noStrike" kern="0" cap="none" spc="-1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treatment</a:t>
            </a:r>
            <a:r>
              <a:rPr kumimoji="0" lang="en-US" sz="3200" b="1" i="0" u="none" strike="noStrike" kern="0" cap="none" spc="-1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decisions</a:t>
            </a:r>
            <a:r>
              <a:rPr kumimoji="0" lang="en-US" sz="3200" b="1" i="0" u="none" strike="noStrike" kern="0" cap="none" spc="-1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around </a:t>
            </a:r>
            <a:r>
              <a:rPr kumimoji="0" lang="en-US" sz="3200" b="1" i="0" u="none" strike="noStrike" kern="0" cap="none" spc="-76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adjuvant</a:t>
            </a:r>
            <a:r>
              <a:rPr kumimoji="0" lang="en-US" sz="3200" b="1" i="0" u="none" strike="noStrike" kern="0" cap="none" spc="-10"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and </a:t>
            </a:r>
            <a:r>
              <a:rPr kumimoji="0" lang="en-US" sz="3200" b="1" i="0" u="none" strike="noStrike" kern="0" cap="none" spc="-5" normalizeH="0" baseline="0" noProof="0" dirty="0" err="1" smtClean="0">
                <a:ln>
                  <a:noFill/>
                </a:ln>
                <a:solidFill>
                  <a:srgbClr val="9900CC"/>
                </a:solidFill>
                <a:effectLst/>
                <a:uLnTx/>
                <a:uFillTx/>
                <a:latin typeface="Calibri" panose="020F0502020204030204" pitchFamily="34" charset="0"/>
                <a:cs typeface="Calibri" panose="020F0502020204030204" pitchFamily="34" charset="0"/>
                <a:sym typeface="Georgia"/>
              </a:rPr>
              <a:t>neoadjuvant</a:t>
            </a:r>
            <a:r>
              <a:rPr kumimoji="0" lang="en-US" sz="3200" b="1" i="0" u="none" strike="noStrike" kern="0" cap="none" spc="-10"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therapy</a:t>
            </a:r>
            <a:endParaRPr kumimoji="0" lang="en-US" sz="3200" b="1" i="0" u="none" strike="noStrike" kern="0" cap="none" spc="-5" normalizeH="0" baseline="0" noProof="0" dirty="0">
              <a:ln>
                <a:noFill/>
              </a:ln>
              <a:solidFill>
                <a:srgbClr val="9900CC"/>
              </a:solidFill>
              <a:effectLst/>
              <a:uLnTx/>
              <a:uFillTx/>
              <a:latin typeface="Calibri" panose="020F0502020204030204" pitchFamily="34" charset="0"/>
              <a:cs typeface="Calibri" panose="020F0502020204030204" pitchFamily="34" charset="0"/>
              <a:sym typeface="Georgia"/>
            </a:endParaRPr>
          </a:p>
        </p:txBody>
      </p:sp>
      <p:sp>
        <p:nvSpPr>
          <p:cNvPr id="18" name="object 4"/>
          <p:cNvSpPr/>
          <p:nvPr/>
        </p:nvSpPr>
        <p:spPr>
          <a:xfrm>
            <a:off x="2979916" y="3040741"/>
            <a:ext cx="1800225" cy="1800225"/>
          </a:xfrm>
          <a:custGeom>
            <a:avLst/>
            <a:gdLst/>
            <a:ahLst/>
            <a:cxnLst/>
            <a:rect l="l" t="t" r="r" b="b"/>
            <a:pathLst>
              <a:path w="1800225" h="1800225">
                <a:moveTo>
                  <a:pt x="900000" y="1799999"/>
                </a:moveTo>
                <a:lnTo>
                  <a:pt x="852202" y="1798752"/>
                </a:lnTo>
                <a:lnTo>
                  <a:pt x="805053" y="1795051"/>
                </a:lnTo>
                <a:lnTo>
                  <a:pt x="758617" y="1788958"/>
                </a:lnTo>
                <a:lnTo>
                  <a:pt x="712955" y="1780537"/>
                </a:lnTo>
                <a:lnTo>
                  <a:pt x="668129" y="1769848"/>
                </a:lnTo>
                <a:lnTo>
                  <a:pt x="624202" y="1756955"/>
                </a:lnTo>
                <a:lnTo>
                  <a:pt x="581236" y="1741919"/>
                </a:lnTo>
                <a:lnTo>
                  <a:pt x="539292" y="1724802"/>
                </a:lnTo>
                <a:lnTo>
                  <a:pt x="498434" y="1705668"/>
                </a:lnTo>
                <a:lnTo>
                  <a:pt x="458723" y="1684577"/>
                </a:lnTo>
                <a:lnTo>
                  <a:pt x="420222" y="1661593"/>
                </a:lnTo>
                <a:lnTo>
                  <a:pt x="382993" y="1636777"/>
                </a:lnTo>
                <a:lnTo>
                  <a:pt x="347097" y="1610192"/>
                </a:lnTo>
                <a:lnTo>
                  <a:pt x="312598" y="1581899"/>
                </a:lnTo>
                <a:lnTo>
                  <a:pt x="279557" y="1551962"/>
                </a:lnTo>
                <a:lnTo>
                  <a:pt x="248037" y="1520442"/>
                </a:lnTo>
                <a:lnTo>
                  <a:pt x="218100" y="1487401"/>
                </a:lnTo>
                <a:lnTo>
                  <a:pt x="189807" y="1452901"/>
                </a:lnTo>
                <a:lnTo>
                  <a:pt x="163222" y="1417006"/>
                </a:lnTo>
                <a:lnTo>
                  <a:pt x="138406" y="1379777"/>
                </a:lnTo>
                <a:lnTo>
                  <a:pt x="115422" y="1341276"/>
                </a:lnTo>
                <a:lnTo>
                  <a:pt x="94331" y="1301565"/>
                </a:lnTo>
                <a:lnTo>
                  <a:pt x="75197" y="1260707"/>
                </a:lnTo>
                <a:lnTo>
                  <a:pt x="58080" y="1218763"/>
                </a:lnTo>
                <a:lnTo>
                  <a:pt x="43044" y="1175797"/>
                </a:lnTo>
                <a:lnTo>
                  <a:pt x="30151" y="1131870"/>
                </a:lnTo>
                <a:lnTo>
                  <a:pt x="19462" y="1087044"/>
                </a:lnTo>
                <a:lnTo>
                  <a:pt x="11041" y="1041382"/>
                </a:lnTo>
                <a:lnTo>
                  <a:pt x="4948" y="994946"/>
                </a:lnTo>
                <a:lnTo>
                  <a:pt x="1247" y="947798"/>
                </a:lnTo>
                <a:lnTo>
                  <a:pt x="0" y="899999"/>
                </a:lnTo>
                <a:lnTo>
                  <a:pt x="1247" y="852201"/>
                </a:lnTo>
                <a:lnTo>
                  <a:pt x="4948" y="805053"/>
                </a:lnTo>
                <a:lnTo>
                  <a:pt x="11041" y="758617"/>
                </a:lnTo>
                <a:lnTo>
                  <a:pt x="19462" y="712955"/>
                </a:lnTo>
                <a:lnTo>
                  <a:pt x="30151" y="668129"/>
                </a:lnTo>
                <a:lnTo>
                  <a:pt x="43044" y="624202"/>
                </a:lnTo>
                <a:lnTo>
                  <a:pt x="58080" y="581236"/>
                </a:lnTo>
                <a:lnTo>
                  <a:pt x="75197" y="539292"/>
                </a:lnTo>
                <a:lnTo>
                  <a:pt x="94331" y="498434"/>
                </a:lnTo>
                <a:lnTo>
                  <a:pt x="115422" y="458723"/>
                </a:lnTo>
                <a:lnTo>
                  <a:pt x="138406" y="420222"/>
                </a:lnTo>
                <a:lnTo>
                  <a:pt x="163222" y="382993"/>
                </a:lnTo>
                <a:lnTo>
                  <a:pt x="189807" y="347098"/>
                </a:lnTo>
                <a:lnTo>
                  <a:pt x="218100" y="312598"/>
                </a:lnTo>
                <a:lnTo>
                  <a:pt x="248037" y="279557"/>
                </a:lnTo>
                <a:lnTo>
                  <a:pt x="279557" y="248037"/>
                </a:lnTo>
                <a:lnTo>
                  <a:pt x="312598" y="218100"/>
                </a:lnTo>
                <a:lnTo>
                  <a:pt x="347097" y="189807"/>
                </a:lnTo>
                <a:lnTo>
                  <a:pt x="382993" y="163222"/>
                </a:lnTo>
                <a:lnTo>
                  <a:pt x="420222" y="138406"/>
                </a:lnTo>
                <a:lnTo>
                  <a:pt x="458723" y="115422"/>
                </a:lnTo>
                <a:lnTo>
                  <a:pt x="498434" y="94331"/>
                </a:lnTo>
                <a:lnTo>
                  <a:pt x="539292" y="75197"/>
                </a:lnTo>
                <a:lnTo>
                  <a:pt x="581236" y="58080"/>
                </a:lnTo>
                <a:lnTo>
                  <a:pt x="624202" y="43044"/>
                </a:lnTo>
                <a:lnTo>
                  <a:pt x="668129" y="30151"/>
                </a:lnTo>
                <a:lnTo>
                  <a:pt x="712955" y="19462"/>
                </a:lnTo>
                <a:lnTo>
                  <a:pt x="758617" y="11041"/>
                </a:lnTo>
                <a:lnTo>
                  <a:pt x="805053" y="4948"/>
                </a:lnTo>
                <a:lnTo>
                  <a:pt x="852202" y="1247"/>
                </a:lnTo>
                <a:lnTo>
                  <a:pt x="900000" y="0"/>
                </a:lnTo>
                <a:lnTo>
                  <a:pt x="950981" y="1443"/>
                </a:lnTo>
                <a:lnTo>
                  <a:pt x="1001552" y="5744"/>
                </a:lnTo>
                <a:lnTo>
                  <a:pt x="1051604" y="12856"/>
                </a:lnTo>
                <a:lnTo>
                  <a:pt x="1101026" y="22734"/>
                </a:lnTo>
                <a:lnTo>
                  <a:pt x="1149709" y="35333"/>
                </a:lnTo>
                <a:lnTo>
                  <a:pt x="1197542" y="50606"/>
                </a:lnTo>
                <a:lnTo>
                  <a:pt x="1244415" y="68508"/>
                </a:lnTo>
                <a:lnTo>
                  <a:pt x="1290217" y="88993"/>
                </a:lnTo>
                <a:lnTo>
                  <a:pt x="1334840" y="112017"/>
                </a:lnTo>
                <a:lnTo>
                  <a:pt x="1378172" y="137532"/>
                </a:lnTo>
                <a:lnTo>
                  <a:pt x="1420104" y="165494"/>
                </a:lnTo>
                <a:lnTo>
                  <a:pt x="1460525" y="195857"/>
                </a:lnTo>
                <a:lnTo>
                  <a:pt x="1499326" y="228575"/>
                </a:lnTo>
                <a:lnTo>
                  <a:pt x="1536396" y="263603"/>
                </a:lnTo>
                <a:lnTo>
                  <a:pt x="1571424" y="300673"/>
                </a:lnTo>
                <a:lnTo>
                  <a:pt x="1604142" y="339474"/>
                </a:lnTo>
                <a:lnTo>
                  <a:pt x="1634505" y="379895"/>
                </a:lnTo>
                <a:lnTo>
                  <a:pt x="1662467" y="421827"/>
                </a:lnTo>
                <a:lnTo>
                  <a:pt x="1687982" y="465159"/>
                </a:lnTo>
                <a:lnTo>
                  <a:pt x="1711006" y="509782"/>
                </a:lnTo>
                <a:lnTo>
                  <a:pt x="1731491" y="555584"/>
                </a:lnTo>
                <a:lnTo>
                  <a:pt x="1749393" y="602457"/>
                </a:lnTo>
                <a:lnTo>
                  <a:pt x="1764666" y="650290"/>
                </a:lnTo>
                <a:lnTo>
                  <a:pt x="1777265" y="698973"/>
                </a:lnTo>
                <a:lnTo>
                  <a:pt x="1787143" y="748395"/>
                </a:lnTo>
                <a:lnTo>
                  <a:pt x="1794255" y="798447"/>
                </a:lnTo>
                <a:lnTo>
                  <a:pt x="1798556" y="849019"/>
                </a:lnTo>
                <a:lnTo>
                  <a:pt x="1800000" y="899999"/>
                </a:lnTo>
                <a:lnTo>
                  <a:pt x="1798752" y="947798"/>
                </a:lnTo>
                <a:lnTo>
                  <a:pt x="1795051" y="994946"/>
                </a:lnTo>
                <a:lnTo>
                  <a:pt x="1788959" y="1041382"/>
                </a:lnTo>
                <a:lnTo>
                  <a:pt x="1780537" y="1087044"/>
                </a:lnTo>
                <a:lnTo>
                  <a:pt x="1769848" y="1131870"/>
                </a:lnTo>
                <a:lnTo>
                  <a:pt x="1756955" y="1175797"/>
                </a:lnTo>
                <a:lnTo>
                  <a:pt x="1741919" y="1218763"/>
                </a:lnTo>
                <a:lnTo>
                  <a:pt x="1724803" y="1260707"/>
                </a:lnTo>
                <a:lnTo>
                  <a:pt x="1705668" y="1301565"/>
                </a:lnTo>
                <a:lnTo>
                  <a:pt x="1684577" y="1341276"/>
                </a:lnTo>
                <a:lnTo>
                  <a:pt x="1661593" y="1379777"/>
                </a:lnTo>
                <a:lnTo>
                  <a:pt x="1636777" y="1417006"/>
                </a:lnTo>
                <a:lnTo>
                  <a:pt x="1610192" y="1452901"/>
                </a:lnTo>
                <a:lnTo>
                  <a:pt x="1581899" y="1487401"/>
                </a:lnTo>
                <a:lnTo>
                  <a:pt x="1551962" y="1520442"/>
                </a:lnTo>
                <a:lnTo>
                  <a:pt x="1520442" y="1551962"/>
                </a:lnTo>
                <a:lnTo>
                  <a:pt x="1487401" y="1581899"/>
                </a:lnTo>
                <a:lnTo>
                  <a:pt x="1452902" y="1610192"/>
                </a:lnTo>
                <a:lnTo>
                  <a:pt x="1417006" y="1636777"/>
                </a:lnTo>
                <a:lnTo>
                  <a:pt x="1379777" y="1661593"/>
                </a:lnTo>
                <a:lnTo>
                  <a:pt x="1341276" y="1684577"/>
                </a:lnTo>
                <a:lnTo>
                  <a:pt x="1301565" y="1705668"/>
                </a:lnTo>
                <a:lnTo>
                  <a:pt x="1260707" y="1724802"/>
                </a:lnTo>
                <a:lnTo>
                  <a:pt x="1218764" y="1741919"/>
                </a:lnTo>
                <a:lnTo>
                  <a:pt x="1175797" y="1756955"/>
                </a:lnTo>
                <a:lnTo>
                  <a:pt x="1131870" y="1769848"/>
                </a:lnTo>
                <a:lnTo>
                  <a:pt x="1087044" y="1780537"/>
                </a:lnTo>
                <a:lnTo>
                  <a:pt x="1041382" y="1788958"/>
                </a:lnTo>
                <a:lnTo>
                  <a:pt x="994946" y="1795051"/>
                </a:lnTo>
                <a:lnTo>
                  <a:pt x="947798" y="1798752"/>
                </a:lnTo>
                <a:lnTo>
                  <a:pt x="900000" y="1799999"/>
                </a:lnTo>
                <a:close/>
              </a:path>
            </a:pathLst>
          </a:custGeom>
          <a:solidFill>
            <a:srgbClr val="8296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9" name="object 5"/>
          <p:cNvSpPr txBox="1"/>
          <p:nvPr/>
        </p:nvSpPr>
        <p:spPr>
          <a:xfrm>
            <a:off x="3257666" y="3676074"/>
            <a:ext cx="1244600" cy="513080"/>
          </a:xfrm>
          <a:prstGeom prst="rect">
            <a:avLst/>
          </a:prstGeom>
        </p:spPr>
        <p:txBody>
          <a:bodyPr vert="horz" wrap="square" lIns="0" tIns="12700" rIns="0" bIns="0" rtlCol="0">
            <a:spAutoFit/>
          </a:bodyPr>
          <a:lstStyle/>
          <a:p>
            <a:pPr marL="159385" marR="5080" lvl="0" indent="-14732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Arial"/>
                <a:ea typeface="+mn-ea"/>
                <a:cs typeface="Arial"/>
                <a:sym typeface="Arial"/>
              </a:rPr>
              <a:t>Neoadjuvant  </a:t>
            </a:r>
            <a:r>
              <a:rPr kumimoji="0" sz="1600" b="1" i="0" u="none" strike="noStrike" kern="1200" cap="none" spc="0" normalizeH="0" baseline="0" noProof="0" dirty="0">
                <a:ln>
                  <a:noFill/>
                </a:ln>
                <a:solidFill>
                  <a:srgbClr val="FFFFFF"/>
                </a:solidFill>
                <a:effectLst/>
                <a:uLnTx/>
                <a:uFillTx/>
                <a:latin typeface="Arial"/>
                <a:ea typeface="+mn-ea"/>
                <a:cs typeface="Arial"/>
                <a:sym typeface="Arial"/>
              </a:rPr>
              <a:t>treatment</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0" name="object 6"/>
          <p:cNvSpPr/>
          <p:nvPr/>
        </p:nvSpPr>
        <p:spPr>
          <a:xfrm>
            <a:off x="7471836" y="3040741"/>
            <a:ext cx="1800225" cy="1800225"/>
          </a:xfrm>
          <a:custGeom>
            <a:avLst/>
            <a:gdLst/>
            <a:ahLst/>
            <a:cxnLst/>
            <a:rect l="l" t="t" r="r" b="b"/>
            <a:pathLst>
              <a:path w="1800225" h="1800225">
                <a:moveTo>
                  <a:pt x="899999" y="1799999"/>
                </a:moveTo>
                <a:lnTo>
                  <a:pt x="852201" y="1798752"/>
                </a:lnTo>
                <a:lnTo>
                  <a:pt x="805053" y="1795051"/>
                </a:lnTo>
                <a:lnTo>
                  <a:pt x="758617" y="1788958"/>
                </a:lnTo>
                <a:lnTo>
                  <a:pt x="712955" y="1780537"/>
                </a:lnTo>
                <a:lnTo>
                  <a:pt x="668129" y="1769848"/>
                </a:lnTo>
                <a:lnTo>
                  <a:pt x="624202" y="1756955"/>
                </a:lnTo>
                <a:lnTo>
                  <a:pt x="581236" y="1741919"/>
                </a:lnTo>
                <a:lnTo>
                  <a:pt x="539292" y="1724802"/>
                </a:lnTo>
                <a:lnTo>
                  <a:pt x="498434" y="1705668"/>
                </a:lnTo>
                <a:lnTo>
                  <a:pt x="458723" y="1684577"/>
                </a:lnTo>
                <a:lnTo>
                  <a:pt x="420222" y="1661593"/>
                </a:lnTo>
                <a:lnTo>
                  <a:pt x="382993" y="1636777"/>
                </a:lnTo>
                <a:lnTo>
                  <a:pt x="347098" y="1610192"/>
                </a:lnTo>
                <a:lnTo>
                  <a:pt x="312598" y="1581899"/>
                </a:lnTo>
                <a:lnTo>
                  <a:pt x="279557" y="1551962"/>
                </a:lnTo>
                <a:lnTo>
                  <a:pt x="248037" y="1520442"/>
                </a:lnTo>
                <a:lnTo>
                  <a:pt x="218100" y="1487401"/>
                </a:lnTo>
                <a:lnTo>
                  <a:pt x="189807" y="1452901"/>
                </a:lnTo>
                <a:lnTo>
                  <a:pt x="163222" y="1417006"/>
                </a:lnTo>
                <a:lnTo>
                  <a:pt x="138406" y="1379777"/>
                </a:lnTo>
                <a:lnTo>
                  <a:pt x="115422" y="1341276"/>
                </a:lnTo>
                <a:lnTo>
                  <a:pt x="94331" y="1301565"/>
                </a:lnTo>
                <a:lnTo>
                  <a:pt x="75197" y="1260707"/>
                </a:lnTo>
                <a:lnTo>
                  <a:pt x="58080" y="1218763"/>
                </a:lnTo>
                <a:lnTo>
                  <a:pt x="43044" y="1175797"/>
                </a:lnTo>
                <a:lnTo>
                  <a:pt x="30151" y="1131870"/>
                </a:lnTo>
                <a:lnTo>
                  <a:pt x="19462" y="1087044"/>
                </a:lnTo>
                <a:lnTo>
                  <a:pt x="11041" y="1041382"/>
                </a:lnTo>
                <a:lnTo>
                  <a:pt x="4948" y="994946"/>
                </a:lnTo>
                <a:lnTo>
                  <a:pt x="1247" y="947798"/>
                </a:lnTo>
                <a:lnTo>
                  <a:pt x="0" y="899999"/>
                </a:lnTo>
                <a:lnTo>
                  <a:pt x="1247" y="852201"/>
                </a:lnTo>
                <a:lnTo>
                  <a:pt x="4948" y="805053"/>
                </a:lnTo>
                <a:lnTo>
                  <a:pt x="11041" y="758617"/>
                </a:lnTo>
                <a:lnTo>
                  <a:pt x="19462" y="712955"/>
                </a:lnTo>
                <a:lnTo>
                  <a:pt x="30151" y="668129"/>
                </a:lnTo>
                <a:lnTo>
                  <a:pt x="43044" y="624202"/>
                </a:lnTo>
                <a:lnTo>
                  <a:pt x="58080" y="581236"/>
                </a:lnTo>
                <a:lnTo>
                  <a:pt x="75197" y="539292"/>
                </a:lnTo>
                <a:lnTo>
                  <a:pt x="94331" y="498434"/>
                </a:lnTo>
                <a:lnTo>
                  <a:pt x="115422" y="458723"/>
                </a:lnTo>
                <a:lnTo>
                  <a:pt x="138406" y="420222"/>
                </a:lnTo>
                <a:lnTo>
                  <a:pt x="163222" y="382993"/>
                </a:lnTo>
                <a:lnTo>
                  <a:pt x="189807" y="347098"/>
                </a:lnTo>
                <a:lnTo>
                  <a:pt x="218100" y="312598"/>
                </a:lnTo>
                <a:lnTo>
                  <a:pt x="248037" y="279557"/>
                </a:lnTo>
                <a:lnTo>
                  <a:pt x="279557" y="248037"/>
                </a:lnTo>
                <a:lnTo>
                  <a:pt x="312598" y="218100"/>
                </a:lnTo>
                <a:lnTo>
                  <a:pt x="347098" y="189807"/>
                </a:lnTo>
                <a:lnTo>
                  <a:pt x="382993" y="163222"/>
                </a:lnTo>
                <a:lnTo>
                  <a:pt x="420222" y="138406"/>
                </a:lnTo>
                <a:lnTo>
                  <a:pt x="458723" y="115422"/>
                </a:lnTo>
                <a:lnTo>
                  <a:pt x="498434" y="94331"/>
                </a:lnTo>
                <a:lnTo>
                  <a:pt x="539292" y="75197"/>
                </a:lnTo>
                <a:lnTo>
                  <a:pt x="581236" y="58080"/>
                </a:lnTo>
                <a:lnTo>
                  <a:pt x="624202" y="43044"/>
                </a:lnTo>
                <a:lnTo>
                  <a:pt x="668129" y="30151"/>
                </a:lnTo>
                <a:lnTo>
                  <a:pt x="712955" y="19462"/>
                </a:lnTo>
                <a:lnTo>
                  <a:pt x="758617" y="11041"/>
                </a:lnTo>
                <a:lnTo>
                  <a:pt x="805053" y="4948"/>
                </a:lnTo>
                <a:lnTo>
                  <a:pt x="852201" y="1247"/>
                </a:lnTo>
                <a:lnTo>
                  <a:pt x="899999" y="0"/>
                </a:lnTo>
                <a:lnTo>
                  <a:pt x="950980" y="1443"/>
                </a:lnTo>
                <a:lnTo>
                  <a:pt x="1001552" y="5744"/>
                </a:lnTo>
                <a:lnTo>
                  <a:pt x="1051604" y="12856"/>
                </a:lnTo>
                <a:lnTo>
                  <a:pt x="1101026" y="22734"/>
                </a:lnTo>
                <a:lnTo>
                  <a:pt x="1149709" y="35333"/>
                </a:lnTo>
                <a:lnTo>
                  <a:pt x="1197542" y="50606"/>
                </a:lnTo>
                <a:lnTo>
                  <a:pt x="1244415" y="68508"/>
                </a:lnTo>
                <a:lnTo>
                  <a:pt x="1290217" y="88993"/>
                </a:lnTo>
                <a:lnTo>
                  <a:pt x="1334840" y="112017"/>
                </a:lnTo>
                <a:lnTo>
                  <a:pt x="1378172" y="137532"/>
                </a:lnTo>
                <a:lnTo>
                  <a:pt x="1420104" y="165494"/>
                </a:lnTo>
                <a:lnTo>
                  <a:pt x="1460525" y="195857"/>
                </a:lnTo>
                <a:lnTo>
                  <a:pt x="1499325" y="228575"/>
                </a:lnTo>
                <a:lnTo>
                  <a:pt x="1536395" y="263603"/>
                </a:lnTo>
                <a:lnTo>
                  <a:pt x="1571423" y="300673"/>
                </a:lnTo>
                <a:lnTo>
                  <a:pt x="1604142" y="339474"/>
                </a:lnTo>
                <a:lnTo>
                  <a:pt x="1634505" y="379895"/>
                </a:lnTo>
                <a:lnTo>
                  <a:pt x="1662467" y="421827"/>
                </a:lnTo>
                <a:lnTo>
                  <a:pt x="1687982" y="465159"/>
                </a:lnTo>
                <a:lnTo>
                  <a:pt x="1711006" y="509782"/>
                </a:lnTo>
                <a:lnTo>
                  <a:pt x="1731491" y="555584"/>
                </a:lnTo>
                <a:lnTo>
                  <a:pt x="1749393" y="602457"/>
                </a:lnTo>
                <a:lnTo>
                  <a:pt x="1764666" y="650290"/>
                </a:lnTo>
                <a:lnTo>
                  <a:pt x="1777264" y="698973"/>
                </a:lnTo>
                <a:lnTo>
                  <a:pt x="1787143" y="748395"/>
                </a:lnTo>
                <a:lnTo>
                  <a:pt x="1794255" y="798447"/>
                </a:lnTo>
                <a:lnTo>
                  <a:pt x="1798556" y="849019"/>
                </a:lnTo>
                <a:lnTo>
                  <a:pt x="1799999" y="899999"/>
                </a:lnTo>
                <a:lnTo>
                  <a:pt x="1798752" y="947798"/>
                </a:lnTo>
                <a:lnTo>
                  <a:pt x="1795051" y="994946"/>
                </a:lnTo>
                <a:lnTo>
                  <a:pt x="1788958" y="1041382"/>
                </a:lnTo>
                <a:lnTo>
                  <a:pt x="1780537" y="1087044"/>
                </a:lnTo>
                <a:lnTo>
                  <a:pt x="1769848" y="1131870"/>
                </a:lnTo>
                <a:lnTo>
                  <a:pt x="1756955" y="1175797"/>
                </a:lnTo>
                <a:lnTo>
                  <a:pt x="1741919" y="1218763"/>
                </a:lnTo>
                <a:lnTo>
                  <a:pt x="1724802" y="1260707"/>
                </a:lnTo>
                <a:lnTo>
                  <a:pt x="1705668" y="1301565"/>
                </a:lnTo>
                <a:lnTo>
                  <a:pt x="1684577" y="1341276"/>
                </a:lnTo>
                <a:lnTo>
                  <a:pt x="1661593" y="1379777"/>
                </a:lnTo>
                <a:lnTo>
                  <a:pt x="1636777" y="1417006"/>
                </a:lnTo>
                <a:lnTo>
                  <a:pt x="1610192" y="1452901"/>
                </a:lnTo>
                <a:lnTo>
                  <a:pt x="1581899" y="1487401"/>
                </a:lnTo>
                <a:lnTo>
                  <a:pt x="1551962" y="1520442"/>
                </a:lnTo>
                <a:lnTo>
                  <a:pt x="1520442" y="1551962"/>
                </a:lnTo>
                <a:lnTo>
                  <a:pt x="1487401" y="1581899"/>
                </a:lnTo>
                <a:lnTo>
                  <a:pt x="1452901" y="1610192"/>
                </a:lnTo>
                <a:lnTo>
                  <a:pt x="1417006" y="1636777"/>
                </a:lnTo>
                <a:lnTo>
                  <a:pt x="1379777" y="1661593"/>
                </a:lnTo>
                <a:lnTo>
                  <a:pt x="1341276" y="1684577"/>
                </a:lnTo>
                <a:lnTo>
                  <a:pt x="1301565" y="1705668"/>
                </a:lnTo>
                <a:lnTo>
                  <a:pt x="1260707" y="1724802"/>
                </a:lnTo>
                <a:lnTo>
                  <a:pt x="1218763" y="1741919"/>
                </a:lnTo>
                <a:lnTo>
                  <a:pt x="1175797" y="1756955"/>
                </a:lnTo>
                <a:lnTo>
                  <a:pt x="1131870" y="1769848"/>
                </a:lnTo>
                <a:lnTo>
                  <a:pt x="1087044" y="1780537"/>
                </a:lnTo>
                <a:lnTo>
                  <a:pt x="1041382" y="1788958"/>
                </a:lnTo>
                <a:lnTo>
                  <a:pt x="994946" y="1795051"/>
                </a:lnTo>
                <a:lnTo>
                  <a:pt x="947798" y="1798752"/>
                </a:lnTo>
                <a:lnTo>
                  <a:pt x="899999" y="1799999"/>
                </a:lnTo>
                <a:close/>
              </a:path>
            </a:pathLst>
          </a:custGeom>
          <a:solidFill>
            <a:srgbClr val="9900CC"/>
          </a:solidFill>
          <a:ln>
            <a:solidFill>
              <a:srgbClr val="9900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1" name="object 7"/>
          <p:cNvSpPr txBox="1"/>
          <p:nvPr/>
        </p:nvSpPr>
        <p:spPr>
          <a:xfrm>
            <a:off x="7838313" y="3644577"/>
            <a:ext cx="1067435" cy="574040"/>
          </a:xfrm>
          <a:prstGeom prst="rect">
            <a:avLst/>
          </a:prstGeom>
        </p:spPr>
        <p:txBody>
          <a:bodyPr vert="horz" wrap="square" lIns="0" tIns="12700" rIns="0" bIns="0" rtlCol="0">
            <a:spAutoFit/>
          </a:bodyPr>
          <a:lstStyle/>
          <a:p>
            <a:pPr marL="12700" marR="5080" lvl="0" indent="3175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FFFF"/>
                </a:solidFill>
                <a:effectLst/>
                <a:uLnTx/>
                <a:uFillTx/>
                <a:latin typeface="Arial"/>
                <a:ea typeface="+mn-ea"/>
                <a:cs typeface="Arial"/>
                <a:sym typeface="Arial"/>
              </a:rPr>
              <a:t>Adjuvant </a:t>
            </a:r>
            <a:r>
              <a:rPr kumimoji="0" sz="1800" b="1" i="0" u="none" strike="noStrike" kern="1200" cap="none" spc="-490" normalizeH="0" baseline="0" noProof="0" dirty="0">
                <a:ln>
                  <a:noFill/>
                </a:ln>
                <a:solidFill>
                  <a:srgbClr val="FFFFFF"/>
                </a:solidFill>
                <a:effectLst/>
                <a:uLnTx/>
                <a:uFillTx/>
                <a:latin typeface="Arial"/>
                <a:ea typeface="+mn-ea"/>
                <a:cs typeface="Arial"/>
                <a:sym typeface="Arial"/>
              </a:rPr>
              <a:t> </a:t>
            </a:r>
            <a:r>
              <a:rPr kumimoji="0" sz="1800" b="1" i="0" u="none" strike="noStrike" kern="1200" cap="none" spc="0" normalizeH="0" baseline="0" noProof="0" dirty="0">
                <a:ln>
                  <a:noFill/>
                </a:ln>
                <a:solidFill>
                  <a:srgbClr val="FFFFFF"/>
                </a:solidFill>
                <a:effectLst/>
                <a:uLnTx/>
                <a:uFillTx/>
                <a:latin typeface="Arial"/>
                <a:ea typeface="+mn-ea"/>
                <a:cs typeface="Arial"/>
                <a:sym typeface="Arial"/>
              </a:rPr>
              <a:t>treatment</a:t>
            </a: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2" name="object 8"/>
          <p:cNvSpPr txBox="1"/>
          <p:nvPr/>
        </p:nvSpPr>
        <p:spPr>
          <a:xfrm>
            <a:off x="9533687" y="3573148"/>
            <a:ext cx="2029460" cy="696595"/>
          </a:xfrm>
          <a:prstGeom prst="rect">
            <a:avLst/>
          </a:prstGeom>
        </p:spPr>
        <p:txBody>
          <a:bodyPr vert="horz" wrap="square" lIns="0" tIns="12065" rIns="0" bIns="0" rtlCol="0">
            <a:spAutoFit/>
          </a:bodyPr>
          <a:lstStyle/>
          <a:p>
            <a:pPr marL="12065" marR="5080" lvl="0" indent="0" algn="ctr"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Patient</a:t>
            </a:r>
            <a:r>
              <a:rPr kumimoji="0" sz="1450" b="1" i="0" u="none" strike="noStrike" kern="1200" cap="none" spc="-15"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is</a:t>
            </a:r>
            <a:r>
              <a:rPr kumimoji="0" sz="1450" b="1" i="0" u="none" strike="noStrike" kern="1200" cap="none" spc="-10"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fit</a:t>
            </a:r>
            <a:r>
              <a:rPr kumimoji="0" sz="1450" b="1" i="0" u="none" strike="noStrike" kern="1200" cap="none" spc="-15"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enough</a:t>
            </a:r>
            <a:r>
              <a:rPr kumimoji="0" sz="1450" b="1" i="0" u="none" strike="noStrike" kern="1200" cap="none" spc="-10"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to </a:t>
            </a:r>
            <a:r>
              <a:rPr kumimoji="0" sz="1450" b="1" i="0" u="none" strike="noStrike" kern="1200" cap="none" spc="-390"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tolerate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post-surgery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 treatment</a:t>
            </a:r>
            <a:endParaRPr kumimoji="0" sz="1450" b="0" i="0" u="none" strike="noStrike" kern="1200" cap="none" spc="0" normalizeH="0" baseline="0" noProof="0" dirty="0">
              <a:ln>
                <a:noFill/>
              </a:ln>
              <a:solidFill>
                <a:srgbClr val="9900CC"/>
              </a:solidFill>
              <a:effectLst/>
              <a:uLnTx/>
              <a:uFillTx/>
              <a:latin typeface="Arial"/>
              <a:ea typeface="+mn-ea"/>
              <a:cs typeface="Arial"/>
              <a:sym typeface="Arial"/>
            </a:endParaRPr>
          </a:p>
        </p:txBody>
      </p:sp>
      <p:sp>
        <p:nvSpPr>
          <p:cNvPr id="23" name="object 9"/>
          <p:cNvSpPr txBox="1"/>
          <p:nvPr/>
        </p:nvSpPr>
        <p:spPr>
          <a:xfrm>
            <a:off x="7567628" y="5250320"/>
            <a:ext cx="1605915" cy="696595"/>
          </a:xfrm>
          <a:prstGeom prst="rect">
            <a:avLst/>
          </a:prstGeom>
        </p:spPr>
        <p:txBody>
          <a:bodyPr vert="horz" wrap="square" lIns="0" tIns="12065" rIns="0" bIns="0" rtlCol="0">
            <a:spAutoFit/>
          </a:bodyPr>
          <a:lstStyle/>
          <a:p>
            <a:pPr marL="12065" marR="5080" lvl="0" indent="0" algn="ctr"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Patient is anxious </a:t>
            </a:r>
            <a:r>
              <a:rPr kumimoji="0" sz="1450" b="1" i="0" u="none" strike="noStrike" kern="1200" cap="none" spc="-390"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about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delaying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surgery</a:t>
            </a:r>
            <a:endParaRPr kumimoji="0" sz="1450" b="0" i="0" u="none" strike="noStrike" kern="1200" cap="none" spc="0" normalizeH="0" baseline="0" noProof="0">
              <a:ln>
                <a:noFill/>
              </a:ln>
              <a:solidFill>
                <a:srgbClr val="9900CC"/>
              </a:solidFill>
              <a:effectLst/>
              <a:uLnTx/>
              <a:uFillTx/>
              <a:latin typeface="Arial"/>
              <a:ea typeface="+mn-ea"/>
              <a:cs typeface="Arial"/>
              <a:sym typeface="Arial"/>
            </a:endParaRPr>
          </a:p>
        </p:txBody>
      </p:sp>
      <p:sp>
        <p:nvSpPr>
          <p:cNvPr id="24" name="object 10"/>
          <p:cNvSpPr txBox="1"/>
          <p:nvPr/>
        </p:nvSpPr>
        <p:spPr>
          <a:xfrm>
            <a:off x="7262533" y="2005851"/>
            <a:ext cx="2218690" cy="449034"/>
          </a:xfrm>
          <a:prstGeom prst="rect">
            <a:avLst/>
          </a:prstGeom>
        </p:spPr>
        <p:txBody>
          <a:bodyPr vert="horz" wrap="square" lIns="0" tIns="12065" rIns="0" bIns="0" rtlCol="0">
            <a:spAutoFit/>
          </a:bodyPr>
          <a:lstStyle/>
          <a:p>
            <a:pPr marL="337820" marR="5080" lvl="0" indent="-325755" algn="l"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Upfront resection avoids </a:t>
            </a:r>
            <a:r>
              <a:rPr kumimoji="0" sz="1450" b="1" i="0" u="none" strike="noStrike" kern="1200" cap="none" spc="-390"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delays</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to</a:t>
            </a:r>
            <a:r>
              <a:rPr kumimoji="0" sz="1450" b="1" i="0" u="none" strike="noStrike" kern="1200" cap="none" spc="-5" normalizeH="0" baseline="0" noProof="0" dirty="0">
                <a:ln>
                  <a:noFill/>
                </a:ln>
                <a:solidFill>
                  <a:srgbClr val="9900CC"/>
                </a:solidFill>
                <a:effectLst/>
                <a:uLnTx/>
                <a:uFillTx/>
                <a:latin typeface="Arial"/>
                <a:ea typeface="+mn-ea"/>
                <a:cs typeface="Arial"/>
                <a:sym typeface="Arial"/>
              </a:rPr>
              <a:t> </a:t>
            </a:r>
            <a:r>
              <a:rPr kumimoji="0" sz="1450" b="1" i="0" u="none" strike="noStrike" kern="1200" cap="none" spc="0" normalizeH="0" baseline="0" noProof="0" dirty="0">
                <a:ln>
                  <a:noFill/>
                </a:ln>
                <a:solidFill>
                  <a:srgbClr val="9900CC"/>
                </a:solidFill>
                <a:effectLst/>
                <a:uLnTx/>
                <a:uFillTx/>
                <a:latin typeface="Arial"/>
                <a:ea typeface="+mn-ea"/>
                <a:cs typeface="Arial"/>
                <a:sym typeface="Arial"/>
              </a:rPr>
              <a:t>surgery</a:t>
            </a:r>
            <a:endParaRPr kumimoji="0" sz="1450" b="0" i="0" u="none" strike="noStrike" kern="1200" cap="none" spc="0" normalizeH="0" baseline="0" noProof="0" dirty="0">
              <a:ln>
                <a:noFill/>
              </a:ln>
              <a:solidFill>
                <a:srgbClr val="9900CC"/>
              </a:solidFill>
              <a:effectLst/>
              <a:uLnTx/>
              <a:uFillTx/>
              <a:latin typeface="Arial"/>
              <a:ea typeface="+mn-ea"/>
              <a:cs typeface="Arial"/>
              <a:sym typeface="Arial"/>
            </a:endParaRPr>
          </a:p>
        </p:txBody>
      </p:sp>
      <p:sp>
        <p:nvSpPr>
          <p:cNvPr id="25" name="object 11"/>
          <p:cNvSpPr txBox="1"/>
          <p:nvPr/>
        </p:nvSpPr>
        <p:spPr>
          <a:xfrm>
            <a:off x="2935933" y="5250320"/>
            <a:ext cx="1884680" cy="696595"/>
          </a:xfrm>
          <a:prstGeom prst="rect">
            <a:avLst/>
          </a:prstGeom>
        </p:spPr>
        <p:txBody>
          <a:bodyPr vert="horz" wrap="square" lIns="0" tIns="12065" rIns="0" bIns="0" rtlCol="0">
            <a:spAutoFit/>
          </a:bodyPr>
          <a:lstStyle/>
          <a:p>
            <a:pPr marL="12700" marR="5080" lvl="0" indent="0" algn="ctr"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Poor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hospital access </a:t>
            </a:r>
            <a:r>
              <a:rPr kumimoji="0" sz="1450" b="1" i="0" u="none" strike="noStrike" kern="1200" cap="none" spc="-390"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and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lack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of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support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 at</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home</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6" name="object 12"/>
          <p:cNvSpPr txBox="1"/>
          <p:nvPr/>
        </p:nvSpPr>
        <p:spPr>
          <a:xfrm>
            <a:off x="2811931" y="2005851"/>
            <a:ext cx="2133600" cy="696595"/>
          </a:xfrm>
          <a:prstGeom prst="rect">
            <a:avLst/>
          </a:prstGeom>
        </p:spPr>
        <p:txBody>
          <a:bodyPr vert="horz" wrap="square" lIns="0" tIns="12065" rIns="0" bIns="0" rtlCol="0">
            <a:spAutoFit/>
          </a:bodyPr>
          <a:lstStyle/>
          <a:p>
            <a:pPr marL="12700" marR="5080" lvl="0" indent="0" algn="ctr"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Patient</a:t>
            </a:r>
            <a:r>
              <a:rPr kumimoji="0" sz="1450" b="1" i="0" u="none" strike="noStrike" kern="1200" cap="none" spc="-15"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may</a:t>
            </a:r>
            <a:r>
              <a:rPr kumimoji="0" sz="1450" b="1" i="0" u="none" strike="noStrike" kern="1200" cap="none" spc="-15"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not</a:t>
            </a:r>
            <a:r>
              <a:rPr kumimoji="0" sz="1450" b="1" i="0" u="none" strike="noStrike" kern="1200" cap="none" spc="-10"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tolerate </a:t>
            </a:r>
            <a:r>
              <a:rPr kumimoji="0" sz="1450" b="1" i="0" u="none" strike="noStrike" kern="1200" cap="none" spc="-390"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the</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adjuvant</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a:p>
            <a:pPr marL="3175" marR="0" lvl="0" indent="0" algn="ctr" defTabSz="914400" rtl="0" eaLnBrk="1" fontAlgn="auto" latinLnBrk="0" hangingPunct="1">
              <a:lnSpc>
                <a:spcPct val="100000"/>
              </a:lnSpc>
              <a:spcBef>
                <a:spcPts val="20"/>
              </a:spcBef>
              <a:spcAft>
                <a:spcPts val="0"/>
              </a:spcAft>
              <a:buClrTx/>
              <a:buSzTx/>
              <a:buFontTx/>
              <a:buNone/>
              <a:tabLst/>
              <a:defRPr/>
            </a:pP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therapy</a:t>
            </a:r>
            <a:r>
              <a:rPr kumimoji="0" sz="1450" b="1" i="0" u="none" strike="noStrike" kern="1200" cap="none" spc="-20"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schedule</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7" name="object 13"/>
          <p:cNvSpPr txBox="1"/>
          <p:nvPr/>
        </p:nvSpPr>
        <p:spPr>
          <a:xfrm>
            <a:off x="415311" y="3585082"/>
            <a:ext cx="2307590" cy="688330"/>
          </a:xfrm>
          <a:prstGeom prst="rect">
            <a:avLst/>
          </a:prstGeom>
        </p:spPr>
        <p:txBody>
          <a:bodyPr vert="horz" wrap="square" lIns="0" tIns="12065" rIns="0" bIns="0" rtlCol="0">
            <a:spAutoFit/>
          </a:bodyPr>
          <a:lstStyle/>
          <a:p>
            <a:pPr marL="12065" marR="5080" lvl="0" indent="0" algn="ctr"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Potential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for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downstaging </a:t>
            </a:r>
            <a:r>
              <a:rPr kumimoji="0" sz="1450" b="1" i="0" u="none" strike="noStrike" kern="1200" cap="none" spc="-390"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or tumour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shrinkage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that </a:t>
            </a:r>
            <a:r>
              <a:rPr kumimoji="0" sz="1450" b="1" i="0" u="none" strike="noStrike" kern="1200" cap="none" spc="10"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reduces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surgical </a:t>
            </a:r>
            <a:r>
              <a:rPr kumimoji="0" sz="1450" b="1" i="0" u="none" strike="noStrike" kern="1200" cap="none" spc="5" normalizeH="0" baseline="0" noProof="0" dirty="0">
                <a:ln>
                  <a:noFill/>
                </a:ln>
                <a:solidFill>
                  <a:srgbClr val="8296B0"/>
                </a:solidFill>
                <a:effectLst/>
                <a:uLnTx/>
                <a:uFillTx/>
                <a:latin typeface="Arial"/>
                <a:ea typeface="+mn-ea"/>
                <a:cs typeface="Arial"/>
                <a:sym typeface="Arial"/>
              </a:rPr>
              <a:t> </a:t>
            </a:r>
            <a:r>
              <a:rPr kumimoji="0" sz="1450" b="1" i="0" u="none" strike="noStrike" kern="1200" cap="none" spc="0" normalizeH="0" baseline="0" noProof="0" dirty="0">
                <a:ln>
                  <a:noFill/>
                </a:ln>
                <a:solidFill>
                  <a:srgbClr val="8296B0"/>
                </a:solidFill>
                <a:effectLst/>
                <a:uLnTx/>
                <a:uFillTx/>
                <a:latin typeface="Arial"/>
                <a:ea typeface="+mn-ea"/>
                <a:cs typeface="Arial"/>
                <a:sym typeface="Arial"/>
              </a:rPr>
              <a:t>complexity</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8" name="object 14"/>
          <p:cNvSpPr txBox="1"/>
          <p:nvPr/>
        </p:nvSpPr>
        <p:spPr>
          <a:xfrm>
            <a:off x="5590919" y="2050641"/>
            <a:ext cx="1008380" cy="473075"/>
          </a:xfrm>
          <a:prstGeom prst="rect">
            <a:avLst/>
          </a:prstGeom>
        </p:spPr>
        <p:txBody>
          <a:bodyPr vert="horz" wrap="square" lIns="0" tIns="14604" rIns="0" bIns="0" rtlCol="0">
            <a:spAutoFit/>
          </a:bodyPr>
          <a:lstStyle/>
          <a:p>
            <a:pPr marL="53975" marR="0" lvl="0" indent="0" algn="l" defTabSz="914400" rtl="0" eaLnBrk="1" fontAlgn="auto" latinLnBrk="0" hangingPunct="1">
              <a:lnSpc>
                <a:spcPct val="100000"/>
              </a:lnSpc>
              <a:spcBef>
                <a:spcPts val="114"/>
              </a:spcBef>
              <a:spcAft>
                <a:spcPts val="0"/>
              </a:spcAft>
              <a:buClrTx/>
              <a:buSzTx/>
              <a:buFontTx/>
              <a:buNone/>
              <a:tabLst/>
              <a:defRPr/>
            </a:pPr>
            <a:r>
              <a:rPr kumimoji="0" sz="1450" b="1" i="1" u="none" strike="noStrike" kern="1200" cap="none" spc="5" normalizeH="0" baseline="0" noProof="0" dirty="0">
                <a:ln>
                  <a:noFill/>
                </a:ln>
                <a:solidFill>
                  <a:prstClr val="black"/>
                </a:solidFill>
                <a:effectLst/>
                <a:uLnTx/>
                <a:uFillTx/>
                <a:latin typeface="Arial"/>
                <a:ea typeface="+mn-ea"/>
                <a:cs typeface="Arial"/>
                <a:sym typeface="Arial"/>
              </a:rPr>
              <a:t>EGFR</a:t>
            </a:r>
            <a:r>
              <a:rPr kumimoji="0" sz="1450" b="1" i="1" u="none" strike="noStrike" kern="1200" cap="none" spc="-40" normalizeH="0" baseline="0" noProof="0" dirty="0">
                <a:ln>
                  <a:noFill/>
                </a:ln>
                <a:solidFill>
                  <a:prstClr val="black"/>
                </a:solidFill>
                <a:effectLst/>
                <a:uLnTx/>
                <a:uFillTx/>
                <a:latin typeface="Arial"/>
                <a:ea typeface="+mn-ea"/>
                <a:cs typeface="Arial"/>
                <a:sym typeface="Arial"/>
              </a:rPr>
              <a:t> </a:t>
            </a:r>
            <a:r>
              <a:rPr kumimoji="0" sz="1450" b="1" i="0" u="none" strike="noStrike" kern="1200" cap="none" spc="5" normalizeH="0" baseline="0" noProof="0" dirty="0">
                <a:ln>
                  <a:noFill/>
                </a:ln>
                <a:solidFill>
                  <a:prstClr val="black"/>
                </a:solidFill>
                <a:effectLst/>
                <a:uLnTx/>
                <a:uFillTx/>
                <a:latin typeface="Arial"/>
                <a:ea typeface="+mn-ea"/>
                <a:cs typeface="Arial"/>
                <a:sym typeface="Arial"/>
              </a:rPr>
              <a:t>and</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20"/>
              </a:spcBef>
              <a:spcAft>
                <a:spcPts val="0"/>
              </a:spcAft>
              <a:buClrTx/>
              <a:buSzTx/>
              <a:buFontTx/>
              <a:buNone/>
              <a:tabLst/>
              <a:defRPr/>
            </a:pPr>
            <a:r>
              <a:rPr kumimoji="0" sz="1450" b="1" i="1" u="none" strike="noStrike" kern="1200" cap="none" spc="5" normalizeH="0" baseline="0" noProof="0" dirty="0">
                <a:ln>
                  <a:noFill/>
                </a:ln>
                <a:solidFill>
                  <a:prstClr val="black"/>
                </a:solidFill>
                <a:effectLst/>
                <a:uLnTx/>
                <a:uFillTx/>
                <a:latin typeface="Arial"/>
                <a:ea typeface="+mn-ea"/>
                <a:cs typeface="Arial"/>
                <a:sym typeface="Arial"/>
              </a:rPr>
              <a:t>ALK</a:t>
            </a:r>
            <a:r>
              <a:rPr kumimoji="0" sz="1450" b="1" i="1" u="none" strike="noStrike" kern="1200" cap="none" spc="-55" normalizeH="0" baseline="0" noProof="0" dirty="0">
                <a:ln>
                  <a:noFill/>
                </a:ln>
                <a:solidFill>
                  <a:prstClr val="black"/>
                </a:solidFill>
                <a:effectLst/>
                <a:uLnTx/>
                <a:uFillTx/>
                <a:latin typeface="Arial"/>
                <a:ea typeface="+mn-ea"/>
                <a:cs typeface="Arial"/>
                <a:sym typeface="Arial"/>
              </a:rPr>
              <a:t> </a:t>
            </a:r>
            <a:r>
              <a:rPr kumimoji="0" sz="1450" b="1" i="0" u="none" strike="noStrike" kern="1200" cap="none" spc="0" normalizeH="0" baseline="0" noProof="0" dirty="0">
                <a:ln>
                  <a:noFill/>
                </a:ln>
                <a:solidFill>
                  <a:prstClr val="black"/>
                </a:solidFill>
                <a:effectLst/>
                <a:uLnTx/>
                <a:uFillTx/>
                <a:latin typeface="Arial"/>
                <a:ea typeface="+mn-ea"/>
                <a:cs typeface="Arial"/>
                <a:sym typeface="Arial"/>
              </a:rPr>
              <a:t>status</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9" name="object 15"/>
          <p:cNvSpPr txBox="1"/>
          <p:nvPr/>
        </p:nvSpPr>
        <p:spPr>
          <a:xfrm>
            <a:off x="5342643" y="4224706"/>
            <a:ext cx="1503680" cy="473075"/>
          </a:xfrm>
          <a:prstGeom prst="rect">
            <a:avLst/>
          </a:prstGeom>
        </p:spPr>
        <p:txBody>
          <a:bodyPr vert="horz" wrap="square" lIns="0" tIns="12065" rIns="0" bIns="0" rtlCol="0">
            <a:spAutoFit/>
          </a:bodyPr>
          <a:lstStyle/>
          <a:p>
            <a:pPr marL="12700" marR="5080" lvl="0" indent="118110" algn="l" defTabSz="914400" rtl="0" eaLnBrk="1" fontAlgn="auto" latinLnBrk="0" hangingPunct="1">
              <a:lnSpc>
                <a:spcPct val="101200"/>
              </a:lnSpc>
              <a:spcBef>
                <a:spcPts val="95"/>
              </a:spcBef>
              <a:spcAft>
                <a:spcPts val="0"/>
              </a:spcAft>
              <a:buClrTx/>
              <a:buSzTx/>
              <a:buFontTx/>
              <a:buNone/>
              <a:tabLst/>
              <a:defRPr/>
            </a:pPr>
            <a:r>
              <a:rPr kumimoji="0" sz="1450" b="1" i="0" u="none" strike="noStrike" kern="1200" cap="none" spc="0" normalizeH="0" baseline="0" noProof="0" dirty="0">
                <a:ln>
                  <a:noFill/>
                </a:ln>
                <a:solidFill>
                  <a:prstClr val="black"/>
                </a:solidFill>
                <a:effectLst/>
                <a:uLnTx/>
                <a:uFillTx/>
                <a:latin typeface="Arial"/>
                <a:ea typeface="+mn-ea"/>
                <a:cs typeface="Arial"/>
                <a:sym typeface="Arial"/>
              </a:rPr>
              <a:t>Disease stage </a:t>
            </a:r>
            <a:r>
              <a:rPr kumimoji="0" sz="1450" b="1" i="0" u="none" strike="noStrike" kern="1200" cap="none" spc="5" normalizeH="0" baseline="0" noProof="0" dirty="0">
                <a:ln>
                  <a:noFill/>
                </a:ln>
                <a:solidFill>
                  <a:prstClr val="black"/>
                </a:solidFill>
                <a:effectLst/>
                <a:uLnTx/>
                <a:uFillTx/>
                <a:latin typeface="Arial"/>
                <a:ea typeface="+mn-ea"/>
                <a:cs typeface="Arial"/>
                <a:sym typeface="Arial"/>
              </a:rPr>
              <a:t> and</a:t>
            </a:r>
            <a:r>
              <a:rPr kumimoji="0" sz="1450" b="1" i="0" u="none" strike="noStrike" kern="1200" cap="none" spc="-35" normalizeH="0" baseline="0" noProof="0" dirty="0">
                <a:ln>
                  <a:noFill/>
                </a:ln>
                <a:solidFill>
                  <a:prstClr val="black"/>
                </a:solidFill>
                <a:effectLst/>
                <a:uLnTx/>
                <a:uFillTx/>
                <a:latin typeface="Arial"/>
                <a:ea typeface="+mn-ea"/>
                <a:cs typeface="Arial"/>
                <a:sym typeface="Arial"/>
              </a:rPr>
              <a:t> </a:t>
            </a:r>
            <a:r>
              <a:rPr kumimoji="0" sz="1450" b="1" i="0" u="none" strike="noStrike" kern="1200" cap="none" spc="5" normalizeH="0" baseline="0" noProof="0" dirty="0">
                <a:ln>
                  <a:noFill/>
                </a:ln>
                <a:solidFill>
                  <a:prstClr val="black"/>
                </a:solidFill>
                <a:effectLst/>
                <a:uLnTx/>
                <a:uFillTx/>
                <a:latin typeface="Arial"/>
                <a:ea typeface="+mn-ea"/>
                <a:cs typeface="Arial"/>
                <a:sym typeface="Arial"/>
              </a:rPr>
              <a:t>nodal</a:t>
            </a:r>
            <a:r>
              <a:rPr kumimoji="0" sz="1450" b="1" i="0" u="none" strike="noStrike" kern="1200" cap="none" spc="-35" normalizeH="0" baseline="0" noProof="0" dirty="0">
                <a:ln>
                  <a:noFill/>
                </a:ln>
                <a:solidFill>
                  <a:prstClr val="black"/>
                </a:solidFill>
                <a:effectLst/>
                <a:uLnTx/>
                <a:uFillTx/>
                <a:latin typeface="Arial"/>
                <a:ea typeface="+mn-ea"/>
                <a:cs typeface="Arial"/>
                <a:sym typeface="Arial"/>
              </a:rPr>
              <a:t> </a:t>
            </a:r>
            <a:r>
              <a:rPr kumimoji="0" sz="1450" b="1" i="0" u="none" strike="noStrike" kern="1200" cap="none" spc="0" normalizeH="0" baseline="0" noProof="0" dirty="0">
                <a:ln>
                  <a:noFill/>
                </a:ln>
                <a:solidFill>
                  <a:prstClr val="black"/>
                </a:solidFill>
                <a:effectLst/>
                <a:uLnTx/>
                <a:uFillTx/>
                <a:latin typeface="Arial"/>
                <a:ea typeface="+mn-ea"/>
                <a:cs typeface="Arial"/>
                <a:sym typeface="Arial"/>
              </a:rPr>
              <a:t>status</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0" name="object 16"/>
          <p:cNvSpPr txBox="1"/>
          <p:nvPr/>
        </p:nvSpPr>
        <p:spPr>
          <a:xfrm>
            <a:off x="5513282" y="3250558"/>
            <a:ext cx="1162050" cy="23788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sz="1450" b="1" i="0" u="none" strike="noStrike" kern="1200" cap="none" spc="5" normalizeH="0" baseline="0" noProof="0" dirty="0">
                <a:ln>
                  <a:noFill/>
                </a:ln>
                <a:solidFill>
                  <a:prstClr val="black"/>
                </a:solidFill>
                <a:effectLst/>
                <a:uLnTx/>
                <a:uFillTx/>
                <a:latin typeface="Arial"/>
                <a:ea typeface="+mn-ea"/>
                <a:cs typeface="Arial"/>
                <a:sym typeface="Arial"/>
              </a:rPr>
              <a:t>PD-L1</a:t>
            </a:r>
            <a:r>
              <a:rPr kumimoji="0" sz="1450" b="1" i="0" u="none" strike="noStrike" kern="1200" cap="none" spc="-60" normalizeH="0" baseline="0" noProof="0" dirty="0">
                <a:ln>
                  <a:noFill/>
                </a:ln>
                <a:solidFill>
                  <a:prstClr val="black"/>
                </a:solidFill>
                <a:effectLst/>
                <a:uLnTx/>
                <a:uFillTx/>
                <a:latin typeface="Arial"/>
                <a:ea typeface="+mn-ea"/>
                <a:cs typeface="Arial"/>
                <a:sym typeface="Arial"/>
              </a:rPr>
              <a:t> </a:t>
            </a:r>
            <a:r>
              <a:rPr kumimoji="0" sz="1450" b="1" i="0" u="none" strike="noStrike" kern="1200" cap="none" spc="0" normalizeH="0" baseline="0" noProof="0" dirty="0">
                <a:ln>
                  <a:noFill/>
                </a:ln>
                <a:solidFill>
                  <a:prstClr val="black"/>
                </a:solidFill>
                <a:effectLst/>
                <a:uLnTx/>
                <a:uFillTx/>
                <a:latin typeface="Arial"/>
                <a:ea typeface="+mn-ea"/>
                <a:cs typeface="Arial"/>
                <a:sym typeface="Arial"/>
              </a:rPr>
              <a:t>status</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1" name="object 17"/>
          <p:cNvSpPr txBox="1"/>
          <p:nvPr/>
        </p:nvSpPr>
        <p:spPr>
          <a:xfrm>
            <a:off x="5882673" y="5424623"/>
            <a:ext cx="429259" cy="237885"/>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sz="1450" b="1" i="0" u="none" strike="noStrike" kern="1200" cap="none" spc="10" normalizeH="0" baseline="0" noProof="0" dirty="0">
                <a:ln>
                  <a:noFill/>
                </a:ln>
                <a:solidFill>
                  <a:prstClr val="black"/>
                </a:solidFill>
                <a:effectLst/>
                <a:uLnTx/>
                <a:uFillTx/>
                <a:latin typeface="Arial"/>
                <a:ea typeface="+mn-ea"/>
                <a:cs typeface="Arial"/>
                <a:sym typeface="Arial"/>
              </a:rPr>
              <a:t>MDT</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 name="Rettangolo 1"/>
          <p:cNvSpPr/>
          <p:nvPr/>
        </p:nvSpPr>
        <p:spPr>
          <a:xfrm>
            <a:off x="183060" y="1570243"/>
            <a:ext cx="4897957" cy="50800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6200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Main graphic"/>
          <p:cNvPicPr/>
          <p:nvPr/>
        </p:nvPicPr>
        <p:blipFill rotWithShape="1">
          <a:blip r:embed="rId2"/>
          <a:srcRect l="1149" t="1091" r="1149" b="50860"/>
          <a:stretch/>
        </p:blipFill>
        <p:spPr>
          <a:xfrm>
            <a:off x="1487488" y="1220755"/>
            <a:ext cx="9409045" cy="5088565"/>
          </a:xfrm>
          <a:prstGeom prst="rect">
            <a:avLst/>
          </a:prstGeom>
          <a:ln>
            <a:noFill/>
          </a:ln>
        </p:spPr>
      </p:pic>
      <p:sp>
        <p:nvSpPr>
          <p:cNvPr id="4" name="Rettangolo 3"/>
          <p:cNvSpPr/>
          <p:nvPr/>
        </p:nvSpPr>
        <p:spPr>
          <a:xfrm>
            <a:off x="1487488" y="1220755"/>
            <a:ext cx="288032"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ettangolo 4"/>
          <p:cNvSpPr/>
          <p:nvPr/>
        </p:nvSpPr>
        <p:spPr>
          <a:xfrm>
            <a:off x="117440" y="137902"/>
            <a:ext cx="11957119" cy="1015663"/>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6666"/>
                </a:solidFill>
                <a:effectLst/>
                <a:uLnTx/>
                <a:uFillTx/>
                <a:latin typeface="Calibri"/>
                <a:ea typeface="+mn-ea"/>
                <a:cs typeface="+mn-cs"/>
              </a:rPr>
              <a:t>PACIFIC: </a:t>
            </a:r>
            <a:r>
              <a:rPr kumimoji="0" lang="en-US" sz="3200" b="1" i="0" u="none" strike="noStrike" kern="0" cap="none" spc="0" normalizeH="0" baseline="0" noProof="0" dirty="0" err="1" smtClean="0">
                <a:ln>
                  <a:noFill/>
                </a:ln>
                <a:solidFill>
                  <a:srgbClr val="006666"/>
                </a:solidFill>
                <a:effectLst/>
                <a:uLnTx/>
                <a:uFillTx/>
                <a:latin typeface="Calibri"/>
                <a:ea typeface="+mn-ea"/>
                <a:cs typeface="+mn-cs"/>
              </a:rPr>
              <a:t>Durvalumab</a:t>
            </a:r>
            <a:r>
              <a:rPr kumimoji="0" lang="en-US" sz="3200" b="1" i="0" u="none" strike="noStrike" kern="0" cap="none" spc="0" normalizeH="0" baseline="0" noProof="0" dirty="0" smtClean="0">
                <a:ln>
                  <a:noFill/>
                </a:ln>
                <a:solidFill>
                  <a:srgbClr val="006666"/>
                </a:solidFill>
                <a:effectLst/>
                <a:uLnTx/>
                <a:uFillTx/>
                <a:latin typeface="Calibri"/>
                <a:ea typeface="+mn-ea"/>
                <a:cs typeface="+mn-cs"/>
              </a:rPr>
              <a:t> </a:t>
            </a:r>
            <a:r>
              <a:rPr kumimoji="0" lang="en-US" sz="3200" b="1" i="0" u="none" strike="noStrike" kern="0" cap="none" spc="0" normalizeH="0" baseline="0" noProof="0" dirty="0" err="1" smtClean="0">
                <a:ln>
                  <a:noFill/>
                </a:ln>
                <a:solidFill>
                  <a:srgbClr val="006666"/>
                </a:solidFill>
                <a:effectLst/>
                <a:uLnTx/>
                <a:uFillTx/>
                <a:latin typeface="Calibri"/>
                <a:ea typeface="+mn-ea"/>
                <a:cs typeface="+mn-cs"/>
              </a:rPr>
              <a:t>dopo</a:t>
            </a:r>
            <a:r>
              <a:rPr kumimoji="0" lang="en-US" sz="3200" b="1" i="0" u="none" strike="noStrike" kern="0" cap="none" spc="0" normalizeH="0" baseline="0" noProof="0" dirty="0" smtClean="0">
                <a:ln>
                  <a:noFill/>
                </a:ln>
                <a:solidFill>
                  <a:srgbClr val="006666"/>
                </a:solidFill>
                <a:effectLst/>
                <a:uLnTx/>
                <a:uFillTx/>
                <a:latin typeface="Calibri"/>
                <a:ea typeface="+mn-ea"/>
                <a:cs typeface="+mn-cs"/>
              </a:rPr>
              <a:t> CHT-RT </a:t>
            </a:r>
            <a:r>
              <a:rPr kumimoji="0" lang="en-US" sz="3200" b="1" i="0" u="none" strike="noStrike" kern="0" cap="none" spc="0" normalizeH="0" baseline="0" noProof="0" dirty="0" err="1" smtClean="0">
                <a:ln>
                  <a:noFill/>
                </a:ln>
                <a:solidFill>
                  <a:srgbClr val="006666"/>
                </a:solidFill>
                <a:effectLst/>
                <a:uLnTx/>
                <a:uFillTx/>
                <a:latin typeface="Calibri"/>
                <a:ea typeface="+mn-ea"/>
                <a:cs typeface="+mn-cs"/>
              </a:rPr>
              <a:t>nel</a:t>
            </a:r>
            <a:r>
              <a:rPr kumimoji="0" lang="en-US" sz="3200" b="1" i="0" u="none" strike="noStrike" kern="0" cap="none" spc="0" normalizeH="0" baseline="0" noProof="0" dirty="0" smtClean="0">
                <a:ln>
                  <a:noFill/>
                </a:ln>
                <a:solidFill>
                  <a:srgbClr val="006666"/>
                </a:solidFill>
                <a:effectLst/>
                <a:uLnTx/>
                <a:uFillTx/>
                <a:latin typeface="Calibri"/>
                <a:ea typeface="+mn-ea"/>
                <a:cs typeface="+mn-cs"/>
              </a:rPr>
              <a:t> NSCLC </a:t>
            </a:r>
            <a:r>
              <a:rPr kumimoji="0" lang="en-US" sz="3200" b="1" i="0" u="none" strike="noStrike" kern="0" cap="none" spc="0" normalizeH="0" baseline="0" noProof="0" dirty="0" err="1" smtClean="0">
                <a:ln>
                  <a:noFill/>
                </a:ln>
                <a:solidFill>
                  <a:srgbClr val="006666"/>
                </a:solidFill>
                <a:effectLst/>
                <a:uLnTx/>
                <a:uFillTx/>
                <a:latin typeface="Calibri"/>
                <a:ea typeface="+mn-ea"/>
                <a:cs typeface="+mn-cs"/>
              </a:rPr>
              <a:t>stadio</a:t>
            </a:r>
            <a:r>
              <a:rPr kumimoji="0" lang="en-US" sz="3200" b="1" i="0" u="none" strike="noStrike" kern="0" cap="none" spc="0" normalizeH="0" noProof="0" dirty="0" smtClean="0">
                <a:ln>
                  <a:noFill/>
                </a:ln>
                <a:solidFill>
                  <a:srgbClr val="006666"/>
                </a:solidFill>
                <a:effectLst/>
                <a:uLnTx/>
                <a:uFillTx/>
                <a:latin typeface="Calibri"/>
                <a:ea typeface="+mn-ea"/>
                <a:cs typeface="+mn-cs"/>
              </a:rPr>
              <a:t> III non-</a:t>
            </a:r>
            <a:r>
              <a:rPr kumimoji="0" lang="en-US" sz="3200" b="1" i="0" u="none" strike="noStrike" kern="0" cap="none" spc="0" normalizeH="0" noProof="0" dirty="0" err="1" smtClean="0">
                <a:ln>
                  <a:noFill/>
                </a:ln>
                <a:solidFill>
                  <a:srgbClr val="006666"/>
                </a:solidFill>
                <a:effectLst/>
                <a:uLnTx/>
                <a:uFillTx/>
                <a:latin typeface="Calibri"/>
                <a:ea typeface="+mn-ea"/>
                <a:cs typeface="+mn-cs"/>
              </a:rPr>
              <a:t>operabile</a:t>
            </a:r>
            <a:endParaRPr kumimoji="0" lang="en-US" sz="3200" b="1" i="0" u="none" strike="noStrike" kern="0" cap="none" spc="0" normalizeH="0" baseline="0" noProof="0" dirty="0" smtClean="0">
              <a:ln>
                <a:noFill/>
              </a:ln>
              <a:solidFill>
                <a:srgbClr val="006666"/>
              </a:solidFill>
              <a:effectLst/>
              <a:uLnTx/>
              <a:uFillTx/>
              <a:latin typeface="Calibri"/>
              <a:ea typeface="+mn-ea"/>
              <a:cs typeface="+mn-cs"/>
            </a:endParaRPr>
          </a:p>
          <a:p>
            <a:pPr lvl="0" algn="ctr" defTabSz="1219170"/>
            <a:r>
              <a:rPr kumimoji="0" lang="en-US" sz="2800" b="1" i="0" u="none" strike="noStrike" kern="0" cap="none" spc="0" normalizeH="0" baseline="0" noProof="0" dirty="0" smtClean="0">
                <a:ln>
                  <a:noFill/>
                </a:ln>
                <a:solidFill>
                  <a:srgbClr val="006666"/>
                </a:solidFill>
                <a:effectLst/>
                <a:uLnTx/>
                <a:uFillTx/>
                <a:latin typeface="Calibri"/>
                <a:ea typeface="+mn-ea"/>
                <a:cs typeface="+mn-cs"/>
              </a:rPr>
              <a:t>5 </a:t>
            </a:r>
            <a:r>
              <a:rPr kumimoji="0" lang="en-US" sz="2800" b="1" i="0" u="none" strike="noStrike" kern="0" cap="none" spc="0" normalizeH="0" baseline="0" noProof="0" dirty="0" err="1" smtClean="0">
                <a:ln>
                  <a:noFill/>
                </a:ln>
                <a:solidFill>
                  <a:srgbClr val="006666"/>
                </a:solidFill>
                <a:effectLst/>
                <a:uLnTx/>
                <a:uFillTx/>
                <a:latin typeface="Calibri"/>
                <a:ea typeface="+mn-ea"/>
                <a:cs typeface="+mn-cs"/>
              </a:rPr>
              <a:t>yrs</a:t>
            </a:r>
            <a:r>
              <a:rPr kumimoji="0" lang="en-US" sz="2800" b="1" i="0" u="none" strike="noStrike" kern="0" cap="none" spc="0" normalizeH="0" baseline="0" noProof="0" dirty="0" smtClean="0">
                <a:ln>
                  <a:noFill/>
                </a:ln>
                <a:solidFill>
                  <a:srgbClr val="006666"/>
                </a:solidFill>
                <a:effectLst/>
                <a:uLnTx/>
                <a:uFillTx/>
                <a:latin typeface="Calibri"/>
                <a:ea typeface="+mn-ea"/>
                <a:cs typeface="+mn-cs"/>
              </a:rPr>
              <a:t> OS</a:t>
            </a:r>
            <a:r>
              <a:rPr kumimoji="0" lang="en-US" altLang="it-IT" sz="2800" b="1" i="0" u="none" strike="noStrike" kern="1200" cap="none" spc="0" normalizeH="0" baseline="0" noProof="0" dirty="0" smtClean="0">
                <a:ln>
                  <a:noFill/>
                </a:ln>
                <a:solidFill>
                  <a:srgbClr val="006666"/>
                </a:solidFill>
                <a:effectLst/>
                <a:uLnTx/>
                <a:uFillTx/>
                <a:latin typeface="Calibri"/>
                <a:ea typeface="+mn-ea"/>
                <a:cs typeface="+mn-cs"/>
              </a:rPr>
              <a:t> </a:t>
            </a:r>
            <a:r>
              <a:rPr kumimoji="0" lang="en-US" altLang="it-IT" sz="2800" b="1" i="0" u="none" strike="noStrike" kern="1200" cap="none" spc="0" normalizeH="0" baseline="0" noProof="0" dirty="0">
                <a:ln>
                  <a:noFill/>
                </a:ln>
                <a:solidFill>
                  <a:srgbClr val="006666"/>
                </a:solidFill>
                <a:effectLst/>
                <a:uLnTx/>
                <a:uFillTx/>
                <a:latin typeface="Calibri"/>
                <a:ea typeface="+mn-ea"/>
                <a:cs typeface="+mn-cs"/>
              </a:rPr>
              <a:t>in the ITT </a:t>
            </a:r>
            <a:r>
              <a:rPr kumimoji="0" lang="en-US" altLang="it-IT" sz="2800" b="1" i="0" u="none" strike="noStrike" kern="1200" cap="none" spc="0" normalizeH="0" baseline="0" noProof="0" dirty="0" smtClean="0">
                <a:ln>
                  <a:noFill/>
                </a:ln>
                <a:solidFill>
                  <a:srgbClr val="006666"/>
                </a:solidFill>
                <a:effectLst/>
                <a:uLnTx/>
                <a:uFillTx/>
                <a:latin typeface="Calibri"/>
                <a:ea typeface="+mn-ea"/>
                <a:cs typeface="+mn-cs"/>
              </a:rPr>
              <a:t>population</a:t>
            </a:r>
            <a:endParaRPr kumimoji="0" lang="it-IT" sz="2800" b="1" i="0" u="none" strike="noStrike" kern="1200" cap="none" spc="0" normalizeH="0" baseline="0" noProof="0" dirty="0">
              <a:ln>
                <a:noFill/>
              </a:ln>
              <a:solidFill>
                <a:srgbClr val="006666"/>
              </a:solidFill>
              <a:effectLst/>
              <a:uLnTx/>
              <a:uFillTx/>
              <a:latin typeface="Calibri"/>
              <a:ea typeface="+mn-ea"/>
              <a:cs typeface="+mn-cs"/>
            </a:endParaRPr>
          </a:p>
        </p:txBody>
      </p:sp>
      <p:sp>
        <p:nvSpPr>
          <p:cNvPr id="6" name="TextShape 2"/>
          <p:cNvSpPr txBox="1"/>
          <p:nvPr/>
        </p:nvSpPr>
        <p:spPr>
          <a:xfrm>
            <a:off x="7152117" y="6501341"/>
            <a:ext cx="11520000" cy="931680"/>
          </a:xfrm>
          <a:prstGeom prst="rect">
            <a:avLst/>
          </a:prstGeom>
          <a:noFill/>
          <a:ln>
            <a:noFill/>
          </a:ln>
        </p:spPr>
        <p:txBody>
          <a:bodyPr lIns="120000" tIns="60000" rIns="120000" bIns="60000"/>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1" normalizeH="0" baseline="0" noProof="0" dirty="0">
                <a:ln>
                  <a:noFill/>
                </a:ln>
                <a:solidFill>
                  <a:srgbClr val="000000"/>
                </a:solidFill>
                <a:effectLst/>
                <a:uLnTx/>
                <a:uFillTx/>
                <a:latin typeface="Arial"/>
                <a:ea typeface="+mn-ea"/>
                <a:cs typeface="+mn-cs"/>
              </a:rPr>
              <a:t> David R. </a:t>
            </a:r>
            <a:r>
              <a:rPr kumimoji="0" lang="en-US" sz="1067" b="0" i="0" u="none" strike="noStrike" kern="1200" cap="none" spc="-1" normalizeH="0" baseline="0" noProof="0" dirty="0" err="1">
                <a:ln>
                  <a:noFill/>
                </a:ln>
                <a:solidFill>
                  <a:srgbClr val="000000"/>
                </a:solidFill>
                <a:effectLst/>
                <a:uLnTx/>
                <a:uFillTx/>
                <a:latin typeface="Arial"/>
                <a:ea typeface="+mn-ea"/>
                <a:cs typeface="+mn-cs"/>
              </a:rPr>
              <a:t>Spigel</a:t>
            </a:r>
            <a:r>
              <a:rPr kumimoji="0" lang="en-US" sz="1067" b="0" i="0" u="none" strike="noStrike" kern="1200" cap="none" spc="-1" normalizeH="0" baseline="0" noProof="0" dirty="0">
                <a:ln>
                  <a:noFill/>
                </a:ln>
                <a:solidFill>
                  <a:srgbClr val="000000"/>
                </a:solidFill>
                <a:effectLst/>
                <a:uLnTx/>
                <a:uFillTx/>
                <a:latin typeface="Arial"/>
                <a:ea typeface="+mn-ea"/>
                <a:cs typeface="+mn-cs"/>
              </a:rPr>
              <a:t> et al., </a:t>
            </a:r>
            <a:r>
              <a:rPr kumimoji="0" lang="en-US" sz="1067" b="0" i="1" u="none" strike="noStrike" kern="1200" cap="none" spc="-1" normalizeH="0" baseline="0" noProof="0" dirty="0">
                <a:ln>
                  <a:noFill/>
                </a:ln>
                <a:solidFill>
                  <a:srgbClr val="000000"/>
                </a:solidFill>
                <a:effectLst/>
                <a:uLnTx/>
                <a:uFillTx/>
                <a:latin typeface="Arial"/>
                <a:ea typeface="+mn-ea"/>
                <a:cs typeface="+mn-cs"/>
              </a:rPr>
              <a:t>Journal of Clinical Oncology</a:t>
            </a:r>
            <a:r>
              <a:rPr kumimoji="0" lang="en-US" sz="1067" b="0" i="0" u="none" strike="noStrike" kern="1200" cap="none" spc="-1" normalizeH="0" baseline="0" noProof="0" dirty="0">
                <a:ln>
                  <a:noFill/>
                </a:ln>
                <a:solidFill>
                  <a:srgbClr val="000000"/>
                </a:solidFill>
                <a:effectLst/>
                <a:uLnTx/>
                <a:uFillTx/>
                <a:latin typeface="Arial"/>
                <a:ea typeface="+mn-ea"/>
                <a:cs typeface="+mn-cs"/>
              </a:rPr>
              <a:t> 2022 401301-1311.</a:t>
            </a:r>
          </a:p>
        </p:txBody>
      </p:sp>
      <p:sp>
        <p:nvSpPr>
          <p:cNvPr id="7" name="Rettangolo 6"/>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Connettore diritto 7"/>
          <p:cNvCxnSpPr/>
          <p:nvPr/>
        </p:nvCxnSpPr>
        <p:spPr>
          <a:xfrm>
            <a:off x="767268" y="1042446"/>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39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isultati immagini per magic p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232" y="3829217"/>
            <a:ext cx="2271713" cy="1135856"/>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rotWithShape="1">
          <a:blip r:embed="rId4"/>
          <a:srcRect l="39141" b="68588"/>
          <a:stretch/>
        </p:blipFill>
        <p:spPr>
          <a:xfrm>
            <a:off x="2589988" y="2226712"/>
            <a:ext cx="2134405" cy="989489"/>
          </a:xfrm>
          <a:prstGeom prst="rect">
            <a:avLst/>
          </a:prstGeom>
        </p:spPr>
      </p:pic>
      <p:pic>
        <p:nvPicPr>
          <p:cNvPr id="1026" name="Picture 2" descr="bersaglio , molecol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0594" y="3375590"/>
            <a:ext cx="2143125" cy="2043113"/>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1949445" y="281700"/>
            <a:ext cx="8623242" cy="954107"/>
          </a:xfrm>
          <a:prstGeom prst="rect">
            <a:avLst/>
          </a:prstGeom>
        </p:spPr>
        <p:txBody>
          <a:bodyPr wrap="square">
            <a:spAutoFit/>
          </a:bodyPr>
          <a:lstStyle/>
          <a:p>
            <a:pPr algn="ctr">
              <a:defRPr/>
            </a:pPr>
            <a:r>
              <a:rPr lang="it-IT" sz="2800" b="1" dirty="0">
                <a:solidFill>
                  <a:srgbClr val="01415C"/>
                </a:solidFill>
                <a:effectLst>
                  <a:outerShdw blurRad="38100" dist="38100" dir="2700000" algn="tl">
                    <a:srgbClr val="000000">
                      <a:alpha val="43137"/>
                    </a:srgbClr>
                  </a:outerShdw>
                </a:effectLst>
                <a:cs typeface="Arial" pitchFamily="34" charset="0"/>
              </a:rPr>
              <a:t>Terapie a bersaglio molecolare ed Immunoterapia: le nuove frontiere dell’Oncologia </a:t>
            </a:r>
            <a:r>
              <a:rPr lang="it-IT" sz="2800" b="1" dirty="0" smtClean="0">
                <a:solidFill>
                  <a:srgbClr val="01415C"/>
                </a:solidFill>
                <a:effectLst>
                  <a:outerShdw blurRad="38100" dist="38100" dir="2700000" algn="tl">
                    <a:srgbClr val="000000">
                      <a:alpha val="43137"/>
                    </a:srgbClr>
                  </a:outerShdw>
                </a:effectLst>
                <a:cs typeface="Arial" pitchFamily="34" charset="0"/>
              </a:rPr>
              <a:t>Medica</a:t>
            </a:r>
            <a:endParaRPr lang="it-IT" sz="2800" b="1" dirty="0">
              <a:solidFill>
                <a:srgbClr val="01415C"/>
              </a:solidFill>
              <a:effectLst>
                <a:outerShdw blurRad="38100" dist="38100" dir="2700000" algn="tl">
                  <a:srgbClr val="000000">
                    <a:alpha val="43137"/>
                  </a:srgbClr>
                </a:outerShdw>
              </a:effectLst>
              <a:cs typeface="Arial" pitchFamily="34" charset="0"/>
            </a:endParaRPr>
          </a:p>
        </p:txBody>
      </p:sp>
      <p:sp>
        <p:nvSpPr>
          <p:cNvPr id="7" name="CasellaDiTesto 6"/>
          <p:cNvSpPr txBox="1"/>
          <p:nvPr/>
        </p:nvSpPr>
        <p:spPr>
          <a:xfrm>
            <a:off x="6874765" y="2828681"/>
            <a:ext cx="2292615" cy="646331"/>
          </a:xfrm>
          <a:prstGeom prst="rect">
            <a:avLst/>
          </a:prstGeom>
          <a:noFill/>
        </p:spPr>
        <p:txBody>
          <a:bodyPr wrap="none" rtlCol="0">
            <a:spAutoFit/>
          </a:bodyPr>
          <a:lstStyle/>
          <a:p>
            <a:r>
              <a:rPr lang="it-IT" dirty="0">
                <a:solidFill>
                  <a:srgbClr val="C00000"/>
                </a:solidFill>
                <a:effectLst>
                  <a:outerShdw blurRad="38100" dist="38100" dir="2700000" algn="tl">
                    <a:srgbClr val="000000">
                      <a:alpha val="43137"/>
                    </a:srgbClr>
                  </a:outerShdw>
                </a:effectLst>
                <a:latin typeface="Forte" panose="03060902040502070203" pitchFamily="66" charset="0"/>
              </a:rPr>
              <a:t>Terapie «personalizzate»: </a:t>
            </a:r>
          </a:p>
          <a:p>
            <a:r>
              <a:rPr lang="it-IT" dirty="0">
                <a:solidFill>
                  <a:srgbClr val="800000"/>
                </a:solidFill>
                <a:effectLst>
                  <a:outerShdw blurRad="38100" dist="38100" dir="2700000" algn="tl">
                    <a:srgbClr val="000000">
                      <a:alpha val="43137"/>
                    </a:srgbClr>
                  </a:outerShdw>
                </a:effectLst>
                <a:latin typeface="Forte" panose="03060902040502070203" pitchFamily="66" charset="0"/>
              </a:rPr>
              <a:t>su misura per ogni paziente!</a:t>
            </a:r>
          </a:p>
        </p:txBody>
      </p:sp>
      <p:sp>
        <p:nvSpPr>
          <p:cNvPr id="13" name="Rettangolo 12"/>
          <p:cNvSpPr/>
          <p:nvPr/>
        </p:nvSpPr>
        <p:spPr>
          <a:xfrm>
            <a:off x="6393879" y="2274912"/>
            <a:ext cx="4178808" cy="350180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Rettangolo 7"/>
          <p:cNvSpPr/>
          <p:nvPr/>
        </p:nvSpPr>
        <p:spPr>
          <a:xfrm>
            <a:off x="1536373" y="1950673"/>
            <a:ext cx="4178808" cy="350180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Rettangolo 16"/>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diritto 17"/>
          <p:cNvCxnSpPr/>
          <p:nvPr/>
        </p:nvCxnSpPr>
        <p:spPr>
          <a:xfrm>
            <a:off x="1096575" y="158415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pic>
        <p:nvPicPr>
          <p:cNvPr id="9" name="Immagine 8"/>
          <p:cNvPicPr>
            <a:picLocks noChangeAspect="1"/>
          </p:cNvPicPr>
          <p:nvPr/>
        </p:nvPicPr>
        <p:blipFill rotWithShape="1">
          <a:blip r:embed="rId6"/>
          <a:srcRect b="8093"/>
          <a:stretch/>
        </p:blipFill>
        <p:spPr>
          <a:xfrm>
            <a:off x="2227305" y="3565507"/>
            <a:ext cx="2952750" cy="1663275"/>
          </a:xfrm>
          <a:prstGeom prst="rect">
            <a:avLst/>
          </a:prstGeom>
        </p:spPr>
      </p:pic>
    </p:spTree>
    <p:extLst>
      <p:ext uri="{BB962C8B-B14F-4D97-AF65-F5344CB8AC3E}">
        <p14:creationId xmlns:p14="http://schemas.microsoft.com/office/powerpoint/2010/main" val="2505328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34559" y="5600406"/>
            <a:ext cx="553720" cy="123189"/>
            <a:chOff x="4334559" y="5600406"/>
            <a:chExt cx="553720" cy="123189"/>
          </a:xfrm>
        </p:grpSpPr>
        <p:sp>
          <p:nvSpPr>
            <p:cNvPr id="3" name="object 3"/>
            <p:cNvSpPr/>
            <p:nvPr/>
          </p:nvSpPr>
          <p:spPr>
            <a:xfrm>
              <a:off x="4334559" y="5661892"/>
              <a:ext cx="410209" cy="0"/>
            </a:xfrm>
            <a:custGeom>
              <a:avLst/>
              <a:gdLst/>
              <a:ahLst/>
              <a:cxnLst/>
              <a:rect l="l" t="t" r="r" b="b"/>
              <a:pathLst>
                <a:path w="410210">
                  <a:moveTo>
                    <a:pt x="0" y="0"/>
                  </a:moveTo>
                  <a:lnTo>
                    <a:pt x="409649" y="0"/>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4" name="object 4"/>
            <p:cNvPicPr/>
            <p:nvPr/>
          </p:nvPicPr>
          <p:blipFill>
            <a:blip r:embed="rId2" cstate="print"/>
            <a:stretch>
              <a:fillRect/>
            </a:stretch>
          </p:blipFill>
          <p:spPr>
            <a:xfrm>
              <a:off x="4729921" y="5600406"/>
              <a:ext cx="158250" cy="122971"/>
            </a:xfrm>
            <a:prstGeom prst="rect">
              <a:avLst/>
            </a:prstGeom>
          </p:spPr>
        </p:pic>
      </p:grpSp>
      <p:grpSp>
        <p:nvGrpSpPr>
          <p:cNvPr id="5" name="object 5"/>
          <p:cNvGrpSpPr/>
          <p:nvPr/>
        </p:nvGrpSpPr>
        <p:grpSpPr>
          <a:xfrm>
            <a:off x="4334636" y="5026092"/>
            <a:ext cx="553720" cy="123189"/>
            <a:chOff x="4334636" y="5026092"/>
            <a:chExt cx="553720" cy="123189"/>
          </a:xfrm>
        </p:grpSpPr>
        <p:sp>
          <p:nvSpPr>
            <p:cNvPr id="6" name="object 6"/>
            <p:cNvSpPr/>
            <p:nvPr/>
          </p:nvSpPr>
          <p:spPr>
            <a:xfrm>
              <a:off x="4334636" y="5087578"/>
              <a:ext cx="410209" cy="0"/>
            </a:xfrm>
            <a:custGeom>
              <a:avLst/>
              <a:gdLst/>
              <a:ahLst/>
              <a:cxnLst/>
              <a:rect l="l" t="t" r="r" b="b"/>
              <a:pathLst>
                <a:path w="410210">
                  <a:moveTo>
                    <a:pt x="0" y="0"/>
                  </a:moveTo>
                  <a:lnTo>
                    <a:pt x="409649" y="0"/>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7" name="object 7"/>
            <p:cNvPicPr/>
            <p:nvPr/>
          </p:nvPicPr>
          <p:blipFill>
            <a:blip r:embed="rId2" cstate="print"/>
            <a:stretch>
              <a:fillRect/>
            </a:stretch>
          </p:blipFill>
          <p:spPr>
            <a:xfrm>
              <a:off x="4729999" y="5026092"/>
              <a:ext cx="158251" cy="122971"/>
            </a:xfrm>
            <a:prstGeom prst="rect">
              <a:avLst/>
            </a:prstGeom>
          </p:spPr>
        </p:pic>
      </p:grpSp>
      <p:grpSp>
        <p:nvGrpSpPr>
          <p:cNvPr id="8" name="object 8"/>
          <p:cNvGrpSpPr/>
          <p:nvPr/>
        </p:nvGrpSpPr>
        <p:grpSpPr>
          <a:xfrm>
            <a:off x="6903717" y="5600406"/>
            <a:ext cx="1462405" cy="123189"/>
            <a:chOff x="6903717" y="5600406"/>
            <a:chExt cx="1462405" cy="123189"/>
          </a:xfrm>
        </p:grpSpPr>
        <p:sp>
          <p:nvSpPr>
            <p:cNvPr id="9" name="object 9"/>
            <p:cNvSpPr/>
            <p:nvPr/>
          </p:nvSpPr>
          <p:spPr>
            <a:xfrm>
              <a:off x="6903717" y="5661892"/>
              <a:ext cx="1318260" cy="0"/>
            </a:xfrm>
            <a:custGeom>
              <a:avLst/>
              <a:gdLst/>
              <a:ahLst/>
              <a:cxnLst/>
              <a:rect l="l" t="t" r="r" b="b"/>
              <a:pathLst>
                <a:path w="1318259">
                  <a:moveTo>
                    <a:pt x="0" y="0"/>
                  </a:moveTo>
                  <a:lnTo>
                    <a:pt x="1318049" y="0"/>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10" name="object 10"/>
            <p:cNvPicPr/>
            <p:nvPr/>
          </p:nvPicPr>
          <p:blipFill>
            <a:blip r:embed="rId3" cstate="print"/>
            <a:stretch>
              <a:fillRect/>
            </a:stretch>
          </p:blipFill>
          <p:spPr>
            <a:xfrm>
              <a:off x="8207479" y="5600406"/>
              <a:ext cx="158250" cy="122971"/>
            </a:xfrm>
            <a:prstGeom prst="rect">
              <a:avLst/>
            </a:prstGeom>
          </p:spPr>
        </p:pic>
      </p:grpSp>
      <p:pic>
        <p:nvPicPr>
          <p:cNvPr id="11" name="object 11"/>
          <p:cNvPicPr/>
          <p:nvPr/>
        </p:nvPicPr>
        <p:blipFill>
          <a:blip r:embed="rId4" cstate="print"/>
          <a:stretch>
            <a:fillRect/>
          </a:stretch>
        </p:blipFill>
        <p:spPr>
          <a:xfrm>
            <a:off x="8009865" y="2328569"/>
            <a:ext cx="346803" cy="122965"/>
          </a:xfrm>
          <a:prstGeom prst="rect">
            <a:avLst/>
          </a:prstGeom>
        </p:spPr>
      </p:pic>
      <p:pic>
        <p:nvPicPr>
          <p:cNvPr id="12" name="object 12"/>
          <p:cNvPicPr/>
          <p:nvPr/>
        </p:nvPicPr>
        <p:blipFill>
          <a:blip r:embed="rId5" cstate="print"/>
          <a:stretch>
            <a:fillRect/>
          </a:stretch>
        </p:blipFill>
        <p:spPr>
          <a:xfrm>
            <a:off x="6867551" y="2328409"/>
            <a:ext cx="318303" cy="122965"/>
          </a:xfrm>
          <a:prstGeom prst="rect">
            <a:avLst/>
          </a:prstGeom>
        </p:spPr>
      </p:pic>
      <p:pic>
        <p:nvPicPr>
          <p:cNvPr id="13" name="object 13"/>
          <p:cNvPicPr/>
          <p:nvPr/>
        </p:nvPicPr>
        <p:blipFill>
          <a:blip r:embed="rId6" cstate="print"/>
          <a:stretch>
            <a:fillRect/>
          </a:stretch>
        </p:blipFill>
        <p:spPr>
          <a:xfrm>
            <a:off x="8023867" y="2846521"/>
            <a:ext cx="342005" cy="122971"/>
          </a:xfrm>
          <a:prstGeom prst="rect">
            <a:avLst/>
          </a:prstGeom>
        </p:spPr>
      </p:pic>
      <p:pic>
        <p:nvPicPr>
          <p:cNvPr id="14" name="object 14"/>
          <p:cNvPicPr/>
          <p:nvPr/>
        </p:nvPicPr>
        <p:blipFill>
          <a:blip r:embed="rId6" cstate="print"/>
          <a:stretch>
            <a:fillRect/>
          </a:stretch>
        </p:blipFill>
        <p:spPr>
          <a:xfrm>
            <a:off x="8023867" y="3320353"/>
            <a:ext cx="342005" cy="122971"/>
          </a:xfrm>
          <a:prstGeom prst="rect">
            <a:avLst/>
          </a:prstGeom>
        </p:spPr>
      </p:pic>
      <p:pic>
        <p:nvPicPr>
          <p:cNvPr id="15" name="object 15"/>
          <p:cNvPicPr/>
          <p:nvPr/>
        </p:nvPicPr>
        <p:blipFill>
          <a:blip r:embed="rId7" cstate="print"/>
          <a:stretch>
            <a:fillRect/>
          </a:stretch>
        </p:blipFill>
        <p:spPr>
          <a:xfrm>
            <a:off x="6881838" y="3320974"/>
            <a:ext cx="297413" cy="122971"/>
          </a:xfrm>
          <a:prstGeom prst="rect">
            <a:avLst/>
          </a:prstGeom>
        </p:spPr>
      </p:pic>
      <p:grpSp>
        <p:nvGrpSpPr>
          <p:cNvPr id="16" name="object 16"/>
          <p:cNvGrpSpPr/>
          <p:nvPr/>
        </p:nvGrpSpPr>
        <p:grpSpPr>
          <a:xfrm>
            <a:off x="6881838" y="3822684"/>
            <a:ext cx="1493520" cy="123189"/>
            <a:chOff x="6881838" y="3822684"/>
            <a:chExt cx="1493520" cy="123189"/>
          </a:xfrm>
        </p:grpSpPr>
        <p:sp>
          <p:nvSpPr>
            <p:cNvPr id="17" name="object 17"/>
            <p:cNvSpPr/>
            <p:nvPr/>
          </p:nvSpPr>
          <p:spPr>
            <a:xfrm>
              <a:off x="6881838" y="3884170"/>
              <a:ext cx="1350010" cy="0"/>
            </a:xfrm>
            <a:custGeom>
              <a:avLst/>
              <a:gdLst/>
              <a:ahLst/>
              <a:cxnLst/>
              <a:rect l="l" t="t" r="r" b="b"/>
              <a:pathLst>
                <a:path w="1350009">
                  <a:moveTo>
                    <a:pt x="0" y="0"/>
                  </a:moveTo>
                  <a:lnTo>
                    <a:pt x="1349467" y="0"/>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18" name="object 18"/>
            <p:cNvPicPr/>
            <p:nvPr/>
          </p:nvPicPr>
          <p:blipFill>
            <a:blip r:embed="rId8" cstate="print"/>
            <a:stretch>
              <a:fillRect/>
            </a:stretch>
          </p:blipFill>
          <p:spPr>
            <a:xfrm>
              <a:off x="8217018" y="3822684"/>
              <a:ext cx="158250" cy="122971"/>
            </a:xfrm>
            <a:prstGeom prst="rect">
              <a:avLst/>
            </a:prstGeom>
          </p:spPr>
        </p:pic>
      </p:grpSp>
      <p:grpSp>
        <p:nvGrpSpPr>
          <p:cNvPr id="19" name="object 19"/>
          <p:cNvGrpSpPr/>
          <p:nvPr/>
        </p:nvGrpSpPr>
        <p:grpSpPr>
          <a:xfrm>
            <a:off x="4915617" y="2696376"/>
            <a:ext cx="2270760" cy="387985"/>
            <a:chOff x="4915617" y="2696376"/>
            <a:chExt cx="2270760" cy="387985"/>
          </a:xfrm>
        </p:grpSpPr>
        <p:pic>
          <p:nvPicPr>
            <p:cNvPr id="20" name="object 20"/>
            <p:cNvPicPr/>
            <p:nvPr/>
          </p:nvPicPr>
          <p:blipFill>
            <a:blip r:embed="rId5" cstate="print"/>
            <a:stretch>
              <a:fillRect/>
            </a:stretch>
          </p:blipFill>
          <p:spPr>
            <a:xfrm>
              <a:off x="6867551" y="2834018"/>
              <a:ext cx="318303" cy="122964"/>
            </a:xfrm>
            <a:prstGeom prst="rect">
              <a:avLst/>
            </a:prstGeom>
          </p:spPr>
        </p:pic>
        <p:sp>
          <p:nvSpPr>
            <p:cNvPr id="21" name="object 21"/>
            <p:cNvSpPr/>
            <p:nvPr/>
          </p:nvSpPr>
          <p:spPr>
            <a:xfrm>
              <a:off x="4915617" y="2696376"/>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2" name="object 22"/>
          <p:cNvSpPr txBox="1">
            <a:spLocks/>
          </p:cNvSpPr>
          <p:nvPr/>
        </p:nvSpPr>
        <p:spPr>
          <a:xfrm>
            <a:off x="198278" y="263795"/>
            <a:ext cx="11795441" cy="510396"/>
          </a:xfrm>
          <a:prstGeom prst="rect">
            <a:avLst/>
          </a:prstGeom>
          <a:noFill/>
          <a:ln>
            <a:noFill/>
          </a:ln>
        </p:spPr>
        <p:txBody>
          <a:bodyPr spcFirstLastPara="1" vert="horz" wrap="square" lIns="0" tIns="60960" rIns="0" bIns="0" rtlCol="0" anchor="t"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200"/>
              <a:buFont typeface="Georgia"/>
              <a:buNone/>
              <a:defRPr sz="3200" b="1" i="0" u="none" strike="noStrike" cap="none" spc="0">
                <a:solidFill>
                  <a:srgbClr val="C1281B"/>
                </a:solidFill>
                <a:latin typeface="+mj-lt"/>
                <a:ea typeface="Segoe UI" panose="020B0502040204020203" pitchFamily="34" charset="0"/>
                <a:cs typeface="Segoe UI" panose="020B0502040204020203" pitchFamily="34" charset="0"/>
                <a:sym typeface="Georgi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2700" marR="5080" lvl="0" indent="0" algn="l" defTabSz="914400" rtl="0" eaLnBrk="1" fontAlgn="auto" latinLnBrk="0" hangingPunct="1">
              <a:lnSpc>
                <a:spcPts val="3020"/>
              </a:lnSpc>
              <a:spcBef>
                <a:spcPts val="480"/>
              </a:spcBef>
              <a:spcAft>
                <a:spcPts val="0"/>
              </a:spcAft>
              <a:buClr>
                <a:srgbClr val="031D2D"/>
              </a:buClr>
              <a:buSzPts val="3200"/>
              <a:buFont typeface="Georgia"/>
              <a:buNone/>
              <a:tabLst/>
              <a:defRPr/>
            </a:pPr>
            <a:r>
              <a:rPr kumimoji="0" lang="en-US" sz="3200" b="1" i="0" u="none" strike="noStrike" kern="0" cap="none" spc="-3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New wave in adjuvant and neo-adjuvant therapy in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early-stage</a:t>
            </a:r>
            <a:r>
              <a:rPr kumimoji="0" lang="en-US" sz="3200" b="1" i="0" u="none" strike="noStrike" kern="0" cap="none" spc="-10"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en-US" sz="3200" b="1" i="0" u="none" strike="noStrike" kern="0" cap="none" spc="-5" normalizeH="0" baseline="0" noProof="0" dirty="0" smtClean="0">
                <a:ln>
                  <a:noFill/>
                </a:ln>
                <a:solidFill>
                  <a:srgbClr val="9900CC"/>
                </a:solidFill>
                <a:effectLst/>
                <a:uLnTx/>
                <a:uFillTx/>
                <a:latin typeface="Calibri" panose="020F0502020204030204" pitchFamily="34" charset="0"/>
                <a:cs typeface="Calibri" panose="020F0502020204030204" pitchFamily="34" charset="0"/>
                <a:sym typeface="Georgia"/>
              </a:rPr>
              <a:t>NSCLC</a:t>
            </a:r>
            <a:endParaRPr kumimoji="0" lang="en-US" sz="3200" b="1" i="0" u="none" strike="noStrike" kern="0" cap="none" spc="-5" normalizeH="0" baseline="0" noProof="0" dirty="0">
              <a:ln>
                <a:noFill/>
              </a:ln>
              <a:solidFill>
                <a:srgbClr val="9900CC"/>
              </a:solidFill>
              <a:effectLst/>
              <a:uLnTx/>
              <a:uFillTx/>
              <a:latin typeface="Calibri" panose="020F0502020204030204" pitchFamily="34" charset="0"/>
              <a:cs typeface="Calibri" panose="020F0502020204030204" pitchFamily="34" charset="0"/>
              <a:sym typeface="Georgia"/>
            </a:endParaRPr>
          </a:p>
        </p:txBody>
      </p:sp>
      <p:sp>
        <p:nvSpPr>
          <p:cNvPr id="23" name="object 23"/>
          <p:cNvSpPr txBox="1"/>
          <p:nvPr/>
        </p:nvSpPr>
        <p:spPr>
          <a:xfrm>
            <a:off x="2078456" y="6144496"/>
            <a:ext cx="8639810" cy="476884"/>
          </a:xfrm>
          <a:prstGeom prst="rect">
            <a:avLst/>
          </a:prstGeom>
        </p:spPr>
        <p:txBody>
          <a:bodyPr vert="horz" wrap="square" lIns="0" tIns="12700" rIns="0" bIns="0" rtlCol="0">
            <a:spAutoFit/>
          </a:bodyPr>
          <a:lstStyle/>
          <a:p>
            <a:pPr marL="12700" marR="0" lvl="0" indent="0" algn="l" defTabSz="914400" rtl="0" eaLnBrk="1" fontAlgn="auto" latinLnBrk="0" hangingPunct="1">
              <a:lnSpc>
                <a:spcPts val="910"/>
              </a:lnSpc>
              <a:spcBef>
                <a:spcPts val="100"/>
              </a:spcBef>
              <a:spcAft>
                <a:spcPts val="0"/>
              </a:spcAft>
              <a:buClrTx/>
              <a:buSzTx/>
              <a:buFontTx/>
              <a:buNone/>
              <a:tabLst/>
              <a:defRPr/>
            </a:pP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1</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U</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S</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P</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I</a:t>
            </a:r>
            <a:r>
              <a:rPr kumimoji="0" sz="800" b="0" i="0" u="none" strike="noStrike" kern="1200" cap="none" spc="-20" normalizeH="0" baseline="0" noProof="0" dirty="0" smtClean="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TECENTRI</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Q</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0" normalizeH="0" baseline="0" noProof="0" dirty="0" err="1" smtClean="0">
                <a:ln>
                  <a:noFill/>
                </a:ln>
                <a:solidFill>
                  <a:srgbClr val="44546A"/>
                </a:solidFill>
                <a:effectLst/>
                <a:uLnTx/>
                <a:uFillTx/>
                <a:latin typeface="Arial MT"/>
                <a:ea typeface="+mn-ea"/>
                <a:cs typeface="Arial MT"/>
                <a:sym typeface="Arial"/>
              </a:rPr>
              <a:t>atezolizumab</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2</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EM</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a:t>
            </a:r>
            <a:r>
              <a:rPr kumimoji="0" sz="800" b="0" i="0" u="none" strike="noStrike" kern="1200" cap="none" spc="-50" normalizeH="0" baseline="0" noProof="0" dirty="0" smtClean="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err="1" smtClean="0">
                <a:ln>
                  <a:noFill/>
                </a:ln>
                <a:solidFill>
                  <a:srgbClr val="44546A"/>
                </a:solidFill>
                <a:effectLst/>
                <a:uLnTx/>
                <a:uFillTx/>
                <a:latin typeface="Arial MT"/>
                <a:ea typeface="+mn-ea"/>
                <a:cs typeface="Arial MT"/>
                <a:sym typeface="Arial"/>
              </a:rPr>
              <a:t>SmP</a:t>
            </a:r>
            <a:r>
              <a:rPr kumimoji="0" sz="800" b="0" i="0" u="none" strike="noStrike" kern="1200" cap="none" spc="0" normalizeH="0" baseline="0" noProof="0" dirty="0" err="1" smtClean="0">
                <a:ln>
                  <a:noFill/>
                </a:ln>
                <a:solidFill>
                  <a:srgbClr val="44546A"/>
                </a:solidFill>
                <a:effectLst/>
                <a:uLnTx/>
                <a:uFillTx/>
                <a:latin typeface="Arial MT"/>
                <a:ea typeface="+mn-ea"/>
                <a:cs typeface="Arial MT"/>
                <a:sym typeface="Arial"/>
              </a:rPr>
              <a:t>C</a:t>
            </a:r>
            <a:r>
              <a:rPr kumimoji="0" sz="800" b="0" i="0" u="none" strike="noStrike" kern="1200" cap="none" spc="-20" normalizeH="0" baseline="0" noProof="0" dirty="0" smtClean="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TECENTRI</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Q</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0" normalizeH="0" baseline="0" noProof="0" dirty="0" err="1" smtClean="0">
                <a:ln>
                  <a:noFill/>
                </a:ln>
                <a:solidFill>
                  <a:srgbClr val="44546A"/>
                </a:solidFill>
                <a:effectLst/>
                <a:uLnTx/>
                <a:uFillTx/>
                <a:latin typeface="Arial MT"/>
                <a:ea typeface="+mn-ea"/>
                <a:cs typeface="Arial MT"/>
                <a:sym typeface="Arial"/>
              </a:rPr>
              <a:t>atezolizumab</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3</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U</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S</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P</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I</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KEYTRUD</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A</a:t>
            </a:r>
            <a:r>
              <a:rPr kumimoji="0" sz="800" b="0" i="0" u="none" strike="noStrike" kern="1200" cap="none" spc="-5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0" normalizeH="0" baseline="0" noProof="0" dirty="0" err="1" smtClean="0">
                <a:ln>
                  <a:noFill/>
                </a:ln>
                <a:solidFill>
                  <a:srgbClr val="44546A"/>
                </a:solidFill>
                <a:effectLst/>
                <a:uLnTx/>
                <a:uFillTx/>
                <a:latin typeface="Arial MT"/>
                <a:ea typeface="+mn-ea"/>
                <a:cs typeface="Arial MT"/>
                <a:sym typeface="Arial"/>
              </a:rPr>
              <a:t>pembrolizumab</a:t>
            </a:r>
            <a:r>
              <a:rPr kumimoji="0" sz="800" b="0" i="0" u="none" strike="noStrike" kern="1200" cap="none" spc="0" normalizeH="0" baseline="0" noProof="0" dirty="0" smtClean="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smtClean="0">
                <a:ln>
                  <a:noFill/>
                </a:ln>
                <a:solidFill>
                  <a:srgbClr val="44546A"/>
                </a:solidFill>
                <a:effectLst/>
                <a:uLnTx/>
                <a:uFillTx/>
                <a:latin typeface="Arial MT"/>
                <a:ea typeface="+mn-ea"/>
                <a:cs typeface="Arial MT"/>
                <a:sym typeface="Arial"/>
              </a:rPr>
              <a:t> 4</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Merck</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pres</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s</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release</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(16</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Octobe</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2023</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KEYNOTE-091)</a:t>
            </a:r>
            <a:endParaRPr kumimoji="0" sz="800" b="0" i="0" u="none" strike="noStrike" kern="1200" cap="none" spc="0" normalizeH="0" baseline="0" noProof="0" dirty="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5.</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hlinkClick r:id="rId9"/>
              </a:rPr>
              <a:t>https://www.clinicaltrials.gov/study/NCT02595944;</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hlinkClick r:id="rId9"/>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6.</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https://clinicaltrials.gov/study/NCT02273375;</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7.</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US</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PI </a:t>
            </a:r>
            <a:r>
              <a:rPr kumimoji="0" sz="800" b="0" i="0" u="none" strike="noStrike" kern="1200" cap="none" spc="-15" normalizeH="0" baseline="0" noProof="0" dirty="0">
                <a:ln>
                  <a:noFill/>
                </a:ln>
                <a:solidFill>
                  <a:srgbClr val="44546A"/>
                </a:solidFill>
                <a:effectLst/>
                <a:uLnTx/>
                <a:uFillTx/>
                <a:latin typeface="Arial MT"/>
                <a:ea typeface="+mn-ea"/>
                <a:cs typeface="Arial MT"/>
                <a:sym typeface="Arial"/>
              </a:rPr>
              <a:t>TAGRISSO</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(osimertinib);</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8.</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EMA</a:t>
            </a:r>
            <a:r>
              <a:rPr kumimoji="0" sz="800" b="0" i="0" u="none" strike="noStrike" kern="1200" cap="none" spc="-3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SmPC </a:t>
            </a:r>
            <a:r>
              <a:rPr kumimoji="0" sz="800" b="0" i="0" u="none" strike="noStrike" kern="1200" cap="none" spc="-15" normalizeH="0" baseline="0" noProof="0" dirty="0">
                <a:ln>
                  <a:noFill/>
                </a:ln>
                <a:solidFill>
                  <a:srgbClr val="44546A"/>
                </a:solidFill>
                <a:effectLst/>
                <a:uLnTx/>
                <a:uFillTx/>
                <a:latin typeface="Arial MT"/>
                <a:ea typeface="+mn-ea"/>
                <a:cs typeface="Arial MT"/>
                <a:sym typeface="Arial"/>
              </a:rPr>
              <a:t>TAGRISSO</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(osimertinib)</a:t>
            </a:r>
            <a:endParaRPr kumimoji="0" sz="800" b="0" i="0" u="none" strike="noStrike" kern="1200" cap="none" spc="0" normalizeH="0" baseline="0" noProof="0" dirty="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ts val="865"/>
              </a:lnSpc>
              <a:spcBef>
                <a:spcPts val="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9.</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Solomon, et al. ESMO 2023; 10. US PI OPDIVO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(nivolumab);</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25" normalizeH="0" baseline="0" noProof="0" dirty="0">
                <a:ln>
                  <a:noFill/>
                </a:ln>
                <a:solidFill>
                  <a:srgbClr val="44546A"/>
                </a:solidFill>
                <a:effectLst/>
                <a:uLnTx/>
                <a:uFillTx/>
                <a:latin typeface="Arial MT"/>
                <a:ea typeface="+mn-ea"/>
                <a:cs typeface="Arial MT"/>
                <a:sym typeface="Arial"/>
              </a:rPr>
              <a:t>11.</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EMA</a:t>
            </a:r>
            <a:r>
              <a:rPr kumimoji="0" sz="800" b="0" i="0" u="none" strike="noStrike" kern="1200" cap="none" spc="-5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SmPC OPDIVO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(nivolumab);</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12.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Merck</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press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release</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(16</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October 2023; KEYNOTE-671)</a:t>
            </a:r>
            <a:endParaRPr kumimoji="0" sz="800" b="0" i="0" u="none" strike="noStrike" kern="1200" cap="none" spc="0" normalizeH="0" baseline="0" noProof="0" dirty="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ts val="910"/>
              </a:lnSpc>
              <a:spcBef>
                <a:spcPts val="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13.</a:t>
            </a:r>
            <a:r>
              <a:rPr kumimoji="0" sz="8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AstraZeneca</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press</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release</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(09 March</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2023;</a:t>
            </a:r>
            <a:r>
              <a:rPr kumimoji="0" sz="8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AEGEAN);</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14.</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Bristol</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Myers</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Squibb</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press</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release</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(22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September</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2023;</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CheckMate</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77T);</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15.</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10" normalizeH="0" baseline="0" noProof="0" dirty="0">
                <a:ln>
                  <a:noFill/>
                </a:ln>
                <a:solidFill>
                  <a:srgbClr val="44546A"/>
                </a:solidFill>
                <a:effectLst/>
                <a:uLnTx/>
                <a:uFillTx/>
                <a:latin typeface="Arial MT"/>
                <a:ea typeface="+mn-ea"/>
                <a:cs typeface="Arial MT"/>
                <a:sym typeface="Arial"/>
                <a:hlinkClick r:id="rId10"/>
              </a:rPr>
              <a:t>https://www.clinicaltrials.gov/study/NCT03456063</a:t>
            </a:r>
            <a:endParaRPr kumimoji="0" sz="800" b="0" i="0" u="none" strike="noStrike" kern="1200" cap="none" spc="0" normalizeH="0" baseline="0" noProof="0" dirty="0">
              <a:ln>
                <a:noFill/>
              </a:ln>
              <a:solidFill>
                <a:prstClr val="black"/>
              </a:solidFill>
              <a:effectLst/>
              <a:uLnTx/>
              <a:uFillTx/>
              <a:latin typeface="Arial MT"/>
              <a:ea typeface="+mn-ea"/>
              <a:cs typeface="Arial MT"/>
              <a:sym typeface="Arial"/>
            </a:endParaRPr>
          </a:p>
        </p:txBody>
      </p:sp>
      <p:sp>
        <p:nvSpPr>
          <p:cNvPr id="24" name="object 24"/>
          <p:cNvSpPr/>
          <p:nvPr/>
        </p:nvSpPr>
        <p:spPr>
          <a:xfrm>
            <a:off x="2689961" y="1371447"/>
            <a:ext cx="7416800" cy="360045"/>
          </a:xfrm>
          <a:custGeom>
            <a:avLst/>
            <a:gdLst/>
            <a:ahLst/>
            <a:cxnLst/>
            <a:rect l="l" t="t" r="r" b="b"/>
            <a:pathLst>
              <a:path w="7416800" h="360044">
                <a:moveTo>
                  <a:pt x="3024365" y="180009"/>
                </a:moveTo>
                <a:lnTo>
                  <a:pt x="2864739" y="0"/>
                </a:lnTo>
                <a:lnTo>
                  <a:pt x="0" y="0"/>
                </a:lnTo>
                <a:lnTo>
                  <a:pt x="0" y="360006"/>
                </a:lnTo>
                <a:lnTo>
                  <a:pt x="2864739" y="360006"/>
                </a:lnTo>
                <a:lnTo>
                  <a:pt x="3024365" y="180009"/>
                </a:lnTo>
                <a:close/>
              </a:path>
              <a:path w="7416800" h="360044">
                <a:moveTo>
                  <a:pt x="7165162" y="179997"/>
                </a:moveTo>
                <a:lnTo>
                  <a:pt x="7012051" y="0"/>
                </a:lnTo>
                <a:lnTo>
                  <a:pt x="3171012" y="0"/>
                </a:lnTo>
                <a:lnTo>
                  <a:pt x="3324110" y="179997"/>
                </a:lnTo>
                <a:lnTo>
                  <a:pt x="3171012" y="359994"/>
                </a:lnTo>
                <a:lnTo>
                  <a:pt x="7012051" y="359994"/>
                </a:lnTo>
                <a:lnTo>
                  <a:pt x="7165162" y="179997"/>
                </a:lnTo>
                <a:close/>
              </a:path>
              <a:path w="7416800" h="360044">
                <a:moveTo>
                  <a:pt x="7295959" y="179997"/>
                </a:moveTo>
                <a:lnTo>
                  <a:pt x="7137667" y="0"/>
                </a:lnTo>
                <a:lnTo>
                  <a:pt x="7065251" y="0"/>
                </a:lnTo>
                <a:lnTo>
                  <a:pt x="7223544" y="179997"/>
                </a:lnTo>
                <a:lnTo>
                  <a:pt x="7065251" y="359994"/>
                </a:lnTo>
                <a:lnTo>
                  <a:pt x="7137667" y="359994"/>
                </a:lnTo>
                <a:lnTo>
                  <a:pt x="7295959" y="179997"/>
                </a:lnTo>
                <a:close/>
              </a:path>
              <a:path w="7416800" h="360044">
                <a:moveTo>
                  <a:pt x="7416787" y="179997"/>
                </a:moveTo>
                <a:lnTo>
                  <a:pt x="7258494" y="0"/>
                </a:lnTo>
                <a:lnTo>
                  <a:pt x="7186092" y="0"/>
                </a:lnTo>
                <a:lnTo>
                  <a:pt x="7344384" y="179997"/>
                </a:lnTo>
                <a:lnTo>
                  <a:pt x="7186092" y="359994"/>
                </a:lnTo>
                <a:lnTo>
                  <a:pt x="7258494" y="359994"/>
                </a:lnTo>
                <a:lnTo>
                  <a:pt x="7416787" y="179997"/>
                </a:lnTo>
                <a:close/>
              </a:path>
            </a:pathLst>
          </a:custGeom>
          <a:solidFill>
            <a:srgbClr val="445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5" name="object 25"/>
          <p:cNvSpPr/>
          <p:nvPr/>
        </p:nvSpPr>
        <p:spPr>
          <a:xfrm>
            <a:off x="4915617" y="5468092"/>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6" name="object 26"/>
          <p:cNvSpPr txBox="1"/>
          <p:nvPr/>
        </p:nvSpPr>
        <p:spPr>
          <a:xfrm>
            <a:off x="5608984" y="5551656"/>
            <a:ext cx="6007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Surgery</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7" name="object 27"/>
          <p:cNvSpPr/>
          <p:nvPr/>
        </p:nvSpPr>
        <p:spPr>
          <a:xfrm>
            <a:off x="4915617" y="4893767"/>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8" name="object 28"/>
          <p:cNvSpPr txBox="1"/>
          <p:nvPr/>
        </p:nvSpPr>
        <p:spPr>
          <a:xfrm>
            <a:off x="5608984" y="2779941"/>
            <a:ext cx="6007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Surgery</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9" name="object 29"/>
          <p:cNvSpPr/>
          <p:nvPr/>
        </p:nvSpPr>
        <p:spPr>
          <a:xfrm>
            <a:off x="2714558" y="5468092"/>
            <a:ext cx="1620520" cy="387985"/>
          </a:xfrm>
          <a:custGeom>
            <a:avLst/>
            <a:gdLst/>
            <a:ahLst/>
            <a:cxnLst/>
            <a:rect l="l" t="t" r="r" b="b"/>
            <a:pathLst>
              <a:path w="1620520" h="387985">
                <a:moveTo>
                  <a:pt x="1555398" y="387599"/>
                </a:moveTo>
                <a:lnTo>
                  <a:pt x="64601" y="387599"/>
                </a:lnTo>
                <a:lnTo>
                  <a:pt x="39455" y="382523"/>
                </a:lnTo>
                <a:lnTo>
                  <a:pt x="18921" y="368678"/>
                </a:lnTo>
                <a:lnTo>
                  <a:pt x="5076" y="348144"/>
                </a:lnTo>
                <a:lnTo>
                  <a:pt x="0" y="322998"/>
                </a:lnTo>
                <a:lnTo>
                  <a:pt x="0" y="64600"/>
                </a:lnTo>
                <a:lnTo>
                  <a:pt x="5076" y="39455"/>
                </a:lnTo>
                <a:lnTo>
                  <a:pt x="18921" y="18921"/>
                </a:lnTo>
                <a:lnTo>
                  <a:pt x="39455" y="5076"/>
                </a:lnTo>
                <a:lnTo>
                  <a:pt x="64601" y="0"/>
                </a:lnTo>
                <a:lnTo>
                  <a:pt x="1555398" y="0"/>
                </a:lnTo>
                <a:lnTo>
                  <a:pt x="1601078" y="18920"/>
                </a:lnTo>
                <a:lnTo>
                  <a:pt x="1619999" y="64600"/>
                </a:lnTo>
                <a:lnTo>
                  <a:pt x="1619999" y="322998"/>
                </a:lnTo>
                <a:lnTo>
                  <a:pt x="1614923" y="348144"/>
                </a:lnTo>
                <a:lnTo>
                  <a:pt x="1601078" y="368678"/>
                </a:lnTo>
                <a:lnTo>
                  <a:pt x="1580544" y="382523"/>
                </a:lnTo>
                <a:lnTo>
                  <a:pt x="1555398" y="387599"/>
                </a:lnTo>
                <a:close/>
              </a:path>
            </a:pathLst>
          </a:custGeom>
          <a:solidFill>
            <a:srgbClr val="0223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0" name="object 30"/>
          <p:cNvSpPr txBox="1"/>
          <p:nvPr/>
        </p:nvSpPr>
        <p:spPr>
          <a:xfrm>
            <a:off x="3056668" y="5551656"/>
            <a:ext cx="93535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CIT</a:t>
            </a:r>
            <a:r>
              <a:rPr kumimoji="0" sz="1200" b="1" i="0" u="none" strike="noStrike" kern="1200" cap="none" spc="-45" normalizeH="0" baseline="0" noProof="0" dirty="0">
                <a:ln>
                  <a:noFill/>
                </a:ln>
                <a:solidFill>
                  <a:srgbClr val="FFFFFF"/>
                </a:solidFill>
                <a:effectLst/>
                <a:uLnTx/>
                <a:uFillTx/>
                <a:latin typeface="Arial"/>
                <a:ea typeface="+mn-ea"/>
                <a:cs typeface="Arial"/>
                <a:sym typeface="Arial"/>
              </a:rPr>
              <a:t> </a:t>
            </a:r>
            <a:r>
              <a:rPr kumimoji="0" sz="1200" b="1" i="0" u="none" strike="noStrike" kern="1200" cap="none" spc="0" normalizeH="0" baseline="0" noProof="0" dirty="0">
                <a:ln>
                  <a:noFill/>
                </a:ln>
                <a:solidFill>
                  <a:srgbClr val="FFFFFF"/>
                </a:solidFill>
                <a:effectLst/>
                <a:uLnTx/>
                <a:uFillTx/>
                <a:latin typeface="Arial"/>
                <a:ea typeface="+mn-ea"/>
                <a:cs typeface="Arial"/>
                <a:sym typeface="Arial"/>
              </a:rPr>
              <a:t>+</a:t>
            </a:r>
            <a:r>
              <a:rPr kumimoji="0" sz="1200" b="1" i="0" u="none" strike="noStrike" kern="1200" cap="none" spc="-45" normalizeH="0" baseline="0" noProof="0" dirty="0">
                <a:ln>
                  <a:noFill/>
                </a:ln>
                <a:solidFill>
                  <a:srgbClr val="FFFFFF"/>
                </a:solidFill>
                <a:effectLst/>
                <a:uLnTx/>
                <a:uFillTx/>
                <a:latin typeface="Arial"/>
                <a:ea typeface="+mn-ea"/>
                <a:cs typeface="Arial"/>
                <a:sym typeface="Arial"/>
              </a:rPr>
              <a:t> </a:t>
            </a: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chemo</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1" name="object 31"/>
          <p:cNvSpPr/>
          <p:nvPr/>
        </p:nvSpPr>
        <p:spPr>
          <a:xfrm>
            <a:off x="2714558" y="4893767"/>
            <a:ext cx="1620520" cy="387985"/>
          </a:xfrm>
          <a:custGeom>
            <a:avLst/>
            <a:gdLst/>
            <a:ahLst/>
            <a:cxnLst/>
            <a:rect l="l" t="t" r="r" b="b"/>
            <a:pathLst>
              <a:path w="1620520" h="387985">
                <a:moveTo>
                  <a:pt x="1555398" y="387599"/>
                </a:moveTo>
                <a:lnTo>
                  <a:pt x="64601" y="387599"/>
                </a:lnTo>
                <a:lnTo>
                  <a:pt x="39455" y="382523"/>
                </a:lnTo>
                <a:lnTo>
                  <a:pt x="18921" y="368678"/>
                </a:lnTo>
                <a:lnTo>
                  <a:pt x="5076" y="348144"/>
                </a:lnTo>
                <a:lnTo>
                  <a:pt x="0" y="322998"/>
                </a:lnTo>
                <a:lnTo>
                  <a:pt x="0" y="64600"/>
                </a:lnTo>
                <a:lnTo>
                  <a:pt x="5076" y="39455"/>
                </a:lnTo>
                <a:lnTo>
                  <a:pt x="18921" y="18921"/>
                </a:lnTo>
                <a:lnTo>
                  <a:pt x="39455" y="5076"/>
                </a:lnTo>
                <a:lnTo>
                  <a:pt x="64601" y="0"/>
                </a:lnTo>
                <a:lnTo>
                  <a:pt x="1555398" y="0"/>
                </a:lnTo>
                <a:lnTo>
                  <a:pt x="1601078" y="18920"/>
                </a:lnTo>
                <a:lnTo>
                  <a:pt x="1619999" y="64600"/>
                </a:lnTo>
                <a:lnTo>
                  <a:pt x="1619999" y="322998"/>
                </a:lnTo>
                <a:lnTo>
                  <a:pt x="1614923" y="348144"/>
                </a:lnTo>
                <a:lnTo>
                  <a:pt x="1601078" y="368678"/>
                </a:lnTo>
                <a:lnTo>
                  <a:pt x="1580544" y="382523"/>
                </a:lnTo>
                <a:lnTo>
                  <a:pt x="1555398" y="387599"/>
                </a:lnTo>
                <a:close/>
              </a:path>
            </a:pathLst>
          </a:custGeom>
          <a:solidFill>
            <a:srgbClr val="0223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2" name="object 32"/>
          <p:cNvSpPr txBox="1"/>
          <p:nvPr/>
        </p:nvSpPr>
        <p:spPr>
          <a:xfrm>
            <a:off x="2747201" y="4473187"/>
            <a:ext cx="3772535" cy="71247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Neoadjuvant/perioperative</a:t>
            </a:r>
            <a:r>
              <a:rPr kumimoji="0" sz="1600" b="1" i="0" u="none" strike="noStrike" kern="1200" cap="none" spc="-6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approaches</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tab pos="2552065" algn="l"/>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CIT </a:t>
            </a:r>
            <a:r>
              <a:rPr kumimoji="0" sz="1200" b="1" i="0" u="none" strike="noStrike" kern="1200" cap="none" spc="0" normalizeH="0" baseline="0" noProof="0" dirty="0">
                <a:ln>
                  <a:noFill/>
                </a:ln>
                <a:solidFill>
                  <a:srgbClr val="FFFFFF"/>
                </a:solidFill>
                <a:effectLst/>
                <a:uLnTx/>
                <a:uFillTx/>
                <a:latin typeface="Arial"/>
                <a:ea typeface="+mn-ea"/>
                <a:cs typeface="Arial"/>
                <a:sym typeface="Arial"/>
              </a:rPr>
              <a:t>+</a:t>
            </a: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 chemo	Surgery</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3" name="object 33"/>
          <p:cNvSpPr/>
          <p:nvPr/>
        </p:nvSpPr>
        <p:spPr>
          <a:xfrm>
            <a:off x="8393359" y="5468092"/>
            <a:ext cx="1620520" cy="387985"/>
          </a:xfrm>
          <a:custGeom>
            <a:avLst/>
            <a:gdLst/>
            <a:ahLst/>
            <a:cxnLst/>
            <a:rect l="l" t="t" r="r" b="b"/>
            <a:pathLst>
              <a:path w="1620520" h="387985">
                <a:moveTo>
                  <a:pt x="1555398" y="387599"/>
                </a:moveTo>
                <a:lnTo>
                  <a:pt x="64600" y="387599"/>
                </a:lnTo>
                <a:lnTo>
                  <a:pt x="39455" y="382523"/>
                </a:lnTo>
                <a:lnTo>
                  <a:pt x="18921" y="368678"/>
                </a:lnTo>
                <a:lnTo>
                  <a:pt x="5076" y="348144"/>
                </a:lnTo>
                <a:lnTo>
                  <a:pt x="0" y="322998"/>
                </a:lnTo>
                <a:lnTo>
                  <a:pt x="0" y="64600"/>
                </a:lnTo>
                <a:lnTo>
                  <a:pt x="5076" y="39455"/>
                </a:lnTo>
                <a:lnTo>
                  <a:pt x="18921" y="18921"/>
                </a:lnTo>
                <a:lnTo>
                  <a:pt x="39455" y="5076"/>
                </a:lnTo>
                <a:lnTo>
                  <a:pt x="64600" y="0"/>
                </a:lnTo>
                <a:lnTo>
                  <a:pt x="1555398" y="0"/>
                </a:lnTo>
                <a:lnTo>
                  <a:pt x="1601078" y="18920"/>
                </a:lnTo>
                <a:lnTo>
                  <a:pt x="1619999" y="64600"/>
                </a:lnTo>
                <a:lnTo>
                  <a:pt x="1619999" y="322998"/>
                </a:lnTo>
                <a:lnTo>
                  <a:pt x="1614923" y="348144"/>
                </a:lnTo>
                <a:lnTo>
                  <a:pt x="1601078" y="368678"/>
                </a:lnTo>
                <a:lnTo>
                  <a:pt x="1580544" y="382523"/>
                </a:lnTo>
                <a:lnTo>
                  <a:pt x="1555398" y="387599"/>
                </a:lnTo>
                <a:close/>
              </a:path>
            </a:pathLst>
          </a:custGeom>
          <a:solidFill>
            <a:srgbClr val="0B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4" name="object 34"/>
          <p:cNvSpPr txBox="1"/>
          <p:nvPr/>
        </p:nvSpPr>
        <p:spPr>
          <a:xfrm>
            <a:off x="9067914" y="5551656"/>
            <a:ext cx="2711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CIT</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5" name="object 35"/>
          <p:cNvSpPr/>
          <p:nvPr/>
        </p:nvSpPr>
        <p:spPr>
          <a:xfrm>
            <a:off x="8393359" y="2699472"/>
            <a:ext cx="1620520" cy="387985"/>
          </a:xfrm>
          <a:custGeom>
            <a:avLst/>
            <a:gdLst/>
            <a:ahLst/>
            <a:cxnLst/>
            <a:rect l="l" t="t" r="r" b="b"/>
            <a:pathLst>
              <a:path w="1620520" h="387985">
                <a:moveTo>
                  <a:pt x="1555398" y="387599"/>
                </a:moveTo>
                <a:lnTo>
                  <a:pt x="64600" y="387599"/>
                </a:lnTo>
                <a:lnTo>
                  <a:pt x="39455" y="382523"/>
                </a:lnTo>
                <a:lnTo>
                  <a:pt x="18921" y="368678"/>
                </a:lnTo>
                <a:lnTo>
                  <a:pt x="5076" y="348144"/>
                </a:lnTo>
                <a:lnTo>
                  <a:pt x="0" y="322998"/>
                </a:lnTo>
                <a:lnTo>
                  <a:pt x="0" y="64601"/>
                </a:lnTo>
                <a:lnTo>
                  <a:pt x="5076" y="39455"/>
                </a:lnTo>
                <a:lnTo>
                  <a:pt x="18921" y="18921"/>
                </a:lnTo>
                <a:lnTo>
                  <a:pt x="39455" y="5076"/>
                </a:lnTo>
                <a:lnTo>
                  <a:pt x="64600" y="0"/>
                </a:lnTo>
                <a:lnTo>
                  <a:pt x="1555398" y="0"/>
                </a:lnTo>
                <a:lnTo>
                  <a:pt x="1601078" y="18921"/>
                </a:lnTo>
                <a:lnTo>
                  <a:pt x="1619999" y="64601"/>
                </a:lnTo>
                <a:lnTo>
                  <a:pt x="1619999" y="322998"/>
                </a:lnTo>
                <a:lnTo>
                  <a:pt x="1614923" y="348144"/>
                </a:lnTo>
                <a:lnTo>
                  <a:pt x="1601078" y="368678"/>
                </a:lnTo>
                <a:lnTo>
                  <a:pt x="1580544" y="382523"/>
                </a:lnTo>
                <a:lnTo>
                  <a:pt x="1555398" y="387599"/>
                </a:lnTo>
                <a:close/>
              </a:path>
            </a:pathLst>
          </a:custGeom>
          <a:solidFill>
            <a:srgbClr val="0B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6" name="object 36"/>
          <p:cNvSpPr txBox="1"/>
          <p:nvPr/>
        </p:nvSpPr>
        <p:spPr>
          <a:xfrm>
            <a:off x="9067914" y="2783035"/>
            <a:ext cx="2711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CIT</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7" name="object 37"/>
          <p:cNvSpPr/>
          <p:nvPr/>
        </p:nvSpPr>
        <p:spPr>
          <a:xfrm>
            <a:off x="4915617" y="2196346"/>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8" name="object 38"/>
          <p:cNvSpPr/>
          <p:nvPr/>
        </p:nvSpPr>
        <p:spPr>
          <a:xfrm>
            <a:off x="8393359" y="2196346"/>
            <a:ext cx="1620520" cy="387985"/>
          </a:xfrm>
          <a:custGeom>
            <a:avLst/>
            <a:gdLst/>
            <a:ahLst/>
            <a:cxnLst/>
            <a:rect l="l" t="t" r="r" b="b"/>
            <a:pathLst>
              <a:path w="1620520" h="387985">
                <a:moveTo>
                  <a:pt x="1555398" y="387599"/>
                </a:moveTo>
                <a:lnTo>
                  <a:pt x="64600" y="387599"/>
                </a:lnTo>
                <a:lnTo>
                  <a:pt x="39455" y="382523"/>
                </a:lnTo>
                <a:lnTo>
                  <a:pt x="18921" y="368678"/>
                </a:lnTo>
                <a:lnTo>
                  <a:pt x="5076" y="348144"/>
                </a:lnTo>
                <a:lnTo>
                  <a:pt x="0" y="322998"/>
                </a:lnTo>
                <a:lnTo>
                  <a:pt x="0" y="64601"/>
                </a:lnTo>
                <a:lnTo>
                  <a:pt x="5076" y="39455"/>
                </a:lnTo>
                <a:lnTo>
                  <a:pt x="18921" y="18921"/>
                </a:lnTo>
                <a:lnTo>
                  <a:pt x="39455" y="5076"/>
                </a:lnTo>
                <a:lnTo>
                  <a:pt x="64600" y="0"/>
                </a:lnTo>
                <a:lnTo>
                  <a:pt x="1555398" y="0"/>
                </a:lnTo>
                <a:lnTo>
                  <a:pt x="1601078" y="18921"/>
                </a:lnTo>
                <a:lnTo>
                  <a:pt x="1619999" y="64601"/>
                </a:lnTo>
                <a:lnTo>
                  <a:pt x="1619999" y="322998"/>
                </a:lnTo>
                <a:lnTo>
                  <a:pt x="1614923" y="348144"/>
                </a:lnTo>
                <a:lnTo>
                  <a:pt x="1601078" y="368678"/>
                </a:lnTo>
                <a:lnTo>
                  <a:pt x="1580544" y="382523"/>
                </a:lnTo>
                <a:lnTo>
                  <a:pt x="1555398" y="387599"/>
                </a:lnTo>
                <a:close/>
              </a:path>
            </a:pathLst>
          </a:custGeom>
          <a:solidFill>
            <a:srgbClr val="0B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9" name="object 39"/>
          <p:cNvSpPr txBox="1"/>
          <p:nvPr/>
        </p:nvSpPr>
        <p:spPr>
          <a:xfrm>
            <a:off x="9067914" y="2279911"/>
            <a:ext cx="2711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CIT</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0" name="object 40"/>
          <p:cNvSpPr/>
          <p:nvPr/>
        </p:nvSpPr>
        <p:spPr>
          <a:xfrm>
            <a:off x="7228567" y="2196350"/>
            <a:ext cx="795655" cy="387985"/>
          </a:xfrm>
          <a:custGeom>
            <a:avLst/>
            <a:gdLst/>
            <a:ahLst/>
            <a:cxnLst/>
            <a:rect l="l" t="t" r="r" b="b"/>
            <a:pathLst>
              <a:path w="795654" h="387985">
                <a:moveTo>
                  <a:pt x="730697" y="387599"/>
                </a:moveTo>
                <a:lnTo>
                  <a:pt x="64600" y="387599"/>
                </a:lnTo>
                <a:lnTo>
                  <a:pt x="39455" y="382523"/>
                </a:lnTo>
                <a:lnTo>
                  <a:pt x="18920" y="368678"/>
                </a:lnTo>
                <a:lnTo>
                  <a:pt x="5076" y="348144"/>
                </a:lnTo>
                <a:lnTo>
                  <a:pt x="0" y="322998"/>
                </a:lnTo>
                <a:lnTo>
                  <a:pt x="0" y="64601"/>
                </a:lnTo>
                <a:lnTo>
                  <a:pt x="5076" y="39455"/>
                </a:lnTo>
                <a:lnTo>
                  <a:pt x="18920" y="18921"/>
                </a:lnTo>
                <a:lnTo>
                  <a:pt x="39455" y="5076"/>
                </a:lnTo>
                <a:lnTo>
                  <a:pt x="64600" y="0"/>
                </a:lnTo>
                <a:lnTo>
                  <a:pt x="730697" y="0"/>
                </a:lnTo>
                <a:lnTo>
                  <a:pt x="776378" y="18921"/>
                </a:lnTo>
                <a:lnTo>
                  <a:pt x="795299" y="64601"/>
                </a:lnTo>
                <a:lnTo>
                  <a:pt x="795299" y="322998"/>
                </a:lnTo>
                <a:lnTo>
                  <a:pt x="790223" y="348144"/>
                </a:lnTo>
                <a:lnTo>
                  <a:pt x="776378" y="368678"/>
                </a:lnTo>
                <a:lnTo>
                  <a:pt x="755843" y="382523"/>
                </a:lnTo>
                <a:lnTo>
                  <a:pt x="730697" y="387599"/>
                </a:lnTo>
                <a:close/>
              </a:path>
            </a:pathLst>
          </a:custGeom>
          <a:solidFill>
            <a:srgbClr val="BE26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1" name="object 41"/>
          <p:cNvSpPr txBox="1"/>
          <p:nvPr/>
        </p:nvSpPr>
        <p:spPr>
          <a:xfrm>
            <a:off x="2747201" y="1419509"/>
            <a:ext cx="5972810" cy="1068705"/>
          </a:xfrm>
          <a:prstGeom prst="rect">
            <a:avLst/>
          </a:prstGeom>
        </p:spPr>
        <p:txBody>
          <a:bodyPr vert="horz" wrap="square" lIns="0" tIns="14604" rIns="0" bIns="0" rtlCol="0">
            <a:spAutoFit/>
          </a:bodyPr>
          <a:lstStyle/>
          <a:p>
            <a:pPr marL="405765" marR="0" lvl="0" indent="0" algn="l" defTabSz="914400" rtl="0" eaLnBrk="1" fontAlgn="auto" latinLnBrk="0" hangingPunct="1">
              <a:lnSpc>
                <a:spcPct val="100000"/>
              </a:lnSpc>
              <a:spcBef>
                <a:spcPts val="114"/>
              </a:spcBef>
              <a:spcAft>
                <a:spcPts val="0"/>
              </a:spcAft>
              <a:buClrTx/>
              <a:buSzTx/>
              <a:buFontTx/>
              <a:buNone/>
              <a:tabLst>
                <a:tab pos="4262120" algn="l"/>
              </a:tabLst>
              <a:defRPr/>
            </a:pPr>
            <a:r>
              <a:rPr kumimoji="0" sz="1450" b="1" i="0" u="none" strike="noStrike" kern="1200" cap="none" spc="0" normalizeH="0" baseline="0" noProof="0" dirty="0">
                <a:ln>
                  <a:noFill/>
                </a:ln>
                <a:solidFill>
                  <a:srgbClr val="FFFFFF"/>
                </a:solidFill>
                <a:effectLst/>
                <a:uLnTx/>
                <a:uFillTx/>
                <a:latin typeface="Arial"/>
                <a:ea typeface="+mn-ea"/>
                <a:cs typeface="Arial"/>
                <a:sym typeface="Arial"/>
              </a:rPr>
              <a:t>Neoadjuvant</a:t>
            </a:r>
            <a:r>
              <a:rPr kumimoji="0" sz="1450" b="1" i="0" u="none" strike="noStrike" kern="1200" cap="none" spc="25" normalizeH="0" baseline="0" noProof="0" dirty="0">
                <a:ln>
                  <a:noFill/>
                </a:ln>
                <a:solidFill>
                  <a:srgbClr val="FFFFFF"/>
                </a:solidFill>
                <a:effectLst/>
                <a:uLnTx/>
                <a:uFillTx/>
                <a:latin typeface="Arial"/>
                <a:ea typeface="+mn-ea"/>
                <a:cs typeface="Arial"/>
                <a:sym typeface="Arial"/>
              </a:rPr>
              <a:t> </a:t>
            </a:r>
            <a:r>
              <a:rPr kumimoji="0" sz="1450" b="1" i="0" u="none" strike="noStrike" kern="1200" cap="none" spc="5" normalizeH="0" baseline="0" noProof="0" dirty="0">
                <a:ln>
                  <a:noFill/>
                </a:ln>
                <a:solidFill>
                  <a:srgbClr val="FFFFFF"/>
                </a:solidFill>
                <a:effectLst/>
                <a:uLnTx/>
                <a:uFillTx/>
                <a:latin typeface="Arial"/>
                <a:ea typeface="+mn-ea"/>
                <a:cs typeface="Arial"/>
                <a:sym typeface="Arial"/>
              </a:rPr>
              <a:t>treatment	</a:t>
            </a:r>
            <a:r>
              <a:rPr kumimoji="0" sz="1450" b="1" i="0" u="none" strike="noStrike" kern="1200" cap="none" spc="0" normalizeH="0" baseline="0" noProof="0" dirty="0">
                <a:ln>
                  <a:noFill/>
                </a:ln>
                <a:solidFill>
                  <a:srgbClr val="FFFFFF"/>
                </a:solidFill>
                <a:effectLst/>
                <a:uLnTx/>
                <a:uFillTx/>
                <a:latin typeface="Arial"/>
                <a:ea typeface="+mn-ea"/>
                <a:cs typeface="Arial"/>
                <a:sym typeface="Arial"/>
              </a:rPr>
              <a:t>Adjuvant</a:t>
            </a:r>
            <a:r>
              <a:rPr kumimoji="0" sz="1450" b="1" i="0" u="none" strike="noStrike" kern="1200" cap="none" spc="-20" normalizeH="0" baseline="0" noProof="0" dirty="0">
                <a:ln>
                  <a:noFill/>
                </a:ln>
                <a:solidFill>
                  <a:srgbClr val="FFFFFF"/>
                </a:solidFill>
                <a:effectLst/>
                <a:uLnTx/>
                <a:uFillTx/>
                <a:latin typeface="Arial"/>
                <a:ea typeface="+mn-ea"/>
                <a:cs typeface="Arial"/>
                <a:sym typeface="Arial"/>
              </a:rPr>
              <a:t> </a:t>
            </a:r>
            <a:r>
              <a:rPr kumimoji="0" sz="1450" b="1" i="0" u="none" strike="noStrike" kern="1200" cap="none" spc="5" normalizeH="0" baseline="0" noProof="0" dirty="0">
                <a:ln>
                  <a:noFill/>
                </a:ln>
                <a:solidFill>
                  <a:srgbClr val="FFFFFF"/>
                </a:solidFill>
                <a:effectLst/>
                <a:uLnTx/>
                <a:uFillTx/>
                <a:latin typeface="Arial"/>
                <a:ea typeface="+mn-ea"/>
                <a:cs typeface="Arial"/>
                <a:sym typeface="Arial"/>
              </a:rPr>
              <a:t>treatment</a:t>
            </a:r>
            <a:endParaRPr kumimoji="0" sz="145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Adjuvant</a:t>
            </a:r>
            <a:r>
              <a:rPr kumimoji="0" sz="16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600" b="1" i="0" u="none" strike="noStrike" kern="1200" cap="none" spc="-5" normalizeH="0" baseline="0" noProof="0" dirty="0">
                <a:ln>
                  <a:noFill/>
                </a:ln>
                <a:solidFill>
                  <a:srgbClr val="44546A"/>
                </a:solidFill>
                <a:effectLst/>
                <a:uLnTx/>
                <a:uFillTx/>
                <a:latin typeface="Arial"/>
                <a:ea typeface="+mn-ea"/>
                <a:cs typeface="Arial"/>
                <a:sym typeface="Arial"/>
              </a:rPr>
              <a:t>approaches</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a:p>
            <a:pPr marL="2874010" marR="0" lvl="0" indent="0" algn="l" defTabSz="914400" rtl="0" eaLnBrk="1" fontAlgn="auto" latinLnBrk="0" hangingPunct="1">
              <a:lnSpc>
                <a:spcPct val="100000"/>
              </a:lnSpc>
              <a:spcBef>
                <a:spcPts val="1540"/>
              </a:spcBef>
              <a:spcAft>
                <a:spcPts val="0"/>
              </a:spcAft>
              <a:buClrTx/>
              <a:buSzTx/>
              <a:buFontTx/>
              <a:buNone/>
              <a:tabLst>
                <a:tab pos="4620260" algn="l"/>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Surgery	Chemo</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2" name="object 42"/>
          <p:cNvSpPr/>
          <p:nvPr/>
        </p:nvSpPr>
        <p:spPr>
          <a:xfrm>
            <a:off x="7228567" y="2714207"/>
            <a:ext cx="795655" cy="387985"/>
          </a:xfrm>
          <a:custGeom>
            <a:avLst/>
            <a:gdLst/>
            <a:ahLst/>
            <a:cxnLst/>
            <a:rect l="l" t="t" r="r" b="b"/>
            <a:pathLst>
              <a:path w="795654" h="387985">
                <a:moveTo>
                  <a:pt x="730697" y="387599"/>
                </a:moveTo>
                <a:lnTo>
                  <a:pt x="64600" y="387599"/>
                </a:lnTo>
                <a:lnTo>
                  <a:pt x="39455" y="382523"/>
                </a:lnTo>
                <a:lnTo>
                  <a:pt x="18920" y="368678"/>
                </a:lnTo>
                <a:lnTo>
                  <a:pt x="5076" y="348144"/>
                </a:lnTo>
                <a:lnTo>
                  <a:pt x="0" y="322998"/>
                </a:lnTo>
                <a:lnTo>
                  <a:pt x="0" y="64601"/>
                </a:lnTo>
                <a:lnTo>
                  <a:pt x="5076" y="39455"/>
                </a:lnTo>
                <a:lnTo>
                  <a:pt x="18920" y="18921"/>
                </a:lnTo>
                <a:lnTo>
                  <a:pt x="39455" y="5076"/>
                </a:lnTo>
                <a:lnTo>
                  <a:pt x="64600" y="0"/>
                </a:lnTo>
                <a:lnTo>
                  <a:pt x="730697" y="0"/>
                </a:lnTo>
                <a:lnTo>
                  <a:pt x="776378" y="18921"/>
                </a:lnTo>
                <a:lnTo>
                  <a:pt x="795299" y="64601"/>
                </a:lnTo>
                <a:lnTo>
                  <a:pt x="795299" y="322998"/>
                </a:lnTo>
                <a:lnTo>
                  <a:pt x="790223" y="348144"/>
                </a:lnTo>
                <a:lnTo>
                  <a:pt x="776378" y="368678"/>
                </a:lnTo>
                <a:lnTo>
                  <a:pt x="755843" y="382523"/>
                </a:lnTo>
                <a:lnTo>
                  <a:pt x="730697" y="387599"/>
                </a:lnTo>
                <a:close/>
              </a:path>
            </a:pathLst>
          </a:custGeom>
          <a:solidFill>
            <a:srgbClr val="BE26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3" name="object 43"/>
          <p:cNvSpPr/>
          <p:nvPr/>
        </p:nvSpPr>
        <p:spPr>
          <a:xfrm>
            <a:off x="4915617" y="3196407"/>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4" name="object 44"/>
          <p:cNvSpPr txBox="1"/>
          <p:nvPr/>
        </p:nvSpPr>
        <p:spPr>
          <a:xfrm>
            <a:off x="5608984" y="3279971"/>
            <a:ext cx="6007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Surgery</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5" name="object 45"/>
          <p:cNvSpPr/>
          <p:nvPr/>
        </p:nvSpPr>
        <p:spPr>
          <a:xfrm>
            <a:off x="4915617" y="3696436"/>
            <a:ext cx="1988185" cy="387985"/>
          </a:xfrm>
          <a:custGeom>
            <a:avLst/>
            <a:gdLst/>
            <a:ahLst/>
            <a:cxnLst/>
            <a:rect l="l" t="t" r="r" b="b"/>
            <a:pathLst>
              <a:path w="1988184" h="387985">
                <a:moveTo>
                  <a:pt x="1921660" y="387599"/>
                </a:moveTo>
                <a:lnTo>
                  <a:pt x="66438" y="387599"/>
                </a:lnTo>
                <a:lnTo>
                  <a:pt x="40577" y="382378"/>
                </a:lnTo>
                <a:lnTo>
                  <a:pt x="19459" y="368140"/>
                </a:lnTo>
                <a:lnTo>
                  <a:pt x="5221" y="347022"/>
                </a:lnTo>
                <a:lnTo>
                  <a:pt x="0" y="321161"/>
                </a:lnTo>
                <a:lnTo>
                  <a:pt x="0" y="66438"/>
                </a:lnTo>
                <a:lnTo>
                  <a:pt x="5221" y="40577"/>
                </a:lnTo>
                <a:lnTo>
                  <a:pt x="19459" y="19459"/>
                </a:lnTo>
                <a:lnTo>
                  <a:pt x="40577" y="5221"/>
                </a:lnTo>
                <a:lnTo>
                  <a:pt x="66438" y="0"/>
                </a:lnTo>
                <a:lnTo>
                  <a:pt x="1921660" y="0"/>
                </a:lnTo>
                <a:lnTo>
                  <a:pt x="1958521" y="11162"/>
                </a:lnTo>
                <a:lnTo>
                  <a:pt x="1983042" y="41013"/>
                </a:lnTo>
                <a:lnTo>
                  <a:pt x="1988100" y="66438"/>
                </a:lnTo>
                <a:lnTo>
                  <a:pt x="1988100" y="321161"/>
                </a:lnTo>
                <a:lnTo>
                  <a:pt x="1982879" y="347022"/>
                </a:lnTo>
                <a:lnTo>
                  <a:pt x="1968640" y="368140"/>
                </a:lnTo>
                <a:lnTo>
                  <a:pt x="1947521" y="382378"/>
                </a:lnTo>
                <a:lnTo>
                  <a:pt x="1921660" y="387599"/>
                </a:lnTo>
                <a:close/>
              </a:path>
            </a:pathLst>
          </a:custGeom>
          <a:solidFill>
            <a:srgbClr val="AE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6" name="object 46"/>
          <p:cNvSpPr txBox="1"/>
          <p:nvPr/>
        </p:nvSpPr>
        <p:spPr>
          <a:xfrm>
            <a:off x="5608984" y="3780000"/>
            <a:ext cx="6007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Surgery</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7" name="object 47"/>
          <p:cNvSpPr/>
          <p:nvPr/>
        </p:nvSpPr>
        <p:spPr>
          <a:xfrm>
            <a:off x="8393359" y="3187245"/>
            <a:ext cx="1620520" cy="387985"/>
          </a:xfrm>
          <a:custGeom>
            <a:avLst/>
            <a:gdLst/>
            <a:ahLst/>
            <a:cxnLst/>
            <a:rect l="l" t="t" r="r" b="b"/>
            <a:pathLst>
              <a:path w="1620520" h="387985">
                <a:moveTo>
                  <a:pt x="1555398" y="387599"/>
                </a:moveTo>
                <a:lnTo>
                  <a:pt x="64600" y="387599"/>
                </a:lnTo>
                <a:lnTo>
                  <a:pt x="39455" y="382523"/>
                </a:lnTo>
                <a:lnTo>
                  <a:pt x="18921" y="368678"/>
                </a:lnTo>
                <a:lnTo>
                  <a:pt x="5076" y="348144"/>
                </a:lnTo>
                <a:lnTo>
                  <a:pt x="0" y="322998"/>
                </a:lnTo>
                <a:lnTo>
                  <a:pt x="0" y="64601"/>
                </a:lnTo>
                <a:lnTo>
                  <a:pt x="5076" y="39455"/>
                </a:lnTo>
                <a:lnTo>
                  <a:pt x="18921" y="18921"/>
                </a:lnTo>
                <a:lnTo>
                  <a:pt x="39455" y="5076"/>
                </a:lnTo>
                <a:lnTo>
                  <a:pt x="64600" y="0"/>
                </a:lnTo>
                <a:lnTo>
                  <a:pt x="1555398" y="0"/>
                </a:lnTo>
                <a:lnTo>
                  <a:pt x="1601078" y="18921"/>
                </a:lnTo>
                <a:lnTo>
                  <a:pt x="1619999" y="64601"/>
                </a:lnTo>
                <a:lnTo>
                  <a:pt x="1619999" y="322998"/>
                </a:lnTo>
                <a:lnTo>
                  <a:pt x="1614923" y="348144"/>
                </a:lnTo>
                <a:lnTo>
                  <a:pt x="1601078" y="368678"/>
                </a:lnTo>
                <a:lnTo>
                  <a:pt x="1580544" y="382523"/>
                </a:lnTo>
                <a:lnTo>
                  <a:pt x="1555398" y="387599"/>
                </a:lnTo>
                <a:close/>
              </a:path>
            </a:pathLst>
          </a:custGeom>
          <a:solidFill>
            <a:srgbClr val="E085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8" name="object 48"/>
          <p:cNvSpPr txBox="1"/>
          <p:nvPr/>
        </p:nvSpPr>
        <p:spPr>
          <a:xfrm>
            <a:off x="8835073" y="3270810"/>
            <a:ext cx="73533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EGFR</a:t>
            </a:r>
            <a:r>
              <a:rPr kumimoji="0" sz="1200" b="1" i="0" u="none" strike="noStrike" kern="1200" cap="none" spc="-75" normalizeH="0" baseline="0" noProof="0" dirty="0">
                <a:ln>
                  <a:noFill/>
                </a:ln>
                <a:solidFill>
                  <a:srgbClr val="FFFFFF"/>
                </a:solidFill>
                <a:effectLst/>
                <a:uLnTx/>
                <a:uFillTx/>
                <a:latin typeface="Arial"/>
                <a:ea typeface="+mn-ea"/>
                <a:cs typeface="Arial"/>
                <a:sym typeface="Arial"/>
              </a:rPr>
              <a:t> </a:t>
            </a: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TKI</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9" name="object 49"/>
          <p:cNvSpPr/>
          <p:nvPr/>
        </p:nvSpPr>
        <p:spPr>
          <a:xfrm>
            <a:off x="7228567" y="3197466"/>
            <a:ext cx="795655" cy="387985"/>
          </a:xfrm>
          <a:custGeom>
            <a:avLst/>
            <a:gdLst/>
            <a:ahLst/>
            <a:cxnLst/>
            <a:rect l="l" t="t" r="r" b="b"/>
            <a:pathLst>
              <a:path w="795654" h="387985">
                <a:moveTo>
                  <a:pt x="730697" y="387599"/>
                </a:moveTo>
                <a:lnTo>
                  <a:pt x="64600" y="387599"/>
                </a:lnTo>
                <a:lnTo>
                  <a:pt x="39455" y="382523"/>
                </a:lnTo>
                <a:lnTo>
                  <a:pt x="18920" y="368678"/>
                </a:lnTo>
                <a:lnTo>
                  <a:pt x="5076" y="348144"/>
                </a:lnTo>
                <a:lnTo>
                  <a:pt x="0" y="322998"/>
                </a:lnTo>
                <a:lnTo>
                  <a:pt x="0" y="64601"/>
                </a:lnTo>
                <a:lnTo>
                  <a:pt x="5076" y="39455"/>
                </a:lnTo>
                <a:lnTo>
                  <a:pt x="18920" y="18921"/>
                </a:lnTo>
                <a:lnTo>
                  <a:pt x="39455" y="5076"/>
                </a:lnTo>
                <a:lnTo>
                  <a:pt x="64600" y="0"/>
                </a:lnTo>
                <a:lnTo>
                  <a:pt x="730697" y="0"/>
                </a:lnTo>
                <a:lnTo>
                  <a:pt x="776378" y="18921"/>
                </a:lnTo>
                <a:lnTo>
                  <a:pt x="795299" y="64601"/>
                </a:lnTo>
                <a:lnTo>
                  <a:pt x="795299" y="322998"/>
                </a:lnTo>
                <a:lnTo>
                  <a:pt x="790223" y="348144"/>
                </a:lnTo>
                <a:lnTo>
                  <a:pt x="776378" y="368678"/>
                </a:lnTo>
                <a:lnTo>
                  <a:pt x="755843" y="382523"/>
                </a:lnTo>
                <a:lnTo>
                  <a:pt x="730697" y="387599"/>
                </a:lnTo>
                <a:close/>
              </a:path>
            </a:pathLst>
          </a:custGeom>
          <a:solidFill>
            <a:srgbClr val="BE26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0" name="object 50"/>
          <p:cNvSpPr txBox="1"/>
          <p:nvPr/>
        </p:nvSpPr>
        <p:spPr>
          <a:xfrm>
            <a:off x="7304512" y="2706330"/>
            <a:ext cx="641985" cy="875030"/>
          </a:xfrm>
          <a:prstGeom prst="rect">
            <a:avLst/>
          </a:prstGeom>
        </p:spPr>
        <p:txBody>
          <a:bodyPr vert="horz" wrap="square" lIns="0" tIns="12700" rIns="0" bIns="0" rtlCol="0">
            <a:spAutoFit/>
          </a:bodyPr>
          <a:lstStyle/>
          <a:p>
            <a:pPr marL="75565" marR="5080" lvl="0" indent="-6350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Optional  chemo</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a:p>
            <a:pPr marL="75565" marR="5080" lvl="0" indent="-63500" algn="l" defTabSz="914400" rtl="0" eaLnBrk="1" fontAlgn="auto" latinLnBrk="0" hangingPunct="1">
              <a:lnSpc>
                <a:spcPct val="100000"/>
              </a:lnSpc>
              <a:spcBef>
                <a:spcPts val="925"/>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Optional  chemo</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51" name="object 51"/>
          <p:cNvSpPr/>
          <p:nvPr/>
        </p:nvSpPr>
        <p:spPr>
          <a:xfrm>
            <a:off x="8393359" y="3690370"/>
            <a:ext cx="1604645" cy="387985"/>
          </a:xfrm>
          <a:custGeom>
            <a:avLst/>
            <a:gdLst/>
            <a:ahLst/>
            <a:cxnLst/>
            <a:rect l="l" t="t" r="r" b="b"/>
            <a:pathLst>
              <a:path w="1604645" h="387985">
                <a:moveTo>
                  <a:pt x="1539798" y="387599"/>
                </a:moveTo>
                <a:lnTo>
                  <a:pt x="64600" y="387599"/>
                </a:lnTo>
                <a:lnTo>
                  <a:pt x="39455" y="382523"/>
                </a:lnTo>
                <a:lnTo>
                  <a:pt x="18921" y="368678"/>
                </a:lnTo>
                <a:lnTo>
                  <a:pt x="5076" y="348144"/>
                </a:lnTo>
                <a:lnTo>
                  <a:pt x="0" y="322998"/>
                </a:lnTo>
                <a:lnTo>
                  <a:pt x="0" y="64601"/>
                </a:lnTo>
                <a:lnTo>
                  <a:pt x="5076" y="39455"/>
                </a:lnTo>
                <a:lnTo>
                  <a:pt x="18921" y="18921"/>
                </a:lnTo>
                <a:lnTo>
                  <a:pt x="39455" y="5076"/>
                </a:lnTo>
                <a:lnTo>
                  <a:pt x="64600" y="0"/>
                </a:lnTo>
                <a:lnTo>
                  <a:pt x="1539798" y="0"/>
                </a:lnTo>
                <a:lnTo>
                  <a:pt x="1585478" y="18921"/>
                </a:lnTo>
                <a:lnTo>
                  <a:pt x="1604399" y="64601"/>
                </a:lnTo>
                <a:lnTo>
                  <a:pt x="1604399" y="322998"/>
                </a:lnTo>
                <a:lnTo>
                  <a:pt x="1599323" y="348144"/>
                </a:lnTo>
                <a:lnTo>
                  <a:pt x="1585478" y="368678"/>
                </a:lnTo>
                <a:lnTo>
                  <a:pt x="1564944" y="382523"/>
                </a:lnTo>
                <a:lnTo>
                  <a:pt x="1539798" y="387599"/>
                </a:lnTo>
                <a:close/>
              </a:path>
            </a:pathLst>
          </a:custGeom>
          <a:solidFill>
            <a:srgbClr val="7D00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 name="object 52"/>
          <p:cNvSpPr txBox="1"/>
          <p:nvPr/>
        </p:nvSpPr>
        <p:spPr>
          <a:xfrm>
            <a:off x="8882339" y="3773935"/>
            <a:ext cx="6261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ALK</a:t>
            </a:r>
            <a:r>
              <a:rPr kumimoji="0" sz="1200" b="1" i="0" u="none" strike="noStrike" kern="1200" cap="none" spc="-75" normalizeH="0" baseline="0" noProof="0" dirty="0">
                <a:ln>
                  <a:noFill/>
                </a:ln>
                <a:solidFill>
                  <a:srgbClr val="FFFFFF"/>
                </a:solidFill>
                <a:effectLst/>
                <a:uLnTx/>
                <a:uFillTx/>
                <a:latin typeface="Arial"/>
                <a:ea typeface="+mn-ea"/>
                <a:cs typeface="Arial"/>
                <a:sym typeface="Arial"/>
              </a:rPr>
              <a:t> </a:t>
            </a:r>
            <a:r>
              <a:rPr kumimoji="0" sz="1200" b="1" i="0" u="none" strike="noStrike" kern="1200" cap="none" spc="-5" normalizeH="0" baseline="0" noProof="0" dirty="0">
                <a:ln>
                  <a:noFill/>
                </a:ln>
                <a:solidFill>
                  <a:srgbClr val="FFFFFF"/>
                </a:solidFill>
                <a:effectLst/>
                <a:uLnTx/>
                <a:uFillTx/>
                <a:latin typeface="Arial"/>
                <a:ea typeface="+mn-ea"/>
                <a:cs typeface="Arial"/>
                <a:sym typeface="Arial"/>
              </a:rPr>
              <a:t>TKI</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53" name="object 53"/>
          <p:cNvSpPr txBox="1"/>
          <p:nvPr/>
        </p:nvSpPr>
        <p:spPr>
          <a:xfrm>
            <a:off x="599790" y="3273328"/>
            <a:ext cx="87820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ADAURA</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7,8</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pic>
        <p:nvPicPr>
          <p:cNvPr id="54" name="object 54"/>
          <p:cNvPicPr/>
          <p:nvPr/>
        </p:nvPicPr>
        <p:blipFill>
          <a:blip r:embed="rId11" cstate="print"/>
          <a:stretch>
            <a:fillRect/>
          </a:stretch>
        </p:blipFill>
        <p:spPr>
          <a:xfrm>
            <a:off x="2047043" y="3263182"/>
            <a:ext cx="487323" cy="252002"/>
          </a:xfrm>
          <a:prstGeom prst="rect">
            <a:avLst/>
          </a:prstGeom>
        </p:spPr>
      </p:pic>
      <p:sp>
        <p:nvSpPr>
          <p:cNvPr id="55" name="object 55"/>
          <p:cNvSpPr txBox="1"/>
          <p:nvPr/>
        </p:nvSpPr>
        <p:spPr>
          <a:xfrm>
            <a:off x="10148491" y="3769149"/>
            <a:ext cx="59880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ALINA</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9</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sp>
        <p:nvSpPr>
          <p:cNvPr id="56" name="object 56"/>
          <p:cNvSpPr txBox="1"/>
          <p:nvPr/>
        </p:nvSpPr>
        <p:spPr>
          <a:xfrm>
            <a:off x="599790" y="2268813"/>
            <a:ext cx="109029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IMpower010</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1,2</a:t>
            </a:r>
            <a:endParaRPr kumimoji="0" sz="1200" b="0" i="0" u="none" strike="noStrike" kern="1200" cap="none" spc="0" normalizeH="0" baseline="31250" noProof="0" dirty="0">
              <a:ln>
                <a:noFill/>
              </a:ln>
              <a:solidFill>
                <a:prstClr val="black"/>
              </a:solidFill>
              <a:effectLst/>
              <a:uLnTx/>
              <a:uFillTx/>
              <a:latin typeface="Arial MT"/>
              <a:ea typeface="+mn-ea"/>
              <a:cs typeface="Arial MT"/>
              <a:sym typeface="Arial"/>
            </a:endParaRPr>
          </a:p>
        </p:txBody>
      </p:sp>
      <p:pic>
        <p:nvPicPr>
          <p:cNvPr id="57" name="object 57"/>
          <p:cNvPicPr/>
          <p:nvPr/>
        </p:nvPicPr>
        <p:blipFill>
          <a:blip r:embed="rId11" cstate="print"/>
          <a:stretch>
            <a:fillRect/>
          </a:stretch>
        </p:blipFill>
        <p:spPr>
          <a:xfrm>
            <a:off x="2037620" y="2268091"/>
            <a:ext cx="487323" cy="252002"/>
          </a:xfrm>
          <a:prstGeom prst="rect">
            <a:avLst/>
          </a:prstGeom>
        </p:spPr>
      </p:pic>
      <p:sp>
        <p:nvSpPr>
          <p:cNvPr id="58" name="object 58"/>
          <p:cNvSpPr txBox="1"/>
          <p:nvPr/>
        </p:nvSpPr>
        <p:spPr>
          <a:xfrm>
            <a:off x="599790" y="2765327"/>
            <a:ext cx="125920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KEYNOTE-091</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3,4</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sp>
        <p:nvSpPr>
          <p:cNvPr id="59" name="object 59"/>
          <p:cNvSpPr txBox="1"/>
          <p:nvPr/>
        </p:nvSpPr>
        <p:spPr>
          <a:xfrm>
            <a:off x="599790" y="4958943"/>
            <a:ext cx="142430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CheckMate</a:t>
            </a:r>
            <a:r>
              <a:rPr kumimoji="0" sz="12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10" normalizeH="0" baseline="0" noProof="0" dirty="0">
                <a:ln>
                  <a:noFill/>
                </a:ln>
                <a:solidFill>
                  <a:srgbClr val="44546A"/>
                </a:solidFill>
                <a:effectLst/>
                <a:uLnTx/>
                <a:uFillTx/>
                <a:latin typeface="Arial"/>
                <a:ea typeface="+mn-ea"/>
                <a:cs typeface="Arial"/>
                <a:sym typeface="Arial"/>
              </a:rPr>
              <a:t>816</a:t>
            </a:r>
            <a:r>
              <a:rPr kumimoji="0" sz="1200" b="0" i="0" u="none" strike="noStrike" kern="1200" cap="none" spc="-15" normalizeH="0" baseline="31250" noProof="0" dirty="0">
                <a:ln>
                  <a:noFill/>
                </a:ln>
                <a:solidFill>
                  <a:srgbClr val="44546A"/>
                </a:solidFill>
                <a:effectLst/>
                <a:uLnTx/>
                <a:uFillTx/>
                <a:latin typeface="Arial MT"/>
                <a:ea typeface="+mn-ea"/>
                <a:cs typeface="Arial MT"/>
                <a:sym typeface="Arial"/>
              </a:rPr>
              <a:t>10,11</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pic>
        <p:nvPicPr>
          <p:cNvPr id="60" name="object 60"/>
          <p:cNvPicPr/>
          <p:nvPr/>
        </p:nvPicPr>
        <p:blipFill>
          <a:blip r:embed="rId11" cstate="print"/>
          <a:stretch>
            <a:fillRect/>
          </a:stretch>
        </p:blipFill>
        <p:spPr>
          <a:xfrm>
            <a:off x="2037618" y="4976621"/>
            <a:ext cx="487323" cy="252002"/>
          </a:xfrm>
          <a:prstGeom prst="rect">
            <a:avLst/>
          </a:prstGeom>
        </p:spPr>
      </p:pic>
      <p:sp>
        <p:nvSpPr>
          <p:cNvPr id="61" name="object 61"/>
          <p:cNvSpPr txBox="1"/>
          <p:nvPr/>
        </p:nvSpPr>
        <p:spPr>
          <a:xfrm>
            <a:off x="10148491" y="5371404"/>
            <a:ext cx="1299210" cy="574040"/>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AEGEAN</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13</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a:p>
            <a:pPr marL="38100" marR="3048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CheckMate</a:t>
            </a:r>
            <a:r>
              <a:rPr kumimoji="0" sz="1200" b="1" i="0" u="none" strike="noStrike" kern="1200" cap="none" spc="-75"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77T</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14 </a:t>
            </a:r>
            <a:r>
              <a:rPr kumimoji="0" sz="1200" b="0" i="0" u="none" strike="noStrike" kern="1200" cap="none" spc="-315" normalizeH="0" baseline="31250" noProof="0" dirty="0">
                <a:ln>
                  <a:noFill/>
                </a:ln>
                <a:solidFill>
                  <a:srgbClr val="44546A"/>
                </a:solidFill>
                <a:effectLst/>
                <a:uLnTx/>
                <a:uFillTx/>
                <a:latin typeface="Arial MT"/>
                <a:ea typeface="+mn-ea"/>
                <a:cs typeface="Arial MT"/>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IMpower030</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15</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sp>
        <p:nvSpPr>
          <p:cNvPr id="62" name="object 62"/>
          <p:cNvSpPr/>
          <p:nvPr/>
        </p:nvSpPr>
        <p:spPr>
          <a:xfrm>
            <a:off x="2715811" y="4364413"/>
            <a:ext cx="8712200" cy="0"/>
          </a:xfrm>
          <a:custGeom>
            <a:avLst/>
            <a:gdLst/>
            <a:ahLst/>
            <a:cxnLst/>
            <a:rect l="l" t="t" r="r" b="b"/>
            <a:pathLst>
              <a:path w="8712200">
                <a:moveTo>
                  <a:pt x="0" y="0"/>
                </a:moveTo>
                <a:lnTo>
                  <a:pt x="8711999" y="0"/>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3" name="object 63"/>
          <p:cNvSpPr txBox="1"/>
          <p:nvPr/>
        </p:nvSpPr>
        <p:spPr>
          <a:xfrm>
            <a:off x="10148491" y="2671936"/>
            <a:ext cx="589915" cy="391160"/>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ANVI</a:t>
            </a:r>
            <a:r>
              <a:rPr kumimoji="0" sz="1200" b="1" i="0" u="none" strike="noStrike" kern="1200" cap="none" spc="0" normalizeH="0" baseline="0" noProof="0" dirty="0">
                <a:ln>
                  <a:noFill/>
                </a:ln>
                <a:solidFill>
                  <a:srgbClr val="44546A"/>
                </a:solidFill>
                <a:effectLst/>
                <a:uLnTx/>
                <a:uFillTx/>
                <a:latin typeface="Arial"/>
                <a:ea typeface="+mn-ea"/>
                <a:cs typeface="Arial"/>
                <a:sym typeface="Arial"/>
              </a:rPr>
              <a:t>L</a:t>
            </a:r>
            <a:r>
              <a:rPr kumimoji="0" sz="1200" b="0" i="0" u="none" strike="noStrike" kern="1200" cap="none" spc="0" normalizeH="0" baseline="31250" noProof="0" dirty="0">
                <a:ln>
                  <a:noFill/>
                </a:ln>
                <a:solidFill>
                  <a:srgbClr val="44546A"/>
                </a:solidFill>
                <a:effectLst/>
                <a:uLnTx/>
                <a:uFillTx/>
                <a:latin typeface="Arial MT"/>
                <a:ea typeface="+mn-ea"/>
                <a:cs typeface="Arial MT"/>
                <a:sym typeface="Arial"/>
              </a:rPr>
              <a:t>5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BR.31</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6</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pic>
        <p:nvPicPr>
          <p:cNvPr id="64" name="object 64"/>
          <p:cNvPicPr/>
          <p:nvPr/>
        </p:nvPicPr>
        <p:blipFill>
          <a:blip r:embed="rId11" cstate="print"/>
          <a:stretch>
            <a:fillRect/>
          </a:stretch>
        </p:blipFill>
        <p:spPr>
          <a:xfrm>
            <a:off x="2047043" y="2760075"/>
            <a:ext cx="487323" cy="252002"/>
          </a:xfrm>
          <a:prstGeom prst="rect">
            <a:avLst/>
          </a:prstGeom>
        </p:spPr>
      </p:pic>
      <p:sp>
        <p:nvSpPr>
          <p:cNvPr id="65" name="object 65"/>
          <p:cNvSpPr txBox="1"/>
          <p:nvPr/>
        </p:nvSpPr>
        <p:spPr>
          <a:xfrm>
            <a:off x="599790" y="5573815"/>
            <a:ext cx="123126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KEYNOTE-671</a:t>
            </a:r>
            <a:r>
              <a:rPr kumimoji="0" sz="1200" b="0" i="0" u="none" strike="noStrike" kern="1200" cap="none" spc="-7" normalizeH="0" baseline="31250" noProof="0" dirty="0">
                <a:ln>
                  <a:noFill/>
                </a:ln>
                <a:solidFill>
                  <a:srgbClr val="44546A"/>
                </a:solidFill>
                <a:effectLst/>
                <a:uLnTx/>
                <a:uFillTx/>
                <a:latin typeface="Arial MT"/>
                <a:ea typeface="+mn-ea"/>
                <a:cs typeface="Arial MT"/>
                <a:sym typeface="Arial"/>
              </a:rPr>
              <a:t>12</a:t>
            </a:r>
            <a:endParaRPr kumimoji="0" sz="1200" b="0" i="0" u="none" strike="noStrike" kern="1200" cap="none" spc="0" normalizeH="0" baseline="31250" noProof="0">
              <a:ln>
                <a:noFill/>
              </a:ln>
              <a:solidFill>
                <a:prstClr val="black"/>
              </a:solidFill>
              <a:effectLst/>
              <a:uLnTx/>
              <a:uFillTx/>
              <a:latin typeface="Arial MT"/>
              <a:ea typeface="+mn-ea"/>
              <a:cs typeface="Arial MT"/>
              <a:sym typeface="Arial"/>
            </a:endParaRPr>
          </a:p>
        </p:txBody>
      </p:sp>
      <p:pic>
        <p:nvPicPr>
          <p:cNvPr id="66" name="object 66"/>
          <p:cNvPicPr/>
          <p:nvPr/>
        </p:nvPicPr>
        <p:blipFill>
          <a:blip r:embed="rId12" cstate="print"/>
          <a:stretch>
            <a:fillRect/>
          </a:stretch>
        </p:blipFill>
        <p:spPr>
          <a:xfrm>
            <a:off x="2030367" y="5563120"/>
            <a:ext cx="251999" cy="251999"/>
          </a:xfrm>
          <a:prstGeom prst="rect">
            <a:avLst/>
          </a:prstGeom>
        </p:spPr>
      </p:pic>
      <p:grpSp>
        <p:nvGrpSpPr>
          <p:cNvPr id="67" name="object 67"/>
          <p:cNvGrpSpPr/>
          <p:nvPr/>
        </p:nvGrpSpPr>
        <p:grpSpPr>
          <a:xfrm>
            <a:off x="603055" y="1393761"/>
            <a:ext cx="1518285" cy="741680"/>
            <a:chOff x="603055" y="1393761"/>
            <a:chExt cx="1518285" cy="741680"/>
          </a:xfrm>
        </p:grpSpPr>
        <p:sp>
          <p:nvSpPr>
            <p:cNvPr id="68" name="object 68"/>
            <p:cNvSpPr/>
            <p:nvPr/>
          </p:nvSpPr>
          <p:spPr>
            <a:xfrm>
              <a:off x="617342" y="1408049"/>
              <a:ext cx="1489710" cy="713105"/>
            </a:xfrm>
            <a:custGeom>
              <a:avLst/>
              <a:gdLst/>
              <a:ahLst/>
              <a:cxnLst/>
              <a:rect l="l" t="t" r="r" b="b"/>
              <a:pathLst>
                <a:path w="1489710" h="713105">
                  <a:moveTo>
                    <a:pt x="1396550" y="558551"/>
                  </a:moveTo>
                  <a:lnTo>
                    <a:pt x="93091" y="558551"/>
                  </a:lnTo>
                  <a:lnTo>
                    <a:pt x="56856" y="551236"/>
                  </a:lnTo>
                  <a:lnTo>
                    <a:pt x="27266" y="531285"/>
                  </a:lnTo>
                  <a:lnTo>
                    <a:pt x="7315" y="501695"/>
                  </a:lnTo>
                  <a:lnTo>
                    <a:pt x="0" y="465459"/>
                  </a:lnTo>
                  <a:lnTo>
                    <a:pt x="0" y="93091"/>
                  </a:lnTo>
                  <a:lnTo>
                    <a:pt x="7315" y="56856"/>
                  </a:lnTo>
                  <a:lnTo>
                    <a:pt x="27266" y="27265"/>
                  </a:lnTo>
                  <a:lnTo>
                    <a:pt x="56856" y="7315"/>
                  </a:lnTo>
                  <a:lnTo>
                    <a:pt x="93091" y="0"/>
                  </a:lnTo>
                  <a:lnTo>
                    <a:pt x="1396550" y="0"/>
                  </a:lnTo>
                  <a:lnTo>
                    <a:pt x="1448198" y="15640"/>
                  </a:lnTo>
                  <a:lnTo>
                    <a:pt x="1482556" y="57467"/>
                  </a:lnTo>
                  <a:lnTo>
                    <a:pt x="1489642" y="93091"/>
                  </a:lnTo>
                  <a:lnTo>
                    <a:pt x="1489642" y="465459"/>
                  </a:lnTo>
                  <a:lnTo>
                    <a:pt x="1482327" y="501695"/>
                  </a:lnTo>
                  <a:lnTo>
                    <a:pt x="1462376" y="531285"/>
                  </a:lnTo>
                  <a:lnTo>
                    <a:pt x="1432786" y="551236"/>
                  </a:lnTo>
                  <a:lnTo>
                    <a:pt x="1396550" y="558551"/>
                  </a:lnTo>
                  <a:close/>
                </a:path>
                <a:path w="1489710" h="713105">
                  <a:moveTo>
                    <a:pt x="445373" y="713030"/>
                  </a:moveTo>
                  <a:lnTo>
                    <a:pt x="248273" y="558551"/>
                  </a:lnTo>
                  <a:lnTo>
                    <a:pt x="620684" y="558551"/>
                  </a:lnTo>
                  <a:lnTo>
                    <a:pt x="445373" y="713030"/>
                  </a:lnTo>
                  <a:close/>
                </a:path>
              </a:pathLst>
            </a:custGeom>
            <a:solidFill>
              <a:srgbClr val="FDF1E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9" name="object 69"/>
            <p:cNvSpPr/>
            <p:nvPr/>
          </p:nvSpPr>
          <p:spPr>
            <a:xfrm>
              <a:off x="617342" y="1408049"/>
              <a:ext cx="1489710" cy="713105"/>
            </a:xfrm>
            <a:custGeom>
              <a:avLst/>
              <a:gdLst/>
              <a:ahLst/>
              <a:cxnLst/>
              <a:rect l="l" t="t" r="r" b="b"/>
              <a:pathLst>
                <a:path w="1489710" h="713105">
                  <a:moveTo>
                    <a:pt x="0" y="93091"/>
                  </a:moveTo>
                  <a:lnTo>
                    <a:pt x="7315" y="56856"/>
                  </a:lnTo>
                  <a:lnTo>
                    <a:pt x="27266" y="27266"/>
                  </a:lnTo>
                  <a:lnTo>
                    <a:pt x="56856" y="7315"/>
                  </a:lnTo>
                  <a:lnTo>
                    <a:pt x="93091" y="0"/>
                  </a:lnTo>
                  <a:lnTo>
                    <a:pt x="248273" y="0"/>
                  </a:lnTo>
                  <a:lnTo>
                    <a:pt x="620684" y="0"/>
                  </a:lnTo>
                  <a:lnTo>
                    <a:pt x="1396550" y="0"/>
                  </a:lnTo>
                  <a:lnTo>
                    <a:pt x="1414797" y="1805"/>
                  </a:lnTo>
                  <a:lnTo>
                    <a:pt x="1462376" y="27265"/>
                  </a:lnTo>
                  <a:lnTo>
                    <a:pt x="1487837" y="74845"/>
                  </a:lnTo>
                  <a:lnTo>
                    <a:pt x="1489642" y="93091"/>
                  </a:lnTo>
                  <a:lnTo>
                    <a:pt x="1489642" y="325821"/>
                  </a:lnTo>
                  <a:lnTo>
                    <a:pt x="1489642" y="465459"/>
                  </a:lnTo>
                  <a:lnTo>
                    <a:pt x="1482327" y="501695"/>
                  </a:lnTo>
                  <a:lnTo>
                    <a:pt x="1462376" y="531285"/>
                  </a:lnTo>
                  <a:lnTo>
                    <a:pt x="1432786" y="551236"/>
                  </a:lnTo>
                  <a:lnTo>
                    <a:pt x="1396550" y="558551"/>
                  </a:lnTo>
                  <a:lnTo>
                    <a:pt x="620684" y="558551"/>
                  </a:lnTo>
                  <a:lnTo>
                    <a:pt x="445373" y="713030"/>
                  </a:lnTo>
                  <a:lnTo>
                    <a:pt x="248273" y="558551"/>
                  </a:lnTo>
                  <a:lnTo>
                    <a:pt x="93091" y="558551"/>
                  </a:lnTo>
                  <a:lnTo>
                    <a:pt x="56856" y="551236"/>
                  </a:lnTo>
                  <a:lnTo>
                    <a:pt x="27266" y="531285"/>
                  </a:lnTo>
                  <a:lnTo>
                    <a:pt x="7315" y="501695"/>
                  </a:lnTo>
                  <a:lnTo>
                    <a:pt x="0" y="465459"/>
                  </a:lnTo>
                  <a:lnTo>
                    <a:pt x="0" y="325821"/>
                  </a:lnTo>
                  <a:lnTo>
                    <a:pt x="0" y="93091"/>
                  </a:lnTo>
                  <a:close/>
                </a:path>
              </a:pathLst>
            </a:custGeom>
            <a:ln w="28574">
              <a:solidFill>
                <a:srgbClr val="FFBD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70" name="object 70"/>
          <p:cNvSpPr txBox="1"/>
          <p:nvPr/>
        </p:nvSpPr>
        <p:spPr>
          <a:xfrm>
            <a:off x="934800" y="1454153"/>
            <a:ext cx="854710" cy="452120"/>
          </a:xfrm>
          <a:prstGeom prst="rect">
            <a:avLst/>
          </a:prstGeom>
        </p:spPr>
        <p:txBody>
          <a:bodyPr vert="horz" wrap="square" lIns="0" tIns="12700" rIns="0" bIns="0" rtlCol="0">
            <a:spAutoFit/>
          </a:bodyPr>
          <a:lstStyle/>
          <a:p>
            <a:pPr marL="31750" marR="5080" lvl="0" indent="-19685"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Approved  regimens</a:t>
            </a:r>
            <a:endParaRPr kumimoji="0" sz="140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71" name="object 71"/>
          <p:cNvGrpSpPr/>
          <p:nvPr/>
        </p:nvGrpSpPr>
        <p:grpSpPr>
          <a:xfrm>
            <a:off x="10277300" y="1393761"/>
            <a:ext cx="1518285" cy="774700"/>
            <a:chOff x="10277300" y="1393761"/>
            <a:chExt cx="1518285" cy="774700"/>
          </a:xfrm>
        </p:grpSpPr>
        <p:sp>
          <p:nvSpPr>
            <p:cNvPr id="72" name="object 72"/>
            <p:cNvSpPr/>
            <p:nvPr/>
          </p:nvSpPr>
          <p:spPr>
            <a:xfrm>
              <a:off x="10291588" y="1408049"/>
              <a:ext cx="1489710" cy="746125"/>
            </a:xfrm>
            <a:custGeom>
              <a:avLst/>
              <a:gdLst/>
              <a:ahLst/>
              <a:cxnLst/>
              <a:rect l="l" t="t" r="r" b="b"/>
              <a:pathLst>
                <a:path w="1489709" h="746125">
                  <a:moveTo>
                    <a:pt x="1396550" y="558551"/>
                  </a:moveTo>
                  <a:lnTo>
                    <a:pt x="93091" y="558551"/>
                  </a:lnTo>
                  <a:lnTo>
                    <a:pt x="56856" y="551236"/>
                  </a:lnTo>
                  <a:lnTo>
                    <a:pt x="27265" y="531285"/>
                  </a:lnTo>
                  <a:lnTo>
                    <a:pt x="7315" y="501695"/>
                  </a:lnTo>
                  <a:lnTo>
                    <a:pt x="0" y="465459"/>
                  </a:lnTo>
                  <a:lnTo>
                    <a:pt x="0" y="93091"/>
                  </a:lnTo>
                  <a:lnTo>
                    <a:pt x="7315" y="56856"/>
                  </a:lnTo>
                  <a:lnTo>
                    <a:pt x="27265" y="27265"/>
                  </a:lnTo>
                  <a:lnTo>
                    <a:pt x="56856" y="7315"/>
                  </a:lnTo>
                  <a:lnTo>
                    <a:pt x="93091" y="0"/>
                  </a:lnTo>
                  <a:lnTo>
                    <a:pt x="1396550" y="0"/>
                  </a:lnTo>
                  <a:lnTo>
                    <a:pt x="1448198" y="15640"/>
                  </a:lnTo>
                  <a:lnTo>
                    <a:pt x="1482556" y="57467"/>
                  </a:lnTo>
                  <a:lnTo>
                    <a:pt x="1489642" y="93091"/>
                  </a:lnTo>
                  <a:lnTo>
                    <a:pt x="1489642" y="465459"/>
                  </a:lnTo>
                  <a:lnTo>
                    <a:pt x="1482327" y="501695"/>
                  </a:lnTo>
                  <a:lnTo>
                    <a:pt x="1462376" y="531285"/>
                  </a:lnTo>
                  <a:lnTo>
                    <a:pt x="1432786" y="551236"/>
                  </a:lnTo>
                  <a:lnTo>
                    <a:pt x="1396550" y="558551"/>
                  </a:lnTo>
                  <a:close/>
                </a:path>
                <a:path w="1489709" h="746125">
                  <a:moveTo>
                    <a:pt x="445373" y="745689"/>
                  </a:moveTo>
                  <a:lnTo>
                    <a:pt x="248273" y="558551"/>
                  </a:lnTo>
                  <a:lnTo>
                    <a:pt x="620684" y="558551"/>
                  </a:lnTo>
                  <a:lnTo>
                    <a:pt x="445373" y="745689"/>
                  </a:lnTo>
                  <a:close/>
                </a:path>
              </a:pathLst>
            </a:custGeom>
            <a:solidFill>
              <a:srgbClr val="FDF1E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3" name="object 73"/>
            <p:cNvSpPr/>
            <p:nvPr/>
          </p:nvSpPr>
          <p:spPr>
            <a:xfrm>
              <a:off x="10291588" y="1408049"/>
              <a:ext cx="1489710" cy="746125"/>
            </a:xfrm>
            <a:custGeom>
              <a:avLst/>
              <a:gdLst/>
              <a:ahLst/>
              <a:cxnLst/>
              <a:rect l="l" t="t" r="r" b="b"/>
              <a:pathLst>
                <a:path w="1489709" h="746125">
                  <a:moveTo>
                    <a:pt x="0" y="93091"/>
                  </a:moveTo>
                  <a:lnTo>
                    <a:pt x="7315" y="56856"/>
                  </a:lnTo>
                  <a:lnTo>
                    <a:pt x="27265" y="27266"/>
                  </a:lnTo>
                  <a:lnTo>
                    <a:pt x="56856" y="7315"/>
                  </a:lnTo>
                  <a:lnTo>
                    <a:pt x="93091" y="0"/>
                  </a:lnTo>
                  <a:lnTo>
                    <a:pt x="248273" y="0"/>
                  </a:lnTo>
                  <a:lnTo>
                    <a:pt x="620684" y="0"/>
                  </a:lnTo>
                  <a:lnTo>
                    <a:pt x="1396550" y="0"/>
                  </a:lnTo>
                  <a:lnTo>
                    <a:pt x="1414797" y="1805"/>
                  </a:lnTo>
                  <a:lnTo>
                    <a:pt x="1462376" y="27265"/>
                  </a:lnTo>
                  <a:lnTo>
                    <a:pt x="1487837" y="74845"/>
                  </a:lnTo>
                  <a:lnTo>
                    <a:pt x="1489642" y="93091"/>
                  </a:lnTo>
                  <a:lnTo>
                    <a:pt x="1489642" y="325821"/>
                  </a:lnTo>
                  <a:lnTo>
                    <a:pt x="1489642" y="465459"/>
                  </a:lnTo>
                  <a:lnTo>
                    <a:pt x="1482327" y="501695"/>
                  </a:lnTo>
                  <a:lnTo>
                    <a:pt x="1462376" y="531285"/>
                  </a:lnTo>
                  <a:lnTo>
                    <a:pt x="1432786" y="551236"/>
                  </a:lnTo>
                  <a:lnTo>
                    <a:pt x="1396550" y="558551"/>
                  </a:lnTo>
                  <a:lnTo>
                    <a:pt x="620684" y="558551"/>
                  </a:lnTo>
                  <a:lnTo>
                    <a:pt x="445373" y="745689"/>
                  </a:lnTo>
                  <a:lnTo>
                    <a:pt x="248273" y="558551"/>
                  </a:lnTo>
                  <a:lnTo>
                    <a:pt x="93091" y="558551"/>
                  </a:lnTo>
                  <a:lnTo>
                    <a:pt x="56856" y="551236"/>
                  </a:lnTo>
                  <a:lnTo>
                    <a:pt x="27265" y="531285"/>
                  </a:lnTo>
                  <a:lnTo>
                    <a:pt x="7315" y="501695"/>
                  </a:lnTo>
                  <a:lnTo>
                    <a:pt x="0" y="465459"/>
                  </a:lnTo>
                  <a:lnTo>
                    <a:pt x="0" y="325821"/>
                  </a:lnTo>
                  <a:lnTo>
                    <a:pt x="0" y="93091"/>
                  </a:lnTo>
                  <a:close/>
                </a:path>
              </a:pathLst>
            </a:custGeom>
            <a:ln w="28574">
              <a:solidFill>
                <a:srgbClr val="FFBD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74" name="object 74"/>
          <p:cNvSpPr txBox="1"/>
          <p:nvPr/>
        </p:nvSpPr>
        <p:spPr>
          <a:xfrm>
            <a:off x="10451084" y="1454153"/>
            <a:ext cx="1170940" cy="452120"/>
          </a:xfrm>
          <a:prstGeom prst="rect">
            <a:avLst/>
          </a:prstGeom>
        </p:spPr>
        <p:txBody>
          <a:bodyPr vert="horz" wrap="square" lIns="0" tIns="12700" rIns="0" bIns="0" rtlCol="0">
            <a:spAutoFit/>
          </a:bodyPr>
          <a:lstStyle/>
          <a:p>
            <a:pPr marL="189865" marR="5080" lvl="0" indent="-17780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Not</a:t>
            </a:r>
            <a:r>
              <a:rPr kumimoji="0" sz="1400" b="1" i="0" u="none" strike="noStrike" kern="1200" cap="none" spc="-90" normalizeH="0" baseline="0" noProof="0" dirty="0">
                <a:ln>
                  <a:noFill/>
                </a:ln>
                <a:solidFill>
                  <a:srgbClr val="44546A"/>
                </a:solidFill>
                <a:effectLst/>
                <a:uLnTx/>
                <a:uFillTx/>
                <a:latin typeface="Arial"/>
                <a:ea typeface="+mn-ea"/>
                <a:cs typeface="Arial"/>
                <a:sym typeface="Arial"/>
              </a:rPr>
              <a:t> </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approved </a:t>
            </a:r>
            <a:r>
              <a:rPr kumimoji="0" sz="1400" b="1" i="0" u="none" strike="noStrike" kern="1200" cap="none" spc="-370" normalizeH="0" baseline="0" noProof="0" dirty="0">
                <a:ln>
                  <a:noFill/>
                </a:ln>
                <a:solidFill>
                  <a:srgbClr val="44546A"/>
                </a:solidFill>
                <a:effectLst/>
                <a:uLnTx/>
                <a:uFillTx/>
                <a:latin typeface="Arial"/>
                <a:ea typeface="+mn-ea"/>
                <a:cs typeface="Arial"/>
                <a:sym typeface="Arial"/>
              </a:rPr>
              <a:t> </a:t>
            </a:r>
            <a:r>
              <a:rPr kumimoji="0" sz="1400" b="1" i="0" u="none" strike="noStrike" kern="1200" cap="none" spc="-5" normalizeH="0" baseline="0" noProof="0" dirty="0">
                <a:ln>
                  <a:noFill/>
                </a:ln>
                <a:solidFill>
                  <a:srgbClr val="44546A"/>
                </a:solidFill>
                <a:effectLst/>
                <a:uLnTx/>
                <a:uFillTx/>
                <a:latin typeface="Arial"/>
                <a:ea typeface="+mn-ea"/>
                <a:cs typeface="Arial"/>
                <a:sym typeface="Arial"/>
              </a:rPr>
              <a:t>regimens</a:t>
            </a:r>
            <a:endParaRPr kumimoji="0" sz="14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75" name="object 75"/>
          <p:cNvSpPr/>
          <p:nvPr/>
        </p:nvSpPr>
        <p:spPr>
          <a:xfrm>
            <a:off x="5604637" y="1371447"/>
            <a:ext cx="358775" cy="360045"/>
          </a:xfrm>
          <a:custGeom>
            <a:avLst/>
            <a:gdLst/>
            <a:ahLst/>
            <a:cxnLst/>
            <a:rect l="l" t="t" r="r" b="b"/>
            <a:pathLst>
              <a:path w="358775" h="360044">
                <a:moveTo>
                  <a:pt x="230695" y="179997"/>
                </a:moveTo>
                <a:lnTo>
                  <a:pt x="72402" y="0"/>
                </a:lnTo>
                <a:lnTo>
                  <a:pt x="0" y="0"/>
                </a:lnTo>
                <a:lnTo>
                  <a:pt x="158292" y="179997"/>
                </a:lnTo>
                <a:lnTo>
                  <a:pt x="0" y="359994"/>
                </a:lnTo>
                <a:lnTo>
                  <a:pt x="72402" y="359994"/>
                </a:lnTo>
                <a:lnTo>
                  <a:pt x="230695" y="179997"/>
                </a:lnTo>
                <a:close/>
              </a:path>
              <a:path w="358775" h="360044">
                <a:moveTo>
                  <a:pt x="358228" y="179997"/>
                </a:moveTo>
                <a:lnTo>
                  <a:pt x="199936" y="0"/>
                </a:lnTo>
                <a:lnTo>
                  <a:pt x="127533" y="0"/>
                </a:lnTo>
                <a:lnTo>
                  <a:pt x="285826" y="179997"/>
                </a:lnTo>
                <a:lnTo>
                  <a:pt x="127533" y="359994"/>
                </a:lnTo>
                <a:lnTo>
                  <a:pt x="199936" y="359994"/>
                </a:lnTo>
                <a:lnTo>
                  <a:pt x="358228" y="179997"/>
                </a:lnTo>
                <a:close/>
              </a:path>
            </a:pathLst>
          </a:custGeom>
          <a:solidFill>
            <a:srgbClr val="445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007310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object 2"/>
          <p:cNvSpPr txBox="1">
            <a:spLocks/>
          </p:cNvSpPr>
          <p:nvPr/>
        </p:nvSpPr>
        <p:spPr>
          <a:xfrm>
            <a:off x="721024" y="342163"/>
            <a:ext cx="9124315" cy="895117"/>
          </a:xfrm>
          <a:prstGeom prst="rect">
            <a:avLst/>
          </a:prstGeom>
          <a:noFill/>
          <a:ln>
            <a:noFill/>
          </a:ln>
        </p:spPr>
        <p:txBody>
          <a:bodyPr spcFirstLastPara="1" vert="horz" wrap="square" lIns="0" tIns="60960" rIns="0" bIns="0" rtlCol="0" anchor="t"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200"/>
              <a:buFont typeface="Georgia"/>
              <a:buNone/>
              <a:defRPr sz="3200" b="1" i="0" u="none" strike="noStrike" cap="none" spc="0">
                <a:solidFill>
                  <a:srgbClr val="2459A5"/>
                </a:solidFill>
                <a:latin typeface="+mj-lt"/>
                <a:ea typeface="Segoe UI" panose="020B0502040204020203" pitchFamily="34" charset="0"/>
                <a:cs typeface="Segoe UI" panose="020B0502040204020203" pitchFamily="34" charset="0"/>
                <a:sym typeface="Georgi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2700" marR="5080" lvl="0" indent="0" algn="l" defTabSz="914400" rtl="0" eaLnBrk="1" fontAlgn="auto" latinLnBrk="0" hangingPunct="1">
              <a:lnSpc>
                <a:spcPts val="3020"/>
              </a:lnSpc>
              <a:spcBef>
                <a:spcPts val="480"/>
              </a:spcBef>
              <a:spcAft>
                <a:spcPts val="0"/>
              </a:spcAft>
              <a:buClr>
                <a:prstClr val="black"/>
              </a:buClr>
              <a:buSzPts val="3200"/>
              <a:buFont typeface="Georgia"/>
              <a:buNone/>
              <a:tabLst/>
              <a:defRPr/>
            </a:pPr>
            <a:r>
              <a:rPr kumimoji="0" lang="it-IT" sz="3200" b="1" i="0" u="none" strike="noStrike" kern="0" cap="none" spc="-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CheckMate 816: neoadjuvant nivolumab </a:t>
            </a:r>
            <a:r>
              <a:rPr kumimoji="0" lang="it-IT" sz="3200" b="1" i="0" u="none" strike="noStrike" kern="0" cap="none" spc="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CHT </a:t>
            </a:r>
            <a:r>
              <a:rPr kumimoji="0" lang="it-IT" sz="3200" b="1" i="0" u="none" strike="noStrike" kern="0" cap="none" spc="-76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it-IT" sz="3200" b="1" i="0" u="none" strike="noStrike" kern="0" cap="none" spc="-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improved</a:t>
            </a:r>
            <a:r>
              <a:rPr kumimoji="0" lang="it-IT" sz="3200" b="1" i="0" u="none" strike="noStrike" kern="0" cap="none" spc="-1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EFS</a:t>
            </a:r>
            <a:r>
              <a:rPr kumimoji="0" lang="it-IT" sz="3200" b="1" i="0" u="none" strike="noStrike" kern="0" cap="none" spc="-1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it-IT" sz="3200" b="1" i="0" u="none" strike="noStrike" kern="0" cap="none" spc="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versus</a:t>
            </a:r>
            <a:r>
              <a:rPr kumimoji="0" lang="it-IT" sz="3200" b="1" i="0" u="none" strike="noStrike" kern="0" cap="none" spc="-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it-IT" sz="3200" b="1" i="0" u="none" strike="noStrike" kern="0" cap="none" spc="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CHT</a:t>
            </a:r>
            <a:r>
              <a:rPr kumimoji="0" lang="it-IT" sz="3200" b="1" i="0" u="none" strike="noStrike" kern="0" cap="none" spc="-10"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 </a:t>
            </a:r>
            <a:r>
              <a:rPr kumimoji="0" lang="it-IT" sz="3200" b="1" i="0" u="none" strike="noStrike" kern="0" cap="none" spc="-5" normalizeH="0" baseline="0" noProof="0" smtClean="0">
                <a:ln>
                  <a:noFill/>
                </a:ln>
                <a:solidFill>
                  <a:srgbClr val="9900CC"/>
                </a:solidFill>
                <a:effectLst/>
                <a:uLnTx/>
                <a:uFillTx/>
                <a:latin typeface="Calibri" panose="020F0502020204030204" pitchFamily="34" charset="0"/>
                <a:cs typeface="Calibri" panose="020F0502020204030204" pitchFamily="34" charset="0"/>
                <a:sym typeface="Georgia"/>
              </a:rPr>
              <a:t>alone</a:t>
            </a:r>
            <a:endParaRPr kumimoji="0" lang="it-IT" sz="3200" b="1" i="0" u="none" strike="noStrike" kern="0" cap="none" spc="-5" normalizeH="0" baseline="0" noProof="0" dirty="0">
              <a:ln>
                <a:noFill/>
              </a:ln>
              <a:solidFill>
                <a:srgbClr val="9900CC"/>
              </a:solidFill>
              <a:effectLst/>
              <a:uLnTx/>
              <a:uFillTx/>
              <a:latin typeface="Calibri" panose="020F0502020204030204" pitchFamily="34" charset="0"/>
              <a:cs typeface="Calibri" panose="020F0502020204030204" pitchFamily="34" charset="0"/>
              <a:sym typeface="Georgia"/>
            </a:endParaRPr>
          </a:p>
        </p:txBody>
      </p:sp>
      <p:sp>
        <p:nvSpPr>
          <p:cNvPr id="141" name="object 3"/>
          <p:cNvSpPr txBox="1"/>
          <p:nvPr/>
        </p:nvSpPr>
        <p:spPr>
          <a:xfrm>
            <a:off x="2389110" y="6269415"/>
            <a:ext cx="9902190" cy="142347"/>
          </a:xfrm>
          <a:prstGeom prst="rect">
            <a:avLst/>
          </a:prstGeom>
        </p:spPr>
        <p:txBody>
          <a:bodyPr vert="horz" wrap="square" lIns="0" tIns="26670" rIns="0" bIns="0" rtlCol="0">
            <a:spAutoFit/>
          </a:bodyPr>
          <a:lstStyle/>
          <a:p>
            <a:pPr marL="38100" marR="0" lvl="0" indent="0" algn="l" defTabSz="914400" rtl="0" eaLnBrk="1" fontAlgn="auto" latinLnBrk="0" hangingPunct="1">
              <a:lnSpc>
                <a:spcPts val="910"/>
              </a:lnSpc>
              <a:spcBef>
                <a:spcPts val="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1. Girard, et al.</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ELCC 2023; 2. Girard,</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et al.</a:t>
            </a:r>
            <a:r>
              <a:rPr kumimoji="0" sz="8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AACR 2022; 3.</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Forde, et al.</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N</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Eng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J</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Med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2022; 4. Forde, et</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al.</a:t>
            </a:r>
            <a:r>
              <a:rPr kumimoji="0" sz="8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AACR 2021; </a:t>
            </a:r>
            <a:endParaRPr kumimoji="0" sz="800" b="0" i="0" u="none" strike="noStrike" kern="1200" cap="none" spc="0" normalizeH="0" baseline="0" noProof="0" dirty="0">
              <a:ln>
                <a:noFill/>
              </a:ln>
              <a:solidFill>
                <a:prstClr val="black"/>
              </a:solidFill>
              <a:effectLst/>
              <a:uLnTx/>
              <a:uFillTx/>
              <a:latin typeface="Arial MT"/>
              <a:ea typeface="+mn-ea"/>
              <a:cs typeface="Arial MT"/>
              <a:sym typeface="Arial"/>
            </a:endParaRPr>
          </a:p>
        </p:txBody>
      </p:sp>
      <p:sp>
        <p:nvSpPr>
          <p:cNvPr id="142" name="object 4"/>
          <p:cNvSpPr/>
          <p:nvPr/>
        </p:nvSpPr>
        <p:spPr>
          <a:xfrm>
            <a:off x="4604" y="3103"/>
            <a:ext cx="1800225" cy="288290"/>
          </a:xfrm>
          <a:custGeom>
            <a:avLst/>
            <a:gdLst/>
            <a:ahLst/>
            <a:cxnLst/>
            <a:rect l="l" t="t" r="r" b="b"/>
            <a:pathLst>
              <a:path w="1800225" h="288290">
                <a:moveTo>
                  <a:pt x="1799999" y="287999"/>
                </a:moveTo>
                <a:lnTo>
                  <a:pt x="0" y="287999"/>
                </a:lnTo>
                <a:lnTo>
                  <a:pt x="0" y="0"/>
                </a:lnTo>
                <a:lnTo>
                  <a:pt x="1799999" y="0"/>
                </a:lnTo>
                <a:lnTo>
                  <a:pt x="1799999" y="287999"/>
                </a:lnTo>
                <a:close/>
              </a:path>
            </a:pathLst>
          </a:custGeom>
          <a:solidFill>
            <a:srgbClr val="00B0F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3" name="object 5"/>
          <p:cNvSpPr txBox="1"/>
          <p:nvPr/>
        </p:nvSpPr>
        <p:spPr>
          <a:xfrm>
            <a:off x="190906" y="20611"/>
            <a:ext cx="1427480"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Arial"/>
                <a:ea typeface="+mn-ea"/>
                <a:cs typeface="Arial"/>
                <a:sym typeface="Arial"/>
              </a:rPr>
              <a:t>Neoadjuvant</a:t>
            </a:r>
            <a:r>
              <a:rPr kumimoji="0" sz="1400" b="1" i="0" u="none" strike="noStrike" kern="1200" cap="none" spc="-75" normalizeH="0" baseline="0" noProof="0" dirty="0">
                <a:ln>
                  <a:noFill/>
                </a:ln>
                <a:solidFill>
                  <a:srgbClr val="FFFFFF"/>
                </a:solidFill>
                <a:effectLst/>
                <a:uLnTx/>
                <a:uFillTx/>
                <a:latin typeface="Arial"/>
                <a:ea typeface="+mn-ea"/>
                <a:cs typeface="Arial"/>
                <a:sym typeface="Arial"/>
              </a:rPr>
              <a:t> </a:t>
            </a:r>
            <a:r>
              <a:rPr kumimoji="0" sz="1400" b="1" i="0" u="none" strike="noStrike" kern="1200" cap="none" spc="-5" normalizeH="0" baseline="0" noProof="0" dirty="0">
                <a:ln>
                  <a:noFill/>
                </a:ln>
                <a:solidFill>
                  <a:srgbClr val="FFFFFF"/>
                </a:solidFill>
                <a:effectLst/>
                <a:uLnTx/>
                <a:uFillTx/>
                <a:latin typeface="Arial"/>
                <a:ea typeface="+mn-ea"/>
                <a:cs typeface="Arial"/>
                <a:sym typeface="Arial"/>
              </a:rPr>
              <a:t>CIT</a:t>
            </a:r>
            <a:endParaRPr kumimoji="0" sz="14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44" name="object 6"/>
          <p:cNvSpPr txBox="1"/>
          <p:nvPr/>
        </p:nvSpPr>
        <p:spPr>
          <a:xfrm>
            <a:off x="3522552" y="5646111"/>
            <a:ext cx="5207000" cy="307975"/>
          </a:xfrm>
          <a:prstGeom prst="rect">
            <a:avLst/>
          </a:prstGeom>
          <a:solidFill>
            <a:srgbClr val="E98CB5">
              <a:lumMod val="20000"/>
              <a:lumOff val="80000"/>
            </a:srgbClr>
          </a:solidFill>
          <a:ln w="28574">
            <a:solidFill>
              <a:srgbClr val="9900CC"/>
            </a:solidFill>
          </a:ln>
        </p:spPr>
        <p:txBody>
          <a:bodyPr vert="horz" wrap="square" lIns="0" tIns="23495" rIns="0" bIns="0" rtlCol="0">
            <a:spAutoFit/>
          </a:bodyPr>
          <a:lstStyle/>
          <a:p>
            <a:pPr marL="177165" marR="0" lvl="0" indent="0" algn="l" defTabSz="914400" rtl="0" eaLnBrk="1" fontAlgn="auto" latinLnBrk="0" hangingPunct="1">
              <a:lnSpc>
                <a:spcPct val="100000"/>
              </a:lnSpc>
              <a:spcBef>
                <a:spcPts val="185"/>
              </a:spcBef>
              <a:spcAft>
                <a:spcPts val="0"/>
              </a:spcAft>
              <a:buClrTx/>
              <a:buSzTx/>
              <a:buFontTx/>
              <a:buNone/>
              <a:tabLst/>
              <a:defRPr/>
            </a:pPr>
            <a:r>
              <a:rPr kumimoji="0" sz="1600" b="1" i="0" u="none" strike="noStrike" kern="0" cap="none" spc="-5" normalizeH="0" baseline="0" noProof="0" dirty="0">
                <a:ln>
                  <a:noFill/>
                </a:ln>
                <a:solidFill>
                  <a:srgbClr val="44546A"/>
                </a:solidFill>
                <a:effectLst/>
                <a:uLnTx/>
                <a:uFillTx/>
                <a:latin typeface="Arial"/>
                <a:ea typeface="+mn-ea"/>
                <a:cs typeface="Arial"/>
                <a:sym typeface="Arial"/>
              </a:rPr>
              <a:t>OS</a:t>
            </a:r>
            <a:r>
              <a:rPr kumimoji="0" sz="1600" b="1" i="0" u="none" strike="noStrike" kern="0" cap="none" spc="-15" normalizeH="0" baseline="0" noProof="0" dirty="0">
                <a:ln>
                  <a:noFill/>
                </a:ln>
                <a:solidFill>
                  <a:srgbClr val="44546A"/>
                </a:solidFill>
                <a:effectLst/>
                <a:uLnTx/>
                <a:uFillTx/>
                <a:latin typeface="Arial"/>
                <a:ea typeface="+mn-ea"/>
                <a:cs typeface="Arial"/>
                <a:sym typeface="Arial"/>
              </a:rPr>
              <a:t> </a:t>
            </a:r>
            <a:r>
              <a:rPr kumimoji="0" sz="1600" b="1" i="0" u="none" strike="noStrike" kern="0" cap="none" spc="-5" normalizeH="0" baseline="0" noProof="0" dirty="0">
                <a:ln>
                  <a:noFill/>
                </a:ln>
                <a:solidFill>
                  <a:srgbClr val="44546A"/>
                </a:solidFill>
                <a:effectLst/>
                <a:uLnTx/>
                <a:uFillTx/>
                <a:latin typeface="Arial"/>
                <a:ea typeface="+mn-ea"/>
                <a:cs typeface="Arial"/>
                <a:sym typeface="Arial"/>
              </a:rPr>
              <a:t>HR</a:t>
            </a:r>
            <a:r>
              <a:rPr kumimoji="0" sz="1600" b="1" i="0" u="none" strike="noStrike" kern="0" cap="none" spc="-10" normalizeH="0" baseline="0" noProof="0" dirty="0">
                <a:ln>
                  <a:noFill/>
                </a:ln>
                <a:solidFill>
                  <a:srgbClr val="44546A"/>
                </a:solidFill>
                <a:effectLst/>
                <a:uLnTx/>
                <a:uFillTx/>
                <a:latin typeface="Arial"/>
                <a:ea typeface="+mn-ea"/>
                <a:cs typeface="Arial"/>
                <a:sym typeface="Arial"/>
              </a:rPr>
              <a:t> </a:t>
            </a:r>
            <a:r>
              <a:rPr kumimoji="0" sz="1600" b="1" i="0" u="none" strike="noStrike" kern="0" cap="none" spc="0" normalizeH="0" baseline="0" noProof="0" dirty="0">
                <a:ln>
                  <a:noFill/>
                </a:ln>
                <a:solidFill>
                  <a:srgbClr val="44546A"/>
                </a:solidFill>
                <a:effectLst/>
                <a:uLnTx/>
                <a:uFillTx/>
                <a:latin typeface="Arial"/>
                <a:ea typeface="+mn-ea"/>
                <a:cs typeface="Arial"/>
                <a:sym typeface="Arial"/>
              </a:rPr>
              <a:t>(3-year</a:t>
            </a:r>
            <a:r>
              <a:rPr kumimoji="0" sz="1600" b="1" i="0" u="none" strike="noStrike" kern="0" cap="none" spc="-15" normalizeH="0" baseline="0" noProof="0" dirty="0">
                <a:ln>
                  <a:noFill/>
                </a:ln>
                <a:solidFill>
                  <a:srgbClr val="44546A"/>
                </a:solidFill>
                <a:effectLst/>
                <a:uLnTx/>
                <a:uFillTx/>
                <a:latin typeface="Arial"/>
                <a:ea typeface="+mn-ea"/>
                <a:cs typeface="Arial"/>
                <a:sym typeface="Arial"/>
              </a:rPr>
              <a:t> </a:t>
            </a:r>
            <a:r>
              <a:rPr kumimoji="0" sz="1600" b="1" i="0" u="none" strike="noStrike" kern="0" cap="none" spc="-5" normalizeH="0" baseline="0" noProof="0" dirty="0">
                <a:ln>
                  <a:noFill/>
                </a:ln>
                <a:solidFill>
                  <a:srgbClr val="44546A"/>
                </a:solidFill>
                <a:effectLst/>
                <a:uLnTx/>
                <a:uFillTx/>
                <a:latin typeface="Arial"/>
                <a:ea typeface="+mn-ea"/>
                <a:cs typeface="Arial"/>
                <a:sym typeface="Arial"/>
              </a:rPr>
              <a:t>update):</a:t>
            </a:r>
            <a:r>
              <a:rPr kumimoji="0" sz="1600" b="1" i="0" u="none" strike="noStrike" kern="0" cap="none" spc="-10" normalizeH="0" baseline="0" noProof="0" dirty="0">
                <a:ln>
                  <a:noFill/>
                </a:ln>
                <a:solidFill>
                  <a:srgbClr val="44546A"/>
                </a:solidFill>
                <a:effectLst/>
                <a:uLnTx/>
                <a:uFillTx/>
                <a:latin typeface="Arial"/>
                <a:ea typeface="+mn-ea"/>
                <a:cs typeface="Arial"/>
                <a:sym typeface="Arial"/>
              </a:rPr>
              <a:t> </a:t>
            </a:r>
            <a:r>
              <a:rPr kumimoji="0" sz="1600" b="1" i="0" u="none" strike="noStrike" kern="0" cap="none" spc="-5" normalizeH="0" baseline="0" noProof="0" dirty="0">
                <a:ln>
                  <a:noFill/>
                </a:ln>
                <a:solidFill>
                  <a:srgbClr val="44546A"/>
                </a:solidFill>
                <a:effectLst/>
                <a:uLnTx/>
                <a:uFillTx/>
                <a:latin typeface="Arial"/>
                <a:ea typeface="+mn-ea"/>
                <a:cs typeface="Arial"/>
                <a:sym typeface="Arial"/>
              </a:rPr>
              <a:t>0.62</a:t>
            </a:r>
            <a:r>
              <a:rPr kumimoji="0" sz="1600" b="1" i="0" u="none" strike="noStrike" kern="0" cap="none" spc="20" normalizeH="0" baseline="0" noProof="0" dirty="0">
                <a:ln>
                  <a:noFill/>
                </a:ln>
                <a:solidFill>
                  <a:srgbClr val="44546A"/>
                </a:solidFill>
                <a:effectLst/>
                <a:uLnTx/>
                <a:uFillTx/>
                <a:latin typeface="Arial"/>
                <a:ea typeface="+mn-ea"/>
                <a:cs typeface="Arial"/>
                <a:sym typeface="Arial"/>
              </a:rPr>
              <a:t> </a:t>
            </a:r>
            <a:r>
              <a:rPr kumimoji="0" sz="1600" b="0" i="0" u="none" strike="noStrike" kern="0" cap="none" spc="0" normalizeH="0" baseline="0" noProof="0" dirty="0">
                <a:ln>
                  <a:noFill/>
                </a:ln>
                <a:solidFill>
                  <a:srgbClr val="44546A"/>
                </a:solidFill>
                <a:effectLst/>
                <a:uLnTx/>
                <a:uFillTx/>
                <a:latin typeface="Arial MT"/>
                <a:ea typeface="+mn-ea"/>
                <a:cs typeface="Arial MT"/>
                <a:sym typeface="Arial"/>
              </a:rPr>
              <a:t>(99.34%</a:t>
            </a:r>
            <a:r>
              <a:rPr kumimoji="0" sz="1600" b="0" i="0" u="none" strike="noStrike" kern="0" cap="none" spc="-15" normalizeH="0" baseline="0" noProof="0" dirty="0">
                <a:ln>
                  <a:noFill/>
                </a:ln>
                <a:solidFill>
                  <a:srgbClr val="44546A"/>
                </a:solidFill>
                <a:effectLst/>
                <a:uLnTx/>
                <a:uFillTx/>
                <a:latin typeface="Arial MT"/>
                <a:ea typeface="+mn-ea"/>
                <a:cs typeface="Arial MT"/>
                <a:sym typeface="Arial"/>
              </a:rPr>
              <a:t> </a:t>
            </a:r>
            <a:r>
              <a:rPr kumimoji="0" sz="1600" b="0" i="0" u="none" strike="noStrike" kern="0" cap="none" spc="-5" normalizeH="0" baseline="0" noProof="0" dirty="0">
                <a:ln>
                  <a:noFill/>
                </a:ln>
                <a:solidFill>
                  <a:srgbClr val="44546A"/>
                </a:solidFill>
                <a:effectLst/>
                <a:uLnTx/>
                <a:uFillTx/>
                <a:latin typeface="Arial MT"/>
                <a:ea typeface="+mn-ea"/>
                <a:cs typeface="Arial MT"/>
                <a:sym typeface="Arial"/>
              </a:rPr>
              <a:t>CI</a:t>
            </a:r>
            <a:r>
              <a:rPr kumimoji="0" sz="1600" b="0" i="0" u="none" strike="noStrike" kern="0" cap="none" spc="-10" normalizeH="0" baseline="0" noProof="0" dirty="0">
                <a:ln>
                  <a:noFill/>
                </a:ln>
                <a:solidFill>
                  <a:srgbClr val="44546A"/>
                </a:solidFill>
                <a:effectLst/>
                <a:uLnTx/>
                <a:uFillTx/>
                <a:latin typeface="Arial MT"/>
                <a:ea typeface="+mn-ea"/>
                <a:cs typeface="Arial MT"/>
                <a:sym typeface="Arial"/>
              </a:rPr>
              <a:t> </a:t>
            </a:r>
            <a:r>
              <a:rPr kumimoji="0" sz="1600" b="0" i="0" u="none" strike="noStrike" kern="0" cap="none" spc="-5" normalizeH="0" baseline="0" noProof="0" dirty="0">
                <a:ln>
                  <a:noFill/>
                </a:ln>
                <a:solidFill>
                  <a:srgbClr val="44546A"/>
                </a:solidFill>
                <a:effectLst/>
                <a:uLnTx/>
                <a:uFillTx/>
                <a:latin typeface="Arial MT"/>
                <a:ea typeface="+mn-ea"/>
                <a:cs typeface="Arial MT"/>
                <a:sym typeface="Arial"/>
              </a:rPr>
              <a:t>0.36–1.05)</a:t>
            </a:r>
            <a:r>
              <a:rPr kumimoji="0" sz="1575" b="0" i="0" u="none" strike="noStrike" kern="0" cap="none" spc="-7" normalizeH="0" baseline="31746" noProof="0" dirty="0">
                <a:ln>
                  <a:noFill/>
                </a:ln>
                <a:solidFill>
                  <a:srgbClr val="44546A"/>
                </a:solidFill>
                <a:effectLst/>
                <a:uLnTx/>
                <a:uFillTx/>
                <a:latin typeface="Arial MT"/>
                <a:ea typeface="+mn-ea"/>
                <a:cs typeface="Arial MT"/>
                <a:sym typeface="Arial"/>
              </a:rPr>
              <a:t>1</a:t>
            </a:r>
            <a:endParaRPr kumimoji="0" sz="1575" b="0" i="0" u="none" strike="noStrike" kern="0" cap="none" spc="0" normalizeH="0" baseline="31746" noProof="0" dirty="0">
              <a:ln>
                <a:noFill/>
              </a:ln>
              <a:solidFill>
                <a:prstClr val="black"/>
              </a:solidFill>
              <a:effectLst/>
              <a:uLnTx/>
              <a:uFillTx/>
              <a:latin typeface="Arial MT"/>
              <a:ea typeface="+mn-ea"/>
              <a:cs typeface="Arial MT"/>
              <a:sym typeface="Arial"/>
            </a:endParaRPr>
          </a:p>
        </p:txBody>
      </p:sp>
      <p:sp>
        <p:nvSpPr>
          <p:cNvPr id="145" name="object 7"/>
          <p:cNvSpPr txBox="1"/>
          <p:nvPr/>
        </p:nvSpPr>
        <p:spPr>
          <a:xfrm>
            <a:off x="609640" y="4802361"/>
            <a:ext cx="482600" cy="1473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No.</a:t>
            </a:r>
            <a:r>
              <a:rPr kumimoji="0" sz="8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5" normalizeH="0" baseline="0" noProof="0" dirty="0">
                <a:ln>
                  <a:noFill/>
                </a:ln>
                <a:solidFill>
                  <a:srgbClr val="44546A"/>
                </a:solidFill>
                <a:effectLst/>
                <a:uLnTx/>
                <a:uFillTx/>
                <a:latin typeface="Arial MT"/>
                <a:ea typeface="+mn-ea"/>
                <a:cs typeface="Arial MT"/>
                <a:sym typeface="Arial"/>
              </a:rPr>
              <a:t>at</a:t>
            </a:r>
            <a:r>
              <a:rPr kumimoji="0" sz="8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800" b="0" i="0" u="none" strike="noStrike" kern="1200" cap="none" spc="0" normalizeH="0" baseline="0" noProof="0" dirty="0">
                <a:ln>
                  <a:noFill/>
                </a:ln>
                <a:solidFill>
                  <a:srgbClr val="44546A"/>
                </a:solidFill>
                <a:effectLst/>
                <a:uLnTx/>
                <a:uFillTx/>
                <a:latin typeface="Arial MT"/>
                <a:ea typeface="+mn-ea"/>
                <a:cs typeface="Arial MT"/>
                <a:sym typeface="Arial"/>
              </a:rPr>
              <a:t>risk</a:t>
            </a:r>
            <a:endParaRPr kumimoji="0" sz="8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146" name="object 8"/>
          <p:cNvSpPr txBox="1"/>
          <p:nvPr/>
        </p:nvSpPr>
        <p:spPr>
          <a:xfrm>
            <a:off x="1839569" y="1495805"/>
            <a:ext cx="3006090" cy="57404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EFS</a:t>
            </a:r>
            <a:r>
              <a:rPr kumimoji="0" sz="1800" b="1" i="0" u="none" strike="noStrike" kern="1200" cap="none" spc="-3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in</a:t>
            </a:r>
            <a:r>
              <a:rPr kumimoji="0" sz="1800" b="1" i="0" u="none" strike="noStrike" kern="1200" cap="none" spc="-2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0" normalizeH="0" baseline="0" noProof="0" dirty="0">
                <a:ln>
                  <a:noFill/>
                </a:ln>
                <a:solidFill>
                  <a:srgbClr val="44546A"/>
                </a:solidFill>
                <a:effectLst/>
                <a:uLnTx/>
                <a:uFillTx/>
                <a:latin typeface="Arial"/>
                <a:ea typeface="+mn-ea"/>
                <a:cs typeface="Arial"/>
                <a:sym typeface="Arial"/>
              </a:rPr>
              <a:t>the</a:t>
            </a:r>
            <a:r>
              <a:rPr kumimoji="0" sz="1800" b="1" i="0" u="none" strike="noStrike" kern="1200" cap="none" spc="-2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ITT</a:t>
            </a:r>
            <a:r>
              <a:rPr kumimoji="0" sz="1800" b="1" i="0" u="none" strike="noStrike" kern="1200" cap="none" spc="-25"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0" normalizeH="0" baseline="0" noProof="0" dirty="0">
                <a:ln>
                  <a:noFill/>
                </a:ln>
                <a:solidFill>
                  <a:srgbClr val="44546A"/>
                </a:solidFill>
                <a:effectLst/>
                <a:uLnTx/>
                <a:uFillTx/>
                <a:latin typeface="Arial"/>
                <a:ea typeface="+mn-ea"/>
                <a:cs typeface="Arial"/>
                <a:sym typeface="Arial"/>
              </a:rPr>
              <a:t>population</a:t>
            </a:r>
            <a:r>
              <a:rPr kumimoji="0" sz="1800" b="0" i="0" u="none" strike="noStrike" kern="1200" cap="none" spc="0" normalizeH="0" baseline="0" noProof="0" dirty="0">
                <a:ln>
                  <a:noFill/>
                </a:ln>
                <a:solidFill>
                  <a:srgbClr val="44546A"/>
                </a:solidFill>
                <a:effectLst/>
                <a:uLnTx/>
                <a:uFillTx/>
                <a:latin typeface="Arial MT"/>
                <a:ea typeface="+mn-ea"/>
                <a:cs typeface="Arial MT"/>
                <a:sym typeface="Arial"/>
              </a:rPr>
              <a:t>*</a:t>
            </a:r>
            <a:r>
              <a:rPr kumimoji="0" sz="1800" b="0" i="0" u="none" strike="noStrike" kern="1200" cap="none" spc="0" normalizeH="0" baseline="30092" noProof="0" dirty="0">
                <a:ln>
                  <a:noFill/>
                </a:ln>
                <a:solidFill>
                  <a:srgbClr val="44546A"/>
                </a:solidFill>
                <a:effectLst/>
                <a:uLnTx/>
                <a:uFillTx/>
                <a:latin typeface="Arial MT"/>
                <a:ea typeface="+mn-ea"/>
                <a:cs typeface="Arial MT"/>
                <a:sym typeface="Arial"/>
              </a:rPr>
              <a:t>1</a:t>
            </a:r>
            <a:endParaRPr kumimoji="0" sz="1800" b="0" i="0" u="none" strike="noStrike" kern="1200" cap="none" spc="0" normalizeH="0" baseline="30092" noProof="0">
              <a:ln>
                <a:noFill/>
              </a:ln>
              <a:solidFill>
                <a:prstClr val="black"/>
              </a:solidFill>
              <a:effectLst/>
              <a:uLnTx/>
              <a:uFillTx/>
              <a:latin typeface="Arial MT"/>
              <a:ea typeface="+mn-ea"/>
              <a:cs typeface="Arial MT"/>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srgbClr val="44546A"/>
                </a:solidFill>
                <a:effectLst/>
                <a:uLnTx/>
                <a:uFillTx/>
                <a:latin typeface="Arial MT"/>
                <a:ea typeface="+mn-ea"/>
                <a:cs typeface="Arial MT"/>
                <a:sym typeface="Arial"/>
              </a:rPr>
              <a:t>(3-year</a:t>
            </a:r>
            <a:r>
              <a:rPr kumimoji="0" sz="1800" b="0" i="0" u="none" strike="noStrike" kern="1200" cap="none" spc="-55" normalizeH="0" baseline="0" noProof="0" dirty="0">
                <a:ln>
                  <a:noFill/>
                </a:ln>
                <a:solidFill>
                  <a:srgbClr val="44546A"/>
                </a:solidFill>
                <a:effectLst/>
                <a:uLnTx/>
                <a:uFillTx/>
                <a:latin typeface="Arial MT"/>
                <a:ea typeface="+mn-ea"/>
                <a:cs typeface="Arial MT"/>
                <a:sym typeface="Arial"/>
              </a:rPr>
              <a:t> </a:t>
            </a:r>
            <a:r>
              <a:rPr kumimoji="0" sz="1800" b="0" i="0" u="none" strike="noStrike" kern="1200" cap="none" spc="-5" normalizeH="0" baseline="0" noProof="0" dirty="0">
                <a:ln>
                  <a:noFill/>
                </a:ln>
                <a:solidFill>
                  <a:srgbClr val="44546A"/>
                </a:solidFill>
                <a:effectLst/>
                <a:uLnTx/>
                <a:uFillTx/>
                <a:latin typeface="Arial MT"/>
                <a:ea typeface="+mn-ea"/>
                <a:cs typeface="Arial MT"/>
                <a:sym typeface="Arial"/>
              </a:rPr>
              <a:t>update)</a:t>
            </a:r>
            <a:endParaRPr kumimoji="0" sz="1800" b="0" i="0" u="none" strike="noStrike" kern="1200" cap="none" spc="0" normalizeH="0" baseline="0" noProof="0">
              <a:ln>
                <a:noFill/>
              </a:ln>
              <a:solidFill>
                <a:prstClr val="black"/>
              </a:solidFill>
              <a:effectLst/>
              <a:uLnTx/>
              <a:uFillTx/>
              <a:latin typeface="Arial MT"/>
              <a:ea typeface="+mn-ea"/>
              <a:cs typeface="Arial MT"/>
              <a:sym typeface="Arial"/>
            </a:endParaRPr>
          </a:p>
        </p:txBody>
      </p:sp>
      <p:sp>
        <p:nvSpPr>
          <p:cNvPr id="147" name="object 9"/>
          <p:cNvSpPr txBox="1"/>
          <p:nvPr/>
        </p:nvSpPr>
        <p:spPr>
          <a:xfrm>
            <a:off x="7760989" y="1481690"/>
            <a:ext cx="2535555" cy="574040"/>
          </a:xfrm>
          <a:prstGeom prst="rect">
            <a:avLst/>
          </a:prstGeom>
        </p:spPr>
        <p:txBody>
          <a:bodyPr vert="horz" wrap="square" lIns="0" tIns="12700" rIns="0" bIns="0" rtlCol="0">
            <a:spAutoFit/>
          </a:bodyPr>
          <a:lstStyle/>
          <a:p>
            <a:pPr marL="38100" marR="30480" lvl="0" indent="20701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EFS</a:t>
            </a:r>
            <a:r>
              <a:rPr kumimoji="0" sz="1800" b="1" i="0" u="none" strike="noStrike" kern="1200" cap="none" spc="35"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by</a:t>
            </a:r>
            <a:r>
              <a:rPr kumimoji="0" sz="1800" b="1" i="0" u="none" strike="noStrike" kern="1200" cap="none" spc="45"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pCR</a:t>
            </a:r>
            <a:r>
              <a:rPr kumimoji="0" sz="1800" b="1" i="0" u="none" strike="noStrike" kern="1200" cap="none" spc="4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status </a:t>
            </a:r>
            <a:r>
              <a:rPr kumimoji="0" sz="1800" b="1" i="0" u="none" strike="noStrike" kern="1200" cap="none" spc="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in</a:t>
            </a:r>
            <a:r>
              <a:rPr kumimoji="0" sz="1800" b="1" i="0" u="none" strike="noStrike" kern="1200" cap="none" spc="-25"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0" normalizeH="0" baseline="0" noProof="0" dirty="0">
                <a:ln>
                  <a:noFill/>
                </a:ln>
                <a:solidFill>
                  <a:srgbClr val="44546A"/>
                </a:solidFill>
                <a:effectLst/>
                <a:uLnTx/>
                <a:uFillTx/>
                <a:latin typeface="Arial"/>
                <a:ea typeface="+mn-ea"/>
                <a:cs typeface="Arial"/>
                <a:sym typeface="Arial"/>
              </a:rPr>
              <a:t>the</a:t>
            </a:r>
            <a:r>
              <a:rPr kumimoji="0" sz="1800" b="1" i="0" u="none" strike="noStrike" kern="1200" cap="none" spc="-20"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ITT</a:t>
            </a:r>
            <a:r>
              <a:rPr kumimoji="0" sz="1800" b="1" i="0" u="none" strike="noStrike" kern="1200" cap="none" spc="-25" normalizeH="0" baseline="0" noProof="0" dirty="0">
                <a:ln>
                  <a:noFill/>
                </a:ln>
                <a:solidFill>
                  <a:srgbClr val="44546A"/>
                </a:solidFill>
                <a:effectLst/>
                <a:uLnTx/>
                <a:uFillTx/>
                <a:latin typeface="Arial"/>
                <a:ea typeface="+mn-ea"/>
                <a:cs typeface="Arial"/>
                <a:sym typeface="Arial"/>
              </a:rPr>
              <a:t> </a:t>
            </a:r>
            <a:r>
              <a:rPr kumimoji="0" sz="1800" b="1" i="0" u="none" strike="noStrike" kern="1200" cap="none" spc="-5" normalizeH="0" baseline="0" noProof="0" dirty="0">
                <a:ln>
                  <a:noFill/>
                </a:ln>
                <a:solidFill>
                  <a:srgbClr val="44546A"/>
                </a:solidFill>
                <a:effectLst/>
                <a:uLnTx/>
                <a:uFillTx/>
                <a:latin typeface="Arial"/>
                <a:ea typeface="+mn-ea"/>
                <a:cs typeface="Arial"/>
                <a:sym typeface="Arial"/>
              </a:rPr>
              <a:t>population</a:t>
            </a:r>
            <a:r>
              <a:rPr kumimoji="0" sz="1800" b="0" i="0" u="none" strike="noStrike" kern="1200" cap="none" spc="-7" normalizeH="0" baseline="30092" noProof="0" dirty="0">
                <a:ln>
                  <a:noFill/>
                </a:ln>
                <a:solidFill>
                  <a:srgbClr val="44546A"/>
                </a:solidFill>
                <a:effectLst/>
                <a:uLnTx/>
                <a:uFillTx/>
                <a:latin typeface="Arial MT"/>
                <a:ea typeface="+mn-ea"/>
                <a:cs typeface="Arial MT"/>
                <a:sym typeface="Arial"/>
              </a:rPr>
              <a:t>2,3</a:t>
            </a:r>
            <a:endParaRPr kumimoji="0" sz="1800" b="0" i="0" u="none" strike="noStrike" kern="1200" cap="none" spc="0" normalizeH="0" baseline="30092" noProof="0">
              <a:ln>
                <a:noFill/>
              </a:ln>
              <a:solidFill>
                <a:prstClr val="black"/>
              </a:solidFill>
              <a:effectLst/>
              <a:uLnTx/>
              <a:uFillTx/>
              <a:latin typeface="Arial MT"/>
              <a:ea typeface="+mn-ea"/>
              <a:cs typeface="Arial MT"/>
              <a:sym typeface="Arial"/>
            </a:endParaRPr>
          </a:p>
        </p:txBody>
      </p:sp>
      <p:grpSp>
        <p:nvGrpSpPr>
          <p:cNvPr id="148" name="object 10"/>
          <p:cNvGrpSpPr/>
          <p:nvPr/>
        </p:nvGrpSpPr>
        <p:grpSpPr>
          <a:xfrm>
            <a:off x="1358838" y="2716990"/>
            <a:ext cx="4288790" cy="1729739"/>
            <a:chOff x="1358838" y="2716990"/>
            <a:chExt cx="4288790" cy="1729739"/>
          </a:xfrm>
        </p:grpSpPr>
        <p:sp>
          <p:nvSpPr>
            <p:cNvPr id="149" name="object 11"/>
            <p:cNvSpPr/>
            <p:nvPr/>
          </p:nvSpPr>
          <p:spPr>
            <a:xfrm>
              <a:off x="1368363" y="2726515"/>
              <a:ext cx="4269105" cy="1665605"/>
            </a:xfrm>
            <a:custGeom>
              <a:avLst/>
              <a:gdLst/>
              <a:ahLst/>
              <a:cxnLst/>
              <a:rect l="l" t="t" r="r" b="b"/>
              <a:pathLst>
                <a:path w="4269105" h="1665604">
                  <a:moveTo>
                    <a:pt x="0" y="0"/>
                  </a:moveTo>
                  <a:lnTo>
                    <a:pt x="0" y="1665593"/>
                  </a:lnTo>
                  <a:lnTo>
                    <a:pt x="4268678" y="1665593"/>
                  </a:lnTo>
                </a:path>
              </a:pathLst>
            </a:custGeom>
            <a:ln w="1902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50" name="object 12"/>
            <p:cNvSpPr/>
            <p:nvPr/>
          </p:nvSpPr>
          <p:spPr>
            <a:xfrm>
              <a:off x="1368363" y="4392110"/>
              <a:ext cx="4269740" cy="45085"/>
            </a:xfrm>
            <a:custGeom>
              <a:avLst/>
              <a:gdLst/>
              <a:ahLst/>
              <a:cxnLst/>
              <a:rect l="l" t="t" r="r" b="b"/>
              <a:pathLst>
                <a:path w="4269740" h="45085">
                  <a:moveTo>
                    <a:pt x="0" y="0"/>
                  </a:moveTo>
                  <a:lnTo>
                    <a:pt x="0" y="44577"/>
                  </a:lnTo>
                </a:path>
                <a:path w="4269740" h="45085">
                  <a:moveTo>
                    <a:pt x="475497" y="0"/>
                  </a:moveTo>
                  <a:lnTo>
                    <a:pt x="475497" y="44577"/>
                  </a:lnTo>
                </a:path>
                <a:path w="4269740" h="45085">
                  <a:moveTo>
                    <a:pt x="237812" y="0"/>
                  </a:moveTo>
                  <a:lnTo>
                    <a:pt x="237812" y="44577"/>
                  </a:lnTo>
                </a:path>
                <a:path w="4269740" h="45085">
                  <a:moveTo>
                    <a:pt x="711022" y="0"/>
                  </a:moveTo>
                  <a:lnTo>
                    <a:pt x="711022" y="44577"/>
                  </a:lnTo>
                </a:path>
                <a:path w="4269740" h="45085">
                  <a:moveTo>
                    <a:pt x="946548" y="0"/>
                  </a:moveTo>
                  <a:lnTo>
                    <a:pt x="946548" y="44577"/>
                  </a:lnTo>
                </a:path>
                <a:path w="4269740" h="45085">
                  <a:moveTo>
                    <a:pt x="1187790" y="0"/>
                  </a:moveTo>
                  <a:lnTo>
                    <a:pt x="1187790" y="44577"/>
                  </a:lnTo>
                </a:path>
                <a:path w="4269740" h="45085">
                  <a:moveTo>
                    <a:pt x="1657317" y="0"/>
                  </a:moveTo>
                  <a:lnTo>
                    <a:pt x="1657317" y="44577"/>
                  </a:lnTo>
                </a:path>
                <a:path w="4269740" h="45085">
                  <a:moveTo>
                    <a:pt x="1423061" y="0"/>
                  </a:moveTo>
                  <a:lnTo>
                    <a:pt x="1423061" y="44577"/>
                  </a:lnTo>
                </a:path>
                <a:path w="4269740" h="45085">
                  <a:moveTo>
                    <a:pt x="2134338" y="0"/>
                  </a:moveTo>
                  <a:lnTo>
                    <a:pt x="2134338" y="44577"/>
                  </a:lnTo>
                </a:path>
                <a:path w="4269740" h="45085">
                  <a:moveTo>
                    <a:pt x="1896145" y="0"/>
                  </a:moveTo>
                  <a:lnTo>
                    <a:pt x="1896145" y="44577"/>
                  </a:lnTo>
                </a:path>
                <a:path w="4269740" h="45085">
                  <a:moveTo>
                    <a:pt x="2375708" y="125"/>
                  </a:moveTo>
                  <a:lnTo>
                    <a:pt x="2375708" y="44576"/>
                  </a:lnTo>
                </a:path>
                <a:path w="4269740" h="45085">
                  <a:moveTo>
                    <a:pt x="2844853" y="125"/>
                  </a:moveTo>
                  <a:lnTo>
                    <a:pt x="2844853" y="44576"/>
                  </a:lnTo>
                </a:path>
                <a:path w="4269740" h="45085">
                  <a:moveTo>
                    <a:pt x="3085841" y="125"/>
                  </a:moveTo>
                  <a:lnTo>
                    <a:pt x="3085841" y="44576"/>
                  </a:lnTo>
                </a:path>
                <a:path w="4269740" h="45085">
                  <a:moveTo>
                    <a:pt x="3321367" y="125"/>
                  </a:moveTo>
                  <a:lnTo>
                    <a:pt x="3321367" y="44576"/>
                  </a:lnTo>
                </a:path>
                <a:path w="4269740" h="45085">
                  <a:moveTo>
                    <a:pt x="2609582" y="125"/>
                  </a:moveTo>
                  <a:lnTo>
                    <a:pt x="2609582" y="44576"/>
                  </a:lnTo>
                </a:path>
                <a:path w="4269740" h="45085">
                  <a:moveTo>
                    <a:pt x="3556765" y="0"/>
                  </a:moveTo>
                  <a:lnTo>
                    <a:pt x="3556765" y="44577"/>
                  </a:lnTo>
                </a:path>
                <a:path w="4269740" h="45085">
                  <a:moveTo>
                    <a:pt x="3794196" y="0"/>
                  </a:moveTo>
                  <a:lnTo>
                    <a:pt x="3794196" y="44577"/>
                  </a:lnTo>
                </a:path>
                <a:path w="4269740" h="45085">
                  <a:moveTo>
                    <a:pt x="4269187" y="0"/>
                  </a:moveTo>
                  <a:lnTo>
                    <a:pt x="4269187" y="44577"/>
                  </a:lnTo>
                </a:path>
                <a:path w="4269740" h="45085">
                  <a:moveTo>
                    <a:pt x="4034041" y="0"/>
                  </a:moveTo>
                  <a:lnTo>
                    <a:pt x="4034041" y="44577"/>
                  </a:lnTo>
                </a:path>
              </a:pathLst>
            </a:custGeom>
            <a:ln w="1902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aphicFrame>
        <p:nvGraphicFramePr>
          <p:cNvPr id="151" name="object 13"/>
          <p:cNvGraphicFramePr>
            <a:graphicFrameLocks noGrp="1"/>
          </p:cNvGraphicFramePr>
          <p:nvPr/>
        </p:nvGraphicFramePr>
        <p:xfrm>
          <a:off x="590590" y="4884117"/>
          <a:ext cx="5115556" cy="280344"/>
        </p:xfrm>
        <a:graphic>
          <a:graphicData uri="http://schemas.openxmlformats.org/drawingml/2006/table">
            <a:tbl>
              <a:tblPr firstRow="1" bandRow="1"/>
              <a:tblGrid>
                <a:gridCol w="899160">
                  <a:extLst>
                    <a:ext uri="{9D8B030D-6E8A-4147-A177-3AD203B41FA5}">
                      <a16:colId xmlns:a16="http://schemas.microsoft.com/office/drawing/2014/main" val="20000"/>
                    </a:ext>
                  </a:extLst>
                </a:gridCol>
                <a:gridCol w="238125">
                  <a:extLst>
                    <a:ext uri="{9D8B030D-6E8A-4147-A177-3AD203B41FA5}">
                      <a16:colId xmlns:a16="http://schemas.microsoft.com/office/drawing/2014/main" val="20001"/>
                    </a:ext>
                  </a:extLst>
                </a:gridCol>
                <a:gridCol w="236854">
                  <a:extLst>
                    <a:ext uri="{9D8B030D-6E8A-4147-A177-3AD203B41FA5}">
                      <a16:colId xmlns:a16="http://schemas.microsoft.com/office/drawing/2014/main" val="20002"/>
                    </a:ext>
                  </a:extLst>
                </a:gridCol>
                <a:gridCol w="237490">
                  <a:extLst>
                    <a:ext uri="{9D8B030D-6E8A-4147-A177-3AD203B41FA5}">
                      <a16:colId xmlns:a16="http://schemas.microsoft.com/office/drawing/2014/main" val="20003"/>
                    </a:ext>
                  </a:extLst>
                </a:gridCol>
                <a:gridCol w="234949">
                  <a:extLst>
                    <a:ext uri="{9D8B030D-6E8A-4147-A177-3AD203B41FA5}">
                      <a16:colId xmlns:a16="http://schemas.microsoft.com/office/drawing/2014/main" val="20004"/>
                    </a:ext>
                  </a:extLst>
                </a:gridCol>
                <a:gridCol w="240664">
                  <a:extLst>
                    <a:ext uri="{9D8B030D-6E8A-4147-A177-3AD203B41FA5}">
                      <a16:colId xmlns:a16="http://schemas.microsoft.com/office/drawing/2014/main" val="20005"/>
                    </a:ext>
                  </a:extLst>
                </a:gridCol>
                <a:gridCol w="235585">
                  <a:extLst>
                    <a:ext uri="{9D8B030D-6E8A-4147-A177-3AD203B41FA5}">
                      <a16:colId xmlns:a16="http://schemas.microsoft.com/office/drawing/2014/main" val="20006"/>
                    </a:ext>
                  </a:extLst>
                </a:gridCol>
                <a:gridCol w="1425575">
                  <a:extLst>
                    <a:ext uri="{9D8B030D-6E8A-4147-A177-3AD203B41FA5}">
                      <a16:colId xmlns:a16="http://schemas.microsoft.com/office/drawing/2014/main" val="20007"/>
                    </a:ext>
                  </a:extLst>
                </a:gridCol>
                <a:gridCol w="238760">
                  <a:extLst>
                    <a:ext uri="{9D8B030D-6E8A-4147-A177-3AD203B41FA5}">
                      <a16:colId xmlns:a16="http://schemas.microsoft.com/office/drawing/2014/main" val="20008"/>
                    </a:ext>
                  </a:extLst>
                </a:gridCol>
                <a:gridCol w="236220">
                  <a:extLst>
                    <a:ext uri="{9D8B030D-6E8A-4147-A177-3AD203B41FA5}">
                      <a16:colId xmlns:a16="http://schemas.microsoft.com/office/drawing/2014/main" val="20009"/>
                    </a:ext>
                  </a:extLst>
                </a:gridCol>
                <a:gridCol w="250825">
                  <a:extLst>
                    <a:ext uri="{9D8B030D-6E8A-4147-A177-3AD203B41FA5}">
                      <a16:colId xmlns:a16="http://schemas.microsoft.com/office/drawing/2014/main" val="20010"/>
                    </a:ext>
                  </a:extLst>
                </a:gridCol>
                <a:gridCol w="224789">
                  <a:extLst>
                    <a:ext uri="{9D8B030D-6E8A-4147-A177-3AD203B41FA5}">
                      <a16:colId xmlns:a16="http://schemas.microsoft.com/office/drawing/2014/main" val="20011"/>
                    </a:ext>
                  </a:extLst>
                </a:gridCol>
                <a:gridCol w="238125">
                  <a:extLst>
                    <a:ext uri="{9D8B030D-6E8A-4147-A177-3AD203B41FA5}">
                      <a16:colId xmlns:a16="http://schemas.microsoft.com/office/drawing/2014/main" val="20012"/>
                    </a:ext>
                  </a:extLst>
                </a:gridCol>
                <a:gridCol w="178435">
                  <a:extLst>
                    <a:ext uri="{9D8B030D-6E8A-4147-A177-3AD203B41FA5}">
                      <a16:colId xmlns:a16="http://schemas.microsoft.com/office/drawing/2014/main" val="20013"/>
                    </a:ext>
                  </a:extLst>
                </a:gridCol>
              </a:tblGrid>
              <a:tr h="1401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830"/>
                        </a:lnSpc>
                        <a:spcBef>
                          <a:spcPts val="175"/>
                        </a:spcBef>
                      </a:pPr>
                      <a:r>
                        <a:rPr sz="800" spc="-5" dirty="0">
                          <a:solidFill>
                            <a:srgbClr val="05B0F0"/>
                          </a:solidFill>
                          <a:latin typeface="Arial MT"/>
                          <a:cs typeface="Arial MT"/>
                        </a:rPr>
                        <a:t>Nivo</a:t>
                      </a:r>
                      <a:r>
                        <a:rPr sz="800" spc="-30" dirty="0">
                          <a:solidFill>
                            <a:srgbClr val="05B0F0"/>
                          </a:solidFill>
                          <a:latin typeface="Arial MT"/>
                          <a:cs typeface="Arial MT"/>
                        </a:rPr>
                        <a:t> </a:t>
                      </a:r>
                      <a:r>
                        <a:rPr sz="800" dirty="0">
                          <a:solidFill>
                            <a:srgbClr val="05B0F0"/>
                          </a:solidFill>
                          <a:latin typeface="Arial MT"/>
                          <a:cs typeface="Arial MT"/>
                        </a:rPr>
                        <a:t>+</a:t>
                      </a:r>
                      <a:r>
                        <a:rPr sz="800" spc="-25" dirty="0">
                          <a:solidFill>
                            <a:srgbClr val="05B0F0"/>
                          </a:solidFill>
                          <a:latin typeface="Arial MT"/>
                          <a:cs typeface="Arial MT"/>
                        </a:rPr>
                        <a:t> </a:t>
                      </a:r>
                      <a:r>
                        <a:rPr sz="800" dirty="0">
                          <a:solidFill>
                            <a:srgbClr val="05B0F0"/>
                          </a:solidFill>
                          <a:latin typeface="Arial MT"/>
                          <a:cs typeface="Arial MT"/>
                        </a:rPr>
                        <a:t>chemo</a:t>
                      </a:r>
                      <a:r>
                        <a:rPr sz="800" spc="65" dirty="0">
                          <a:solidFill>
                            <a:srgbClr val="05B0F0"/>
                          </a:solidFill>
                          <a:latin typeface="Arial MT"/>
                          <a:cs typeface="Arial MT"/>
                        </a:rPr>
                        <a:t> </a:t>
                      </a:r>
                      <a:r>
                        <a:rPr sz="800" spc="-5" dirty="0">
                          <a:solidFill>
                            <a:srgbClr val="05B0F0"/>
                          </a:solidFill>
                          <a:latin typeface="Arial MT"/>
                          <a:cs typeface="Arial MT"/>
                        </a:rPr>
                        <a:t>179</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830"/>
                        </a:lnSpc>
                        <a:spcBef>
                          <a:spcPts val="175"/>
                        </a:spcBef>
                      </a:pPr>
                      <a:r>
                        <a:rPr sz="800" spc="-5" dirty="0">
                          <a:solidFill>
                            <a:srgbClr val="05B0F0"/>
                          </a:solidFill>
                          <a:latin typeface="Arial MT"/>
                          <a:cs typeface="Arial MT"/>
                        </a:rPr>
                        <a:t>152</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35" algn="ctr">
                        <a:lnSpc>
                          <a:spcPts val="830"/>
                        </a:lnSpc>
                        <a:spcBef>
                          <a:spcPts val="175"/>
                        </a:spcBef>
                      </a:pPr>
                      <a:r>
                        <a:rPr sz="800" spc="-5" dirty="0">
                          <a:solidFill>
                            <a:srgbClr val="05B0F0"/>
                          </a:solidFill>
                          <a:latin typeface="Arial MT"/>
                          <a:cs typeface="Arial MT"/>
                        </a:rPr>
                        <a:t>136</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830"/>
                        </a:lnSpc>
                        <a:spcBef>
                          <a:spcPts val="175"/>
                        </a:spcBef>
                      </a:pPr>
                      <a:r>
                        <a:rPr sz="800" spc="-5" dirty="0">
                          <a:solidFill>
                            <a:srgbClr val="05B0F0"/>
                          </a:solidFill>
                          <a:latin typeface="Arial MT"/>
                          <a:cs typeface="Arial MT"/>
                        </a:rPr>
                        <a:t>125</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830"/>
                        </a:lnSpc>
                        <a:spcBef>
                          <a:spcPts val="175"/>
                        </a:spcBef>
                      </a:pPr>
                      <a:r>
                        <a:rPr sz="800" spc="-25" dirty="0">
                          <a:solidFill>
                            <a:srgbClr val="05B0F0"/>
                          </a:solidFill>
                          <a:latin typeface="Arial MT"/>
                          <a:cs typeface="Arial MT"/>
                        </a:rPr>
                        <a:t>119</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445" algn="ctr">
                        <a:lnSpc>
                          <a:spcPts val="830"/>
                        </a:lnSpc>
                        <a:spcBef>
                          <a:spcPts val="175"/>
                        </a:spcBef>
                      </a:pPr>
                      <a:r>
                        <a:rPr sz="800" spc="-5" dirty="0">
                          <a:solidFill>
                            <a:srgbClr val="05B0F0"/>
                          </a:solidFill>
                          <a:latin typeface="Arial MT"/>
                          <a:cs typeface="Arial MT"/>
                        </a:rPr>
                        <a:t>108</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2384">
                        <a:lnSpc>
                          <a:spcPts val="830"/>
                        </a:lnSpc>
                        <a:spcBef>
                          <a:spcPts val="175"/>
                        </a:spcBef>
                      </a:pPr>
                      <a:r>
                        <a:rPr sz="800" spc="-5" dirty="0">
                          <a:solidFill>
                            <a:srgbClr val="05B0F0"/>
                          </a:solidFill>
                          <a:latin typeface="Arial MT"/>
                          <a:cs typeface="Arial MT"/>
                        </a:rPr>
                        <a:t>104</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23495" algn="ctr">
                        <a:lnSpc>
                          <a:spcPts val="830"/>
                        </a:lnSpc>
                        <a:spcBef>
                          <a:spcPts val="175"/>
                        </a:spcBef>
                        <a:tabLst>
                          <a:tab pos="746125" algn="l"/>
                        </a:tabLst>
                      </a:pPr>
                      <a:r>
                        <a:rPr sz="800" spc="-5" dirty="0">
                          <a:solidFill>
                            <a:srgbClr val="05B0F0"/>
                          </a:solidFill>
                          <a:latin typeface="Arial MT"/>
                          <a:cs typeface="Arial MT"/>
                        </a:rPr>
                        <a:t>100</a:t>
                      </a:r>
                      <a:r>
                        <a:rPr sz="800" spc="540" dirty="0">
                          <a:solidFill>
                            <a:srgbClr val="05B0F0"/>
                          </a:solidFill>
                          <a:latin typeface="Arial MT"/>
                          <a:cs typeface="Arial MT"/>
                        </a:rPr>
                        <a:t> </a:t>
                      </a:r>
                      <a:r>
                        <a:rPr sz="800" spc="-5" dirty="0">
                          <a:solidFill>
                            <a:srgbClr val="05B0F0"/>
                          </a:solidFill>
                          <a:latin typeface="Arial MT"/>
                          <a:cs typeface="Arial MT"/>
                        </a:rPr>
                        <a:t>97</a:t>
                      </a:r>
                      <a:r>
                        <a:rPr sz="800" spc="270" dirty="0">
                          <a:solidFill>
                            <a:srgbClr val="05B0F0"/>
                          </a:solidFill>
                          <a:latin typeface="Arial MT"/>
                          <a:cs typeface="Arial MT"/>
                        </a:rPr>
                        <a:t> </a:t>
                      </a:r>
                      <a:r>
                        <a:rPr sz="800" spc="275" dirty="0">
                          <a:solidFill>
                            <a:srgbClr val="05B0F0"/>
                          </a:solidFill>
                          <a:latin typeface="Arial MT"/>
                          <a:cs typeface="Arial MT"/>
                        </a:rPr>
                        <a:t> </a:t>
                      </a:r>
                      <a:r>
                        <a:rPr sz="800" spc="-5" dirty="0">
                          <a:solidFill>
                            <a:srgbClr val="05B0F0"/>
                          </a:solidFill>
                          <a:latin typeface="Arial MT"/>
                          <a:cs typeface="Arial MT"/>
                        </a:rPr>
                        <a:t>94	88</a:t>
                      </a:r>
                      <a:r>
                        <a:rPr sz="800" spc="229" dirty="0">
                          <a:solidFill>
                            <a:srgbClr val="05B0F0"/>
                          </a:solidFill>
                          <a:latin typeface="Arial MT"/>
                          <a:cs typeface="Arial MT"/>
                        </a:rPr>
                        <a:t> </a:t>
                      </a:r>
                      <a:r>
                        <a:rPr sz="800" spc="235" dirty="0">
                          <a:solidFill>
                            <a:srgbClr val="05B0F0"/>
                          </a:solidFill>
                          <a:latin typeface="Arial MT"/>
                          <a:cs typeface="Arial MT"/>
                        </a:rPr>
                        <a:t> </a:t>
                      </a:r>
                      <a:r>
                        <a:rPr sz="800" spc="-5" dirty="0">
                          <a:solidFill>
                            <a:srgbClr val="05B0F0"/>
                          </a:solidFill>
                          <a:latin typeface="Arial MT"/>
                          <a:cs typeface="Arial MT"/>
                        </a:rPr>
                        <a:t>69</a:t>
                      </a:r>
                      <a:r>
                        <a:rPr sz="800" spc="235" dirty="0">
                          <a:solidFill>
                            <a:srgbClr val="05B0F0"/>
                          </a:solidFill>
                          <a:latin typeface="Arial MT"/>
                          <a:cs typeface="Arial MT"/>
                        </a:rPr>
                        <a:t>  </a:t>
                      </a:r>
                      <a:r>
                        <a:rPr sz="800" spc="-5" dirty="0">
                          <a:solidFill>
                            <a:srgbClr val="05B0F0"/>
                          </a:solidFill>
                          <a:latin typeface="Arial MT"/>
                          <a:cs typeface="Arial MT"/>
                        </a:rPr>
                        <a:t>57</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53340" algn="r">
                        <a:lnSpc>
                          <a:spcPts val="830"/>
                        </a:lnSpc>
                        <a:spcBef>
                          <a:spcPts val="175"/>
                        </a:spcBef>
                      </a:pPr>
                      <a:r>
                        <a:rPr sz="800" spc="-5" dirty="0">
                          <a:solidFill>
                            <a:srgbClr val="05B0F0"/>
                          </a:solidFill>
                          <a:latin typeface="Arial MT"/>
                          <a:cs typeface="Arial MT"/>
                        </a:rPr>
                        <a:t>38</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0960">
                        <a:lnSpc>
                          <a:spcPts val="830"/>
                        </a:lnSpc>
                        <a:spcBef>
                          <a:spcPts val="175"/>
                        </a:spcBef>
                      </a:pPr>
                      <a:r>
                        <a:rPr sz="800" spc="-5" dirty="0">
                          <a:solidFill>
                            <a:srgbClr val="05B0F0"/>
                          </a:solidFill>
                          <a:latin typeface="Arial MT"/>
                          <a:cs typeface="Arial MT"/>
                        </a:rPr>
                        <a:t>20</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0960">
                        <a:lnSpc>
                          <a:spcPts val="830"/>
                        </a:lnSpc>
                        <a:spcBef>
                          <a:spcPts val="175"/>
                        </a:spcBef>
                      </a:pPr>
                      <a:r>
                        <a:rPr sz="800" spc="-5" dirty="0">
                          <a:solidFill>
                            <a:srgbClr val="05B0F0"/>
                          </a:solidFill>
                          <a:latin typeface="Arial MT"/>
                          <a:cs typeface="Arial MT"/>
                        </a:rPr>
                        <a:t>13</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75565">
                        <a:lnSpc>
                          <a:spcPts val="830"/>
                        </a:lnSpc>
                        <a:spcBef>
                          <a:spcPts val="175"/>
                        </a:spcBef>
                      </a:pPr>
                      <a:r>
                        <a:rPr sz="800" dirty="0">
                          <a:solidFill>
                            <a:srgbClr val="05B0F0"/>
                          </a:solidFill>
                          <a:latin typeface="Arial MT"/>
                          <a:cs typeface="Arial MT"/>
                        </a:rPr>
                        <a:t>6</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905" algn="ctr">
                        <a:lnSpc>
                          <a:spcPts val="830"/>
                        </a:lnSpc>
                        <a:spcBef>
                          <a:spcPts val="175"/>
                        </a:spcBef>
                      </a:pPr>
                      <a:r>
                        <a:rPr sz="800" dirty="0">
                          <a:solidFill>
                            <a:srgbClr val="05B0F0"/>
                          </a:solidFill>
                          <a:latin typeface="Arial MT"/>
                          <a:cs typeface="Arial MT"/>
                        </a:rPr>
                        <a:t>5</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24130" algn="r">
                        <a:lnSpc>
                          <a:spcPts val="830"/>
                        </a:lnSpc>
                        <a:spcBef>
                          <a:spcPts val="175"/>
                        </a:spcBef>
                      </a:pPr>
                      <a:r>
                        <a:rPr sz="800" dirty="0">
                          <a:solidFill>
                            <a:srgbClr val="05B0F0"/>
                          </a:solidFill>
                          <a:latin typeface="Arial MT"/>
                          <a:cs typeface="Arial MT"/>
                        </a:rPr>
                        <a:t>0</a:t>
                      </a:r>
                      <a:endParaRPr sz="800">
                        <a:latin typeface="Arial MT"/>
                        <a:cs typeface="Arial MT"/>
                      </a:endParaRPr>
                    </a:p>
                  </a:txBody>
                  <a:tcPr marL="0" marR="0" marT="222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01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844"/>
                        </a:lnSpc>
                        <a:tabLst>
                          <a:tab pos="663575" algn="l"/>
                        </a:tabLst>
                      </a:pPr>
                      <a:r>
                        <a:rPr sz="800" spc="-5" dirty="0">
                          <a:solidFill>
                            <a:srgbClr val="FF0000"/>
                          </a:solidFill>
                          <a:latin typeface="Arial MT"/>
                          <a:cs typeface="Arial MT"/>
                        </a:rPr>
                        <a:t>Chemo	179</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844"/>
                        </a:lnSpc>
                      </a:pPr>
                      <a:r>
                        <a:rPr sz="800" spc="-5" dirty="0">
                          <a:solidFill>
                            <a:srgbClr val="FF0000"/>
                          </a:solidFill>
                          <a:latin typeface="Arial MT"/>
                          <a:cs typeface="Arial MT"/>
                        </a:rPr>
                        <a:t>146</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35" algn="ctr">
                        <a:lnSpc>
                          <a:spcPts val="844"/>
                        </a:lnSpc>
                      </a:pPr>
                      <a:r>
                        <a:rPr sz="800" spc="-5" dirty="0">
                          <a:solidFill>
                            <a:srgbClr val="FF0000"/>
                          </a:solidFill>
                          <a:latin typeface="Arial MT"/>
                          <a:cs typeface="Arial MT"/>
                        </a:rPr>
                        <a:t>128</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844"/>
                        </a:lnSpc>
                      </a:pPr>
                      <a:r>
                        <a:rPr sz="800" spc="-25" dirty="0">
                          <a:solidFill>
                            <a:srgbClr val="FF0000"/>
                          </a:solidFill>
                          <a:latin typeface="Arial MT"/>
                          <a:cs typeface="Arial MT"/>
                        </a:rPr>
                        <a:t>110</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844"/>
                        </a:lnSpc>
                      </a:pPr>
                      <a:r>
                        <a:rPr sz="800" spc="-5" dirty="0">
                          <a:solidFill>
                            <a:srgbClr val="FF0000"/>
                          </a:solidFill>
                          <a:latin typeface="Arial MT"/>
                          <a:cs typeface="Arial MT"/>
                        </a:rPr>
                        <a:t>95</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810" algn="ctr">
                        <a:lnSpc>
                          <a:spcPts val="844"/>
                        </a:lnSpc>
                      </a:pPr>
                      <a:r>
                        <a:rPr sz="800" spc="-5" dirty="0">
                          <a:solidFill>
                            <a:srgbClr val="FF0000"/>
                          </a:solidFill>
                          <a:latin typeface="Arial MT"/>
                          <a:cs typeface="Arial MT"/>
                        </a:rPr>
                        <a:t>84</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0325">
                        <a:lnSpc>
                          <a:spcPts val="844"/>
                        </a:lnSpc>
                      </a:pPr>
                      <a:r>
                        <a:rPr sz="800" spc="-5" dirty="0">
                          <a:solidFill>
                            <a:srgbClr val="FF0000"/>
                          </a:solidFill>
                          <a:latin typeface="Arial MT"/>
                          <a:cs typeface="Arial MT"/>
                        </a:rPr>
                        <a:t>79</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844"/>
                        </a:lnSpc>
                        <a:tabLst>
                          <a:tab pos="718185" algn="l"/>
                        </a:tabLst>
                      </a:pPr>
                      <a:r>
                        <a:rPr sz="800" spc="-5" dirty="0">
                          <a:solidFill>
                            <a:srgbClr val="FF0000"/>
                          </a:solidFill>
                          <a:latin typeface="Arial MT"/>
                          <a:cs typeface="Arial MT"/>
                        </a:rPr>
                        <a:t>72</a:t>
                      </a:r>
                      <a:r>
                        <a:rPr sz="800" spc="275" dirty="0">
                          <a:solidFill>
                            <a:srgbClr val="FF0000"/>
                          </a:solidFill>
                          <a:latin typeface="Arial MT"/>
                          <a:cs typeface="Arial MT"/>
                        </a:rPr>
                        <a:t>  </a:t>
                      </a:r>
                      <a:r>
                        <a:rPr sz="800" spc="-5" dirty="0">
                          <a:solidFill>
                            <a:srgbClr val="FF0000"/>
                          </a:solidFill>
                          <a:latin typeface="Arial MT"/>
                          <a:cs typeface="Arial MT"/>
                        </a:rPr>
                        <a:t>67</a:t>
                      </a:r>
                      <a:r>
                        <a:rPr sz="800" spc="270" dirty="0">
                          <a:solidFill>
                            <a:srgbClr val="FF0000"/>
                          </a:solidFill>
                          <a:latin typeface="Arial MT"/>
                          <a:cs typeface="Arial MT"/>
                        </a:rPr>
                        <a:t>  </a:t>
                      </a:r>
                      <a:r>
                        <a:rPr sz="800" spc="-5" dirty="0">
                          <a:solidFill>
                            <a:srgbClr val="FF0000"/>
                          </a:solidFill>
                          <a:latin typeface="Arial MT"/>
                          <a:cs typeface="Arial MT"/>
                        </a:rPr>
                        <a:t>62	60</a:t>
                      </a:r>
                      <a:r>
                        <a:rPr sz="800" spc="229" dirty="0">
                          <a:solidFill>
                            <a:srgbClr val="FF0000"/>
                          </a:solidFill>
                          <a:latin typeface="Arial MT"/>
                          <a:cs typeface="Arial MT"/>
                        </a:rPr>
                        <a:t> </a:t>
                      </a:r>
                      <a:r>
                        <a:rPr sz="800" spc="235" dirty="0">
                          <a:solidFill>
                            <a:srgbClr val="FF0000"/>
                          </a:solidFill>
                          <a:latin typeface="Arial MT"/>
                          <a:cs typeface="Arial MT"/>
                        </a:rPr>
                        <a:t> </a:t>
                      </a:r>
                      <a:r>
                        <a:rPr sz="800" spc="-5" dirty="0">
                          <a:solidFill>
                            <a:srgbClr val="FF0000"/>
                          </a:solidFill>
                          <a:latin typeface="Arial MT"/>
                          <a:cs typeface="Arial MT"/>
                        </a:rPr>
                        <a:t>48</a:t>
                      </a:r>
                      <a:r>
                        <a:rPr sz="800" spc="235" dirty="0">
                          <a:solidFill>
                            <a:srgbClr val="FF0000"/>
                          </a:solidFill>
                          <a:latin typeface="Arial MT"/>
                          <a:cs typeface="Arial MT"/>
                        </a:rPr>
                        <a:t>  </a:t>
                      </a:r>
                      <a:r>
                        <a:rPr sz="800" spc="-5" dirty="0">
                          <a:solidFill>
                            <a:srgbClr val="FF0000"/>
                          </a:solidFill>
                          <a:latin typeface="Arial MT"/>
                          <a:cs typeface="Arial MT"/>
                        </a:rPr>
                        <a:t>39</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53340" algn="r">
                        <a:lnSpc>
                          <a:spcPts val="844"/>
                        </a:lnSpc>
                      </a:pPr>
                      <a:r>
                        <a:rPr sz="800" spc="-5" dirty="0">
                          <a:solidFill>
                            <a:srgbClr val="FF0000"/>
                          </a:solidFill>
                          <a:latin typeface="Arial MT"/>
                          <a:cs typeface="Arial MT"/>
                        </a:rPr>
                        <a:t>27</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0960">
                        <a:lnSpc>
                          <a:spcPts val="844"/>
                        </a:lnSpc>
                      </a:pPr>
                      <a:r>
                        <a:rPr sz="800" spc="-5" dirty="0">
                          <a:solidFill>
                            <a:srgbClr val="FF0000"/>
                          </a:solidFill>
                          <a:latin typeface="Arial MT"/>
                          <a:cs typeface="Arial MT"/>
                        </a:rPr>
                        <a:t>15</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0960">
                        <a:lnSpc>
                          <a:spcPts val="844"/>
                        </a:lnSpc>
                      </a:pPr>
                      <a:r>
                        <a:rPr sz="800" spc="-5" dirty="0">
                          <a:solidFill>
                            <a:srgbClr val="FF0000"/>
                          </a:solidFill>
                          <a:latin typeface="Arial MT"/>
                          <a:cs typeface="Arial MT"/>
                        </a:rPr>
                        <a:t>13</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75565">
                        <a:lnSpc>
                          <a:spcPts val="844"/>
                        </a:lnSpc>
                      </a:pPr>
                      <a:r>
                        <a:rPr sz="800" dirty="0">
                          <a:solidFill>
                            <a:srgbClr val="FF0000"/>
                          </a:solidFill>
                          <a:latin typeface="Arial MT"/>
                          <a:cs typeface="Arial MT"/>
                        </a:rPr>
                        <a:t>4</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905" algn="ctr">
                        <a:lnSpc>
                          <a:spcPts val="844"/>
                        </a:lnSpc>
                      </a:pPr>
                      <a:r>
                        <a:rPr sz="800" dirty="0">
                          <a:solidFill>
                            <a:srgbClr val="FF0000"/>
                          </a:solidFill>
                          <a:latin typeface="Arial MT"/>
                          <a:cs typeface="Arial MT"/>
                        </a:rPr>
                        <a:t>4</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24130" algn="r">
                        <a:lnSpc>
                          <a:spcPts val="844"/>
                        </a:lnSpc>
                      </a:pPr>
                      <a:r>
                        <a:rPr sz="800" dirty="0">
                          <a:solidFill>
                            <a:srgbClr val="FF0000"/>
                          </a:solidFill>
                          <a:latin typeface="Arial MT"/>
                          <a:cs typeface="Arial MT"/>
                        </a:rPr>
                        <a:t>0</a:t>
                      </a:r>
                      <a:endParaRPr sz="8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52" name="object 14"/>
          <p:cNvSpPr txBox="1"/>
          <p:nvPr/>
        </p:nvSpPr>
        <p:spPr>
          <a:xfrm>
            <a:off x="1216373" y="4305162"/>
            <a:ext cx="9652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0</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3" name="object 15"/>
          <p:cNvSpPr txBox="1"/>
          <p:nvPr/>
        </p:nvSpPr>
        <p:spPr>
          <a:xfrm>
            <a:off x="1111675" y="3973233"/>
            <a:ext cx="65341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439420" algn="l"/>
                <a:tab pos="639445" algn="l"/>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0.2	</a:t>
            </a:r>
            <a:r>
              <a:rPr kumimoji="0" sz="1000" b="0" i="0" u="heavy" strike="noStrike" kern="1200" cap="none" spc="-5" normalizeH="0" baseline="0" noProof="0" dirty="0">
                <a:ln>
                  <a:noFill/>
                </a:ln>
                <a:solidFill>
                  <a:srgbClr val="44546A"/>
                </a:solidFill>
                <a:effectLst/>
                <a:uLnTx/>
                <a:uFill>
                  <a:solidFill>
                    <a:srgbClr val="FF0000"/>
                  </a:solidFill>
                </a:uFill>
                <a:latin typeface="Times New Roman"/>
                <a:ea typeface="+mn-ea"/>
                <a:cs typeface="Times New Roman"/>
                <a:sym typeface="Arial"/>
              </a:rPr>
              <a:t> 	</a:t>
            </a:r>
            <a:endParaRPr kumimoji="0" sz="1000" b="0" i="0" u="none" strike="noStrike" kern="1200" cap="none" spc="0" normalizeH="0" baseline="0" noProof="0">
              <a:ln>
                <a:noFill/>
              </a:ln>
              <a:solidFill>
                <a:prstClr val="black"/>
              </a:solidFill>
              <a:effectLst/>
              <a:uLnTx/>
              <a:uFillTx/>
              <a:latin typeface="Times New Roman"/>
              <a:ea typeface="+mn-ea"/>
              <a:cs typeface="Times New Roman"/>
              <a:sym typeface="Arial"/>
            </a:endParaRPr>
          </a:p>
        </p:txBody>
      </p:sp>
      <p:sp>
        <p:nvSpPr>
          <p:cNvPr id="154" name="object 16"/>
          <p:cNvSpPr txBox="1"/>
          <p:nvPr/>
        </p:nvSpPr>
        <p:spPr>
          <a:xfrm>
            <a:off x="1111675" y="2968962"/>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0.8</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5" name="object 17"/>
          <p:cNvSpPr txBox="1"/>
          <p:nvPr/>
        </p:nvSpPr>
        <p:spPr>
          <a:xfrm>
            <a:off x="1111675" y="3637758"/>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0.4</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6" name="object 18"/>
          <p:cNvSpPr txBox="1"/>
          <p:nvPr/>
        </p:nvSpPr>
        <p:spPr>
          <a:xfrm>
            <a:off x="1111675" y="3303678"/>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0.6</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7" name="object 19"/>
          <p:cNvSpPr txBox="1"/>
          <p:nvPr/>
        </p:nvSpPr>
        <p:spPr>
          <a:xfrm>
            <a:off x="1112852" y="2639441"/>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1.0</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158" name="object 20"/>
          <p:cNvGrpSpPr/>
          <p:nvPr/>
        </p:nvGrpSpPr>
        <p:grpSpPr>
          <a:xfrm>
            <a:off x="1313995" y="2690924"/>
            <a:ext cx="4277995" cy="1711325"/>
            <a:chOff x="1313995" y="2690924"/>
            <a:chExt cx="4277995" cy="1711325"/>
          </a:xfrm>
        </p:grpSpPr>
        <p:sp>
          <p:nvSpPr>
            <p:cNvPr id="159" name="object 21"/>
            <p:cNvSpPr/>
            <p:nvPr/>
          </p:nvSpPr>
          <p:spPr>
            <a:xfrm>
              <a:off x="1323520" y="4060180"/>
              <a:ext cx="45085" cy="332105"/>
            </a:xfrm>
            <a:custGeom>
              <a:avLst/>
              <a:gdLst/>
              <a:ahLst/>
              <a:cxnLst/>
              <a:rect l="l" t="t" r="r" b="b"/>
              <a:pathLst>
                <a:path w="45084" h="332104">
                  <a:moveTo>
                    <a:pt x="44843" y="331929"/>
                  </a:moveTo>
                  <a:lnTo>
                    <a:pt x="0" y="331929"/>
                  </a:lnTo>
                </a:path>
                <a:path w="45084" h="332104">
                  <a:moveTo>
                    <a:pt x="44843" y="0"/>
                  </a:moveTo>
                  <a:lnTo>
                    <a:pt x="0" y="0"/>
                  </a:lnTo>
                </a:path>
              </a:pathLst>
            </a:custGeom>
            <a:ln w="1902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60" name="object 22"/>
            <p:cNvPicPr/>
            <p:nvPr/>
          </p:nvPicPr>
          <p:blipFill>
            <a:blip r:embed="rId2" cstate="print"/>
            <a:stretch>
              <a:fillRect/>
            </a:stretch>
          </p:blipFill>
          <p:spPr>
            <a:xfrm>
              <a:off x="1323520" y="2690924"/>
              <a:ext cx="4267901" cy="1063801"/>
            </a:xfrm>
            <a:prstGeom prst="rect">
              <a:avLst/>
            </a:prstGeom>
          </p:spPr>
        </p:pic>
      </p:grpSp>
      <p:sp>
        <p:nvSpPr>
          <p:cNvPr id="161" name="object 23"/>
          <p:cNvSpPr txBox="1"/>
          <p:nvPr/>
        </p:nvSpPr>
        <p:spPr>
          <a:xfrm>
            <a:off x="1321907" y="3926390"/>
            <a:ext cx="4401185" cy="904240"/>
          </a:xfrm>
          <a:prstGeom prst="rect">
            <a:avLst/>
          </a:prstGeom>
        </p:spPr>
        <p:txBody>
          <a:bodyPr vert="horz" wrap="square" lIns="0" tIns="12700" rIns="0" bIns="0" rtlCol="0">
            <a:spAutoFit/>
          </a:bodyPr>
          <a:lstStyle/>
          <a:p>
            <a:pPr marL="441959" marR="3204845" lvl="0" indent="0" algn="l" defTabSz="914400" rtl="0" eaLnBrk="1" fontAlgn="auto" latinLnBrk="0" hangingPunct="1">
              <a:lnSpc>
                <a:spcPct val="110200"/>
              </a:lnSpc>
              <a:spcBef>
                <a:spcPts val="100"/>
              </a:spcBef>
              <a:spcAft>
                <a:spcPts val="0"/>
              </a:spcAft>
              <a:buClrTx/>
              <a:buSzTx/>
              <a:buFontTx/>
              <a:buNone/>
              <a:tabLst/>
              <a:defRPr/>
            </a:pPr>
            <a:r>
              <a:rPr kumimoji="0" sz="900" b="1" i="0" u="none" strike="noStrike" kern="1200" cap="none" spc="-5" normalizeH="0" baseline="0" noProof="0" dirty="0">
                <a:ln>
                  <a:noFill/>
                </a:ln>
                <a:solidFill>
                  <a:srgbClr val="44546A"/>
                </a:solidFill>
                <a:effectLst/>
                <a:uLnTx/>
                <a:uFillTx/>
                <a:latin typeface="Arial"/>
                <a:ea typeface="+mn-ea"/>
                <a:cs typeface="Arial"/>
                <a:sym typeface="Arial"/>
              </a:rPr>
              <a:t>Nivo</a:t>
            </a:r>
            <a:r>
              <a:rPr kumimoji="0" sz="9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900" b="1" i="0" u="none" strike="noStrike" kern="1200" cap="none" spc="0" normalizeH="0" baseline="0" noProof="0" dirty="0">
                <a:ln>
                  <a:noFill/>
                </a:ln>
                <a:solidFill>
                  <a:srgbClr val="44546A"/>
                </a:solidFill>
                <a:effectLst/>
                <a:uLnTx/>
                <a:uFillTx/>
                <a:latin typeface="Arial"/>
                <a:ea typeface="+mn-ea"/>
                <a:cs typeface="Arial"/>
                <a:sym typeface="Arial"/>
              </a:rPr>
              <a:t>+</a:t>
            </a:r>
            <a:r>
              <a:rPr kumimoji="0" sz="900" b="1" i="0" u="none" strike="noStrike" kern="1200" cap="none" spc="-45" normalizeH="0" baseline="0" noProof="0" dirty="0">
                <a:ln>
                  <a:noFill/>
                </a:ln>
                <a:solidFill>
                  <a:srgbClr val="44546A"/>
                </a:solidFill>
                <a:effectLst/>
                <a:uLnTx/>
                <a:uFillTx/>
                <a:latin typeface="Arial"/>
                <a:ea typeface="+mn-ea"/>
                <a:cs typeface="Arial"/>
                <a:sym typeface="Arial"/>
              </a:rPr>
              <a:t>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chemo </a:t>
            </a:r>
            <a:r>
              <a:rPr kumimoji="0" sz="900" b="1" i="0" u="none" strike="noStrike" kern="1200" cap="none" spc="-235" normalizeH="0" baseline="0" noProof="0" dirty="0">
                <a:ln>
                  <a:noFill/>
                </a:ln>
                <a:solidFill>
                  <a:srgbClr val="44546A"/>
                </a:solidFill>
                <a:effectLst/>
                <a:uLnTx/>
                <a:uFillTx/>
                <a:latin typeface="Arial"/>
                <a:ea typeface="+mn-ea"/>
                <a:cs typeface="Arial"/>
                <a:sym typeface="Arial"/>
              </a:rPr>
              <a:t> </a:t>
            </a:r>
            <a:r>
              <a:rPr kumimoji="0" sz="900" b="1" i="0" u="none" strike="noStrike" kern="1200" cap="none" spc="-5" normalizeH="0" baseline="0" noProof="0" dirty="0">
                <a:ln>
                  <a:noFill/>
                </a:ln>
                <a:solidFill>
                  <a:srgbClr val="44546A"/>
                </a:solidFill>
                <a:effectLst/>
                <a:uLnTx/>
                <a:uFillTx/>
                <a:latin typeface="Arial"/>
                <a:ea typeface="+mn-ea"/>
                <a:cs typeface="Arial"/>
                <a:sym typeface="Arial"/>
              </a:rPr>
              <a:t>Chemo</a:t>
            </a:r>
            <a:endParaRPr kumimoji="0" sz="9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Arial"/>
              <a:sym typeface="Arial"/>
            </a:endParaRPr>
          </a:p>
          <a:p>
            <a:pPr marL="12700" marR="0" lvl="0" indent="0" algn="l" defTabSz="914400" rtl="0" eaLnBrk="1" fontAlgn="auto" latinLnBrk="0" hangingPunct="1">
              <a:lnSpc>
                <a:spcPct val="100000"/>
              </a:lnSpc>
              <a:spcBef>
                <a:spcPts val="0"/>
              </a:spcBef>
              <a:spcAft>
                <a:spcPts val="0"/>
              </a:spcAft>
              <a:buClrTx/>
              <a:buSzTx/>
              <a:buFontTx/>
              <a:buNone/>
              <a:tabLst>
                <a:tab pos="250190" algn="l"/>
                <a:tab pos="487680" algn="l"/>
                <a:tab pos="723265" algn="l"/>
                <a:tab pos="923925" algn="l"/>
              </a:tabLst>
              <a:defRPr/>
            </a:pP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0	3	6	9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12</a:t>
            </a:r>
            <a:r>
              <a:rPr kumimoji="0" sz="1000" b="1" i="0" u="none" strike="noStrike" kern="1200" cap="none" spc="500"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15</a:t>
            </a:r>
            <a:r>
              <a:rPr kumimoji="0" sz="1000" b="1" i="0" u="none" strike="noStrike" kern="1200" cap="none" spc="459"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18</a:t>
            </a:r>
            <a:r>
              <a:rPr kumimoji="0" sz="1000" b="1" i="0" u="none" strike="noStrike" kern="1200" cap="none" spc="450"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21</a:t>
            </a:r>
            <a:r>
              <a:rPr kumimoji="0" sz="1000" b="1" i="0" u="none" strike="noStrike" kern="1200" cap="none" spc="480"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24</a:t>
            </a:r>
            <a:r>
              <a:rPr kumimoji="0" sz="1000" b="1" i="0" u="none" strike="noStrike" kern="1200" cap="none" spc="480"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27</a:t>
            </a:r>
            <a:r>
              <a:rPr kumimoji="0" sz="1000" b="1" i="0" u="none" strike="noStrike" kern="1200" cap="none" spc="505"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30</a:t>
            </a:r>
            <a:r>
              <a:rPr kumimoji="0" sz="1000" b="1" i="0" u="none" strike="noStrike" kern="1200" cap="none" spc="445"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33</a:t>
            </a:r>
            <a:r>
              <a:rPr kumimoji="0" sz="1000" b="1" i="0" u="none" strike="noStrike" kern="1200" cap="none" spc="459"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36</a:t>
            </a:r>
            <a:r>
              <a:rPr kumimoji="0" sz="1000" b="1" i="0" u="none" strike="noStrike" kern="1200" cap="none" spc="505"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39</a:t>
            </a:r>
            <a:r>
              <a:rPr kumimoji="0" sz="1000" b="1" i="0" u="none" strike="noStrike" kern="1200" cap="none" spc="459"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42</a:t>
            </a:r>
            <a:r>
              <a:rPr kumimoji="0" sz="1000" b="1" i="0" u="none" strike="noStrike" kern="1200" cap="none" spc="455"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45</a:t>
            </a:r>
            <a:r>
              <a:rPr kumimoji="0" sz="1000" b="1" i="0" u="none" strike="noStrike" kern="1200" cap="none" spc="475"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48</a:t>
            </a:r>
            <a:r>
              <a:rPr kumimoji="0" sz="1000" b="1" i="0" u="none" strike="noStrike" kern="1200" cap="none" spc="495"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51</a:t>
            </a:r>
            <a:r>
              <a:rPr kumimoji="0" sz="1000" b="1" i="0" u="none" strike="noStrike" kern="1200" cap="none" spc="455" normalizeH="0" baseline="0" noProof="0" dirty="0">
                <a:ln>
                  <a:noFill/>
                </a:ln>
                <a:solidFill>
                  <a:srgbClr val="44546A"/>
                </a:solidFill>
                <a:effectLst/>
                <a:uLnTx/>
                <a:uFillTx/>
                <a:latin typeface="Arial"/>
                <a:ea typeface="+mn-ea"/>
                <a:cs typeface="Arial"/>
                <a:sym typeface="Arial"/>
              </a:rPr>
              <a:t>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54</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a:p>
            <a:pPr marL="295910" marR="0" lvl="0" indent="0" algn="ctr" defTabSz="914400" rtl="0" eaLnBrk="1" fontAlgn="auto" latinLnBrk="0" hangingPunct="1">
              <a:lnSpc>
                <a:spcPct val="100000"/>
              </a:lnSpc>
              <a:spcBef>
                <a:spcPts val="295"/>
              </a:spcBef>
              <a:spcAft>
                <a:spcPts val="0"/>
              </a:spcAft>
              <a:buClrTx/>
              <a:buSzTx/>
              <a:buFontTx/>
              <a:buNone/>
              <a:tabLst/>
              <a:defRPr/>
            </a:pPr>
            <a:r>
              <a:rPr kumimoji="0" sz="1200" b="1" i="0" u="none" strike="noStrike" kern="1200" cap="none" spc="-10" normalizeH="0" baseline="0" noProof="0" dirty="0">
                <a:ln>
                  <a:noFill/>
                </a:ln>
                <a:solidFill>
                  <a:srgbClr val="44546A"/>
                </a:solidFill>
                <a:effectLst/>
                <a:uLnTx/>
                <a:uFillTx/>
                <a:latin typeface="Arial"/>
                <a:ea typeface="+mn-ea"/>
                <a:cs typeface="Arial"/>
                <a:sym typeface="Arial"/>
              </a:rPr>
              <a:t>Time</a:t>
            </a:r>
            <a:r>
              <a:rPr kumimoji="0" sz="12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0" normalizeH="0" baseline="0" noProof="0" dirty="0">
                <a:ln>
                  <a:noFill/>
                </a:ln>
                <a:solidFill>
                  <a:srgbClr val="44546A"/>
                </a:solidFill>
                <a:effectLst/>
                <a:uLnTx/>
                <a:uFillTx/>
                <a:latin typeface="Arial"/>
                <a:ea typeface="+mn-ea"/>
                <a:cs typeface="Arial"/>
                <a:sym typeface="Arial"/>
              </a:rPr>
              <a:t>(months)</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62" name="object 24"/>
          <p:cNvSpPr txBox="1"/>
          <p:nvPr/>
        </p:nvSpPr>
        <p:spPr>
          <a:xfrm>
            <a:off x="888975" y="3074215"/>
            <a:ext cx="196215" cy="98171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EFS</a:t>
            </a:r>
            <a:r>
              <a:rPr kumimoji="0" sz="1200" b="1" i="0" u="none" strike="noStrike" kern="1200" cap="none" spc="-75"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estimate</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63" name="object 25"/>
          <p:cNvSpPr txBox="1"/>
          <p:nvPr/>
        </p:nvSpPr>
        <p:spPr>
          <a:xfrm>
            <a:off x="6023359" y="1979125"/>
            <a:ext cx="1677035" cy="652780"/>
          </a:xfrm>
          <a:prstGeom prst="rect">
            <a:avLst/>
          </a:prstGeom>
          <a:ln w="28549">
            <a:solidFill>
              <a:srgbClr val="44546A"/>
            </a:solidFill>
          </a:ln>
        </p:spPr>
        <p:txBody>
          <a:bodyPr vert="horz" wrap="square" lIns="0" tIns="66040" rIns="0" bIns="0" rtlCol="0">
            <a:spAutoFit/>
          </a:bodyPr>
          <a:lstStyle/>
          <a:p>
            <a:pPr marL="97790" marR="0" lvl="0" indent="0" algn="l" defTabSz="914400" rtl="0" eaLnBrk="1" fontAlgn="auto" latinLnBrk="0" hangingPunct="1">
              <a:lnSpc>
                <a:spcPct val="100000"/>
              </a:lnSpc>
              <a:spcBef>
                <a:spcPts val="520"/>
              </a:spcBef>
              <a:spcAft>
                <a:spcPts val="0"/>
              </a:spcAft>
              <a:buClrTx/>
              <a:buSzTx/>
              <a:buFontTx/>
              <a:buNone/>
              <a:tabLst/>
              <a:defRPr/>
            </a:pPr>
            <a:r>
              <a:rPr kumimoji="0" sz="1100" b="0" i="0" u="none" strike="noStrike" kern="1200" cap="none" spc="-5" normalizeH="0" baseline="0" noProof="0" dirty="0">
                <a:ln>
                  <a:noFill/>
                </a:ln>
                <a:solidFill>
                  <a:srgbClr val="44546A"/>
                </a:solidFill>
                <a:effectLst/>
                <a:uLnTx/>
                <a:uFillTx/>
                <a:latin typeface="Arial MT"/>
                <a:ea typeface="+mn-ea"/>
                <a:cs typeface="Arial MT"/>
                <a:sym typeface="Arial"/>
              </a:rPr>
              <a:t>pCR</a:t>
            </a:r>
            <a:r>
              <a:rPr kumimoji="0" sz="11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1100" b="0" i="0" u="none" strike="noStrike" kern="1200" cap="none" spc="0" normalizeH="0" baseline="0" noProof="0" dirty="0">
                <a:ln>
                  <a:noFill/>
                </a:ln>
                <a:solidFill>
                  <a:srgbClr val="44546A"/>
                </a:solidFill>
                <a:effectLst/>
                <a:uLnTx/>
                <a:uFillTx/>
                <a:latin typeface="Arial MT"/>
                <a:ea typeface="+mn-ea"/>
                <a:cs typeface="Arial MT"/>
                <a:sym typeface="Arial"/>
              </a:rPr>
              <a:t>rates</a:t>
            </a:r>
            <a:r>
              <a:rPr kumimoji="0" sz="1050" b="0" i="0" u="none" strike="noStrike" kern="1200" cap="none" spc="0" normalizeH="0" baseline="31746" noProof="0" dirty="0">
                <a:ln>
                  <a:noFill/>
                </a:ln>
                <a:solidFill>
                  <a:srgbClr val="44546A"/>
                </a:solidFill>
                <a:effectLst/>
                <a:uLnTx/>
                <a:uFillTx/>
                <a:latin typeface="Arial MT"/>
                <a:ea typeface="+mn-ea"/>
                <a:cs typeface="Arial MT"/>
                <a:sym typeface="Arial"/>
              </a:rPr>
              <a:t>†4</a:t>
            </a:r>
            <a:endParaRPr kumimoji="0" sz="1050" b="0" i="0" u="none" strike="noStrike" kern="1200" cap="none" spc="0" normalizeH="0" baseline="31746" noProof="0">
              <a:ln>
                <a:noFill/>
              </a:ln>
              <a:solidFill>
                <a:prstClr val="black"/>
              </a:solidFill>
              <a:effectLst/>
              <a:uLnTx/>
              <a:uFillTx/>
              <a:latin typeface="Arial MT"/>
              <a:ea typeface="+mn-ea"/>
              <a:cs typeface="Arial MT"/>
              <a:sym typeface="Arial"/>
            </a:endParaRPr>
          </a:p>
          <a:p>
            <a:pPr marL="181610" marR="211454" lvl="0" indent="0" algn="l" defTabSz="914400" rtl="0" eaLnBrk="1" fontAlgn="auto" latinLnBrk="0" hangingPunct="1">
              <a:lnSpc>
                <a:spcPts val="1420"/>
              </a:lnSpc>
              <a:spcBef>
                <a:spcPts val="60"/>
              </a:spcBef>
              <a:spcAft>
                <a:spcPts val="0"/>
              </a:spcAft>
              <a:buClrTx/>
              <a:buSzTx/>
              <a:buFontTx/>
              <a:buNone/>
              <a:tabLst/>
              <a:defRPr/>
            </a:pPr>
            <a:r>
              <a:rPr kumimoji="0" sz="1100" b="1" i="0" u="none" strike="noStrike" kern="1200" cap="none" spc="-5" normalizeH="0" baseline="0" noProof="0" dirty="0">
                <a:ln>
                  <a:noFill/>
                </a:ln>
                <a:solidFill>
                  <a:srgbClr val="05B0F0"/>
                </a:solidFill>
                <a:effectLst/>
                <a:uLnTx/>
                <a:uFillTx/>
                <a:latin typeface="Arial"/>
                <a:ea typeface="+mn-ea"/>
                <a:cs typeface="Arial"/>
                <a:sym typeface="Arial"/>
              </a:rPr>
              <a:t>Nivo</a:t>
            </a:r>
            <a:r>
              <a:rPr kumimoji="0" sz="1100" b="1" i="0" u="none" strike="noStrike" kern="1200" cap="none" spc="-35" normalizeH="0" baseline="0" noProof="0" dirty="0">
                <a:ln>
                  <a:noFill/>
                </a:ln>
                <a:solidFill>
                  <a:srgbClr val="05B0F0"/>
                </a:solidFill>
                <a:effectLst/>
                <a:uLnTx/>
                <a:uFillTx/>
                <a:latin typeface="Arial"/>
                <a:ea typeface="+mn-ea"/>
                <a:cs typeface="Arial"/>
                <a:sym typeface="Arial"/>
              </a:rPr>
              <a:t> </a:t>
            </a:r>
            <a:r>
              <a:rPr kumimoji="0" sz="1100" b="1" i="0" u="none" strike="noStrike" kern="1200" cap="none" spc="0" normalizeH="0" baseline="0" noProof="0" dirty="0">
                <a:ln>
                  <a:noFill/>
                </a:ln>
                <a:solidFill>
                  <a:srgbClr val="05B0F0"/>
                </a:solidFill>
                <a:effectLst/>
                <a:uLnTx/>
                <a:uFillTx/>
                <a:latin typeface="Arial"/>
                <a:ea typeface="+mn-ea"/>
                <a:cs typeface="Arial"/>
                <a:sym typeface="Arial"/>
              </a:rPr>
              <a:t>+</a:t>
            </a:r>
            <a:r>
              <a:rPr kumimoji="0" sz="1100" b="1" i="0" u="none" strike="noStrike" kern="1200" cap="none" spc="-35" normalizeH="0" baseline="0" noProof="0" dirty="0">
                <a:ln>
                  <a:noFill/>
                </a:ln>
                <a:solidFill>
                  <a:srgbClr val="05B0F0"/>
                </a:solidFill>
                <a:effectLst/>
                <a:uLnTx/>
                <a:uFillTx/>
                <a:latin typeface="Arial"/>
                <a:ea typeface="+mn-ea"/>
                <a:cs typeface="Arial"/>
                <a:sym typeface="Arial"/>
              </a:rPr>
              <a:t> </a:t>
            </a:r>
            <a:r>
              <a:rPr kumimoji="0" sz="1100" b="1" i="0" u="none" strike="noStrike" kern="1200" cap="none" spc="-5" normalizeH="0" baseline="0" noProof="0" dirty="0">
                <a:ln>
                  <a:noFill/>
                </a:ln>
                <a:solidFill>
                  <a:srgbClr val="05B0F0"/>
                </a:solidFill>
                <a:effectLst/>
                <a:uLnTx/>
                <a:uFillTx/>
                <a:latin typeface="Arial"/>
                <a:ea typeface="+mn-ea"/>
                <a:cs typeface="Arial"/>
                <a:sym typeface="Arial"/>
              </a:rPr>
              <a:t>chemo:</a:t>
            </a:r>
            <a:r>
              <a:rPr kumimoji="0" sz="1100" b="1" i="0" u="none" strike="noStrike" kern="1200" cap="none" spc="-30" normalizeH="0" baseline="0" noProof="0" dirty="0">
                <a:ln>
                  <a:noFill/>
                </a:ln>
                <a:solidFill>
                  <a:srgbClr val="05B0F0"/>
                </a:solidFill>
                <a:effectLst/>
                <a:uLnTx/>
                <a:uFillTx/>
                <a:latin typeface="Arial"/>
                <a:ea typeface="+mn-ea"/>
                <a:cs typeface="Arial"/>
                <a:sym typeface="Arial"/>
              </a:rPr>
              <a:t> </a:t>
            </a:r>
            <a:r>
              <a:rPr kumimoji="0" sz="1100" b="1" i="0" u="none" strike="noStrike" kern="1200" cap="none" spc="-5" normalizeH="0" baseline="0" noProof="0" dirty="0">
                <a:ln>
                  <a:noFill/>
                </a:ln>
                <a:solidFill>
                  <a:srgbClr val="05B0F0"/>
                </a:solidFill>
                <a:effectLst/>
                <a:uLnTx/>
                <a:uFillTx/>
                <a:latin typeface="Arial"/>
                <a:ea typeface="+mn-ea"/>
                <a:cs typeface="Arial"/>
                <a:sym typeface="Arial"/>
              </a:rPr>
              <a:t>24% </a:t>
            </a:r>
            <a:r>
              <a:rPr kumimoji="0" sz="1100" b="1" i="0" u="none" strike="noStrike" kern="1200" cap="none" spc="-290" normalizeH="0" baseline="0" noProof="0" dirty="0">
                <a:ln>
                  <a:noFill/>
                </a:ln>
                <a:solidFill>
                  <a:srgbClr val="05B0F0"/>
                </a:solidFill>
                <a:effectLst/>
                <a:uLnTx/>
                <a:uFillTx/>
                <a:latin typeface="Arial"/>
                <a:ea typeface="+mn-ea"/>
                <a:cs typeface="Arial"/>
                <a:sym typeface="Arial"/>
              </a:rPr>
              <a:t> </a:t>
            </a:r>
            <a:r>
              <a:rPr kumimoji="0" sz="1100" b="1" i="0" u="none" strike="noStrike" kern="1200" cap="none" spc="-5" normalizeH="0" baseline="0" noProof="0" dirty="0">
                <a:ln>
                  <a:noFill/>
                </a:ln>
                <a:solidFill>
                  <a:srgbClr val="E13300"/>
                </a:solidFill>
                <a:effectLst/>
                <a:uLnTx/>
                <a:uFillTx/>
                <a:latin typeface="Arial"/>
                <a:ea typeface="+mn-ea"/>
                <a:cs typeface="Arial"/>
                <a:sym typeface="Arial"/>
              </a:rPr>
              <a:t>Chemo:</a:t>
            </a:r>
            <a:r>
              <a:rPr kumimoji="0" sz="1100" b="1" i="0" u="none" strike="noStrike" kern="1200" cap="none" spc="-15" normalizeH="0" baseline="0" noProof="0" dirty="0">
                <a:ln>
                  <a:noFill/>
                </a:ln>
                <a:solidFill>
                  <a:srgbClr val="E13300"/>
                </a:solidFill>
                <a:effectLst/>
                <a:uLnTx/>
                <a:uFillTx/>
                <a:latin typeface="Arial"/>
                <a:ea typeface="+mn-ea"/>
                <a:cs typeface="Arial"/>
                <a:sym typeface="Arial"/>
              </a:rPr>
              <a:t> </a:t>
            </a:r>
            <a:r>
              <a:rPr kumimoji="0" sz="1100" b="1" i="0" u="none" strike="noStrike" kern="1200" cap="none" spc="-5" normalizeH="0" baseline="0" noProof="0" dirty="0">
                <a:ln>
                  <a:noFill/>
                </a:ln>
                <a:solidFill>
                  <a:srgbClr val="E13300"/>
                </a:solidFill>
                <a:effectLst/>
                <a:uLnTx/>
                <a:uFillTx/>
                <a:latin typeface="Arial"/>
                <a:ea typeface="+mn-ea"/>
                <a:cs typeface="Arial"/>
                <a:sym typeface="Arial"/>
              </a:rPr>
              <a:t>2%</a:t>
            </a:r>
            <a:endParaRPr kumimoji="0" sz="11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64" name="object 26"/>
          <p:cNvSpPr/>
          <p:nvPr/>
        </p:nvSpPr>
        <p:spPr>
          <a:xfrm>
            <a:off x="6801331" y="2808629"/>
            <a:ext cx="3912235" cy="1665605"/>
          </a:xfrm>
          <a:custGeom>
            <a:avLst/>
            <a:gdLst/>
            <a:ahLst/>
            <a:cxnLst/>
            <a:rect l="l" t="t" r="r" b="b"/>
            <a:pathLst>
              <a:path w="3912234" h="1665604">
                <a:moveTo>
                  <a:pt x="0" y="0"/>
                </a:moveTo>
                <a:lnTo>
                  <a:pt x="0" y="1665593"/>
                </a:lnTo>
                <a:lnTo>
                  <a:pt x="3912213" y="1665593"/>
                </a:lnTo>
              </a:path>
            </a:pathLst>
          </a:custGeom>
          <a:ln w="190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65" name="object 27"/>
          <p:cNvSpPr txBox="1"/>
          <p:nvPr/>
        </p:nvSpPr>
        <p:spPr>
          <a:xfrm>
            <a:off x="6754874" y="4514677"/>
            <a:ext cx="404495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292100" algn="l"/>
                <a:tab pos="571500" algn="l"/>
                <a:tab pos="850900" algn="l"/>
                <a:tab pos="1095375" algn="l"/>
                <a:tab pos="1374775" algn="l"/>
                <a:tab pos="1654175" algn="l"/>
                <a:tab pos="1934210" algn="l"/>
                <a:tab pos="2213610" algn="l"/>
                <a:tab pos="2493010" algn="l"/>
                <a:tab pos="2772410" algn="l"/>
                <a:tab pos="3051810" algn="l"/>
                <a:tab pos="3331210" algn="l"/>
                <a:tab pos="3610610" algn="l"/>
                <a:tab pos="3890645" algn="l"/>
              </a:tabLst>
              <a:defRPr/>
            </a:pP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0	3	6	9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1</a:t>
            </a: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2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1</a:t>
            </a: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5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1</a:t>
            </a: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8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2</a:t>
            </a: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1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2</a:t>
            </a: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4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2</a:t>
            </a: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7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3</a:t>
            </a: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0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3</a:t>
            </a: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3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3</a:t>
            </a: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6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3</a:t>
            </a: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9	</a:t>
            </a: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42</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66" name="object 28"/>
          <p:cNvSpPr/>
          <p:nvPr/>
        </p:nvSpPr>
        <p:spPr>
          <a:xfrm>
            <a:off x="6756486" y="3138152"/>
            <a:ext cx="3957954" cy="1381125"/>
          </a:xfrm>
          <a:custGeom>
            <a:avLst/>
            <a:gdLst/>
            <a:ahLst/>
            <a:cxnLst/>
            <a:rect l="l" t="t" r="r" b="b"/>
            <a:pathLst>
              <a:path w="3957954" h="1381125">
                <a:moveTo>
                  <a:pt x="44844" y="1336071"/>
                </a:moveTo>
                <a:lnTo>
                  <a:pt x="44844" y="1380649"/>
                </a:lnTo>
              </a:path>
              <a:path w="3957954" h="1381125">
                <a:moveTo>
                  <a:pt x="603803" y="1336071"/>
                </a:moveTo>
                <a:lnTo>
                  <a:pt x="603803" y="1380649"/>
                </a:lnTo>
              </a:path>
              <a:path w="3957954" h="1381125">
                <a:moveTo>
                  <a:pt x="324324" y="1336071"/>
                </a:moveTo>
                <a:lnTo>
                  <a:pt x="324324" y="1380649"/>
                </a:lnTo>
              </a:path>
              <a:path w="3957954" h="1381125">
                <a:moveTo>
                  <a:pt x="883284" y="1336071"/>
                </a:moveTo>
                <a:lnTo>
                  <a:pt x="883284" y="1380649"/>
                </a:lnTo>
              </a:path>
              <a:path w="3957954" h="1381125">
                <a:moveTo>
                  <a:pt x="1162763" y="1336071"/>
                </a:moveTo>
                <a:lnTo>
                  <a:pt x="1162763" y="1380649"/>
                </a:lnTo>
              </a:path>
              <a:path w="3957954" h="1381125">
                <a:moveTo>
                  <a:pt x="1442244" y="1336071"/>
                </a:moveTo>
                <a:lnTo>
                  <a:pt x="1442244" y="1380649"/>
                </a:lnTo>
              </a:path>
              <a:path w="3957954" h="1381125">
                <a:moveTo>
                  <a:pt x="2001205" y="1336071"/>
                </a:moveTo>
                <a:lnTo>
                  <a:pt x="2001205" y="1380649"/>
                </a:lnTo>
              </a:path>
              <a:path w="3957954" h="1381125">
                <a:moveTo>
                  <a:pt x="1721724" y="1336071"/>
                </a:moveTo>
                <a:lnTo>
                  <a:pt x="1721724" y="1380649"/>
                </a:lnTo>
              </a:path>
              <a:path w="3957954" h="1381125">
                <a:moveTo>
                  <a:pt x="2560165" y="1336071"/>
                </a:moveTo>
                <a:lnTo>
                  <a:pt x="2560165" y="1380649"/>
                </a:lnTo>
              </a:path>
              <a:path w="3957954" h="1381125">
                <a:moveTo>
                  <a:pt x="2280685" y="1336071"/>
                </a:moveTo>
                <a:lnTo>
                  <a:pt x="2280685" y="1380649"/>
                </a:lnTo>
              </a:path>
              <a:path w="3957954" h="1381125">
                <a:moveTo>
                  <a:pt x="2839645" y="1336197"/>
                </a:moveTo>
                <a:lnTo>
                  <a:pt x="2839645" y="1380649"/>
                </a:lnTo>
              </a:path>
              <a:path w="3957954" h="1381125">
                <a:moveTo>
                  <a:pt x="3398731" y="1336197"/>
                </a:moveTo>
                <a:lnTo>
                  <a:pt x="3398731" y="1380649"/>
                </a:lnTo>
              </a:path>
              <a:path w="3957954" h="1381125">
                <a:moveTo>
                  <a:pt x="3678213" y="1336197"/>
                </a:moveTo>
                <a:lnTo>
                  <a:pt x="3678213" y="1380649"/>
                </a:lnTo>
              </a:path>
              <a:path w="3957954" h="1381125">
                <a:moveTo>
                  <a:pt x="3119252" y="1336197"/>
                </a:moveTo>
                <a:lnTo>
                  <a:pt x="3119252" y="1380649"/>
                </a:lnTo>
              </a:path>
              <a:path w="3957954" h="1381125">
                <a:moveTo>
                  <a:pt x="3957693" y="1336071"/>
                </a:moveTo>
                <a:lnTo>
                  <a:pt x="3957693" y="1380649"/>
                </a:lnTo>
              </a:path>
              <a:path w="3957954" h="1381125">
                <a:moveTo>
                  <a:pt x="44844" y="1336071"/>
                </a:moveTo>
                <a:lnTo>
                  <a:pt x="0" y="1336071"/>
                </a:lnTo>
              </a:path>
              <a:path w="3957954" h="1381125">
                <a:moveTo>
                  <a:pt x="44844" y="1004142"/>
                </a:moveTo>
                <a:lnTo>
                  <a:pt x="0" y="1004142"/>
                </a:lnTo>
              </a:path>
              <a:path w="3957954" h="1381125">
                <a:moveTo>
                  <a:pt x="44844" y="668668"/>
                </a:moveTo>
                <a:lnTo>
                  <a:pt x="0" y="668668"/>
                </a:lnTo>
              </a:path>
              <a:path w="3957954" h="1381125">
                <a:moveTo>
                  <a:pt x="44844" y="334715"/>
                </a:moveTo>
                <a:lnTo>
                  <a:pt x="0" y="334715"/>
                </a:lnTo>
              </a:path>
              <a:path w="3957954" h="1381125">
                <a:moveTo>
                  <a:pt x="44844" y="0"/>
                </a:moveTo>
                <a:lnTo>
                  <a:pt x="0" y="0"/>
                </a:lnTo>
              </a:path>
            </a:pathLst>
          </a:custGeom>
          <a:ln w="190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67" name="object 29"/>
          <p:cNvSpPr txBox="1"/>
          <p:nvPr/>
        </p:nvSpPr>
        <p:spPr>
          <a:xfrm>
            <a:off x="6649339" y="4387276"/>
            <a:ext cx="9652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44546A"/>
                </a:solidFill>
                <a:effectLst/>
                <a:uLnTx/>
                <a:uFillTx/>
                <a:latin typeface="Arial"/>
                <a:ea typeface="+mn-ea"/>
                <a:cs typeface="Arial"/>
                <a:sym typeface="Arial"/>
              </a:rPr>
              <a:t>0</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68" name="object 30"/>
          <p:cNvSpPr txBox="1"/>
          <p:nvPr/>
        </p:nvSpPr>
        <p:spPr>
          <a:xfrm>
            <a:off x="6544641" y="4055347"/>
            <a:ext cx="55118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37820" algn="l"/>
                <a:tab pos="537845" algn="l"/>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0.2	</a:t>
            </a:r>
            <a:r>
              <a:rPr kumimoji="0" sz="1000" b="0" i="0" u="heavy" strike="noStrike" kern="1200" cap="none" spc="-5" normalizeH="0" baseline="0" noProof="0" dirty="0">
                <a:ln>
                  <a:noFill/>
                </a:ln>
                <a:solidFill>
                  <a:srgbClr val="44546A"/>
                </a:solidFill>
                <a:effectLst/>
                <a:uLnTx/>
                <a:uFill>
                  <a:solidFill>
                    <a:srgbClr val="FF0000"/>
                  </a:solidFill>
                </a:uFill>
                <a:latin typeface="Times New Roman"/>
                <a:ea typeface="+mn-ea"/>
                <a:cs typeface="Times New Roman"/>
                <a:sym typeface="Arial"/>
              </a:rPr>
              <a:t> 	</a:t>
            </a:r>
            <a:endParaRPr kumimoji="0" sz="1000" b="0" i="0" u="none" strike="noStrike" kern="1200" cap="none" spc="0" normalizeH="0" baseline="0" noProof="0">
              <a:ln>
                <a:noFill/>
              </a:ln>
              <a:solidFill>
                <a:prstClr val="black"/>
              </a:solidFill>
              <a:effectLst/>
              <a:uLnTx/>
              <a:uFillTx/>
              <a:latin typeface="Times New Roman"/>
              <a:ea typeface="+mn-ea"/>
              <a:cs typeface="Times New Roman"/>
              <a:sym typeface="Arial"/>
            </a:endParaRPr>
          </a:p>
        </p:txBody>
      </p:sp>
      <p:sp>
        <p:nvSpPr>
          <p:cNvPr id="169" name="object 31"/>
          <p:cNvSpPr txBox="1"/>
          <p:nvPr/>
        </p:nvSpPr>
        <p:spPr>
          <a:xfrm>
            <a:off x="6544641" y="3051076"/>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0.8</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70" name="object 32"/>
          <p:cNvSpPr txBox="1"/>
          <p:nvPr/>
        </p:nvSpPr>
        <p:spPr>
          <a:xfrm>
            <a:off x="6544641" y="3719872"/>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0.4</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71" name="object 33"/>
          <p:cNvSpPr txBox="1"/>
          <p:nvPr/>
        </p:nvSpPr>
        <p:spPr>
          <a:xfrm>
            <a:off x="6544641" y="3385792"/>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0.6</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72" name="object 34"/>
          <p:cNvSpPr txBox="1"/>
          <p:nvPr/>
        </p:nvSpPr>
        <p:spPr>
          <a:xfrm>
            <a:off x="6545818" y="2721555"/>
            <a:ext cx="20193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44546A"/>
                </a:solidFill>
                <a:effectLst/>
                <a:uLnTx/>
                <a:uFillTx/>
                <a:latin typeface="Arial"/>
                <a:ea typeface="+mn-ea"/>
                <a:cs typeface="Arial"/>
                <a:sym typeface="Arial"/>
              </a:rPr>
              <a:t>1.0</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73" name="object 35"/>
          <p:cNvSpPr txBox="1"/>
          <p:nvPr/>
        </p:nvSpPr>
        <p:spPr>
          <a:xfrm>
            <a:off x="6321942" y="3156329"/>
            <a:ext cx="196215" cy="98171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EFS</a:t>
            </a:r>
            <a:r>
              <a:rPr kumimoji="0" sz="1200" b="1" i="0" u="none" strike="noStrike" kern="1200" cap="none" spc="-75"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estimate</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graphicFrame>
        <p:nvGraphicFramePr>
          <p:cNvPr id="174" name="object 36"/>
          <p:cNvGraphicFramePr>
            <a:graphicFrameLocks noGrp="1"/>
          </p:cNvGraphicFramePr>
          <p:nvPr/>
        </p:nvGraphicFramePr>
        <p:xfrm>
          <a:off x="6363828" y="4949011"/>
          <a:ext cx="4399909" cy="349608"/>
        </p:xfrm>
        <a:graphic>
          <a:graphicData uri="http://schemas.openxmlformats.org/drawingml/2006/table">
            <a:tbl>
              <a:tblPr firstRow="1" bandRow="1"/>
              <a:tblGrid>
                <a:gridCol w="339090">
                  <a:extLst>
                    <a:ext uri="{9D8B030D-6E8A-4147-A177-3AD203B41FA5}">
                      <a16:colId xmlns:a16="http://schemas.microsoft.com/office/drawing/2014/main" val="20000"/>
                    </a:ext>
                  </a:extLst>
                </a:gridCol>
                <a:gridCol w="240029">
                  <a:extLst>
                    <a:ext uri="{9D8B030D-6E8A-4147-A177-3AD203B41FA5}">
                      <a16:colId xmlns:a16="http://schemas.microsoft.com/office/drawing/2014/main" val="20001"/>
                    </a:ext>
                  </a:extLst>
                </a:gridCol>
                <a:gridCol w="279400">
                  <a:extLst>
                    <a:ext uri="{9D8B030D-6E8A-4147-A177-3AD203B41FA5}">
                      <a16:colId xmlns:a16="http://schemas.microsoft.com/office/drawing/2014/main" val="20002"/>
                    </a:ext>
                  </a:extLst>
                </a:gridCol>
                <a:gridCol w="279400">
                  <a:extLst>
                    <a:ext uri="{9D8B030D-6E8A-4147-A177-3AD203B41FA5}">
                      <a16:colId xmlns:a16="http://schemas.microsoft.com/office/drawing/2014/main" val="20003"/>
                    </a:ext>
                  </a:extLst>
                </a:gridCol>
                <a:gridCol w="289559">
                  <a:extLst>
                    <a:ext uri="{9D8B030D-6E8A-4147-A177-3AD203B41FA5}">
                      <a16:colId xmlns:a16="http://schemas.microsoft.com/office/drawing/2014/main" val="20004"/>
                    </a:ext>
                  </a:extLst>
                </a:gridCol>
                <a:gridCol w="268604">
                  <a:extLst>
                    <a:ext uri="{9D8B030D-6E8A-4147-A177-3AD203B41FA5}">
                      <a16:colId xmlns:a16="http://schemas.microsoft.com/office/drawing/2014/main" val="20005"/>
                    </a:ext>
                  </a:extLst>
                </a:gridCol>
                <a:gridCol w="279400">
                  <a:extLst>
                    <a:ext uri="{9D8B030D-6E8A-4147-A177-3AD203B41FA5}">
                      <a16:colId xmlns:a16="http://schemas.microsoft.com/office/drawing/2014/main" val="20006"/>
                    </a:ext>
                  </a:extLst>
                </a:gridCol>
                <a:gridCol w="279400">
                  <a:extLst>
                    <a:ext uri="{9D8B030D-6E8A-4147-A177-3AD203B41FA5}">
                      <a16:colId xmlns:a16="http://schemas.microsoft.com/office/drawing/2014/main" val="20007"/>
                    </a:ext>
                  </a:extLst>
                </a:gridCol>
                <a:gridCol w="279400">
                  <a:extLst>
                    <a:ext uri="{9D8B030D-6E8A-4147-A177-3AD203B41FA5}">
                      <a16:colId xmlns:a16="http://schemas.microsoft.com/office/drawing/2014/main" val="20008"/>
                    </a:ext>
                  </a:extLst>
                </a:gridCol>
                <a:gridCol w="279400">
                  <a:extLst>
                    <a:ext uri="{9D8B030D-6E8A-4147-A177-3AD203B41FA5}">
                      <a16:colId xmlns:a16="http://schemas.microsoft.com/office/drawing/2014/main" val="20009"/>
                    </a:ext>
                  </a:extLst>
                </a:gridCol>
                <a:gridCol w="279400">
                  <a:extLst>
                    <a:ext uri="{9D8B030D-6E8A-4147-A177-3AD203B41FA5}">
                      <a16:colId xmlns:a16="http://schemas.microsoft.com/office/drawing/2014/main" val="20010"/>
                    </a:ext>
                  </a:extLst>
                </a:gridCol>
                <a:gridCol w="280669">
                  <a:extLst>
                    <a:ext uri="{9D8B030D-6E8A-4147-A177-3AD203B41FA5}">
                      <a16:colId xmlns:a16="http://schemas.microsoft.com/office/drawing/2014/main" val="20011"/>
                    </a:ext>
                  </a:extLst>
                </a:gridCol>
                <a:gridCol w="286385">
                  <a:extLst>
                    <a:ext uri="{9D8B030D-6E8A-4147-A177-3AD203B41FA5}">
                      <a16:colId xmlns:a16="http://schemas.microsoft.com/office/drawing/2014/main" val="20012"/>
                    </a:ext>
                  </a:extLst>
                </a:gridCol>
                <a:gridCol w="269239">
                  <a:extLst>
                    <a:ext uri="{9D8B030D-6E8A-4147-A177-3AD203B41FA5}">
                      <a16:colId xmlns:a16="http://schemas.microsoft.com/office/drawing/2014/main" val="20013"/>
                    </a:ext>
                  </a:extLst>
                </a:gridCol>
                <a:gridCol w="278764">
                  <a:extLst>
                    <a:ext uri="{9D8B030D-6E8A-4147-A177-3AD203B41FA5}">
                      <a16:colId xmlns:a16="http://schemas.microsoft.com/office/drawing/2014/main" val="20014"/>
                    </a:ext>
                  </a:extLst>
                </a:gridCol>
                <a:gridCol w="191770">
                  <a:extLst>
                    <a:ext uri="{9D8B030D-6E8A-4147-A177-3AD203B41FA5}">
                      <a16:colId xmlns:a16="http://schemas.microsoft.com/office/drawing/2014/main" val="20015"/>
                    </a:ext>
                  </a:extLst>
                </a:gridCol>
              </a:tblGrid>
              <a:tr h="1245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1750">
                        <a:lnSpc>
                          <a:spcPts val="685"/>
                        </a:lnSpc>
                        <a:spcBef>
                          <a:spcPts val="190"/>
                        </a:spcBef>
                      </a:pPr>
                      <a:r>
                        <a:rPr sz="600" spc="-5" dirty="0">
                          <a:solidFill>
                            <a:srgbClr val="FF0000"/>
                          </a:solidFill>
                          <a:latin typeface="Arial MT"/>
                          <a:cs typeface="Arial MT"/>
                        </a:rPr>
                        <a:t>pCR</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78105">
                        <a:lnSpc>
                          <a:spcPts val="685"/>
                        </a:lnSpc>
                        <a:spcBef>
                          <a:spcPts val="190"/>
                        </a:spcBef>
                      </a:pPr>
                      <a:r>
                        <a:rPr sz="600" dirty="0">
                          <a:solidFill>
                            <a:srgbClr val="FF0000"/>
                          </a:solidFill>
                          <a:latin typeface="Arial MT"/>
                          <a:cs typeface="Arial MT"/>
                        </a:rPr>
                        <a:t>4</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85"/>
                        </a:lnSpc>
                        <a:spcBef>
                          <a:spcPts val="190"/>
                        </a:spcBef>
                      </a:pPr>
                      <a:r>
                        <a:rPr sz="600" dirty="0">
                          <a:solidFill>
                            <a:srgbClr val="FF0000"/>
                          </a:solidFill>
                          <a:latin typeface="Arial MT"/>
                          <a:cs typeface="Arial MT"/>
                        </a:rPr>
                        <a:t>4</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85"/>
                        </a:lnSpc>
                        <a:spcBef>
                          <a:spcPts val="190"/>
                        </a:spcBef>
                      </a:pPr>
                      <a:r>
                        <a:rPr sz="600" dirty="0">
                          <a:solidFill>
                            <a:srgbClr val="FF0000"/>
                          </a:solidFill>
                          <a:latin typeface="Arial MT"/>
                          <a:cs typeface="Arial MT"/>
                        </a:rPr>
                        <a:t>4</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17475">
                        <a:lnSpc>
                          <a:spcPts val="685"/>
                        </a:lnSpc>
                        <a:spcBef>
                          <a:spcPts val="190"/>
                        </a:spcBef>
                      </a:pPr>
                      <a:r>
                        <a:rPr sz="600" dirty="0">
                          <a:solidFill>
                            <a:srgbClr val="FF0000"/>
                          </a:solidFill>
                          <a:latin typeface="Arial MT"/>
                          <a:cs typeface="Arial MT"/>
                        </a:rPr>
                        <a:t>4</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07314">
                        <a:lnSpc>
                          <a:spcPts val="685"/>
                        </a:lnSpc>
                        <a:spcBef>
                          <a:spcPts val="190"/>
                        </a:spcBef>
                      </a:pPr>
                      <a:r>
                        <a:rPr sz="600" dirty="0">
                          <a:solidFill>
                            <a:srgbClr val="FF0000"/>
                          </a:solidFill>
                          <a:latin typeface="Arial MT"/>
                          <a:cs typeface="Arial MT"/>
                        </a:rPr>
                        <a:t>4</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85"/>
                        </a:lnSpc>
                        <a:spcBef>
                          <a:spcPts val="190"/>
                        </a:spcBef>
                      </a:pPr>
                      <a:r>
                        <a:rPr sz="600" dirty="0">
                          <a:solidFill>
                            <a:srgbClr val="FF0000"/>
                          </a:solidFill>
                          <a:latin typeface="Arial MT"/>
                          <a:cs typeface="Arial MT"/>
                        </a:rPr>
                        <a:t>4</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18110">
                        <a:lnSpc>
                          <a:spcPts val="685"/>
                        </a:lnSpc>
                        <a:spcBef>
                          <a:spcPts val="190"/>
                        </a:spcBef>
                      </a:pPr>
                      <a:r>
                        <a:rPr sz="600" dirty="0">
                          <a:solidFill>
                            <a:srgbClr val="FF0000"/>
                          </a:solidFill>
                          <a:latin typeface="Arial MT"/>
                          <a:cs typeface="Arial MT"/>
                        </a:rPr>
                        <a:t>4</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85"/>
                        </a:lnSpc>
                        <a:spcBef>
                          <a:spcPts val="190"/>
                        </a:spcBef>
                      </a:pPr>
                      <a:r>
                        <a:rPr sz="600" dirty="0">
                          <a:solidFill>
                            <a:srgbClr val="FF0000"/>
                          </a:solidFill>
                          <a:latin typeface="Arial MT"/>
                          <a:cs typeface="Arial MT"/>
                        </a:rPr>
                        <a:t>4</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18110">
                        <a:lnSpc>
                          <a:spcPts val="685"/>
                        </a:lnSpc>
                        <a:spcBef>
                          <a:spcPts val="190"/>
                        </a:spcBef>
                      </a:pPr>
                      <a:r>
                        <a:rPr sz="600" dirty="0">
                          <a:solidFill>
                            <a:srgbClr val="FF0000"/>
                          </a:solidFill>
                          <a:latin typeface="Arial MT"/>
                          <a:cs typeface="Arial MT"/>
                        </a:rPr>
                        <a:t>4</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85"/>
                        </a:lnSpc>
                        <a:spcBef>
                          <a:spcPts val="190"/>
                        </a:spcBef>
                      </a:pPr>
                      <a:r>
                        <a:rPr sz="600" dirty="0">
                          <a:solidFill>
                            <a:srgbClr val="FF0000"/>
                          </a:solidFill>
                          <a:latin typeface="Arial MT"/>
                          <a:cs typeface="Arial MT"/>
                        </a:rPr>
                        <a:t>3</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18110">
                        <a:lnSpc>
                          <a:spcPts val="685"/>
                        </a:lnSpc>
                        <a:spcBef>
                          <a:spcPts val="190"/>
                        </a:spcBef>
                      </a:pPr>
                      <a:r>
                        <a:rPr sz="600" dirty="0">
                          <a:solidFill>
                            <a:srgbClr val="FF0000"/>
                          </a:solidFill>
                          <a:latin typeface="Arial MT"/>
                          <a:cs typeface="Arial MT"/>
                        </a:rPr>
                        <a:t>2</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3175" algn="ctr">
                        <a:lnSpc>
                          <a:spcPts val="685"/>
                        </a:lnSpc>
                        <a:spcBef>
                          <a:spcPts val="190"/>
                        </a:spcBef>
                      </a:pPr>
                      <a:r>
                        <a:rPr sz="600" dirty="0">
                          <a:solidFill>
                            <a:srgbClr val="FF0000"/>
                          </a:solidFill>
                          <a:latin typeface="Arial MT"/>
                          <a:cs typeface="Arial MT"/>
                        </a:rPr>
                        <a:t>2</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1270" algn="ctr">
                        <a:lnSpc>
                          <a:spcPts val="685"/>
                        </a:lnSpc>
                        <a:spcBef>
                          <a:spcPts val="190"/>
                        </a:spcBef>
                      </a:pPr>
                      <a:r>
                        <a:rPr sz="600" dirty="0">
                          <a:solidFill>
                            <a:srgbClr val="FF0000"/>
                          </a:solidFill>
                          <a:latin typeface="Arial MT"/>
                          <a:cs typeface="Arial MT"/>
                        </a:rPr>
                        <a:t>2</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85"/>
                        </a:lnSpc>
                        <a:spcBef>
                          <a:spcPts val="190"/>
                        </a:spcBef>
                      </a:pPr>
                      <a:r>
                        <a:rPr sz="600" dirty="0">
                          <a:solidFill>
                            <a:srgbClr val="FF0000"/>
                          </a:solidFill>
                          <a:latin typeface="Arial MT"/>
                          <a:cs typeface="Arial MT"/>
                        </a:rPr>
                        <a:t>1</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24130" algn="r">
                        <a:lnSpc>
                          <a:spcPts val="685"/>
                        </a:lnSpc>
                        <a:spcBef>
                          <a:spcPts val="190"/>
                        </a:spcBef>
                      </a:pPr>
                      <a:r>
                        <a:rPr sz="600" dirty="0">
                          <a:solidFill>
                            <a:srgbClr val="FF0000"/>
                          </a:solidFill>
                          <a:latin typeface="Arial MT"/>
                          <a:cs typeface="Arial MT"/>
                        </a:rPr>
                        <a:t>0</a:t>
                      </a:r>
                      <a:endParaRPr sz="600">
                        <a:latin typeface="Arial MT"/>
                        <a:cs typeface="Arial MT"/>
                      </a:endParaRPr>
                    </a:p>
                  </a:txBody>
                  <a:tcPr marL="0" marR="0" marT="2413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04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1750">
                        <a:lnSpc>
                          <a:spcPts val="690"/>
                        </a:lnSpc>
                      </a:pPr>
                      <a:r>
                        <a:rPr sz="600" spc="-5" dirty="0">
                          <a:solidFill>
                            <a:srgbClr val="05B0F0"/>
                          </a:solidFill>
                          <a:latin typeface="Arial MT"/>
                          <a:cs typeface="Arial MT"/>
                        </a:rPr>
                        <a:t>N</a:t>
                      </a:r>
                      <a:r>
                        <a:rPr sz="600" dirty="0">
                          <a:solidFill>
                            <a:srgbClr val="05B0F0"/>
                          </a:solidFill>
                          <a:latin typeface="Arial MT"/>
                          <a:cs typeface="Arial MT"/>
                        </a:rPr>
                        <a:t>o</a:t>
                      </a:r>
                      <a:r>
                        <a:rPr sz="600" spc="-5" dirty="0">
                          <a:solidFill>
                            <a:srgbClr val="05B0F0"/>
                          </a:solidFill>
                          <a:latin typeface="Arial MT"/>
                          <a:cs typeface="Arial MT"/>
                        </a:rPr>
                        <a:t> pCR</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195">
                        <a:lnSpc>
                          <a:spcPts val="690"/>
                        </a:lnSpc>
                      </a:pPr>
                      <a:r>
                        <a:rPr sz="600" spc="-5" dirty="0">
                          <a:solidFill>
                            <a:srgbClr val="05B0F0"/>
                          </a:solidFill>
                          <a:latin typeface="Arial MT"/>
                          <a:cs typeface="Arial MT"/>
                        </a:rPr>
                        <a:t>136</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90"/>
                        </a:lnSpc>
                      </a:pPr>
                      <a:r>
                        <a:rPr sz="600" spc="-5" dirty="0">
                          <a:solidFill>
                            <a:srgbClr val="05B0F0"/>
                          </a:solidFill>
                          <a:latin typeface="Arial MT"/>
                          <a:cs typeface="Arial MT"/>
                        </a:rPr>
                        <a:t>108</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90"/>
                        </a:lnSpc>
                      </a:pPr>
                      <a:r>
                        <a:rPr sz="600" spc="-5" dirty="0">
                          <a:solidFill>
                            <a:srgbClr val="05B0F0"/>
                          </a:solidFill>
                          <a:latin typeface="Arial MT"/>
                          <a:cs typeface="Arial MT"/>
                        </a:rPr>
                        <a:t>95</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96520">
                        <a:lnSpc>
                          <a:spcPts val="690"/>
                        </a:lnSpc>
                      </a:pPr>
                      <a:r>
                        <a:rPr sz="600" spc="-5" dirty="0">
                          <a:solidFill>
                            <a:srgbClr val="05B0F0"/>
                          </a:solidFill>
                          <a:latin typeface="Arial MT"/>
                          <a:cs typeface="Arial MT"/>
                        </a:rPr>
                        <a:t>84</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86360">
                        <a:lnSpc>
                          <a:spcPts val="690"/>
                        </a:lnSpc>
                      </a:pPr>
                      <a:r>
                        <a:rPr sz="600" spc="-5" dirty="0">
                          <a:solidFill>
                            <a:srgbClr val="05B0F0"/>
                          </a:solidFill>
                          <a:latin typeface="Arial MT"/>
                          <a:cs typeface="Arial MT"/>
                        </a:rPr>
                        <a:t>78</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90"/>
                        </a:lnSpc>
                      </a:pPr>
                      <a:r>
                        <a:rPr sz="600" spc="-5" dirty="0">
                          <a:solidFill>
                            <a:srgbClr val="05B0F0"/>
                          </a:solidFill>
                          <a:latin typeface="Arial MT"/>
                          <a:cs typeface="Arial MT"/>
                        </a:rPr>
                        <a:t>67</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97155">
                        <a:lnSpc>
                          <a:spcPts val="690"/>
                        </a:lnSpc>
                      </a:pPr>
                      <a:r>
                        <a:rPr sz="600" spc="-5" dirty="0">
                          <a:solidFill>
                            <a:srgbClr val="05B0F0"/>
                          </a:solidFill>
                          <a:latin typeface="Arial MT"/>
                          <a:cs typeface="Arial MT"/>
                        </a:rPr>
                        <a:t>62</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90"/>
                        </a:lnSpc>
                      </a:pPr>
                      <a:r>
                        <a:rPr sz="600" spc="-5" dirty="0">
                          <a:solidFill>
                            <a:srgbClr val="05B0F0"/>
                          </a:solidFill>
                          <a:latin typeface="Arial MT"/>
                          <a:cs typeface="Arial MT"/>
                        </a:rPr>
                        <a:t>52</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97155">
                        <a:lnSpc>
                          <a:spcPts val="690"/>
                        </a:lnSpc>
                      </a:pPr>
                      <a:r>
                        <a:rPr sz="600" spc="-5" dirty="0">
                          <a:solidFill>
                            <a:srgbClr val="05B0F0"/>
                          </a:solidFill>
                          <a:latin typeface="Arial MT"/>
                          <a:cs typeface="Arial MT"/>
                        </a:rPr>
                        <a:t>42</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90"/>
                        </a:lnSpc>
                      </a:pPr>
                      <a:r>
                        <a:rPr sz="600" spc="-5" dirty="0">
                          <a:solidFill>
                            <a:srgbClr val="05B0F0"/>
                          </a:solidFill>
                          <a:latin typeface="Arial MT"/>
                          <a:cs typeface="Arial MT"/>
                        </a:rPr>
                        <a:t>22</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97155">
                        <a:lnSpc>
                          <a:spcPts val="690"/>
                        </a:lnSpc>
                      </a:pPr>
                      <a:r>
                        <a:rPr sz="600" spc="-5" dirty="0">
                          <a:solidFill>
                            <a:srgbClr val="05B0F0"/>
                          </a:solidFill>
                          <a:latin typeface="Arial MT"/>
                          <a:cs typeface="Arial MT"/>
                        </a:rPr>
                        <a:t>20</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3175" algn="ctr">
                        <a:lnSpc>
                          <a:spcPts val="690"/>
                        </a:lnSpc>
                      </a:pPr>
                      <a:r>
                        <a:rPr sz="600" dirty="0">
                          <a:solidFill>
                            <a:srgbClr val="05B0F0"/>
                          </a:solidFill>
                          <a:latin typeface="Arial MT"/>
                          <a:cs typeface="Arial MT"/>
                        </a:rPr>
                        <a:t>7</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1270" algn="ctr">
                        <a:lnSpc>
                          <a:spcPts val="690"/>
                        </a:lnSpc>
                      </a:pPr>
                      <a:r>
                        <a:rPr sz="600" dirty="0">
                          <a:solidFill>
                            <a:srgbClr val="05B0F0"/>
                          </a:solidFill>
                          <a:latin typeface="Arial MT"/>
                          <a:cs typeface="Arial MT"/>
                        </a:rPr>
                        <a:t>3</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ts val="690"/>
                        </a:lnSpc>
                      </a:pPr>
                      <a:r>
                        <a:rPr sz="600" dirty="0">
                          <a:solidFill>
                            <a:srgbClr val="05B0F0"/>
                          </a:solidFill>
                          <a:latin typeface="Arial MT"/>
                          <a:cs typeface="Arial MT"/>
                        </a:rPr>
                        <a:t>1</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24130" algn="r">
                        <a:lnSpc>
                          <a:spcPts val="690"/>
                        </a:lnSpc>
                      </a:pPr>
                      <a:r>
                        <a:rPr sz="600" dirty="0">
                          <a:solidFill>
                            <a:srgbClr val="05B0F0"/>
                          </a:solidFill>
                          <a:latin typeface="Arial MT"/>
                          <a:cs typeface="Arial MT"/>
                        </a:rPr>
                        <a:t>0</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45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1750">
                        <a:lnSpc>
                          <a:spcPct val="100000"/>
                        </a:lnSpc>
                      </a:pPr>
                      <a:r>
                        <a:rPr sz="600" spc="-5" dirty="0">
                          <a:solidFill>
                            <a:srgbClr val="FF0000"/>
                          </a:solidFill>
                          <a:latin typeface="Arial MT"/>
                          <a:cs typeface="Arial MT"/>
                        </a:rPr>
                        <a:t>N</a:t>
                      </a:r>
                      <a:r>
                        <a:rPr sz="600" dirty="0">
                          <a:solidFill>
                            <a:srgbClr val="FF0000"/>
                          </a:solidFill>
                          <a:latin typeface="Arial MT"/>
                          <a:cs typeface="Arial MT"/>
                        </a:rPr>
                        <a:t>o</a:t>
                      </a:r>
                      <a:r>
                        <a:rPr sz="600" spc="-5" dirty="0">
                          <a:solidFill>
                            <a:srgbClr val="FF0000"/>
                          </a:solidFill>
                          <a:latin typeface="Arial MT"/>
                          <a:cs typeface="Arial MT"/>
                        </a:rPr>
                        <a:t> pCR</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830">
                        <a:lnSpc>
                          <a:spcPct val="100000"/>
                        </a:lnSpc>
                      </a:pPr>
                      <a:r>
                        <a:rPr sz="600" spc="-5" dirty="0">
                          <a:solidFill>
                            <a:srgbClr val="FF0000"/>
                          </a:solidFill>
                          <a:latin typeface="Arial MT"/>
                          <a:cs typeface="Arial MT"/>
                        </a:rPr>
                        <a:t>175</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pPr>
                      <a:r>
                        <a:rPr sz="600" spc="-5" dirty="0">
                          <a:solidFill>
                            <a:srgbClr val="FF0000"/>
                          </a:solidFill>
                          <a:latin typeface="Arial MT"/>
                          <a:cs typeface="Arial MT"/>
                        </a:rPr>
                        <a:t>140</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pPr>
                      <a:r>
                        <a:rPr sz="600" spc="-5" dirty="0">
                          <a:solidFill>
                            <a:srgbClr val="FF0000"/>
                          </a:solidFill>
                          <a:latin typeface="Arial MT"/>
                          <a:cs typeface="Arial MT"/>
                        </a:rPr>
                        <a:t>122</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75565">
                        <a:lnSpc>
                          <a:spcPct val="100000"/>
                        </a:lnSpc>
                      </a:pPr>
                      <a:r>
                        <a:rPr sz="600" spc="-5" dirty="0">
                          <a:solidFill>
                            <a:srgbClr val="FF0000"/>
                          </a:solidFill>
                          <a:latin typeface="Arial MT"/>
                          <a:cs typeface="Arial MT"/>
                        </a:rPr>
                        <a:t>105</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86360">
                        <a:lnSpc>
                          <a:spcPct val="100000"/>
                        </a:lnSpc>
                      </a:pPr>
                      <a:r>
                        <a:rPr sz="600" spc="-5" dirty="0">
                          <a:solidFill>
                            <a:srgbClr val="FF0000"/>
                          </a:solidFill>
                          <a:latin typeface="Arial MT"/>
                          <a:cs typeface="Arial MT"/>
                        </a:rPr>
                        <a:t>90</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pPr>
                      <a:r>
                        <a:rPr sz="600" spc="-5" dirty="0">
                          <a:solidFill>
                            <a:srgbClr val="FF0000"/>
                          </a:solidFill>
                          <a:latin typeface="Arial MT"/>
                          <a:cs typeface="Arial MT"/>
                        </a:rPr>
                        <a:t>79</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97155">
                        <a:lnSpc>
                          <a:spcPct val="100000"/>
                        </a:lnSpc>
                      </a:pPr>
                      <a:r>
                        <a:rPr sz="600" spc="-5" dirty="0">
                          <a:solidFill>
                            <a:srgbClr val="FF0000"/>
                          </a:solidFill>
                          <a:latin typeface="Arial MT"/>
                          <a:cs typeface="Arial MT"/>
                        </a:rPr>
                        <a:t>71</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pPr>
                      <a:r>
                        <a:rPr sz="600" spc="-5" dirty="0">
                          <a:solidFill>
                            <a:srgbClr val="FF0000"/>
                          </a:solidFill>
                          <a:latin typeface="Arial MT"/>
                          <a:cs typeface="Arial MT"/>
                        </a:rPr>
                        <a:t>57</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97155">
                        <a:lnSpc>
                          <a:spcPct val="100000"/>
                        </a:lnSpc>
                      </a:pPr>
                      <a:r>
                        <a:rPr sz="600" spc="-5" dirty="0">
                          <a:solidFill>
                            <a:srgbClr val="FF0000"/>
                          </a:solidFill>
                          <a:latin typeface="Arial MT"/>
                          <a:cs typeface="Arial MT"/>
                        </a:rPr>
                        <a:t>48</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pPr>
                      <a:r>
                        <a:rPr sz="600" spc="-5" dirty="0">
                          <a:solidFill>
                            <a:srgbClr val="FF0000"/>
                          </a:solidFill>
                          <a:latin typeface="Arial MT"/>
                          <a:cs typeface="Arial MT"/>
                        </a:rPr>
                        <a:t>23</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97155">
                        <a:lnSpc>
                          <a:spcPct val="100000"/>
                        </a:lnSpc>
                      </a:pPr>
                      <a:r>
                        <a:rPr sz="600" spc="-5" dirty="0">
                          <a:solidFill>
                            <a:srgbClr val="FF0000"/>
                          </a:solidFill>
                          <a:latin typeface="Arial MT"/>
                          <a:cs typeface="Arial MT"/>
                        </a:rPr>
                        <a:t>22</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2540" algn="ctr">
                        <a:lnSpc>
                          <a:spcPct val="100000"/>
                        </a:lnSpc>
                      </a:pPr>
                      <a:r>
                        <a:rPr sz="600" spc="-25" dirty="0">
                          <a:solidFill>
                            <a:srgbClr val="FF0000"/>
                          </a:solidFill>
                          <a:latin typeface="Arial MT"/>
                          <a:cs typeface="Arial MT"/>
                        </a:rPr>
                        <a:t>11</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1270" algn="ctr">
                        <a:lnSpc>
                          <a:spcPct val="100000"/>
                        </a:lnSpc>
                      </a:pPr>
                      <a:r>
                        <a:rPr sz="600" dirty="0">
                          <a:solidFill>
                            <a:srgbClr val="FF0000"/>
                          </a:solidFill>
                          <a:latin typeface="Arial MT"/>
                          <a:cs typeface="Arial MT"/>
                        </a:rPr>
                        <a:t>9</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pPr>
                      <a:r>
                        <a:rPr sz="600" dirty="0">
                          <a:solidFill>
                            <a:srgbClr val="FF0000"/>
                          </a:solidFill>
                          <a:latin typeface="Arial MT"/>
                          <a:cs typeface="Arial MT"/>
                        </a:rPr>
                        <a:t>3</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24130" algn="r">
                        <a:lnSpc>
                          <a:spcPct val="100000"/>
                        </a:lnSpc>
                      </a:pPr>
                      <a:r>
                        <a:rPr sz="600" dirty="0">
                          <a:solidFill>
                            <a:srgbClr val="FF0000"/>
                          </a:solidFill>
                          <a:latin typeface="Arial MT"/>
                          <a:cs typeface="Arial MT"/>
                        </a:rPr>
                        <a:t>0</a:t>
                      </a:r>
                      <a:endParaRPr sz="600">
                        <a:latin typeface="Arial MT"/>
                        <a:cs typeface="Arial MT"/>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75" name="object 37"/>
          <p:cNvGraphicFramePr>
            <a:graphicFrameLocks noGrp="1"/>
          </p:cNvGraphicFramePr>
          <p:nvPr/>
        </p:nvGraphicFramePr>
        <p:xfrm>
          <a:off x="6363828" y="4649493"/>
          <a:ext cx="4406262" cy="347592"/>
        </p:xfrm>
        <a:graphic>
          <a:graphicData uri="http://schemas.openxmlformats.org/drawingml/2006/table">
            <a:tbl>
              <a:tblPr firstRow="1" bandRow="1"/>
              <a:tblGrid>
                <a:gridCol w="385445">
                  <a:extLst>
                    <a:ext uri="{9D8B030D-6E8A-4147-A177-3AD203B41FA5}">
                      <a16:colId xmlns:a16="http://schemas.microsoft.com/office/drawing/2014/main" val="20000"/>
                    </a:ext>
                  </a:extLst>
                </a:gridCol>
                <a:gridCol w="193039">
                  <a:extLst>
                    <a:ext uri="{9D8B030D-6E8A-4147-A177-3AD203B41FA5}">
                      <a16:colId xmlns:a16="http://schemas.microsoft.com/office/drawing/2014/main" val="20001"/>
                    </a:ext>
                  </a:extLst>
                </a:gridCol>
                <a:gridCol w="279400">
                  <a:extLst>
                    <a:ext uri="{9D8B030D-6E8A-4147-A177-3AD203B41FA5}">
                      <a16:colId xmlns:a16="http://schemas.microsoft.com/office/drawing/2014/main" val="20002"/>
                    </a:ext>
                  </a:extLst>
                </a:gridCol>
                <a:gridCol w="279400">
                  <a:extLst>
                    <a:ext uri="{9D8B030D-6E8A-4147-A177-3AD203B41FA5}">
                      <a16:colId xmlns:a16="http://schemas.microsoft.com/office/drawing/2014/main" val="20003"/>
                    </a:ext>
                  </a:extLst>
                </a:gridCol>
                <a:gridCol w="279400">
                  <a:extLst>
                    <a:ext uri="{9D8B030D-6E8A-4147-A177-3AD203B41FA5}">
                      <a16:colId xmlns:a16="http://schemas.microsoft.com/office/drawing/2014/main" val="20004"/>
                    </a:ext>
                  </a:extLst>
                </a:gridCol>
                <a:gridCol w="279400">
                  <a:extLst>
                    <a:ext uri="{9D8B030D-6E8A-4147-A177-3AD203B41FA5}">
                      <a16:colId xmlns:a16="http://schemas.microsoft.com/office/drawing/2014/main" val="20005"/>
                    </a:ext>
                  </a:extLst>
                </a:gridCol>
                <a:gridCol w="1397635">
                  <a:extLst>
                    <a:ext uri="{9D8B030D-6E8A-4147-A177-3AD203B41FA5}">
                      <a16:colId xmlns:a16="http://schemas.microsoft.com/office/drawing/2014/main" val="20006"/>
                    </a:ext>
                  </a:extLst>
                </a:gridCol>
                <a:gridCol w="290195">
                  <a:extLst>
                    <a:ext uri="{9D8B030D-6E8A-4147-A177-3AD203B41FA5}">
                      <a16:colId xmlns:a16="http://schemas.microsoft.com/office/drawing/2014/main" val="20007"/>
                    </a:ext>
                  </a:extLst>
                </a:gridCol>
                <a:gridCol w="269239">
                  <a:extLst>
                    <a:ext uri="{9D8B030D-6E8A-4147-A177-3AD203B41FA5}">
                      <a16:colId xmlns:a16="http://schemas.microsoft.com/office/drawing/2014/main" val="20008"/>
                    </a:ext>
                  </a:extLst>
                </a:gridCol>
                <a:gridCol w="280035">
                  <a:extLst>
                    <a:ext uri="{9D8B030D-6E8A-4147-A177-3AD203B41FA5}">
                      <a16:colId xmlns:a16="http://schemas.microsoft.com/office/drawing/2014/main" val="20009"/>
                    </a:ext>
                  </a:extLst>
                </a:gridCol>
                <a:gridCol w="280035">
                  <a:extLst>
                    <a:ext uri="{9D8B030D-6E8A-4147-A177-3AD203B41FA5}">
                      <a16:colId xmlns:a16="http://schemas.microsoft.com/office/drawing/2014/main" val="20010"/>
                    </a:ext>
                  </a:extLst>
                </a:gridCol>
                <a:gridCol w="193039">
                  <a:extLst>
                    <a:ext uri="{9D8B030D-6E8A-4147-A177-3AD203B41FA5}">
                      <a16:colId xmlns:a16="http://schemas.microsoft.com/office/drawing/2014/main" val="20011"/>
                    </a:ext>
                  </a:extLst>
                </a:gridCol>
              </a:tblGrid>
              <a:tr h="2163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spcBef>
                          <a:spcPts val="15"/>
                        </a:spcBef>
                      </a:pPr>
                      <a:endParaRPr sz="650">
                        <a:latin typeface="Times New Roman"/>
                        <a:cs typeface="Times New Roman"/>
                      </a:endParaRPr>
                    </a:p>
                    <a:p>
                      <a:pPr marL="31750">
                        <a:lnSpc>
                          <a:spcPct val="100000"/>
                        </a:lnSpc>
                      </a:pPr>
                      <a:r>
                        <a:rPr sz="600" spc="-5" dirty="0">
                          <a:solidFill>
                            <a:srgbClr val="44546A"/>
                          </a:solidFill>
                          <a:latin typeface="Arial MT"/>
                          <a:cs typeface="Arial MT"/>
                        </a:rPr>
                        <a:t>No</a:t>
                      </a:r>
                      <a:r>
                        <a:rPr sz="600" dirty="0">
                          <a:solidFill>
                            <a:srgbClr val="44546A"/>
                          </a:solidFill>
                          <a:latin typeface="Arial MT"/>
                          <a:cs typeface="Arial MT"/>
                        </a:rPr>
                        <a:t>.</a:t>
                      </a:r>
                      <a:r>
                        <a:rPr sz="600" spc="-5" dirty="0">
                          <a:solidFill>
                            <a:srgbClr val="44546A"/>
                          </a:solidFill>
                          <a:latin typeface="Arial MT"/>
                          <a:cs typeface="Arial MT"/>
                        </a:rPr>
                        <a:t> a</a:t>
                      </a:r>
                      <a:r>
                        <a:rPr sz="600" dirty="0">
                          <a:solidFill>
                            <a:srgbClr val="44546A"/>
                          </a:solidFill>
                          <a:latin typeface="Arial MT"/>
                          <a:cs typeface="Arial MT"/>
                        </a:rPr>
                        <a:t>t</a:t>
                      </a:r>
                      <a:r>
                        <a:rPr sz="600" spc="-5" dirty="0">
                          <a:solidFill>
                            <a:srgbClr val="44546A"/>
                          </a:solidFill>
                          <a:latin typeface="Arial MT"/>
                          <a:cs typeface="Arial MT"/>
                        </a:rPr>
                        <a:t> </a:t>
                      </a:r>
                      <a:r>
                        <a:rPr sz="600" dirty="0">
                          <a:solidFill>
                            <a:srgbClr val="44546A"/>
                          </a:solidFill>
                          <a:latin typeface="Arial MT"/>
                          <a:cs typeface="Arial MT"/>
                        </a:rPr>
                        <a:t>risk</a:t>
                      </a:r>
                      <a:endParaRPr sz="600">
                        <a:latin typeface="Arial MT"/>
                        <a:cs typeface="Arial MT"/>
                      </a:endParaRPr>
                    </a:p>
                  </a:txBody>
                  <a:tcPr marL="0" marR="0" marT="190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endParaRPr sz="10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endParaRPr sz="10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endParaRPr sz="10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endParaRPr sz="10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endParaRPr sz="10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8255" algn="ctr">
                        <a:lnSpc>
                          <a:spcPct val="100000"/>
                        </a:lnSpc>
                        <a:spcBef>
                          <a:spcPts val="135"/>
                        </a:spcBef>
                      </a:pPr>
                      <a:r>
                        <a:rPr sz="1200" b="1" spc="-10" dirty="0">
                          <a:solidFill>
                            <a:srgbClr val="44546A"/>
                          </a:solidFill>
                          <a:latin typeface="Arial"/>
                          <a:cs typeface="Arial"/>
                        </a:rPr>
                        <a:t>Time</a:t>
                      </a:r>
                      <a:r>
                        <a:rPr sz="1200" b="1" spc="-50" dirty="0">
                          <a:solidFill>
                            <a:srgbClr val="44546A"/>
                          </a:solidFill>
                          <a:latin typeface="Arial"/>
                          <a:cs typeface="Arial"/>
                        </a:rPr>
                        <a:t> </a:t>
                      </a:r>
                      <a:r>
                        <a:rPr sz="1200" b="1" dirty="0">
                          <a:solidFill>
                            <a:srgbClr val="44546A"/>
                          </a:solidFill>
                          <a:latin typeface="Arial"/>
                          <a:cs typeface="Arial"/>
                        </a:rPr>
                        <a:t>(months)</a:t>
                      </a:r>
                      <a:endParaRPr sz="1200">
                        <a:latin typeface="Arial"/>
                        <a:cs typeface="Arial"/>
                      </a:endParaRPr>
                    </a:p>
                  </a:txBody>
                  <a:tcPr marL="0" marR="0" marT="17145" marB="0">
                    <a:lnL>
                      <a:noFill/>
                    </a:lnL>
                    <a:lnR>
                      <a:noFill/>
                    </a:lnR>
                    <a:lnT>
                      <a:noFill/>
                    </a:lnT>
                    <a:lnB>
                      <a:noFill/>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endParaRPr sz="10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12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1750">
                        <a:lnSpc>
                          <a:spcPct val="100000"/>
                        </a:lnSpc>
                        <a:spcBef>
                          <a:spcPts val="55"/>
                        </a:spcBef>
                      </a:pPr>
                      <a:r>
                        <a:rPr sz="600" spc="-5" dirty="0">
                          <a:solidFill>
                            <a:srgbClr val="05B0F0"/>
                          </a:solidFill>
                          <a:latin typeface="Arial MT"/>
                          <a:cs typeface="Arial MT"/>
                        </a:rPr>
                        <a:t>pCR</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0795">
                        <a:lnSpc>
                          <a:spcPct val="100000"/>
                        </a:lnSpc>
                        <a:spcBef>
                          <a:spcPts val="55"/>
                        </a:spcBef>
                      </a:pPr>
                      <a:r>
                        <a:rPr sz="600" spc="-5" dirty="0">
                          <a:solidFill>
                            <a:srgbClr val="05B0F0"/>
                          </a:solidFill>
                          <a:latin typeface="Arial MT"/>
                          <a:cs typeface="Arial MT"/>
                        </a:rPr>
                        <a:t>43</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55"/>
                        </a:spcBef>
                      </a:pPr>
                      <a:r>
                        <a:rPr sz="600" spc="-5" dirty="0">
                          <a:solidFill>
                            <a:srgbClr val="05B0F0"/>
                          </a:solidFill>
                          <a:latin typeface="Arial MT"/>
                          <a:cs typeface="Arial MT"/>
                        </a:rPr>
                        <a:t>43</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55"/>
                        </a:spcBef>
                      </a:pPr>
                      <a:r>
                        <a:rPr sz="600" spc="-5" dirty="0">
                          <a:solidFill>
                            <a:srgbClr val="05B0F0"/>
                          </a:solidFill>
                          <a:latin typeface="Arial MT"/>
                          <a:cs typeface="Arial MT"/>
                        </a:rPr>
                        <a:t>41</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55"/>
                        </a:spcBef>
                      </a:pPr>
                      <a:r>
                        <a:rPr sz="600" spc="-5" dirty="0">
                          <a:solidFill>
                            <a:srgbClr val="05B0F0"/>
                          </a:solidFill>
                          <a:latin typeface="Arial MT"/>
                          <a:cs typeface="Arial MT"/>
                        </a:rPr>
                        <a:t>40</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55"/>
                        </a:spcBef>
                      </a:pPr>
                      <a:r>
                        <a:rPr sz="600" spc="-5" dirty="0">
                          <a:solidFill>
                            <a:srgbClr val="05B0F0"/>
                          </a:solidFill>
                          <a:latin typeface="Arial MT"/>
                          <a:cs typeface="Arial MT"/>
                        </a:rPr>
                        <a:t>40</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55"/>
                        </a:spcBef>
                        <a:tabLst>
                          <a:tab pos="279400" algn="l"/>
                          <a:tab pos="558800" algn="l"/>
                          <a:tab pos="838200" algn="l"/>
                          <a:tab pos="1117600" algn="l"/>
                        </a:tabLst>
                      </a:pPr>
                      <a:r>
                        <a:rPr sz="600" spc="-5" dirty="0">
                          <a:solidFill>
                            <a:srgbClr val="05B0F0"/>
                          </a:solidFill>
                          <a:latin typeface="Arial MT"/>
                          <a:cs typeface="Arial MT"/>
                        </a:rPr>
                        <a:t>40	40	35	32	19</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2540" algn="ctr">
                        <a:lnSpc>
                          <a:spcPct val="100000"/>
                        </a:lnSpc>
                        <a:spcBef>
                          <a:spcPts val="55"/>
                        </a:spcBef>
                      </a:pPr>
                      <a:r>
                        <a:rPr sz="600" spc="-5" dirty="0">
                          <a:solidFill>
                            <a:srgbClr val="05B0F0"/>
                          </a:solidFill>
                          <a:latin typeface="Arial MT"/>
                          <a:cs typeface="Arial MT"/>
                        </a:rPr>
                        <a:t>14</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2540" algn="ctr">
                        <a:lnSpc>
                          <a:spcPct val="100000"/>
                        </a:lnSpc>
                        <a:spcBef>
                          <a:spcPts val="55"/>
                        </a:spcBef>
                      </a:pPr>
                      <a:r>
                        <a:rPr sz="600" dirty="0">
                          <a:solidFill>
                            <a:srgbClr val="05B0F0"/>
                          </a:solidFill>
                          <a:latin typeface="Arial MT"/>
                          <a:cs typeface="Arial MT"/>
                        </a:rPr>
                        <a:t>6</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55"/>
                        </a:spcBef>
                      </a:pPr>
                      <a:r>
                        <a:rPr sz="600" dirty="0">
                          <a:solidFill>
                            <a:srgbClr val="05B0F0"/>
                          </a:solidFill>
                          <a:latin typeface="Arial MT"/>
                          <a:cs typeface="Arial MT"/>
                        </a:rPr>
                        <a:t>3</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55"/>
                        </a:spcBef>
                      </a:pPr>
                      <a:r>
                        <a:rPr sz="600" dirty="0">
                          <a:solidFill>
                            <a:srgbClr val="05B0F0"/>
                          </a:solidFill>
                          <a:latin typeface="Arial MT"/>
                          <a:cs typeface="Arial MT"/>
                        </a:rPr>
                        <a:t>2</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18110">
                        <a:lnSpc>
                          <a:spcPct val="100000"/>
                        </a:lnSpc>
                        <a:spcBef>
                          <a:spcPts val="55"/>
                        </a:spcBef>
                      </a:pPr>
                      <a:r>
                        <a:rPr sz="600" dirty="0">
                          <a:solidFill>
                            <a:srgbClr val="05B0F0"/>
                          </a:solidFill>
                          <a:latin typeface="Arial MT"/>
                          <a:cs typeface="Arial MT"/>
                        </a:rPr>
                        <a:t>0</a:t>
                      </a:r>
                      <a:endParaRPr sz="600">
                        <a:latin typeface="Arial MT"/>
                        <a:cs typeface="Arial MT"/>
                      </a:endParaRPr>
                    </a:p>
                  </a:txBody>
                  <a:tcPr marL="0" marR="0" marT="698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pSp>
        <p:nvGrpSpPr>
          <p:cNvPr id="176" name="object 38"/>
          <p:cNvGrpSpPr/>
          <p:nvPr/>
        </p:nvGrpSpPr>
        <p:grpSpPr>
          <a:xfrm>
            <a:off x="6756486" y="2785708"/>
            <a:ext cx="3998595" cy="1530985"/>
            <a:chOff x="6756486" y="2785708"/>
            <a:chExt cx="3998595" cy="1530985"/>
          </a:xfrm>
        </p:grpSpPr>
        <p:sp>
          <p:nvSpPr>
            <p:cNvPr id="177" name="object 39"/>
            <p:cNvSpPr/>
            <p:nvPr/>
          </p:nvSpPr>
          <p:spPr>
            <a:xfrm>
              <a:off x="6756486" y="2808630"/>
              <a:ext cx="45085" cy="0"/>
            </a:xfrm>
            <a:custGeom>
              <a:avLst/>
              <a:gdLst/>
              <a:ahLst/>
              <a:cxnLst/>
              <a:rect l="l" t="t" r="r" b="b"/>
              <a:pathLst>
                <a:path w="45084">
                  <a:moveTo>
                    <a:pt x="44844" y="0"/>
                  </a:moveTo>
                  <a:lnTo>
                    <a:pt x="0" y="0"/>
                  </a:lnTo>
                </a:path>
              </a:pathLst>
            </a:custGeom>
            <a:ln w="190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78" name="object 40"/>
            <p:cNvSpPr/>
            <p:nvPr/>
          </p:nvSpPr>
          <p:spPr>
            <a:xfrm>
              <a:off x="6801331" y="2794355"/>
              <a:ext cx="19050" cy="28575"/>
            </a:xfrm>
            <a:custGeom>
              <a:avLst/>
              <a:gdLst/>
              <a:ahLst/>
              <a:cxnLst/>
              <a:rect l="l" t="t" r="r" b="b"/>
              <a:pathLst>
                <a:path w="19050" h="28575">
                  <a:moveTo>
                    <a:pt x="0" y="0"/>
                  </a:moveTo>
                  <a:lnTo>
                    <a:pt x="19054" y="0"/>
                  </a:lnTo>
                  <a:lnTo>
                    <a:pt x="19054" y="28549"/>
                  </a:lnTo>
                  <a:lnTo>
                    <a:pt x="0" y="28549"/>
                  </a:lnTo>
                  <a:lnTo>
                    <a:pt x="0"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79" name="object 41"/>
            <p:cNvSpPr/>
            <p:nvPr/>
          </p:nvSpPr>
          <p:spPr>
            <a:xfrm>
              <a:off x="6834106" y="2808630"/>
              <a:ext cx="228600" cy="179705"/>
            </a:xfrm>
            <a:custGeom>
              <a:avLst/>
              <a:gdLst/>
              <a:ahLst/>
              <a:cxnLst/>
              <a:rect l="l" t="t" r="r" b="b"/>
              <a:pathLst>
                <a:path w="228600" h="179705">
                  <a:moveTo>
                    <a:pt x="0" y="0"/>
                  </a:moveTo>
                  <a:lnTo>
                    <a:pt x="19054" y="0"/>
                  </a:lnTo>
                  <a:lnTo>
                    <a:pt x="19054" y="13423"/>
                  </a:lnTo>
                  <a:lnTo>
                    <a:pt x="37348" y="13423"/>
                  </a:lnTo>
                  <a:lnTo>
                    <a:pt x="37348" y="34699"/>
                  </a:lnTo>
                  <a:lnTo>
                    <a:pt x="56403" y="34699"/>
                  </a:lnTo>
                </a:path>
                <a:path w="228600" h="179705">
                  <a:moveTo>
                    <a:pt x="83081" y="34699"/>
                  </a:moveTo>
                  <a:lnTo>
                    <a:pt x="102136" y="34699"/>
                  </a:lnTo>
                  <a:lnTo>
                    <a:pt x="102136" y="66993"/>
                  </a:lnTo>
                  <a:lnTo>
                    <a:pt x="121192" y="66993"/>
                  </a:lnTo>
                </a:path>
                <a:path w="228600" h="179705">
                  <a:moveTo>
                    <a:pt x="137961" y="66993"/>
                  </a:moveTo>
                  <a:lnTo>
                    <a:pt x="157016" y="66993"/>
                  </a:lnTo>
                  <a:lnTo>
                    <a:pt x="157016" y="85989"/>
                  </a:lnTo>
                </a:path>
                <a:path w="228600" h="179705">
                  <a:moveTo>
                    <a:pt x="157016" y="92574"/>
                  </a:moveTo>
                  <a:lnTo>
                    <a:pt x="157016" y="111570"/>
                  </a:lnTo>
                  <a:lnTo>
                    <a:pt x="186615" y="111570"/>
                  </a:lnTo>
                  <a:lnTo>
                    <a:pt x="186615" y="139938"/>
                  </a:lnTo>
                  <a:lnTo>
                    <a:pt x="209101" y="139938"/>
                  </a:lnTo>
                  <a:lnTo>
                    <a:pt x="209101" y="158934"/>
                  </a:lnTo>
                </a:path>
                <a:path w="228600" h="179705">
                  <a:moveTo>
                    <a:pt x="209101" y="160201"/>
                  </a:moveTo>
                  <a:lnTo>
                    <a:pt x="209101" y="179197"/>
                  </a:lnTo>
                  <a:lnTo>
                    <a:pt x="228156" y="179197"/>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80" name="object 42"/>
            <p:cNvSpPr/>
            <p:nvPr/>
          </p:nvSpPr>
          <p:spPr>
            <a:xfrm>
              <a:off x="7083352" y="2987828"/>
              <a:ext cx="31750" cy="0"/>
            </a:xfrm>
            <a:custGeom>
              <a:avLst/>
              <a:gdLst/>
              <a:ahLst/>
              <a:cxnLst/>
              <a:rect l="l" t="t" r="r" b="b"/>
              <a:pathLst>
                <a:path w="31750">
                  <a:moveTo>
                    <a:pt x="0" y="0"/>
                  </a:moveTo>
                  <a:lnTo>
                    <a:pt x="31631" y="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81" name="object 43"/>
            <p:cNvSpPr/>
            <p:nvPr/>
          </p:nvSpPr>
          <p:spPr>
            <a:xfrm>
              <a:off x="7125528" y="2987828"/>
              <a:ext cx="38735" cy="34290"/>
            </a:xfrm>
            <a:custGeom>
              <a:avLst/>
              <a:gdLst/>
              <a:ahLst/>
              <a:cxnLst/>
              <a:rect l="l" t="t" r="r" b="b"/>
              <a:pathLst>
                <a:path w="38734" h="34289">
                  <a:moveTo>
                    <a:pt x="0" y="0"/>
                  </a:moveTo>
                  <a:lnTo>
                    <a:pt x="19054" y="0"/>
                  </a:lnTo>
                  <a:lnTo>
                    <a:pt x="19054" y="33686"/>
                  </a:lnTo>
                  <a:lnTo>
                    <a:pt x="38110" y="33686"/>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82" name="object 44"/>
            <p:cNvSpPr/>
            <p:nvPr/>
          </p:nvSpPr>
          <p:spPr>
            <a:xfrm>
              <a:off x="7189046" y="3021515"/>
              <a:ext cx="38100" cy="0"/>
            </a:xfrm>
            <a:custGeom>
              <a:avLst/>
              <a:gdLst/>
              <a:ahLst/>
              <a:cxnLst/>
              <a:rect l="l" t="t" r="r" b="b"/>
              <a:pathLst>
                <a:path w="38100">
                  <a:moveTo>
                    <a:pt x="0" y="0"/>
                  </a:moveTo>
                  <a:lnTo>
                    <a:pt x="37856" y="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83" name="object 45"/>
            <p:cNvSpPr/>
            <p:nvPr/>
          </p:nvSpPr>
          <p:spPr>
            <a:xfrm>
              <a:off x="7239606" y="3021515"/>
              <a:ext cx="102870" cy="105410"/>
            </a:xfrm>
            <a:custGeom>
              <a:avLst/>
              <a:gdLst/>
              <a:ahLst/>
              <a:cxnLst/>
              <a:rect l="l" t="t" r="r" b="b"/>
              <a:pathLst>
                <a:path w="102870" h="105410">
                  <a:moveTo>
                    <a:pt x="0" y="0"/>
                  </a:moveTo>
                  <a:lnTo>
                    <a:pt x="19054" y="0"/>
                  </a:lnTo>
                  <a:lnTo>
                    <a:pt x="19054" y="36598"/>
                  </a:lnTo>
                  <a:lnTo>
                    <a:pt x="40143" y="36598"/>
                  </a:lnTo>
                  <a:lnTo>
                    <a:pt x="40143" y="65979"/>
                  </a:lnTo>
                  <a:lnTo>
                    <a:pt x="59198" y="65979"/>
                  </a:lnTo>
                </a:path>
                <a:path w="102870" h="105410">
                  <a:moveTo>
                    <a:pt x="64534" y="65979"/>
                  </a:moveTo>
                  <a:lnTo>
                    <a:pt x="83589" y="65979"/>
                  </a:lnTo>
                  <a:lnTo>
                    <a:pt x="83589" y="84975"/>
                  </a:lnTo>
                </a:path>
                <a:path w="102870" h="105410">
                  <a:moveTo>
                    <a:pt x="83589" y="86369"/>
                  </a:moveTo>
                  <a:lnTo>
                    <a:pt x="83589" y="105365"/>
                  </a:lnTo>
                  <a:lnTo>
                    <a:pt x="102644" y="105365"/>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84" name="object 46"/>
            <p:cNvPicPr/>
            <p:nvPr/>
          </p:nvPicPr>
          <p:blipFill>
            <a:blip r:embed="rId3" cstate="print"/>
            <a:stretch>
              <a:fillRect/>
            </a:stretch>
          </p:blipFill>
          <p:spPr>
            <a:xfrm>
              <a:off x="7383111" y="3112606"/>
              <a:ext cx="242604" cy="187104"/>
            </a:xfrm>
            <a:prstGeom prst="rect">
              <a:avLst/>
            </a:prstGeom>
          </p:spPr>
        </p:pic>
        <p:sp>
          <p:nvSpPr>
            <p:cNvPr id="185" name="object 47"/>
            <p:cNvSpPr/>
            <p:nvPr/>
          </p:nvSpPr>
          <p:spPr>
            <a:xfrm>
              <a:off x="7664925" y="3285437"/>
              <a:ext cx="220345" cy="156210"/>
            </a:xfrm>
            <a:custGeom>
              <a:avLst/>
              <a:gdLst/>
              <a:ahLst/>
              <a:cxnLst/>
              <a:rect l="l" t="t" r="r" b="b"/>
              <a:pathLst>
                <a:path w="220345" h="156210">
                  <a:moveTo>
                    <a:pt x="0" y="0"/>
                  </a:moveTo>
                  <a:lnTo>
                    <a:pt x="19054" y="0"/>
                  </a:lnTo>
                  <a:lnTo>
                    <a:pt x="19054" y="18995"/>
                  </a:lnTo>
                </a:path>
                <a:path w="220345" h="156210">
                  <a:moveTo>
                    <a:pt x="19054" y="25960"/>
                  </a:moveTo>
                  <a:lnTo>
                    <a:pt x="19054" y="44957"/>
                  </a:lnTo>
                  <a:lnTo>
                    <a:pt x="38109" y="44957"/>
                  </a:lnTo>
                </a:path>
                <a:path w="220345" h="156210">
                  <a:moveTo>
                    <a:pt x="70377" y="44957"/>
                  </a:moveTo>
                  <a:lnTo>
                    <a:pt x="89431" y="44957"/>
                  </a:lnTo>
                  <a:lnTo>
                    <a:pt x="89431" y="63952"/>
                  </a:lnTo>
                </a:path>
                <a:path w="220345" h="156210">
                  <a:moveTo>
                    <a:pt x="89432" y="75097"/>
                  </a:moveTo>
                  <a:lnTo>
                    <a:pt x="89432" y="94093"/>
                  </a:lnTo>
                  <a:lnTo>
                    <a:pt x="108488" y="94093"/>
                  </a:lnTo>
                </a:path>
                <a:path w="220345" h="156210">
                  <a:moveTo>
                    <a:pt x="130974" y="94093"/>
                  </a:moveTo>
                  <a:lnTo>
                    <a:pt x="150028" y="94093"/>
                  </a:lnTo>
                  <a:lnTo>
                    <a:pt x="150028" y="113089"/>
                  </a:lnTo>
                </a:path>
                <a:path w="220345" h="156210">
                  <a:moveTo>
                    <a:pt x="150029" y="124234"/>
                  </a:moveTo>
                  <a:lnTo>
                    <a:pt x="150029" y="143230"/>
                  </a:lnTo>
                  <a:lnTo>
                    <a:pt x="169084" y="143230"/>
                  </a:lnTo>
                </a:path>
                <a:path w="220345" h="156210">
                  <a:moveTo>
                    <a:pt x="181660" y="143232"/>
                  </a:moveTo>
                  <a:lnTo>
                    <a:pt x="200715" y="143232"/>
                  </a:lnTo>
                  <a:lnTo>
                    <a:pt x="200715" y="155895"/>
                  </a:lnTo>
                  <a:lnTo>
                    <a:pt x="219771" y="155895"/>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86" name="object 48"/>
            <p:cNvSpPr/>
            <p:nvPr/>
          </p:nvSpPr>
          <p:spPr>
            <a:xfrm>
              <a:off x="7918361" y="3441332"/>
              <a:ext cx="50800" cy="0"/>
            </a:xfrm>
            <a:custGeom>
              <a:avLst/>
              <a:gdLst/>
              <a:ahLst/>
              <a:cxnLst/>
              <a:rect l="l" t="t" r="r" b="b"/>
              <a:pathLst>
                <a:path w="50800">
                  <a:moveTo>
                    <a:pt x="0" y="0"/>
                  </a:moveTo>
                  <a:lnTo>
                    <a:pt x="50688" y="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87" name="object 49"/>
            <p:cNvSpPr/>
            <p:nvPr/>
          </p:nvSpPr>
          <p:spPr>
            <a:xfrm>
              <a:off x="7985945" y="3441332"/>
              <a:ext cx="558165" cy="213995"/>
            </a:xfrm>
            <a:custGeom>
              <a:avLst/>
              <a:gdLst/>
              <a:ahLst/>
              <a:cxnLst/>
              <a:rect l="l" t="t" r="r" b="b"/>
              <a:pathLst>
                <a:path w="558165" h="213995">
                  <a:moveTo>
                    <a:pt x="0" y="0"/>
                  </a:moveTo>
                  <a:lnTo>
                    <a:pt x="19054" y="0"/>
                  </a:lnTo>
                  <a:lnTo>
                    <a:pt x="19054" y="14057"/>
                  </a:lnTo>
                  <a:lnTo>
                    <a:pt x="38111" y="14057"/>
                  </a:lnTo>
                </a:path>
                <a:path w="558165" h="213995">
                  <a:moveTo>
                    <a:pt x="84479" y="14057"/>
                  </a:moveTo>
                  <a:lnTo>
                    <a:pt x="103534" y="14057"/>
                  </a:lnTo>
                  <a:lnTo>
                    <a:pt x="103534" y="33053"/>
                  </a:lnTo>
                </a:path>
                <a:path w="558165" h="213995">
                  <a:moveTo>
                    <a:pt x="103534" y="44197"/>
                  </a:moveTo>
                  <a:lnTo>
                    <a:pt x="103534" y="63194"/>
                  </a:lnTo>
                  <a:lnTo>
                    <a:pt x="133134" y="63194"/>
                  </a:lnTo>
                  <a:lnTo>
                    <a:pt x="133134" y="92574"/>
                  </a:lnTo>
                  <a:lnTo>
                    <a:pt x="152189" y="92574"/>
                  </a:lnTo>
                </a:path>
                <a:path w="558165" h="213995">
                  <a:moveTo>
                    <a:pt x="181662" y="92574"/>
                  </a:moveTo>
                  <a:lnTo>
                    <a:pt x="200718" y="92574"/>
                  </a:lnTo>
                  <a:lnTo>
                    <a:pt x="200718" y="106632"/>
                  </a:lnTo>
                  <a:lnTo>
                    <a:pt x="219773" y="106632"/>
                  </a:lnTo>
                </a:path>
                <a:path w="558165" h="213995">
                  <a:moveTo>
                    <a:pt x="266141" y="106632"/>
                  </a:moveTo>
                  <a:lnTo>
                    <a:pt x="285197" y="106632"/>
                  </a:lnTo>
                  <a:lnTo>
                    <a:pt x="285197" y="124362"/>
                  </a:lnTo>
                  <a:lnTo>
                    <a:pt x="304252" y="124362"/>
                  </a:lnTo>
                </a:path>
                <a:path w="558165" h="213995">
                  <a:moveTo>
                    <a:pt x="349223" y="124362"/>
                  </a:moveTo>
                  <a:lnTo>
                    <a:pt x="368279" y="124362"/>
                  </a:lnTo>
                  <a:lnTo>
                    <a:pt x="368279" y="152983"/>
                  </a:lnTo>
                  <a:lnTo>
                    <a:pt x="400673" y="152983"/>
                  </a:lnTo>
                  <a:lnTo>
                    <a:pt x="400673" y="178185"/>
                  </a:lnTo>
                  <a:lnTo>
                    <a:pt x="419729" y="178185"/>
                  </a:lnTo>
                </a:path>
                <a:path w="558165" h="213995">
                  <a:moveTo>
                    <a:pt x="466097" y="178185"/>
                  </a:moveTo>
                  <a:lnTo>
                    <a:pt x="485151" y="178185"/>
                  </a:lnTo>
                  <a:lnTo>
                    <a:pt x="485151" y="195028"/>
                  </a:lnTo>
                  <a:lnTo>
                    <a:pt x="504207" y="195028"/>
                  </a:lnTo>
                </a:path>
                <a:path w="558165" h="213995">
                  <a:moveTo>
                    <a:pt x="519579" y="195028"/>
                  </a:moveTo>
                  <a:lnTo>
                    <a:pt x="538633" y="195028"/>
                  </a:lnTo>
                  <a:lnTo>
                    <a:pt x="538633" y="213390"/>
                  </a:lnTo>
                  <a:lnTo>
                    <a:pt x="557689" y="21339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88" name="object 50"/>
            <p:cNvSpPr/>
            <p:nvPr/>
          </p:nvSpPr>
          <p:spPr>
            <a:xfrm>
              <a:off x="8566629" y="3654723"/>
              <a:ext cx="34925" cy="0"/>
            </a:xfrm>
            <a:custGeom>
              <a:avLst/>
              <a:gdLst/>
              <a:ahLst/>
              <a:cxnLst/>
              <a:rect l="l" t="t" r="r" b="b"/>
              <a:pathLst>
                <a:path w="34925">
                  <a:moveTo>
                    <a:pt x="0" y="0"/>
                  </a:moveTo>
                  <a:lnTo>
                    <a:pt x="34427" y="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89" name="object 51"/>
            <p:cNvSpPr/>
            <p:nvPr/>
          </p:nvSpPr>
          <p:spPr>
            <a:xfrm>
              <a:off x="8612615" y="3654723"/>
              <a:ext cx="38735" cy="15875"/>
            </a:xfrm>
            <a:custGeom>
              <a:avLst/>
              <a:gdLst/>
              <a:ahLst/>
              <a:cxnLst/>
              <a:rect l="l" t="t" r="r" b="b"/>
              <a:pathLst>
                <a:path w="38734" h="15875">
                  <a:moveTo>
                    <a:pt x="0" y="0"/>
                  </a:moveTo>
                  <a:lnTo>
                    <a:pt x="19055" y="0"/>
                  </a:lnTo>
                  <a:lnTo>
                    <a:pt x="19055" y="15449"/>
                  </a:lnTo>
                  <a:lnTo>
                    <a:pt x="38111" y="15449"/>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0" name="object 52"/>
            <p:cNvSpPr/>
            <p:nvPr/>
          </p:nvSpPr>
          <p:spPr>
            <a:xfrm>
              <a:off x="8682105" y="3670175"/>
              <a:ext cx="47625" cy="0"/>
            </a:xfrm>
            <a:custGeom>
              <a:avLst/>
              <a:gdLst/>
              <a:ahLst/>
              <a:cxnLst/>
              <a:rect l="l" t="t" r="r" b="b"/>
              <a:pathLst>
                <a:path w="47625">
                  <a:moveTo>
                    <a:pt x="0" y="0"/>
                  </a:moveTo>
                  <a:lnTo>
                    <a:pt x="47129" y="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1" name="object 53"/>
            <p:cNvSpPr/>
            <p:nvPr/>
          </p:nvSpPr>
          <p:spPr>
            <a:xfrm>
              <a:off x="8744988" y="3670173"/>
              <a:ext cx="38735" cy="35560"/>
            </a:xfrm>
            <a:custGeom>
              <a:avLst/>
              <a:gdLst/>
              <a:ahLst/>
              <a:cxnLst/>
              <a:rect l="l" t="t" r="r" b="b"/>
              <a:pathLst>
                <a:path w="38734" h="35560">
                  <a:moveTo>
                    <a:pt x="0" y="0"/>
                  </a:moveTo>
                  <a:lnTo>
                    <a:pt x="19054" y="0"/>
                  </a:lnTo>
                  <a:lnTo>
                    <a:pt x="19054" y="35080"/>
                  </a:lnTo>
                  <a:lnTo>
                    <a:pt x="38110" y="3508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2" name="object 54"/>
            <p:cNvSpPr/>
            <p:nvPr/>
          </p:nvSpPr>
          <p:spPr>
            <a:xfrm>
              <a:off x="8821845" y="3690979"/>
              <a:ext cx="58419" cy="28575"/>
            </a:xfrm>
            <a:custGeom>
              <a:avLst/>
              <a:gdLst/>
              <a:ahLst/>
              <a:cxnLst/>
              <a:rect l="l" t="t" r="r" b="b"/>
              <a:pathLst>
                <a:path w="58420" h="28575">
                  <a:moveTo>
                    <a:pt x="0" y="0"/>
                  </a:moveTo>
                  <a:lnTo>
                    <a:pt x="58182" y="0"/>
                  </a:lnTo>
                  <a:lnTo>
                    <a:pt x="58182" y="28549"/>
                  </a:lnTo>
                  <a:lnTo>
                    <a:pt x="0" y="28549"/>
                  </a:lnTo>
                  <a:lnTo>
                    <a:pt x="0"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3" name="object 55"/>
            <p:cNvSpPr/>
            <p:nvPr/>
          </p:nvSpPr>
          <p:spPr>
            <a:xfrm>
              <a:off x="8899464" y="3705254"/>
              <a:ext cx="120014" cy="48260"/>
            </a:xfrm>
            <a:custGeom>
              <a:avLst/>
              <a:gdLst/>
              <a:ahLst/>
              <a:cxnLst/>
              <a:rect l="l" t="t" r="r" b="b"/>
              <a:pathLst>
                <a:path w="120015" h="48260">
                  <a:moveTo>
                    <a:pt x="0" y="0"/>
                  </a:moveTo>
                  <a:lnTo>
                    <a:pt x="19054" y="0"/>
                  </a:lnTo>
                  <a:lnTo>
                    <a:pt x="19054" y="23808"/>
                  </a:lnTo>
                  <a:lnTo>
                    <a:pt x="38110" y="23808"/>
                  </a:lnTo>
                </a:path>
                <a:path w="120015" h="48260">
                  <a:moveTo>
                    <a:pt x="81811" y="23808"/>
                  </a:moveTo>
                  <a:lnTo>
                    <a:pt x="100867" y="23808"/>
                  </a:lnTo>
                  <a:lnTo>
                    <a:pt x="100867" y="47743"/>
                  </a:lnTo>
                  <a:lnTo>
                    <a:pt x="119922" y="47743"/>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4" name="object 56"/>
            <p:cNvSpPr/>
            <p:nvPr/>
          </p:nvSpPr>
          <p:spPr>
            <a:xfrm>
              <a:off x="9046954" y="3738723"/>
              <a:ext cx="41910" cy="28575"/>
            </a:xfrm>
            <a:custGeom>
              <a:avLst/>
              <a:gdLst/>
              <a:ahLst/>
              <a:cxnLst/>
              <a:rect l="l" t="t" r="r" b="b"/>
              <a:pathLst>
                <a:path w="41909" h="28575">
                  <a:moveTo>
                    <a:pt x="0" y="0"/>
                  </a:moveTo>
                  <a:lnTo>
                    <a:pt x="41286" y="0"/>
                  </a:lnTo>
                  <a:lnTo>
                    <a:pt x="41286" y="28549"/>
                  </a:lnTo>
                  <a:lnTo>
                    <a:pt x="0" y="28549"/>
                  </a:lnTo>
                  <a:lnTo>
                    <a:pt x="0"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5" name="object 57"/>
            <p:cNvSpPr/>
            <p:nvPr/>
          </p:nvSpPr>
          <p:spPr>
            <a:xfrm>
              <a:off x="9101961" y="3752998"/>
              <a:ext cx="38735" cy="18415"/>
            </a:xfrm>
            <a:custGeom>
              <a:avLst/>
              <a:gdLst/>
              <a:ahLst/>
              <a:cxnLst/>
              <a:rect l="l" t="t" r="r" b="b"/>
              <a:pathLst>
                <a:path w="38734" h="18414">
                  <a:moveTo>
                    <a:pt x="0" y="0"/>
                  </a:moveTo>
                  <a:lnTo>
                    <a:pt x="19054" y="0"/>
                  </a:lnTo>
                  <a:lnTo>
                    <a:pt x="19054" y="18235"/>
                  </a:lnTo>
                  <a:lnTo>
                    <a:pt x="38110" y="18235"/>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6" name="object 58"/>
            <p:cNvSpPr/>
            <p:nvPr/>
          </p:nvSpPr>
          <p:spPr>
            <a:xfrm>
              <a:off x="9169797" y="3771235"/>
              <a:ext cx="45085" cy="0"/>
            </a:xfrm>
            <a:custGeom>
              <a:avLst/>
              <a:gdLst/>
              <a:ahLst/>
              <a:cxnLst/>
              <a:rect l="l" t="t" r="r" b="b"/>
              <a:pathLst>
                <a:path w="45084">
                  <a:moveTo>
                    <a:pt x="0" y="0"/>
                  </a:moveTo>
                  <a:lnTo>
                    <a:pt x="44717" y="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7" name="object 59"/>
            <p:cNvSpPr/>
            <p:nvPr/>
          </p:nvSpPr>
          <p:spPr>
            <a:xfrm>
              <a:off x="9229378" y="3771235"/>
              <a:ext cx="87630" cy="59055"/>
            </a:xfrm>
            <a:custGeom>
              <a:avLst/>
              <a:gdLst/>
              <a:ahLst/>
              <a:cxnLst/>
              <a:rect l="l" t="t" r="r" b="b"/>
              <a:pathLst>
                <a:path w="87629" h="59054">
                  <a:moveTo>
                    <a:pt x="0" y="0"/>
                  </a:moveTo>
                  <a:lnTo>
                    <a:pt x="19054" y="0"/>
                  </a:lnTo>
                  <a:lnTo>
                    <a:pt x="19054" y="36472"/>
                  </a:lnTo>
                  <a:lnTo>
                    <a:pt x="38110" y="36472"/>
                  </a:lnTo>
                </a:path>
                <a:path w="87629" h="59054">
                  <a:moveTo>
                    <a:pt x="49289" y="36472"/>
                  </a:moveTo>
                  <a:lnTo>
                    <a:pt x="68344" y="36472"/>
                  </a:lnTo>
                  <a:lnTo>
                    <a:pt x="68344" y="58888"/>
                  </a:lnTo>
                  <a:lnTo>
                    <a:pt x="87400" y="58888"/>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8" name="object 60"/>
            <p:cNvSpPr/>
            <p:nvPr/>
          </p:nvSpPr>
          <p:spPr>
            <a:xfrm>
              <a:off x="9357049" y="3830123"/>
              <a:ext cx="383540" cy="0"/>
            </a:xfrm>
            <a:custGeom>
              <a:avLst/>
              <a:gdLst/>
              <a:ahLst/>
              <a:cxnLst/>
              <a:rect l="l" t="t" r="r" b="b"/>
              <a:pathLst>
                <a:path w="383540">
                  <a:moveTo>
                    <a:pt x="0" y="0"/>
                  </a:moveTo>
                  <a:lnTo>
                    <a:pt x="383014" y="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9" name="object 61"/>
            <p:cNvSpPr/>
            <p:nvPr/>
          </p:nvSpPr>
          <p:spPr>
            <a:xfrm>
              <a:off x="9760263" y="3830123"/>
              <a:ext cx="38735" cy="40005"/>
            </a:xfrm>
            <a:custGeom>
              <a:avLst/>
              <a:gdLst/>
              <a:ahLst/>
              <a:cxnLst/>
              <a:rect l="l" t="t" r="r" b="b"/>
              <a:pathLst>
                <a:path w="38734" h="40004">
                  <a:moveTo>
                    <a:pt x="0" y="0"/>
                  </a:moveTo>
                  <a:lnTo>
                    <a:pt x="19054" y="0"/>
                  </a:lnTo>
                  <a:lnTo>
                    <a:pt x="19054" y="18996"/>
                  </a:lnTo>
                </a:path>
                <a:path w="38734" h="40004">
                  <a:moveTo>
                    <a:pt x="19055" y="20389"/>
                  </a:moveTo>
                  <a:lnTo>
                    <a:pt x="19055" y="39385"/>
                  </a:lnTo>
                  <a:lnTo>
                    <a:pt x="38110" y="39385"/>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0" name="object 62"/>
            <p:cNvSpPr/>
            <p:nvPr/>
          </p:nvSpPr>
          <p:spPr>
            <a:xfrm>
              <a:off x="9834707" y="3869509"/>
              <a:ext cx="783590" cy="0"/>
            </a:xfrm>
            <a:custGeom>
              <a:avLst/>
              <a:gdLst/>
              <a:ahLst/>
              <a:cxnLst/>
              <a:rect l="l" t="t" r="r" b="b"/>
              <a:pathLst>
                <a:path w="783590">
                  <a:moveTo>
                    <a:pt x="0" y="0"/>
                  </a:moveTo>
                  <a:lnTo>
                    <a:pt x="783179" y="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1" name="object 63"/>
            <p:cNvSpPr/>
            <p:nvPr/>
          </p:nvSpPr>
          <p:spPr>
            <a:xfrm>
              <a:off x="10636052" y="3869509"/>
              <a:ext cx="19050" cy="0"/>
            </a:xfrm>
            <a:custGeom>
              <a:avLst/>
              <a:gdLst/>
              <a:ahLst/>
              <a:cxnLst/>
              <a:rect l="l" t="t" r="r" b="b"/>
              <a:pathLst>
                <a:path w="19050">
                  <a:moveTo>
                    <a:pt x="0" y="0"/>
                  </a:moveTo>
                  <a:lnTo>
                    <a:pt x="19054" y="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2" name="object 64"/>
            <p:cNvSpPr/>
            <p:nvPr/>
          </p:nvSpPr>
          <p:spPr>
            <a:xfrm>
              <a:off x="6801331" y="2794355"/>
              <a:ext cx="19050" cy="28575"/>
            </a:xfrm>
            <a:custGeom>
              <a:avLst/>
              <a:gdLst/>
              <a:ahLst/>
              <a:cxnLst/>
              <a:rect l="l" t="t" r="r" b="b"/>
              <a:pathLst>
                <a:path w="19050" h="28575">
                  <a:moveTo>
                    <a:pt x="0" y="0"/>
                  </a:moveTo>
                  <a:lnTo>
                    <a:pt x="19054" y="0"/>
                  </a:lnTo>
                  <a:lnTo>
                    <a:pt x="19054" y="28549"/>
                  </a:lnTo>
                  <a:lnTo>
                    <a:pt x="0" y="28549"/>
                  </a:lnTo>
                  <a:lnTo>
                    <a:pt x="0" y="0"/>
                  </a:lnTo>
                  <a:close/>
                </a:path>
              </a:pathLst>
            </a:custGeom>
            <a:solidFill>
              <a:srgbClr val="05B0F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3" name="object 65"/>
            <p:cNvSpPr/>
            <p:nvPr/>
          </p:nvSpPr>
          <p:spPr>
            <a:xfrm>
              <a:off x="6834106" y="2808630"/>
              <a:ext cx="38735" cy="13970"/>
            </a:xfrm>
            <a:custGeom>
              <a:avLst/>
              <a:gdLst/>
              <a:ahLst/>
              <a:cxnLst/>
              <a:rect l="l" t="t" r="r" b="b"/>
              <a:pathLst>
                <a:path w="38734" h="13969">
                  <a:moveTo>
                    <a:pt x="0" y="0"/>
                  </a:moveTo>
                  <a:lnTo>
                    <a:pt x="19054" y="0"/>
                  </a:lnTo>
                  <a:lnTo>
                    <a:pt x="19054" y="13423"/>
                  </a:lnTo>
                  <a:lnTo>
                    <a:pt x="38111" y="13423"/>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4" name="object 66"/>
            <p:cNvSpPr/>
            <p:nvPr/>
          </p:nvSpPr>
          <p:spPr>
            <a:xfrm>
              <a:off x="6904103" y="2822054"/>
              <a:ext cx="48260" cy="0"/>
            </a:xfrm>
            <a:custGeom>
              <a:avLst/>
              <a:gdLst/>
              <a:ahLst/>
              <a:cxnLst/>
              <a:rect l="l" t="t" r="r" b="b"/>
              <a:pathLst>
                <a:path w="48259">
                  <a:moveTo>
                    <a:pt x="0" y="0"/>
                  </a:moveTo>
                  <a:lnTo>
                    <a:pt x="47765"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5" name="object 67"/>
            <p:cNvSpPr/>
            <p:nvPr/>
          </p:nvSpPr>
          <p:spPr>
            <a:xfrm>
              <a:off x="6967875" y="2822054"/>
              <a:ext cx="387350" cy="300990"/>
            </a:xfrm>
            <a:custGeom>
              <a:avLst/>
              <a:gdLst/>
              <a:ahLst/>
              <a:cxnLst/>
              <a:rect l="l" t="t" r="r" b="b"/>
              <a:pathLst>
                <a:path w="387350" h="300989">
                  <a:moveTo>
                    <a:pt x="0" y="0"/>
                  </a:moveTo>
                  <a:lnTo>
                    <a:pt x="19054" y="0"/>
                  </a:lnTo>
                  <a:lnTo>
                    <a:pt x="19054" y="29253"/>
                  </a:lnTo>
                  <a:lnTo>
                    <a:pt x="45732" y="29253"/>
                  </a:lnTo>
                  <a:lnTo>
                    <a:pt x="45732" y="48250"/>
                  </a:lnTo>
                </a:path>
                <a:path w="387350" h="300989">
                  <a:moveTo>
                    <a:pt x="45734" y="86495"/>
                  </a:moveTo>
                  <a:lnTo>
                    <a:pt x="45734" y="105491"/>
                  </a:lnTo>
                  <a:lnTo>
                    <a:pt x="64788" y="105491"/>
                  </a:lnTo>
                </a:path>
                <a:path w="387350" h="300989">
                  <a:moveTo>
                    <a:pt x="70378" y="105492"/>
                  </a:moveTo>
                  <a:lnTo>
                    <a:pt x="89434" y="105492"/>
                  </a:lnTo>
                  <a:lnTo>
                    <a:pt x="89434" y="124488"/>
                  </a:lnTo>
                </a:path>
                <a:path w="387350" h="300989">
                  <a:moveTo>
                    <a:pt x="89434" y="143991"/>
                  </a:moveTo>
                  <a:lnTo>
                    <a:pt x="89434" y="162987"/>
                  </a:lnTo>
                  <a:lnTo>
                    <a:pt x="121828" y="162987"/>
                  </a:lnTo>
                  <a:lnTo>
                    <a:pt x="121828" y="181224"/>
                  </a:lnTo>
                  <a:lnTo>
                    <a:pt x="140884" y="181224"/>
                  </a:lnTo>
                </a:path>
                <a:path w="387350" h="300989">
                  <a:moveTo>
                    <a:pt x="164767" y="181224"/>
                  </a:moveTo>
                  <a:lnTo>
                    <a:pt x="183821" y="181224"/>
                  </a:lnTo>
                  <a:lnTo>
                    <a:pt x="183821" y="199460"/>
                  </a:lnTo>
                  <a:lnTo>
                    <a:pt x="202877" y="199460"/>
                  </a:lnTo>
                </a:path>
                <a:path w="387350" h="300989">
                  <a:moveTo>
                    <a:pt x="236542" y="199460"/>
                  </a:moveTo>
                  <a:lnTo>
                    <a:pt x="255596" y="199460"/>
                  </a:lnTo>
                  <a:lnTo>
                    <a:pt x="255596" y="224788"/>
                  </a:lnTo>
                  <a:lnTo>
                    <a:pt x="274652" y="224788"/>
                  </a:lnTo>
                </a:path>
                <a:path w="387350" h="300989">
                  <a:moveTo>
                    <a:pt x="316829" y="224788"/>
                  </a:moveTo>
                  <a:lnTo>
                    <a:pt x="335884" y="224788"/>
                  </a:lnTo>
                  <a:lnTo>
                    <a:pt x="335884" y="243784"/>
                  </a:lnTo>
                </a:path>
                <a:path w="387350" h="300989">
                  <a:moveTo>
                    <a:pt x="335884" y="253536"/>
                  </a:moveTo>
                  <a:lnTo>
                    <a:pt x="335884" y="272532"/>
                  </a:lnTo>
                  <a:lnTo>
                    <a:pt x="368278" y="272532"/>
                  </a:lnTo>
                  <a:lnTo>
                    <a:pt x="368278" y="300520"/>
                  </a:lnTo>
                  <a:lnTo>
                    <a:pt x="387334" y="30052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6" name="object 68"/>
            <p:cNvSpPr/>
            <p:nvPr/>
          </p:nvSpPr>
          <p:spPr>
            <a:xfrm>
              <a:off x="7374900" y="3122575"/>
              <a:ext cx="29845" cy="0"/>
            </a:xfrm>
            <a:custGeom>
              <a:avLst/>
              <a:gdLst/>
              <a:ahLst/>
              <a:cxnLst/>
              <a:rect l="l" t="t" r="r" b="b"/>
              <a:pathLst>
                <a:path w="29845">
                  <a:moveTo>
                    <a:pt x="0" y="0"/>
                  </a:moveTo>
                  <a:lnTo>
                    <a:pt x="29471"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7" name="object 69"/>
            <p:cNvSpPr/>
            <p:nvPr/>
          </p:nvSpPr>
          <p:spPr>
            <a:xfrm>
              <a:off x="7414281" y="3122575"/>
              <a:ext cx="38735" cy="15875"/>
            </a:xfrm>
            <a:custGeom>
              <a:avLst/>
              <a:gdLst/>
              <a:ahLst/>
              <a:cxnLst/>
              <a:rect l="l" t="t" r="r" b="b"/>
              <a:pathLst>
                <a:path w="38734" h="15875">
                  <a:moveTo>
                    <a:pt x="0" y="0"/>
                  </a:moveTo>
                  <a:lnTo>
                    <a:pt x="19054" y="0"/>
                  </a:lnTo>
                  <a:lnTo>
                    <a:pt x="19054" y="15449"/>
                  </a:lnTo>
                  <a:lnTo>
                    <a:pt x="38111" y="15449"/>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8" name="object 70"/>
            <p:cNvSpPr/>
            <p:nvPr/>
          </p:nvSpPr>
          <p:spPr>
            <a:xfrm>
              <a:off x="7476275" y="3138025"/>
              <a:ext cx="36195" cy="0"/>
            </a:xfrm>
            <a:custGeom>
              <a:avLst/>
              <a:gdLst/>
              <a:ahLst/>
              <a:cxnLst/>
              <a:rect l="l" t="t" r="r" b="b"/>
              <a:pathLst>
                <a:path w="36195">
                  <a:moveTo>
                    <a:pt x="0" y="0"/>
                  </a:moveTo>
                  <a:lnTo>
                    <a:pt x="35824"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9" name="object 71"/>
            <p:cNvSpPr/>
            <p:nvPr/>
          </p:nvSpPr>
          <p:spPr>
            <a:xfrm>
              <a:off x="7524040" y="3138026"/>
              <a:ext cx="144145" cy="132080"/>
            </a:xfrm>
            <a:custGeom>
              <a:avLst/>
              <a:gdLst/>
              <a:ahLst/>
              <a:cxnLst/>
              <a:rect l="l" t="t" r="r" b="b"/>
              <a:pathLst>
                <a:path w="144145" h="132079">
                  <a:moveTo>
                    <a:pt x="0" y="0"/>
                  </a:moveTo>
                  <a:lnTo>
                    <a:pt x="19055" y="0"/>
                  </a:lnTo>
                  <a:lnTo>
                    <a:pt x="19055" y="18995"/>
                  </a:lnTo>
                </a:path>
                <a:path w="144145" h="132079">
                  <a:moveTo>
                    <a:pt x="19055" y="68132"/>
                  </a:moveTo>
                  <a:lnTo>
                    <a:pt x="19055" y="87128"/>
                  </a:lnTo>
                  <a:lnTo>
                    <a:pt x="38110" y="87128"/>
                  </a:lnTo>
                </a:path>
                <a:path w="144145" h="132079">
                  <a:moveTo>
                    <a:pt x="66186" y="87128"/>
                  </a:moveTo>
                  <a:lnTo>
                    <a:pt x="85241" y="87128"/>
                  </a:lnTo>
                  <a:lnTo>
                    <a:pt x="85241" y="109544"/>
                  </a:lnTo>
                  <a:lnTo>
                    <a:pt x="104297" y="109544"/>
                  </a:lnTo>
                </a:path>
                <a:path w="144145" h="132079">
                  <a:moveTo>
                    <a:pt x="105694" y="109544"/>
                  </a:moveTo>
                  <a:lnTo>
                    <a:pt x="124749" y="109544"/>
                  </a:lnTo>
                  <a:lnTo>
                    <a:pt x="124749" y="131960"/>
                  </a:lnTo>
                  <a:lnTo>
                    <a:pt x="143805" y="13196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0" name="object 72"/>
            <p:cNvSpPr/>
            <p:nvPr/>
          </p:nvSpPr>
          <p:spPr>
            <a:xfrm>
              <a:off x="7697318" y="3269986"/>
              <a:ext cx="44450" cy="0"/>
            </a:xfrm>
            <a:custGeom>
              <a:avLst/>
              <a:gdLst/>
              <a:ahLst/>
              <a:cxnLst/>
              <a:rect l="l" t="t" r="r" b="b"/>
              <a:pathLst>
                <a:path w="44450">
                  <a:moveTo>
                    <a:pt x="0" y="0"/>
                  </a:moveTo>
                  <a:lnTo>
                    <a:pt x="44336"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1" name="object 73"/>
            <p:cNvSpPr/>
            <p:nvPr/>
          </p:nvSpPr>
          <p:spPr>
            <a:xfrm>
              <a:off x="7756390" y="3269986"/>
              <a:ext cx="431165" cy="207010"/>
            </a:xfrm>
            <a:custGeom>
              <a:avLst/>
              <a:gdLst/>
              <a:ahLst/>
              <a:cxnLst/>
              <a:rect l="l" t="t" r="r" b="b"/>
              <a:pathLst>
                <a:path w="431165" h="207010">
                  <a:moveTo>
                    <a:pt x="0" y="0"/>
                  </a:moveTo>
                  <a:lnTo>
                    <a:pt x="19055" y="0"/>
                  </a:lnTo>
                  <a:lnTo>
                    <a:pt x="19055" y="12663"/>
                  </a:lnTo>
                  <a:lnTo>
                    <a:pt x="38111" y="12663"/>
                  </a:lnTo>
                </a:path>
                <a:path w="431165" h="207010">
                  <a:moveTo>
                    <a:pt x="70378" y="12665"/>
                  </a:moveTo>
                  <a:lnTo>
                    <a:pt x="89433" y="12665"/>
                  </a:lnTo>
                  <a:lnTo>
                    <a:pt x="89433" y="36599"/>
                  </a:lnTo>
                  <a:lnTo>
                    <a:pt x="108489" y="36599"/>
                  </a:lnTo>
                </a:path>
                <a:path w="431165" h="207010">
                  <a:moveTo>
                    <a:pt x="114078" y="36599"/>
                  </a:moveTo>
                  <a:lnTo>
                    <a:pt x="133133" y="36599"/>
                  </a:lnTo>
                  <a:lnTo>
                    <a:pt x="133133" y="56229"/>
                  </a:lnTo>
                  <a:lnTo>
                    <a:pt x="152189" y="56229"/>
                  </a:lnTo>
                </a:path>
                <a:path w="431165" h="207010">
                  <a:moveTo>
                    <a:pt x="198558" y="56228"/>
                  </a:moveTo>
                  <a:lnTo>
                    <a:pt x="217613" y="56228"/>
                  </a:lnTo>
                  <a:lnTo>
                    <a:pt x="217613" y="88522"/>
                  </a:lnTo>
                  <a:lnTo>
                    <a:pt x="236669" y="88522"/>
                  </a:lnTo>
                </a:path>
                <a:path w="431165" h="207010">
                  <a:moveTo>
                    <a:pt x="284434" y="88522"/>
                  </a:moveTo>
                  <a:lnTo>
                    <a:pt x="303489" y="88522"/>
                  </a:lnTo>
                  <a:lnTo>
                    <a:pt x="303489" y="107518"/>
                  </a:lnTo>
                </a:path>
                <a:path w="431165" h="207010">
                  <a:moveTo>
                    <a:pt x="303489" y="108785"/>
                  </a:moveTo>
                  <a:lnTo>
                    <a:pt x="303489" y="127781"/>
                  </a:lnTo>
                  <a:lnTo>
                    <a:pt x="335884" y="127781"/>
                  </a:lnTo>
                  <a:lnTo>
                    <a:pt x="335884" y="146778"/>
                  </a:lnTo>
                </a:path>
                <a:path w="431165" h="207010">
                  <a:moveTo>
                    <a:pt x="335884" y="150956"/>
                  </a:moveTo>
                  <a:lnTo>
                    <a:pt x="335884" y="169952"/>
                  </a:lnTo>
                  <a:lnTo>
                    <a:pt x="354939" y="169952"/>
                  </a:lnTo>
                </a:path>
                <a:path w="431165" h="207010">
                  <a:moveTo>
                    <a:pt x="392923" y="169953"/>
                  </a:moveTo>
                  <a:lnTo>
                    <a:pt x="411978" y="169953"/>
                  </a:lnTo>
                  <a:lnTo>
                    <a:pt x="411978" y="206426"/>
                  </a:lnTo>
                  <a:lnTo>
                    <a:pt x="431034" y="206426"/>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2" name="object 74"/>
            <p:cNvSpPr/>
            <p:nvPr/>
          </p:nvSpPr>
          <p:spPr>
            <a:xfrm>
              <a:off x="8234302" y="3476413"/>
              <a:ext cx="70485" cy="0"/>
            </a:xfrm>
            <a:custGeom>
              <a:avLst/>
              <a:gdLst/>
              <a:ahLst/>
              <a:cxnLst/>
              <a:rect l="l" t="t" r="r" b="b"/>
              <a:pathLst>
                <a:path w="70484">
                  <a:moveTo>
                    <a:pt x="0" y="0"/>
                  </a:moveTo>
                  <a:lnTo>
                    <a:pt x="70377"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3" name="object 75"/>
            <p:cNvSpPr/>
            <p:nvPr/>
          </p:nvSpPr>
          <p:spPr>
            <a:xfrm>
              <a:off x="8328181" y="3476412"/>
              <a:ext cx="38735" cy="21590"/>
            </a:xfrm>
            <a:custGeom>
              <a:avLst/>
              <a:gdLst/>
              <a:ahLst/>
              <a:cxnLst/>
              <a:rect l="l" t="t" r="r" b="b"/>
              <a:pathLst>
                <a:path w="38734" h="21589">
                  <a:moveTo>
                    <a:pt x="0" y="0"/>
                  </a:moveTo>
                  <a:lnTo>
                    <a:pt x="19054" y="0"/>
                  </a:lnTo>
                  <a:lnTo>
                    <a:pt x="19054" y="21022"/>
                  </a:lnTo>
                  <a:lnTo>
                    <a:pt x="38111" y="21022"/>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4" name="object 76"/>
            <p:cNvSpPr/>
            <p:nvPr/>
          </p:nvSpPr>
          <p:spPr>
            <a:xfrm>
              <a:off x="8408468" y="3497435"/>
              <a:ext cx="147955" cy="0"/>
            </a:xfrm>
            <a:custGeom>
              <a:avLst/>
              <a:gdLst/>
              <a:ahLst/>
              <a:cxnLst/>
              <a:rect l="l" t="t" r="r" b="b"/>
              <a:pathLst>
                <a:path w="147954">
                  <a:moveTo>
                    <a:pt x="0" y="0"/>
                  </a:moveTo>
                  <a:lnTo>
                    <a:pt x="147742"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5" name="object 77"/>
            <p:cNvSpPr/>
            <p:nvPr/>
          </p:nvSpPr>
          <p:spPr>
            <a:xfrm>
              <a:off x="8577300" y="3497435"/>
              <a:ext cx="107314" cy="78740"/>
            </a:xfrm>
            <a:custGeom>
              <a:avLst/>
              <a:gdLst/>
              <a:ahLst/>
              <a:cxnLst/>
              <a:rect l="l" t="t" r="r" b="b"/>
              <a:pathLst>
                <a:path w="107315" h="78739">
                  <a:moveTo>
                    <a:pt x="0" y="0"/>
                  </a:moveTo>
                  <a:lnTo>
                    <a:pt x="19054" y="0"/>
                  </a:lnTo>
                  <a:lnTo>
                    <a:pt x="19054" y="18995"/>
                  </a:lnTo>
                </a:path>
                <a:path w="107315" h="78739">
                  <a:moveTo>
                    <a:pt x="19056" y="30141"/>
                  </a:moveTo>
                  <a:lnTo>
                    <a:pt x="19056" y="49136"/>
                  </a:lnTo>
                  <a:lnTo>
                    <a:pt x="38110" y="49136"/>
                  </a:lnTo>
                </a:path>
                <a:path w="107315" h="78739">
                  <a:moveTo>
                    <a:pt x="69107" y="49136"/>
                  </a:moveTo>
                  <a:lnTo>
                    <a:pt x="88163" y="49136"/>
                  </a:lnTo>
                  <a:lnTo>
                    <a:pt x="88163" y="78644"/>
                  </a:lnTo>
                  <a:lnTo>
                    <a:pt x="107218" y="78644"/>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6" name="object 78"/>
            <p:cNvSpPr/>
            <p:nvPr/>
          </p:nvSpPr>
          <p:spPr>
            <a:xfrm>
              <a:off x="8718818" y="3576080"/>
              <a:ext cx="120650" cy="0"/>
            </a:xfrm>
            <a:custGeom>
              <a:avLst/>
              <a:gdLst/>
              <a:ahLst/>
              <a:cxnLst/>
              <a:rect l="l" t="t" r="r" b="b"/>
              <a:pathLst>
                <a:path w="120650">
                  <a:moveTo>
                    <a:pt x="0" y="0"/>
                  </a:moveTo>
                  <a:lnTo>
                    <a:pt x="120176"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7" name="object 79"/>
            <p:cNvSpPr/>
            <p:nvPr/>
          </p:nvSpPr>
          <p:spPr>
            <a:xfrm>
              <a:off x="8856145" y="3576080"/>
              <a:ext cx="38735" cy="19685"/>
            </a:xfrm>
            <a:custGeom>
              <a:avLst/>
              <a:gdLst/>
              <a:ahLst/>
              <a:cxnLst/>
              <a:rect l="l" t="t" r="r" b="b"/>
              <a:pathLst>
                <a:path w="38734" h="19685">
                  <a:moveTo>
                    <a:pt x="0" y="0"/>
                  </a:moveTo>
                  <a:lnTo>
                    <a:pt x="19054" y="0"/>
                  </a:lnTo>
                  <a:lnTo>
                    <a:pt x="19054" y="19629"/>
                  </a:lnTo>
                  <a:lnTo>
                    <a:pt x="38111" y="19629"/>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8" name="object 80"/>
            <p:cNvSpPr/>
            <p:nvPr/>
          </p:nvSpPr>
          <p:spPr>
            <a:xfrm>
              <a:off x="8923220" y="3595709"/>
              <a:ext cx="43815" cy="0"/>
            </a:xfrm>
            <a:custGeom>
              <a:avLst/>
              <a:gdLst/>
              <a:ahLst/>
              <a:cxnLst/>
              <a:rect l="l" t="t" r="r" b="b"/>
              <a:pathLst>
                <a:path w="43815">
                  <a:moveTo>
                    <a:pt x="0" y="0"/>
                  </a:moveTo>
                  <a:lnTo>
                    <a:pt x="43572"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9" name="object 81"/>
            <p:cNvSpPr/>
            <p:nvPr/>
          </p:nvSpPr>
          <p:spPr>
            <a:xfrm>
              <a:off x="8981275" y="3595709"/>
              <a:ext cx="38735" cy="21590"/>
            </a:xfrm>
            <a:custGeom>
              <a:avLst/>
              <a:gdLst/>
              <a:ahLst/>
              <a:cxnLst/>
              <a:rect l="l" t="t" r="r" b="b"/>
              <a:pathLst>
                <a:path w="38734" h="21589">
                  <a:moveTo>
                    <a:pt x="0" y="0"/>
                  </a:moveTo>
                  <a:lnTo>
                    <a:pt x="19055" y="0"/>
                  </a:lnTo>
                  <a:lnTo>
                    <a:pt x="19055" y="21021"/>
                  </a:lnTo>
                  <a:lnTo>
                    <a:pt x="38110" y="21021"/>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0" name="object 82"/>
            <p:cNvSpPr/>
            <p:nvPr/>
          </p:nvSpPr>
          <p:spPr>
            <a:xfrm>
              <a:off x="9060293" y="3616732"/>
              <a:ext cx="61594" cy="0"/>
            </a:xfrm>
            <a:custGeom>
              <a:avLst/>
              <a:gdLst/>
              <a:ahLst/>
              <a:cxnLst/>
              <a:rect l="l" t="t" r="r" b="b"/>
              <a:pathLst>
                <a:path w="61595">
                  <a:moveTo>
                    <a:pt x="0" y="0"/>
                  </a:moveTo>
                  <a:lnTo>
                    <a:pt x="61359"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1" name="object 83"/>
            <p:cNvSpPr/>
            <p:nvPr/>
          </p:nvSpPr>
          <p:spPr>
            <a:xfrm>
              <a:off x="9142103" y="3616732"/>
              <a:ext cx="38735" cy="29845"/>
            </a:xfrm>
            <a:custGeom>
              <a:avLst/>
              <a:gdLst/>
              <a:ahLst/>
              <a:cxnLst/>
              <a:rect l="l" t="t" r="r" b="b"/>
              <a:pathLst>
                <a:path w="38734" h="29845">
                  <a:moveTo>
                    <a:pt x="0" y="0"/>
                  </a:moveTo>
                  <a:lnTo>
                    <a:pt x="19055" y="0"/>
                  </a:lnTo>
                  <a:lnTo>
                    <a:pt x="19055" y="29507"/>
                  </a:lnTo>
                  <a:lnTo>
                    <a:pt x="38110" y="29507"/>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2" name="object 84"/>
            <p:cNvSpPr/>
            <p:nvPr/>
          </p:nvSpPr>
          <p:spPr>
            <a:xfrm>
              <a:off x="9210577" y="3646239"/>
              <a:ext cx="46355" cy="0"/>
            </a:xfrm>
            <a:custGeom>
              <a:avLst/>
              <a:gdLst/>
              <a:ahLst/>
              <a:cxnLst/>
              <a:rect l="l" t="t" r="r" b="b"/>
              <a:pathLst>
                <a:path w="46354">
                  <a:moveTo>
                    <a:pt x="0" y="0"/>
                  </a:moveTo>
                  <a:lnTo>
                    <a:pt x="45732"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3" name="object 85"/>
            <p:cNvSpPr/>
            <p:nvPr/>
          </p:nvSpPr>
          <p:spPr>
            <a:xfrm>
              <a:off x="9271554" y="3646239"/>
              <a:ext cx="38735" cy="32384"/>
            </a:xfrm>
            <a:custGeom>
              <a:avLst/>
              <a:gdLst/>
              <a:ahLst/>
              <a:cxnLst/>
              <a:rect l="l" t="t" r="r" b="b"/>
              <a:pathLst>
                <a:path w="38734" h="32385">
                  <a:moveTo>
                    <a:pt x="0" y="0"/>
                  </a:moveTo>
                  <a:lnTo>
                    <a:pt x="19055" y="0"/>
                  </a:lnTo>
                  <a:lnTo>
                    <a:pt x="19055" y="32293"/>
                  </a:lnTo>
                  <a:lnTo>
                    <a:pt x="38110" y="32293"/>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4" name="object 86"/>
            <p:cNvSpPr/>
            <p:nvPr/>
          </p:nvSpPr>
          <p:spPr>
            <a:xfrm>
              <a:off x="9333167" y="3678532"/>
              <a:ext cx="35560" cy="0"/>
            </a:xfrm>
            <a:custGeom>
              <a:avLst/>
              <a:gdLst/>
              <a:ahLst/>
              <a:cxnLst/>
              <a:rect l="l" t="t" r="r" b="b"/>
              <a:pathLst>
                <a:path w="35559">
                  <a:moveTo>
                    <a:pt x="0" y="0"/>
                  </a:moveTo>
                  <a:lnTo>
                    <a:pt x="35188"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5" name="object 87"/>
            <p:cNvSpPr/>
            <p:nvPr/>
          </p:nvSpPr>
          <p:spPr>
            <a:xfrm>
              <a:off x="9380043" y="3678532"/>
              <a:ext cx="38735" cy="35560"/>
            </a:xfrm>
            <a:custGeom>
              <a:avLst/>
              <a:gdLst/>
              <a:ahLst/>
              <a:cxnLst/>
              <a:rect l="l" t="t" r="r" b="b"/>
              <a:pathLst>
                <a:path w="38734" h="35560">
                  <a:moveTo>
                    <a:pt x="0" y="0"/>
                  </a:moveTo>
                  <a:lnTo>
                    <a:pt x="19054" y="0"/>
                  </a:lnTo>
                  <a:lnTo>
                    <a:pt x="19054" y="35080"/>
                  </a:lnTo>
                  <a:lnTo>
                    <a:pt x="38110" y="3508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6" name="object 88"/>
            <p:cNvSpPr/>
            <p:nvPr/>
          </p:nvSpPr>
          <p:spPr>
            <a:xfrm>
              <a:off x="9455884" y="3713613"/>
              <a:ext cx="132715" cy="0"/>
            </a:xfrm>
            <a:custGeom>
              <a:avLst/>
              <a:gdLst/>
              <a:ahLst/>
              <a:cxnLst/>
              <a:rect l="l" t="t" r="r" b="b"/>
              <a:pathLst>
                <a:path w="132715">
                  <a:moveTo>
                    <a:pt x="0" y="0"/>
                  </a:moveTo>
                  <a:lnTo>
                    <a:pt x="132371"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7" name="object 89"/>
            <p:cNvSpPr/>
            <p:nvPr/>
          </p:nvSpPr>
          <p:spPr>
            <a:xfrm>
              <a:off x="9607057" y="3713613"/>
              <a:ext cx="38735" cy="41275"/>
            </a:xfrm>
            <a:custGeom>
              <a:avLst/>
              <a:gdLst/>
              <a:ahLst/>
              <a:cxnLst/>
              <a:rect l="l" t="t" r="r" b="b"/>
              <a:pathLst>
                <a:path w="38734" h="41275">
                  <a:moveTo>
                    <a:pt x="0" y="0"/>
                  </a:moveTo>
                  <a:lnTo>
                    <a:pt x="19055" y="0"/>
                  </a:lnTo>
                  <a:lnTo>
                    <a:pt x="19055" y="18995"/>
                  </a:lnTo>
                </a:path>
                <a:path w="38734" h="41275">
                  <a:moveTo>
                    <a:pt x="19055" y="21781"/>
                  </a:moveTo>
                  <a:lnTo>
                    <a:pt x="19055" y="40777"/>
                  </a:lnTo>
                  <a:lnTo>
                    <a:pt x="38110" y="40777"/>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8" name="object 90"/>
            <p:cNvSpPr/>
            <p:nvPr/>
          </p:nvSpPr>
          <p:spPr>
            <a:xfrm>
              <a:off x="9676038" y="3754391"/>
              <a:ext cx="46355" cy="0"/>
            </a:xfrm>
            <a:custGeom>
              <a:avLst/>
              <a:gdLst/>
              <a:ahLst/>
              <a:cxnLst/>
              <a:rect l="l" t="t" r="r" b="b"/>
              <a:pathLst>
                <a:path w="46354">
                  <a:moveTo>
                    <a:pt x="0" y="0"/>
                  </a:moveTo>
                  <a:lnTo>
                    <a:pt x="46241"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9" name="object 91"/>
            <p:cNvSpPr/>
            <p:nvPr/>
          </p:nvSpPr>
          <p:spPr>
            <a:xfrm>
              <a:off x="9737650" y="3754391"/>
              <a:ext cx="38735" cy="71755"/>
            </a:xfrm>
            <a:custGeom>
              <a:avLst/>
              <a:gdLst/>
              <a:ahLst/>
              <a:cxnLst/>
              <a:rect l="l" t="t" r="r" b="b"/>
              <a:pathLst>
                <a:path w="38734" h="71754">
                  <a:moveTo>
                    <a:pt x="0" y="0"/>
                  </a:moveTo>
                  <a:lnTo>
                    <a:pt x="19055" y="0"/>
                  </a:lnTo>
                  <a:lnTo>
                    <a:pt x="19055" y="18995"/>
                  </a:lnTo>
                </a:path>
                <a:path w="38734" h="71754">
                  <a:moveTo>
                    <a:pt x="19055" y="52556"/>
                  </a:moveTo>
                  <a:lnTo>
                    <a:pt x="19055" y="71553"/>
                  </a:lnTo>
                  <a:lnTo>
                    <a:pt x="38110" y="71553"/>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0" name="object 92"/>
            <p:cNvSpPr/>
            <p:nvPr/>
          </p:nvSpPr>
          <p:spPr>
            <a:xfrm>
              <a:off x="9813110" y="3825944"/>
              <a:ext cx="802005" cy="0"/>
            </a:xfrm>
            <a:custGeom>
              <a:avLst/>
              <a:gdLst/>
              <a:ahLst/>
              <a:cxnLst/>
              <a:rect l="l" t="t" r="r" b="b"/>
              <a:pathLst>
                <a:path w="802004">
                  <a:moveTo>
                    <a:pt x="0" y="0"/>
                  </a:moveTo>
                  <a:lnTo>
                    <a:pt x="801472"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1" name="object 93"/>
            <p:cNvSpPr/>
            <p:nvPr/>
          </p:nvSpPr>
          <p:spPr>
            <a:xfrm>
              <a:off x="10633257" y="3825944"/>
              <a:ext cx="19050" cy="0"/>
            </a:xfrm>
            <a:custGeom>
              <a:avLst/>
              <a:gdLst/>
              <a:ahLst/>
              <a:cxnLst/>
              <a:rect l="l" t="t" r="r" b="b"/>
              <a:pathLst>
                <a:path w="19050">
                  <a:moveTo>
                    <a:pt x="0" y="0"/>
                  </a:moveTo>
                  <a:lnTo>
                    <a:pt x="19055" y="0"/>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232" name="object 94"/>
            <p:cNvPicPr/>
            <p:nvPr/>
          </p:nvPicPr>
          <p:blipFill>
            <a:blip r:embed="rId4" cstate="print"/>
            <a:stretch>
              <a:fillRect/>
            </a:stretch>
          </p:blipFill>
          <p:spPr>
            <a:xfrm>
              <a:off x="8197602" y="3436894"/>
              <a:ext cx="71366" cy="71182"/>
            </a:xfrm>
            <a:prstGeom prst="rect">
              <a:avLst/>
            </a:prstGeom>
          </p:spPr>
        </p:pic>
        <p:pic>
          <p:nvPicPr>
            <p:cNvPr id="233" name="object 95"/>
            <p:cNvPicPr/>
            <p:nvPr/>
          </p:nvPicPr>
          <p:blipFill>
            <a:blip r:embed="rId4" cstate="print"/>
            <a:stretch>
              <a:fillRect/>
            </a:stretch>
          </p:blipFill>
          <p:spPr>
            <a:xfrm>
              <a:off x="7918630" y="3285937"/>
              <a:ext cx="71366" cy="71182"/>
            </a:xfrm>
            <a:prstGeom prst="rect">
              <a:avLst/>
            </a:prstGeom>
          </p:spPr>
        </p:pic>
        <p:pic>
          <p:nvPicPr>
            <p:cNvPr id="234" name="object 96"/>
            <p:cNvPicPr/>
            <p:nvPr/>
          </p:nvPicPr>
          <p:blipFill>
            <a:blip r:embed="rId4" cstate="print"/>
            <a:stretch>
              <a:fillRect/>
            </a:stretch>
          </p:blipFill>
          <p:spPr>
            <a:xfrm>
              <a:off x="7698095" y="3232494"/>
              <a:ext cx="71366" cy="71182"/>
            </a:xfrm>
            <a:prstGeom prst="rect">
              <a:avLst/>
            </a:prstGeom>
          </p:spPr>
        </p:pic>
        <p:pic>
          <p:nvPicPr>
            <p:cNvPr id="235" name="object 97"/>
            <p:cNvPicPr/>
            <p:nvPr/>
          </p:nvPicPr>
          <p:blipFill>
            <a:blip r:embed="rId4" cstate="print"/>
            <a:stretch>
              <a:fillRect/>
            </a:stretch>
          </p:blipFill>
          <p:spPr>
            <a:xfrm>
              <a:off x="7268840" y="3050130"/>
              <a:ext cx="71365" cy="71183"/>
            </a:xfrm>
            <a:prstGeom prst="rect">
              <a:avLst/>
            </a:prstGeom>
          </p:spPr>
        </p:pic>
        <p:pic>
          <p:nvPicPr>
            <p:cNvPr id="236" name="object 98"/>
            <p:cNvPicPr/>
            <p:nvPr/>
          </p:nvPicPr>
          <p:blipFill>
            <a:blip r:embed="rId4" cstate="print"/>
            <a:stretch>
              <a:fillRect/>
            </a:stretch>
          </p:blipFill>
          <p:spPr>
            <a:xfrm>
              <a:off x="7175340" y="3004159"/>
              <a:ext cx="71365" cy="71182"/>
            </a:xfrm>
            <a:prstGeom prst="rect">
              <a:avLst/>
            </a:prstGeom>
          </p:spPr>
        </p:pic>
        <p:pic>
          <p:nvPicPr>
            <p:cNvPr id="237" name="object 99"/>
            <p:cNvPicPr/>
            <p:nvPr/>
          </p:nvPicPr>
          <p:blipFill>
            <a:blip r:embed="rId5" cstate="print"/>
            <a:stretch>
              <a:fillRect/>
            </a:stretch>
          </p:blipFill>
          <p:spPr>
            <a:xfrm>
              <a:off x="6943625" y="2803178"/>
              <a:ext cx="159275" cy="224547"/>
            </a:xfrm>
            <a:prstGeom prst="rect">
              <a:avLst/>
            </a:prstGeom>
          </p:spPr>
        </p:pic>
        <p:pic>
          <p:nvPicPr>
            <p:cNvPr id="238" name="object 100"/>
            <p:cNvPicPr/>
            <p:nvPr/>
          </p:nvPicPr>
          <p:blipFill>
            <a:blip r:embed="rId6" cstate="print"/>
            <a:stretch>
              <a:fillRect/>
            </a:stretch>
          </p:blipFill>
          <p:spPr>
            <a:xfrm>
              <a:off x="8306345" y="3454244"/>
              <a:ext cx="130057" cy="83087"/>
            </a:xfrm>
            <a:prstGeom prst="rect">
              <a:avLst/>
            </a:prstGeom>
          </p:spPr>
        </p:pic>
        <p:pic>
          <p:nvPicPr>
            <p:cNvPr id="239" name="object 101"/>
            <p:cNvPicPr/>
            <p:nvPr/>
          </p:nvPicPr>
          <p:blipFill>
            <a:blip r:embed="rId7" cstate="print"/>
            <a:stretch>
              <a:fillRect/>
            </a:stretch>
          </p:blipFill>
          <p:spPr>
            <a:xfrm>
              <a:off x="8518369" y="3474127"/>
              <a:ext cx="235115" cy="132604"/>
            </a:xfrm>
            <a:prstGeom prst="rect">
              <a:avLst/>
            </a:prstGeom>
          </p:spPr>
        </p:pic>
        <p:pic>
          <p:nvPicPr>
            <p:cNvPr id="240" name="object 102"/>
            <p:cNvPicPr/>
            <p:nvPr/>
          </p:nvPicPr>
          <p:blipFill>
            <a:blip r:embed="rId8" cstate="print"/>
            <a:stretch>
              <a:fillRect/>
            </a:stretch>
          </p:blipFill>
          <p:spPr>
            <a:xfrm>
              <a:off x="8817032" y="3535548"/>
              <a:ext cx="172994" cy="94991"/>
            </a:xfrm>
            <a:prstGeom prst="rect">
              <a:avLst/>
            </a:prstGeom>
          </p:spPr>
        </p:pic>
        <p:pic>
          <p:nvPicPr>
            <p:cNvPr id="241" name="object 103"/>
            <p:cNvPicPr/>
            <p:nvPr/>
          </p:nvPicPr>
          <p:blipFill>
            <a:blip r:embed="rId9" cstate="print"/>
            <a:stretch>
              <a:fillRect/>
            </a:stretch>
          </p:blipFill>
          <p:spPr>
            <a:xfrm>
              <a:off x="9032485" y="3576707"/>
              <a:ext cx="189637" cy="100437"/>
            </a:xfrm>
            <a:prstGeom prst="rect">
              <a:avLst/>
            </a:prstGeom>
          </p:spPr>
        </p:pic>
        <p:pic>
          <p:nvPicPr>
            <p:cNvPr id="242" name="object 104"/>
            <p:cNvPicPr/>
            <p:nvPr/>
          </p:nvPicPr>
          <p:blipFill>
            <a:blip r:embed="rId4" cstate="print"/>
            <a:stretch>
              <a:fillRect/>
            </a:stretch>
          </p:blipFill>
          <p:spPr>
            <a:xfrm>
              <a:off x="9447005" y="3675994"/>
              <a:ext cx="71366" cy="71183"/>
            </a:xfrm>
            <a:prstGeom prst="rect">
              <a:avLst/>
            </a:prstGeom>
          </p:spPr>
        </p:pic>
        <p:pic>
          <p:nvPicPr>
            <p:cNvPr id="243" name="object 105"/>
            <p:cNvPicPr/>
            <p:nvPr/>
          </p:nvPicPr>
          <p:blipFill>
            <a:blip r:embed="rId10" cstate="print"/>
            <a:stretch>
              <a:fillRect/>
            </a:stretch>
          </p:blipFill>
          <p:spPr>
            <a:xfrm>
              <a:off x="9582934" y="3711960"/>
              <a:ext cx="157242" cy="71182"/>
            </a:xfrm>
            <a:prstGeom prst="rect">
              <a:avLst/>
            </a:prstGeom>
          </p:spPr>
        </p:pic>
        <p:pic>
          <p:nvPicPr>
            <p:cNvPr id="244" name="object 106"/>
            <p:cNvPicPr/>
            <p:nvPr/>
          </p:nvPicPr>
          <p:blipFill>
            <a:blip r:embed="rId4" cstate="print"/>
            <a:stretch>
              <a:fillRect/>
            </a:stretch>
          </p:blipFill>
          <p:spPr>
            <a:xfrm>
              <a:off x="9763453" y="3785919"/>
              <a:ext cx="71366" cy="71182"/>
            </a:xfrm>
            <a:prstGeom prst="rect">
              <a:avLst/>
            </a:prstGeom>
          </p:spPr>
        </p:pic>
        <p:pic>
          <p:nvPicPr>
            <p:cNvPr id="245" name="object 107"/>
            <p:cNvPicPr/>
            <p:nvPr/>
          </p:nvPicPr>
          <p:blipFill>
            <a:blip r:embed="rId11" cstate="print"/>
            <a:stretch>
              <a:fillRect/>
            </a:stretch>
          </p:blipFill>
          <p:spPr>
            <a:xfrm>
              <a:off x="10023242" y="3785919"/>
              <a:ext cx="187604" cy="71182"/>
            </a:xfrm>
            <a:prstGeom prst="rect">
              <a:avLst/>
            </a:prstGeom>
          </p:spPr>
        </p:pic>
        <p:pic>
          <p:nvPicPr>
            <p:cNvPr id="246" name="object 108"/>
            <p:cNvPicPr/>
            <p:nvPr/>
          </p:nvPicPr>
          <p:blipFill>
            <a:blip r:embed="rId4" cstate="print"/>
            <a:stretch>
              <a:fillRect/>
            </a:stretch>
          </p:blipFill>
          <p:spPr>
            <a:xfrm>
              <a:off x="10328130" y="3785919"/>
              <a:ext cx="71366" cy="71182"/>
            </a:xfrm>
            <a:prstGeom prst="rect">
              <a:avLst/>
            </a:prstGeom>
          </p:spPr>
        </p:pic>
        <p:sp>
          <p:nvSpPr>
            <p:cNvPr id="247" name="object 109"/>
            <p:cNvSpPr/>
            <p:nvPr/>
          </p:nvSpPr>
          <p:spPr>
            <a:xfrm>
              <a:off x="10640879" y="3792257"/>
              <a:ext cx="59055" cy="59055"/>
            </a:xfrm>
            <a:custGeom>
              <a:avLst/>
              <a:gdLst/>
              <a:ahLst/>
              <a:cxnLst/>
              <a:rect l="l" t="t" r="r" b="b"/>
              <a:pathLst>
                <a:path w="59054" h="59054">
                  <a:moveTo>
                    <a:pt x="58690" y="29253"/>
                  </a:moveTo>
                  <a:lnTo>
                    <a:pt x="56384" y="40641"/>
                  </a:lnTo>
                  <a:lnTo>
                    <a:pt x="50095" y="49939"/>
                  </a:lnTo>
                  <a:lnTo>
                    <a:pt x="40767" y="56209"/>
                  </a:lnTo>
                  <a:lnTo>
                    <a:pt x="29345" y="58507"/>
                  </a:lnTo>
                  <a:lnTo>
                    <a:pt x="17923" y="56209"/>
                  </a:lnTo>
                  <a:lnTo>
                    <a:pt x="8595" y="49939"/>
                  </a:lnTo>
                  <a:lnTo>
                    <a:pt x="2306" y="40641"/>
                  </a:lnTo>
                  <a:lnTo>
                    <a:pt x="0" y="29253"/>
                  </a:lnTo>
                  <a:lnTo>
                    <a:pt x="2306" y="17867"/>
                  </a:lnTo>
                  <a:lnTo>
                    <a:pt x="8595" y="8568"/>
                  </a:lnTo>
                  <a:lnTo>
                    <a:pt x="17923" y="2298"/>
                  </a:lnTo>
                  <a:lnTo>
                    <a:pt x="29345" y="0"/>
                  </a:lnTo>
                  <a:lnTo>
                    <a:pt x="40767" y="2298"/>
                  </a:lnTo>
                  <a:lnTo>
                    <a:pt x="50095" y="8568"/>
                  </a:lnTo>
                  <a:lnTo>
                    <a:pt x="56384" y="17867"/>
                  </a:lnTo>
                  <a:lnTo>
                    <a:pt x="58690" y="29253"/>
                  </a:lnTo>
                  <a:close/>
                </a:path>
              </a:pathLst>
            </a:custGeom>
            <a:ln w="12674">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8" name="object 110"/>
            <p:cNvSpPr/>
            <p:nvPr/>
          </p:nvSpPr>
          <p:spPr>
            <a:xfrm>
              <a:off x="6801077" y="2809643"/>
              <a:ext cx="3903345" cy="0"/>
            </a:xfrm>
            <a:custGeom>
              <a:avLst/>
              <a:gdLst/>
              <a:ahLst/>
              <a:cxnLst/>
              <a:rect l="l" t="t" r="r" b="b"/>
              <a:pathLst>
                <a:path w="3903345">
                  <a:moveTo>
                    <a:pt x="0" y="0"/>
                  </a:moveTo>
                  <a:lnTo>
                    <a:pt x="3903321" y="0"/>
                  </a:lnTo>
                </a:path>
              </a:pathLst>
            </a:custGeom>
            <a:ln w="2854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9" name="object 111"/>
            <p:cNvSpPr/>
            <p:nvPr/>
          </p:nvSpPr>
          <p:spPr>
            <a:xfrm>
              <a:off x="8429930" y="3588372"/>
              <a:ext cx="48260" cy="48260"/>
            </a:xfrm>
            <a:custGeom>
              <a:avLst/>
              <a:gdLst/>
              <a:ahLst/>
              <a:cxnLst/>
              <a:rect l="l" t="t" r="r" b="b"/>
              <a:pathLst>
                <a:path w="48259" h="48260">
                  <a:moveTo>
                    <a:pt x="47891" y="9652"/>
                  </a:moveTo>
                  <a:lnTo>
                    <a:pt x="38290" y="9652"/>
                  </a:lnTo>
                  <a:lnTo>
                    <a:pt x="38290" y="0"/>
                  </a:lnTo>
                  <a:lnTo>
                    <a:pt x="9740" y="0"/>
                  </a:lnTo>
                  <a:lnTo>
                    <a:pt x="9740" y="9652"/>
                  </a:lnTo>
                  <a:lnTo>
                    <a:pt x="0" y="9652"/>
                  </a:lnTo>
                  <a:lnTo>
                    <a:pt x="0" y="38201"/>
                  </a:lnTo>
                  <a:lnTo>
                    <a:pt x="9740" y="38201"/>
                  </a:lnTo>
                  <a:lnTo>
                    <a:pt x="9740" y="47739"/>
                  </a:lnTo>
                  <a:lnTo>
                    <a:pt x="38290" y="47739"/>
                  </a:lnTo>
                  <a:lnTo>
                    <a:pt x="38290" y="38201"/>
                  </a:lnTo>
                  <a:lnTo>
                    <a:pt x="47891" y="38201"/>
                  </a:lnTo>
                  <a:lnTo>
                    <a:pt x="47891" y="9652"/>
                  </a:lnTo>
                  <a:close/>
                </a:path>
              </a:pathLst>
            </a:custGeom>
            <a:solidFill>
              <a:srgbClr val="9B99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0" name="object 112"/>
            <p:cNvSpPr/>
            <p:nvPr/>
          </p:nvSpPr>
          <p:spPr>
            <a:xfrm>
              <a:off x="7121334" y="2785719"/>
              <a:ext cx="3592829" cy="1110615"/>
            </a:xfrm>
            <a:custGeom>
              <a:avLst/>
              <a:gdLst/>
              <a:ahLst/>
              <a:cxnLst/>
              <a:rect l="l" t="t" r="r" b="b"/>
              <a:pathLst>
                <a:path w="3592829" h="1110614">
                  <a:moveTo>
                    <a:pt x="47891" y="215950"/>
                  </a:moveTo>
                  <a:lnTo>
                    <a:pt x="38277" y="215950"/>
                  </a:lnTo>
                  <a:lnTo>
                    <a:pt x="38277" y="206425"/>
                  </a:lnTo>
                  <a:lnTo>
                    <a:pt x="9728" y="206425"/>
                  </a:lnTo>
                  <a:lnTo>
                    <a:pt x="9728" y="215950"/>
                  </a:lnTo>
                  <a:lnTo>
                    <a:pt x="0" y="215950"/>
                  </a:lnTo>
                  <a:lnTo>
                    <a:pt x="0" y="244500"/>
                  </a:lnTo>
                  <a:lnTo>
                    <a:pt x="9728" y="244500"/>
                  </a:lnTo>
                  <a:lnTo>
                    <a:pt x="9728" y="254038"/>
                  </a:lnTo>
                  <a:lnTo>
                    <a:pt x="38277" y="254038"/>
                  </a:lnTo>
                  <a:lnTo>
                    <a:pt x="38277" y="244500"/>
                  </a:lnTo>
                  <a:lnTo>
                    <a:pt x="47891" y="244500"/>
                  </a:lnTo>
                  <a:lnTo>
                    <a:pt x="47891" y="215950"/>
                  </a:lnTo>
                  <a:close/>
                </a:path>
                <a:path w="3592829" h="1110614">
                  <a:moveTo>
                    <a:pt x="225742" y="314985"/>
                  </a:moveTo>
                  <a:lnTo>
                    <a:pt x="216128" y="314985"/>
                  </a:lnTo>
                  <a:lnTo>
                    <a:pt x="216128" y="305333"/>
                  </a:lnTo>
                  <a:lnTo>
                    <a:pt x="201853" y="305333"/>
                  </a:lnTo>
                  <a:lnTo>
                    <a:pt x="201853" y="291058"/>
                  </a:lnTo>
                  <a:lnTo>
                    <a:pt x="192125" y="291058"/>
                  </a:lnTo>
                  <a:lnTo>
                    <a:pt x="192125" y="281520"/>
                  </a:lnTo>
                  <a:lnTo>
                    <a:pt x="163576" y="281520"/>
                  </a:lnTo>
                  <a:lnTo>
                    <a:pt x="163576" y="291058"/>
                  </a:lnTo>
                  <a:lnTo>
                    <a:pt x="153962" y="291058"/>
                  </a:lnTo>
                  <a:lnTo>
                    <a:pt x="153962" y="319608"/>
                  </a:lnTo>
                  <a:lnTo>
                    <a:pt x="163576" y="319608"/>
                  </a:lnTo>
                  <a:lnTo>
                    <a:pt x="163576" y="329260"/>
                  </a:lnTo>
                  <a:lnTo>
                    <a:pt x="177850" y="329260"/>
                  </a:lnTo>
                  <a:lnTo>
                    <a:pt x="177850" y="343535"/>
                  </a:lnTo>
                  <a:lnTo>
                    <a:pt x="187579" y="343535"/>
                  </a:lnTo>
                  <a:lnTo>
                    <a:pt x="187579" y="353072"/>
                  </a:lnTo>
                  <a:lnTo>
                    <a:pt x="216128" y="353072"/>
                  </a:lnTo>
                  <a:lnTo>
                    <a:pt x="216128" y="343535"/>
                  </a:lnTo>
                  <a:lnTo>
                    <a:pt x="225742" y="343535"/>
                  </a:lnTo>
                  <a:lnTo>
                    <a:pt x="225742" y="314985"/>
                  </a:lnTo>
                  <a:close/>
                </a:path>
                <a:path w="3592829" h="1110614">
                  <a:moveTo>
                    <a:pt x="476758" y="433527"/>
                  </a:moveTo>
                  <a:lnTo>
                    <a:pt x="467029" y="433527"/>
                  </a:lnTo>
                  <a:lnTo>
                    <a:pt x="467029" y="423862"/>
                  </a:lnTo>
                  <a:lnTo>
                    <a:pt x="438480" y="423862"/>
                  </a:lnTo>
                  <a:lnTo>
                    <a:pt x="438480" y="433527"/>
                  </a:lnTo>
                  <a:lnTo>
                    <a:pt x="428866" y="433527"/>
                  </a:lnTo>
                  <a:lnTo>
                    <a:pt x="428866" y="462076"/>
                  </a:lnTo>
                  <a:lnTo>
                    <a:pt x="438480" y="462076"/>
                  </a:lnTo>
                  <a:lnTo>
                    <a:pt x="438480" y="471614"/>
                  </a:lnTo>
                  <a:lnTo>
                    <a:pt x="467029" y="471614"/>
                  </a:lnTo>
                  <a:lnTo>
                    <a:pt x="467029" y="462076"/>
                  </a:lnTo>
                  <a:lnTo>
                    <a:pt x="476758" y="462076"/>
                  </a:lnTo>
                  <a:lnTo>
                    <a:pt x="476758" y="433527"/>
                  </a:lnTo>
                  <a:close/>
                </a:path>
                <a:path w="3592829" h="1110614">
                  <a:moveTo>
                    <a:pt x="652068" y="559917"/>
                  </a:moveTo>
                  <a:lnTo>
                    <a:pt x="642340" y="559917"/>
                  </a:lnTo>
                  <a:lnTo>
                    <a:pt x="642340" y="550252"/>
                  </a:lnTo>
                  <a:lnTo>
                    <a:pt x="613791" y="550252"/>
                  </a:lnTo>
                  <a:lnTo>
                    <a:pt x="613791" y="559917"/>
                  </a:lnTo>
                  <a:lnTo>
                    <a:pt x="604177" y="559917"/>
                  </a:lnTo>
                  <a:lnTo>
                    <a:pt x="604177" y="588467"/>
                  </a:lnTo>
                  <a:lnTo>
                    <a:pt x="613791" y="588467"/>
                  </a:lnTo>
                  <a:lnTo>
                    <a:pt x="613791" y="597992"/>
                  </a:lnTo>
                  <a:lnTo>
                    <a:pt x="642340" y="597992"/>
                  </a:lnTo>
                  <a:lnTo>
                    <a:pt x="642340" y="588467"/>
                  </a:lnTo>
                  <a:lnTo>
                    <a:pt x="652068" y="588467"/>
                  </a:lnTo>
                  <a:lnTo>
                    <a:pt x="652068" y="559917"/>
                  </a:lnTo>
                  <a:close/>
                </a:path>
                <a:path w="3592829" h="1110614">
                  <a:moveTo>
                    <a:pt x="715340" y="607656"/>
                  </a:moveTo>
                  <a:lnTo>
                    <a:pt x="705726" y="607656"/>
                  </a:lnTo>
                  <a:lnTo>
                    <a:pt x="705726" y="597992"/>
                  </a:lnTo>
                  <a:lnTo>
                    <a:pt x="677176" y="597992"/>
                  </a:lnTo>
                  <a:lnTo>
                    <a:pt x="677176" y="607656"/>
                  </a:lnTo>
                  <a:lnTo>
                    <a:pt x="667448" y="607656"/>
                  </a:lnTo>
                  <a:lnTo>
                    <a:pt x="667448" y="636206"/>
                  </a:lnTo>
                  <a:lnTo>
                    <a:pt x="677176" y="636206"/>
                  </a:lnTo>
                  <a:lnTo>
                    <a:pt x="677176" y="645744"/>
                  </a:lnTo>
                  <a:lnTo>
                    <a:pt x="705726" y="645744"/>
                  </a:lnTo>
                  <a:lnTo>
                    <a:pt x="705726" y="636206"/>
                  </a:lnTo>
                  <a:lnTo>
                    <a:pt x="715340" y="636206"/>
                  </a:lnTo>
                  <a:lnTo>
                    <a:pt x="715340" y="607656"/>
                  </a:lnTo>
                  <a:close/>
                </a:path>
                <a:path w="3592829" h="1110614">
                  <a:moveTo>
                    <a:pt x="1049058" y="730885"/>
                  </a:moveTo>
                  <a:lnTo>
                    <a:pt x="1039456" y="730885"/>
                  </a:lnTo>
                  <a:lnTo>
                    <a:pt x="1039456" y="721347"/>
                  </a:lnTo>
                  <a:lnTo>
                    <a:pt x="1010907" y="721347"/>
                  </a:lnTo>
                  <a:lnTo>
                    <a:pt x="1010907" y="730885"/>
                  </a:lnTo>
                  <a:lnTo>
                    <a:pt x="1001293" y="730885"/>
                  </a:lnTo>
                  <a:lnTo>
                    <a:pt x="1001293" y="759434"/>
                  </a:lnTo>
                  <a:lnTo>
                    <a:pt x="1010907" y="759434"/>
                  </a:lnTo>
                  <a:lnTo>
                    <a:pt x="1010907" y="769086"/>
                  </a:lnTo>
                  <a:lnTo>
                    <a:pt x="1039456" y="769086"/>
                  </a:lnTo>
                  <a:lnTo>
                    <a:pt x="1039456" y="759434"/>
                  </a:lnTo>
                  <a:lnTo>
                    <a:pt x="1049058" y="759434"/>
                  </a:lnTo>
                  <a:lnTo>
                    <a:pt x="1049058" y="730885"/>
                  </a:lnTo>
                  <a:close/>
                </a:path>
                <a:path w="3592829" h="1110614">
                  <a:moveTo>
                    <a:pt x="1516430" y="836117"/>
                  </a:moveTo>
                  <a:lnTo>
                    <a:pt x="1506816" y="836117"/>
                  </a:lnTo>
                  <a:lnTo>
                    <a:pt x="1506816" y="826579"/>
                  </a:lnTo>
                  <a:lnTo>
                    <a:pt x="1478267" y="826579"/>
                  </a:lnTo>
                  <a:lnTo>
                    <a:pt x="1478267" y="836117"/>
                  </a:lnTo>
                  <a:lnTo>
                    <a:pt x="1468539" y="836117"/>
                  </a:lnTo>
                  <a:lnTo>
                    <a:pt x="1468539" y="841565"/>
                  </a:lnTo>
                  <a:lnTo>
                    <a:pt x="1460068" y="841565"/>
                  </a:lnTo>
                  <a:lnTo>
                    <a:pt x="1460068" y="831900"/>
                  </a:lnTo>
                  <a:lnTo>
                    <a:pt x="1431518" y="831900"/>
                  </a:lnTo>
                  <a:lnTo>
                    <a:pt x="1431518" y="841565"/>
                  </a:lnTo>
                  <a:lnTo>
                    <a:pt x="1421790" y="841565"/>
                  </a:lnTo>
                  <a:lnTo>
                    <a:pt x="1421790" y="870115"/>
                  </a:lnTo>
                  <a:lnTo>
                    <a:pt x="1431518" y="870115"/>
                  </a:lnTo>
                  <a:lnTo>
                    <a:pt x="1431518" y="879652"/>
                  </a:lnTo>
                  <a:lnTo>
                    <a:pt x="1460068" y="879652"/>
                  </a:lnTo>
                  <a:lnTo>
                    <a:pt x="1460068" y="870115"/>
                  </a:lnTo>
                  <a:lnTo>
                    <a:pt x="1469682" y="870115"/>
                  </a:lnTo>
                  <a:lnTo>
                    <a:pt x="1469682" y="864666"/>
                  </a:lnTo>
                  <a:lnTo>
                    <a:pt x="1478267" y="864666"/>
                  </a:lnTo>
                  <a:lnTo>
                    <a:pt x="1478267" y="874331"/>
                  </a:lnTo>
                  <a:lnTo>
                    <a:pt x="1506816" y="874331"/>
                  </a:lnTo>
                  <a:lnTo>
                    <a:pt x="1506816" y="864666"/>
                  </a:lnTo>
                  <a:lnTo>
                    <a:pt x="1516430" y="864666"/>
                  </a:lnTo>
                  <a:lnTo>
                    <a:pt x="1516430" y="836117"/>
                  </a:lnTo>
                  <a:close/>
                </a:path>
                <a:path w="3592829" h="1110614">
                  <a:moveTo>
                    <a:pt x="1569656" y="863854"/>
                  </a:moveTo>
                  <a:lnTo>
                    <a:pt x="1560055" y="863854"/>
                  </a:lnTo>
                  <a:lnTo>
                    <a:pt x="1560055" y="854316"/>
                  </a:lnTo>
                  <a:lnTo>
                    <a:pt x="1531493" y="854316"/>
                  </a:lnTo>
                  <a:lnTo>
                    <a:pt x="1531493" y="863854"/>
                  </a:lnTo>
                  <a:lnTo>
                    <a:pt x="1521764" y="863854"/>
                  </a:lnTo>
                  <a:lnTo>
                    <a:pt x="1521764" y="892403"/>
                  </a:lnTo>
                  <a:lnTo>
                    <a:pt x="1531493" y="892403"/>
                  </a:lnTo>
                  <a:lnTo>
                    <a:pt x="1531493" y="902068"/>
                  </a:lnTo>
                  <a:lnTo>
                    <a:pt x="1560055" y="902068"/>
                  </a:lnTo>
                  <a:lnTo>
                    <a:pt x="1560055" y="892403"/>
                  </a:lnTo>
                  <a:lnTo>
                    <a:pt x="1569656" y="892403"/>
                  </a:lnTo>
                  <a:lnTo>
                    <a:pt x="1569656" y="863854"/>
                  </a:lnTo>
                  <a:close/>
                </a:path>
                <a:path w="3592829" h="1110614">
                  <a:moveTo>
                    <a:pt x="1755254" y="911593"/>
                  </a:moveTo>
                  <a:lnTo>
                    <a:pt x="1745653" y="911593"/>
                  </a:lnTo>
                  <a:lnTo>
                    <a:pt x="1745653" y="902068"/>
                  </a:lnTo>
                  <a:lnTo>
                    <a:pt x="1717103" y="902068"/>
                  </a:lnTo>
                  <a:lnTo>
                    <a:pt x="1717103" y="911593"/>
                  </a:lnTo>
                  <a:lnTo>
                    <a:pt x="1707489" y="911593"/>
                  </a:lnTo>
                  <a:lnTo>
                    <a:pt x="1707489" y="940142"/>
                  </a:lnTo>
                  <a:lnTo>
                    <a:pt x="1717103" y="940142"/>
                  </a:lnTo>
                  <a:lnTo>
                    <a:pt x="1717103" y="949807"/>
                  </a:lnTo>
                  <a:lnTo>
                    <a:pt x="1745653" y="949807"/>
                  </a:lnTo>
                  <a:lnTo>
                    <a:pt x="1745653" y="940142"/>
                  </a:lnTo>
                  <a:lnTo>
                    <a:pt x="1755254" y="940142"/>
                  </a:lnTo>
                  <a:lnTo>
                    <a:pt x="1755254" y="911593"/>
                  </a:lnTo>
                  <a:close/>
                </a:path>
                <a:path w="3592829" h="1110614">
                  <a:moveTo>
                    <a:pt x="1813953" y="911593"/>
                  </a:moveTo>
                  <a:lnTo>
                    <a:pt x="1804212" y="911593"/>
                  </a:lnTo>
                  <a:lnTo>
                    <a:pt x="1804212" y="902068"/>
                  </a:lnTo>
                  <a:lnTo>
                    <a:pt x="1775663" y="902068"/>
                  </a:lnTo>
                  <a:lnTo>
                    <a:pt x="1775663" y="911593"/>
                  </a:lnTo>
                  <a:lnTo>
                    <a:pt x="1766049" y="911593"/>
                  </a:lnTo>
                  <a:lnTo>
                    <a:pt x="1766049" y="940142"/>
                  </a:lnTo>
                  <a:lnTo>
                    <a:pt x="1775663" y="940142"/>
                  </a:lnTo>
                  <a:lnTo>
                    <a:pt x="1775663" y="949807"/>
                  </a:lnTo>
                  <a:lnTo>
                    <a:pt x="1804212" y="949807"/>
                  </a:lnTo>
                  <a:lnTo>
                    <a:pt x="1804212" y="940142"/>
                  </a:lnTo>
                  <a:lnTo>
                    <a:pt x="1813953" y="940142"/>
                  </a:lnTo>
                  <a:lnTo>
                    <a:pt x="1813953" y="911593"/>
                  </a:lnTo>
                  <a:close/>
                </a:path>
                <a:path w="3592829" h="1110614">
                  <a:moveTo>
                    <a:pt x="1970709" y="947559"/>
                  </a:moveTo>
                  <a:lnTo>
                    <a:pt x="1961108" y="947559"/>
                  </a:lnTo>
                  <a:lnTo>
                    <a:pt x="1961108" y="938034"/>
                  </a:lnTo>
                  <a:lnTo>
                    <a:pt x="1932559" y="938034"/>
                  </a:lnTo>
                  <a:lnTo>
                    <a:pt x="1932559" y="947559"/>
                  </a:lnTo>
                  <a:lnTo>
                    <a:pt x="1922945" y="947559"/>
                  </a:lnTo>
                  <a:lnTo>
                    <a:pt x="1922945" y="976109"/>
                  </a:lnTo>
                  <a:lnTo>
                    <a:pt x="1932559" y="976109"/>
                  </a:lnTo>
                  <a:lnTo>
                    <a:pt x="1932559" y="985774"/>
                  </a:lnTo>
                  <a:lnTo>
                    <a:pt x="1961108" y="985774"/>
                  </a:lnTo>
                  <a:lnTo>
                    <a:pt x="1961108" y="976109"/>
                  </a:lnTo>
                  <a:lnTo>
                    <a:pt x="1970709" y="976109"/>
                  </a:lnTo>
                  <a:lnTo>
                    <a:pt x="1970709" y="947559"/>
                  </a:lnTo>
                  <a:close/>
                </a:path>
                <a:path w="3592829" h="1110614">
                  <a:moveTo>
                    <a:pt x="2023681" y="964666"/>
                  </a:moveTo>
                  <a:lnTo>
                    <a:pt x="2013953" y="964666"/>
                  </a:lnTo>
                  <a:lnTo>
                    <a:pt x="2013953" y="955128"/>
                  </a:lnTo>
                  <a:lnTo>
                    <a:pt x="1985403" y="955128"/>
                  </a:lnTo>
                  <a:lnTo>
                    <a:pt x="1985403" y="964666"/>
                  </a:lnTo>
                  <a:lnTo>
                    <a:pt x="1975789" y="964666"/>
                  </a:lnTo>
                  <a:lnTo>
                    <a:pt x="1975789" y="993216"/>
                  </a:lnTo>
                  <a:lnTo>
                    <a:pt x="1985403" y="993216"/>
                  </a:lnTo>
                  <a:lnTo>
                    <a:pt x="1985403" y="1002868"/>
                  </a:lnTo>
                  <a:lnTo>
                    <a:pt x="2013953" y="1002868"/>
                  </a:lnTo>
                  <a:lnTo>
                    <a:pt x="2013953" y="993216"/>
                  </a:lnTo>
                  <a:lnTo>
                    <a:pt x="2023681" y="993216"/>
                  </a:lnTo>
                  <a:lnTo>
                    <a:pt x="2023681" y="964666"/>
                  </a:lnTo>
                  <a:close/>
                </a:path>
                <a:path w="3592829" h="1110614">
                  <a:moveTo>
                    <a:pt x="2023681" y="9652"/>
                  </a:moveTo>
                  <a:lnTo>
                    <a:pt x="2013953" y="9652"/>
                  </a:lnTo>
                  <a:lnTo>
                    <a:pt x="2013953" y="0"/>
                  </a:lnTo>
                  <a:lnTo>
                    <a:pt x="1985403" y="0"/>
                  </a:lnTo>
                  <a:lnTo>
                    <a:pt x="1985403" y="9652"/>
                  </a:lnTo>
                  <a:lnTo>
                    <a:pt x="1975789" y="9652"/>
                  </a:lnTo>
                  <a:lnTo>
                    <a:pt x="1975789" y="38201"/>
                  </a:lnTo>
                  <a:lnTo>
                    <a:pt x="1985403" y="38201"/>
                  </a:lnTo>
                  <a:lnTo>
                    <a:pt x="1985403" y="47739"/>
                  </a:lnTo>
                  <a:lnTo>
                    <a:pt x="2013953" y="47739"/>
                  </a:lnTo>
                  <a:lnTo>
                    <a:pt x="2013953" y="38201"/>
                  </a:lnTo>
                  <a:lnTo>
                    <a:pt x="2023681" y="38201"/>
                  </a:lnTo>
                  <a:lnTo>
                    <a:pt x="2023681" y="9652"/>
                  </a:lnTo>
                  <a:close/>
                </a:path>
                <a:path w="3592829" h="1110614">
                  <a:moveTo>
                    <a:pt x="2107400" y="964666"/>
                  </a:moveTo>
                  <a:lnTo>
                    <a:pt x="2097671" y="964666"/>
                  </a:lnTo>
                  <a:lnTo>
                    <a:pt x="2097671" y="955128"/>
                  </a:lnTo>
                  <a:lnTo>
                    <a:pt x="2069122" y="955128"/>
                  </a:lnTo>
                  <a:lnTo>
                    <a:pt x="2069122" y="964666"/>
                  </a:lnTo>
                  <a:lnTo>
                    <a:pt x="2059508" y="964666"/>
                  </a:lnTo>
                  <a:lnTo>
                    <a:pt x="2059508" y="993216"/>
                  </a:lnTo>
                  <a:lnTo>
                    <a:pt x="2069122" y="993216"/>
                  </a:lnTo>
                  <a:lnTo>
                    <a:pt x="2069122" y="1002868"/>
                  </a:lnTo>
                  <a:lnTo>
                    <a:pt x="2097671" y="1002868"/>
                  </a:lnTo>
                  <a:lnTo>
                    <a:pt x="2097671" y="993216"/>
                  </a:lnTo>
                  <a:lnTo>
                    <a:pt x="2107400" y="993216"/>
                  </a:lnTo>
                  <a:lnTo>
                    <a:pt x="2107400" y="964666"/>
                  </a:lnTo>
                  <a:close/>
                </a:path>
                <a:path w="3592829" h="1110614">
                  <a:moveTo>
                    <a:pt x="2163673" y="997712"/>
                  </a:moveTo>
                  <a:lnTo>
                    <a:pt x="2154072" y="997712"/>
                  </a:lnTo>
                  <a:lnTo>
                    <a:pt x="2154072" y="988060"/>
                  </a:lnTo>
                  <a:lnTo>
                    <a:pt x="2125522" y="988060"/>
                  </a:lnTo>
                  <a:lnTo>
                    <a:pt x="2125522" y="997712"/>
                  </a:lnTo>
                  <a:lnTo>
                    <a:pt x="2115782" y="997712"/>
                  </a:lnTo>
                  <a:lnTo>
                    <a:pt x="2115782" y="1026261"/>
                  </a:lnTo>
                  <a:lnTo>
                    <a:pt x="2125522" y="1026261"/>
                  </a:lnTo>
                  <a:lnTo>
                    <a:pt x="2125522" y="1035799"/>
                  </a:lnTo>
                  <a:lnTo>
                    <a:pt x="2154072" y="1035799"/>
                  </a:lnTo>
                  <a:lnTo>
                    <a:pt x="2154072" y="1026261"/>
                  </a:lnTo>
                  <a:lnTo>
                    <a:pt x="2163673" y="1026261"/>
                  </a:lnTo>
                  <a:lnTo>
                    <a:pt x="2163673" y="997712"/>
                  </a:lnTo>
                  <a:close/>
                </a:path>
                <a:path w="3592829" h="1110614">
                  <a:moveTo>
                    <a:pt x="2467800" y="1021524"/>
                  </a:moveTo>
                  <a:lnTo>
                    <a:pt x="2458199" y="1021524"/>
                  </a:lnTo>
                  <a:lnTo>
                    <a:pt x="2458199" y="1011986"/>
                  </a:lnTo>
                  <a:lnTo>
                    <a:pt x="2429649" y="1011986"/>
                  </a:lnTo>
                  <a:lnTo>
                    <a:pt x="2429649" y="1021524"/>
                  </a:lnTo>
                  <a:lnTo>
                    <a:pt x="2419908" y="1021524"/>
                  </a:lnTo>
                  <a:lnTo>
                    <a:pt x="2419908" y="1050074"/>
                  </a:lnTo>
                  <a:lnTo>
                    <a:pt x="2429649" y="1050074"/>
                  </a:lnTo>
                  <a:lnTo>
                    <a:pt x="2429649" y="1059738"/>
                  </a:lnTo>
                  <a:lnTo>
                    <a:pt x="2458199" y="1059738"/>
                  </a:lnTo>
                  <a:lnTo>
                    <a:pt x="2458199" y="1050074"/>
                  </a:lnTo>
                  <a:lnTo>
                    <a:pt x="2467800" y="1050074"/>
                  </a:lnTo>
                  <a:lnTo>
                    <a:pt x="2467800" y="1021524"/>
                  </a:lnTo>
                  <a:close/>
                </a:path>
                <a:path w="3592829" h="1110614">
                  <a:moveTo>
                    <a:pt x="2499436" y="9652"/>
                  </a:moveTo>
                  <a:lnTo>
                    <a:pt x="2489822" y="9652"/>
                  </a:lnTo>
                  <a:lnTo>
                    <a:pt x="2489822" y="0"/>
                  </a:lnTo>
                  <a:lnTo>
                    <a:pt x="2461272" y="0"/>
                  </a:lnTo>
                  <a:lnTo>
                    <a:pt x="2461272" y="9652"/>
                  </a:lnTo>
                  <a:lnTo>
                    <a:pt x="2451544" y="9652"/>
                  </a:lnTo>
                  <a:lnTo>
                    <a:pt x="2451544" y="38201"/>
                  </a:lnTo>
                  <a:lnTo>
                    <a:pt x="2461272" y="38201"/>
                  </a:lnTo>
                  <a:lnTo>
                    <a:pt x="2461272" y="47739"/>
                  </a:lnTo>
                  <a:lnTo>
                    <a:pt x="2489822" y="47739"/>
                  </a:lnTo>
                  <a:lnTo>
                    <a:pt x="2489822" y="38201"/>
                  </a:lnTo>
                  <a:lnTo>
                    <a:pt x="2499436" y="38201"/>
                  </a:lnTo>
                  <a:lnTo>
                    <a:pt x="2499436" y="9652"/>
                  </a:lnTo>
                  <a:close/>
                </a:path>
                <a:path w="3592829" h="1110614">
                  <a:moveTo>
                    <a:pt x="2534120" y="1021524"/>
                  </a:moveTo>
                  <a:lnTo>
                    <a:pt x="2524506" y="1021524"/>
                  </a:lnTo>
                  <a:lnTo>
                    <a:pt x="2524506" y="1011986"/>
                  </a:lnTo>
                  <a:lnTo>
                    <a:pt x="2495956" y="1011986"/>
                  </a:lnTo>
                  <a:lnTo>
                    <a:pt x="2495956" y="1021524"/>
                  </a:lnTo>
                  <a:lnTo>
                    <a:pt x="2486228" y="1021524"/>
                  </a:lnTo>
                  <a:lnTo>
                    <a:pt x="2486228" y="1050074"/>
                  </a:lnTo>
                  <a:lnTo>
                    <a:pt x="2495956" y="1050074"/>
                  </a:lnTo>
                  <a:lnTo>
                    <a:pt x="2495956" y="1059738"/>
                  </a:lnTo>
                  <a:lnTo>
                    <a:pt x="2524506" y="1059738"/>
                  </a:lnTo>
                  <a:lnTo>
                    <a:pt x="2524506" y="1050074"/>
                  </a:lnTo>
                  <a:lnTo>
                    <a:pt x="2534120" y="1050074"/>
                  </a:lnTo>
                  <a:lnTo>
                    <a:pt x="2534120" y="1021524"/>
                  </a:lnTo>
                  <a:close/>
                </a:path>
                <a:path w="3592829" h="1110614">
                  <a:moveTo>
                    <a:pt x="2607030" y="1021524"/>
                  </a:moveTo>
                  <a:lnTo>
                    <a:pt x="2597429" y="1021524"/>
                  </a:lnTo>
                  <a:lnTo>
                    <a:pt x="2597429" y="1011986"/>
                  </a:lnTo>
                  <a:lnTo>
                    <a:pt x="2568879" y="1011986"/>
                  </a:lnTo>
                  <a:lnTo>
                    <a:pt x="2568879" y="1021524"/>
                  </a:lnTo>
                  <a:lnTo>
                    <a:pt x="2559139" y="1021524"/>
                  </a:lnTo>
                  <a:lnTo>
                    <a:pt x="2559139" y="1050074"/>
                  </a:lnTo>
                  <a:lnTo>
                    <a:pt x="2568879" y="1050074"/>
                  </a:lnTo>
                  <a:lnTo>
                    <a:pt x="2568879" y="1059738"/>
                  </a:lnTo>
                  <a:lnTo>
                    <a:pt x="2597429" y="1059738"/>
                  </a:lnTo>
                  <a:lnTo>
                    <a:pt x="2597429" y="1050074"/>
                  </a:lnTo>
                  <a:lnTo>
                    <a:pt x="2607030" y="1050074"/>
                  </a:lnTo>
                  <a:lnTo>
                    <a:pt x="2607030" y="1021524"/>
                  </a:lnTo>
                  <a:close/>
                </a:path>
                <a:path w="3592829" h="1110614">
                  <a:moveTo>
                    <a:pt x="2760751" y="1072311"/>
                  </a:moveTo>
                  <a:lnTo>
                    <a:pt x="2751010" y="1072311"/>
                  </a:lnTo>
                  <a:lnTo>
                    <a:pt x="2751010" y="1062647"/>
                  </a:lnTo>
                  <a:lnTo>
                    <a:pt x="2722461" y="1062647"/>
                  </a:lnTo>
                  <a:lnTo>
                    <a:pt x="2722461" y="1072311"/>
                  </a:lnTo>
                  <a:lnTo>
                    <a:pt x="2712859" y="1072311"/>
                  </a:lnTo>
                  <a:lnTo>
                    <a:pt x="2712859" y="1100861"/>
                  </a:lnTo>
                  <a:lnTo>
                    <a:pt x="2722461" y="1100861"/>
                  </a:lnTo>
                  <a:lnTo>
                    <a:pt x="2722461" y="1110386"/>
                  </a:lnTo>
                  <a:lnTo>
                    <a:pt x="2751010" y="1110386"/>
                  </a:lnTo>
                  <a:lnTo>
                    <a:pt x="2751010" y="1100861"/>
                  </a:lnTo>
                  <a:lnTo>
                    <a:pt x="2760751" y="1100861"/>
                  </a:lnTo>
                  <a:lnTo>
                    <a:pt x="2760751" y="1072311"/>
                  </a:lnTo>
                  <a:close/>
                </a:path>
                <a:path w="3592829" h="1110614">
                  <a:moveTo>
                    <a:pt x="3038068" y="1072311"/>
                  </a:moveTo>
                  <a:lnTo>
                    <a:pt x="3028467" y="1072311"/>
                  </a:lnTo>
                  <a:lnTo>
                    <a:pt x="3028467" y="1062647"/>
                  </a:lnTo>
                  <a:lnTo>
                    <a:pt x="2999917" y="1062647"/>
                  </a:lnTo>
                  <a:lnTo>
                    <a:pt x="2999917" y="1072311"/>
                  </a:lnTo>
                  <a:lnTo>
                    <a:pt x="2990177" y="1072311"/>
                  </a:lnTo>
                  <a:lnTo>
                    <a:pt x="2990177" y="1100861"/>
                  </a:lnTo>
                  <a:lnTo>
                    <a:pt x="2999917" y="1100861"/>
                  </a:lnTo>
                  <a:lnTo>
                    <a:pt x="2999917" y="1110386"/>
                  </a:lnTo>
                  <a:lnTo>
                    <a:pt x="3028467" y="1110386"/>
                  </a:lnTo>
                  <a:lnTo>
                    <a:pt x="3028467" y="1100861"/>
                  </a:lnTo>
                  <a:lnTo>
                    <a:pt x="3038068" y="1100861"/>
                  </a:lnTo>
                  <a:lnTo>
                    <a:pt x="3038068" y="1072311"/>
                  </a:lnTo>
                  <a:close/>
                </a:path>
                <a:path w="3592829" h="1110614">
                  <a:moveTo>
                    <a:pt x="3067418" y="9652"/>
                  </a:moveTo>
                  <a:lnTo>
                    <a:pt x="3057677" y="9652"/>
                  </a:lnTo>
                  <a:lnTo>
                    <a:pt x="3057677" y="0"/>
                  </a:lnTo>
                  <a:lnTo>
                    <a:pt x="3029127" y="0"/>
                  </a:lnTo>
                  <a:lnTo>
                    <a:pt x="3029127" y="9652"/>
                  </a:lnTo>
                  <a:lnTo>
                    <a:pt x="3019526" y="9652"/>
                  </a:lnTo>
                  <a:lnTo>
                    <a:pt x="3019526" y="38201"/>
                  </a:lnTo>
                  <a:lnTo>
                    <a:pt x="3029127" y="38201"/>
                  </a:lnTo>
                  <a:lnTo>
                    <a:pt x="3029127" y="47739"/>
                  </a:lnTo>
                  <a:lnTo>
                    <a:pt x="3057677" y="47739"/>
                  </a:lnTo>
                  <a:lnTo>
                    <a:pt x="3057677" y="38201"/>
                  </a:lnTo>
                  <a:lnTo>
                    <a:pt x="3067418" y="38201"/>
                  </a:lnTo>
                  <a:lnTo>
                    <a:pt x="3067418" y="9652"/>
                  </a:lnTo>
                  <a:close/>
                </a:path>
                <a:path w="3592829" h="1110614">
                  <a:moveTo>
                    <a:pt x="3090405" y="1072311"/>
                  </a:moveTo>
                  <a:lnTo>
                    <a:pt x="3080804" y="1072311"/>
                  </a:lnTo>
                  <a:lnTo>
                    <a:pt x="3080804" y="1062647"/>
                  </a:lnTo>
                  <a:lnTo>
                    <a:pt x="3052254" y="1062647"/>
                  </a:lnTo>
                  <a:lnTo>
                    <a:pt x="3052254" y="1072311"/>
                  </a:lnTo>
                  <a:lnTo>
                    <a:pt x="3042513" y="1072311"/>
                  </a:lnTo>
                  <a:lnTo>
                    <a:pt x="3042513" y="1100861"/>
                  </a:lnTo>
                  <a:lnTo>
                    <a:pt x="3052254" y="1100861"/>
                  </a:lnTo>
                  <a:lnTo>
                    <a:pt x="3052254" y="1110386"/>
                  </a:lnTo>
                  <a:lnTo>
                    <a:pt x="3080804" y="1110386"/>
                  </a:lnTo>
                  <a:lnTo>
                    <a:pt x="3080804" y="1100861"/>
                  </a:lnTo>
                  <a:lnTo>
                    <a:pt x="3090405" y="1100861"/>
                  </a:lnTo>
                  <a:lnTo>
                    <a:pt x="3090405" y="1072311"/>
                  </a:lnTo>
                  <a:close/>
                </a:path>
                <a:path w="3592829" h="1110614">
                  <a:moveTo>
                    <a:pt x="3163455" y="1072311"/>
                  </a:moveTo>
                  <a:lnTo>
                    <a:pt x="3153841" y="1072311"/>
                  </a:lnTo>
                  <a:lnTo>
                    <a:pt x="3153841" y="1062647"/>
                  </a:lnTo>
                  <a:lnTo>
                    <a:pt x="3125292" y="1062647"/>
                  </a:lnTo>
                  <a:lnTo>
                    <a:pt x="3125292" y="1072311"/>
                  </a:lnTo>
                  <a:lnTo>
                    <a:pt x="3115564" y="1072311"/>
                  </a:lnTo>
                  <a:lnTo>
                    <a:pt x="3115564" y="1100861"/>
                  </a:lnTo>
                  <a:lnTo>
                    <a:pt x="3125292" y="1100861"/>
                  </a:lnTo>
                  <a:lnTo>
                    <a:pt x="3125292" y="1110386"/>
                  </a:lnTo>
                  <a:lnTo>
                    <a:pt x="3153841" y="1110386"/>
                  </a:lnTo>
                  <a:lnTo>
                    <a:pt x="3153841" y="1100861"/>
                  </a:lnTo>
                  <a:lnTo>
                    <a:pt x="3163455" y="1100861"/>
                  </a:lnTo>
                  <a:lnTo>
                    <a:pt x="3163455" y="1072311"/>
                  </a:lnTo>
                  <a:close/>
                </a:path>
                <a:path w="3592829" h="1110614">
                  <a:moveTo>
                    <a:pt x="3504171" y="1072311"/>
                  </a:moveTo>
                  <a:lnTo>
                    <a:pt x="3494430" y="1072311"/>
                  </a:lnTo>
                  <a:lnTo>
                    <a:pt x="3494430" y="1062647"/>
                  </a:lnTo>
                  <a:lnTo>
                    <a:pt x="3465880" y="1062647"/>
                  </a:lnTo>
                  <a:lnTo>
                    <a:pt x="3465880" y="1072311"/>
                  </a:lnTo>
                  <a:lnTo>
                    <a:pt x="3456279" y="1072311"/>
                  </a:lnTo>
                  <a:lnTo>
                    <a:pt x="3456279" y="1100861"/>
                  </a:lnTo>
                  <a:lnTo>
                    <a:pt x="3465880" y="1100861"/>
                  </a:lnTo>
                  <a:lnTo>
                    <a:pt x="3465880" y="1110386"/>
                  </a:lnTo>
                  <a:lnTo>
                    <a:pt x="3494430" y="1110386"/>
                  </a:lnTo>
                  <a:lnTo>
                    <a:pt x="3494430" y="1100861"/>
                  </a:lnTo>
                  <a:lnTo>
                    <a:pt x="3504171" y="1100861"/>
                  </a:lnTo>
                  <a:lnTo>
                    <a:pt x="3504171" y="1072311"/>
                  </a:lnTo>
                  <a:close/>
                </a:path>
                <a:path w="3592829" h="1110614">
                  <a:moveTo>
                    <a:pt x="3567430" y="1072311"/>
                  </a:moveTo>
                  <a:lnTo>
                    <a:pt x="3557828" y="1072311"/>
                  </a:lnTo>
                  <a:lnTo>
                    <a:pt x="3557828" y="1062647"/>
                  </a:lnTo>
                  <a:lnTo>
                    <a:pt x="3529279" y="1062647"/>
                  </a:lnTo>
                  <a:lnTo>
                    <a:pt x="3529279" y="1072311"/>
                  </a:lnTo>
                  <a:lnTo>
                    <a:pt x="3519538" y="1072311"/>
                  </a:lnTo>
                  <a:lnTo>
                    <a:pt x="3519538" y="1100861"/>
                  </a:lnTo>
                  <a:lnTo>
                    <a:pt x="3529279" y="1100861"/>
                  </a:lnTo>
                  <a:lnTo>
                    <a:pt x="3529279" y="1110386"/>
                  </a:lnTo>
                  <a:lnTo>
                    <a:pt x="3557828" y="1110386"/>
                  </a:lnTo>
                  <a:lnTo>
                    <a:pt x="3557828" y="1100861"/>
                  </a:lnTo>
                  <a:lnTo>
                    <a:pt x="3567430" y="1100861"/>
                  </a:lnTo>
                  <a:lnTo>
                    <a:pt x="3567430" y="1072311"/>
                  </a:lnTo>
                  <a:close/>
                </a:path>
                <a:path w="3592829" h="1110614">
                  <a:moveTo>
                    <a:pt x="3592588" y="9652"/>
                  </a:moveTo>
                  <a:lnTo>
                    <a:pt x="3582847" y="9652"/>
                  </a:lnTo>
                  <a:lnTo>
                    <a:pt x="3582847" y="0"/>
                  </a:lnTo>
                  <a:lnTo>
                    <a:pt x="3554298" y="0"/>
                  </a:lnTo>
                  <a:lnTo>
                    <a:pt x="3554298" y="9652"/>
                  </a:lnTo>
                  <a:lnTo>
                    <a:pt x="3544697" y="9652"/>
                  </a:lnTo>
                  <a:lnTo>
                    <a:pt x="3544697" y="38201"/>
                  </a:lnTo>
                  <a:lnTo>
                    <a:pt x="3554298" y="38201"/>
                  </a:lnTo>
                  <a:lnTo>
                    <a:pt x="3554298" y="47739"/>
                  </a:lnTo>
                  <a:lnTo>
                    <a:pt x="3582847" y="47739"/>
                  </a:lnTo>
                  <a:lnTo>
                    <a:pt x="3582847" y="38201"/>
                  </a:lnTo>
                  <a:lnTo>
                    <a:pt x="3592588" y="38201"/>
                  </a:lnTo>
                  <a:lnTo>
                    <a:pt x="3592588" y="9652"/>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51" name="object 113"/>
            <p:cNvSpPr/>
            <p:nvPr/>
          </p:nvSpPr>
          <p:spPr>
            <a:xfrm>
              <a:off x="6801331" y="2808630"/>
              <a:ext cx="3916045" cy="397510"/>
            </a:xfrm>
            <a:custGeom>
              <a:avLst/>
              <a:gdLst/>
              <a:ahLst/>
              <a:cxnLst/>
              <a:rect l="l" t="t" r="r" b="b"/>
              <a:pathLst>
                <a:path w="3916045" h="397510">
                  <a:moveTo>
                    <a:pt x="0" y="0"/>
                  </a:moveTo>
                  <a:lnTo>
                    <a:pt x="442213" y="0"/>
                  </a:lnTo>
                  <a:lnTo>
                    <a:pt x="442213" y="42804"/>
                  </a:lnTo>
                  <a:lnTo>
                    <a:pt x="776700" y="42804"/>
                  </a:lnTo>
                  <a:lnTo>
                    <a:pt x="776700" y="83076"/>
                  </a:lnTo>
                  <a:lnTo>
                    <a:pt x="2846886" y="83076"/>
                  </a:lnTo>
                  <a:lnTo>
                    <a:pt x="2846886" y="241632"/>
                  </a:lnTo>
                  <a:lnTo>
                    <a:pt x="2859844" y="241632"/>
                  </a:lnTo>
                  <a:lnTo>
                    <a:pt x="2859844" y="397275"/>
                  </a:lnTo>
                  <a:lnTo>
                    <a:pt x="3915897" y="397275"/>
                  </a:lnTo>
                </a:path>
              </a:pathLst>
            </a:custGeom>
            <a:ln w="28549">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252" name="object 114"/>
            <p:cNvPicPr/>
            <p:nvPr/>
          </p:nvPicPr>
          <p:blipFill>
            <a:blip r:embed="rId4" cstate="print"/>
            <a:stretch>
              <a:fillRect/>
            </a:stretch>
          </p:blipFill>
          <p:spPr>
            <a:xfrm>
              <a:off x="7316731" y="2815716"/>
              <a:ext cx="71365" cy="71183"/>
            </a:xfrm>
            <a:prstGeom prst="rect">
              <a:avLst/>
            </a:prstGeom>
          </p:spPr>
        </p:pic>
        <p:pic>
          <p:nvPicPr>
            <p:cNvPr id="253" name="object 115"/>
            <p:cNvPicPr/>
            <p:nvPr/>
          </p:nvPicPr>
          <p:blipFill>
            <a:blip r:embed="rId12" cstate="print"/>
            <a:stretch>
              <a:fillRect/>
            </a:stretch>
          </p:blipFill>
          <p:spPr>
            <a:xfrm>
              <a:off x="8817032" y="2855482"/>
              <a:ext cx="189636" cy="71183"/>
            </a:xfrm>
            <a:prstGeom prst="rect">
              <a:avLst/>
            </a:prstGeom>
          </p:spPr>
        </p:pic>
        <p:pic>
          <p:nvPicPr>
            <p:cNvPr id="254" name="object 116"/>
            <p:cNvPicPr/>
            <p:nvPr/>
          </p:nvPicPr>
          <p:blipFill>
            <a:blip r:embed="rId13" cstate="print"/>
            <a:stretch>
              <a:fillRect/>
            </a:stretch>
          </p:blipFill>
          <p:spPr>
            <a:xfrm>
              <a:off x="9032485" y="2855482"/>
              <a:ext cx="182777" cy="71183"/>
            </a:xfrm>
            <a:prstGeom prst="rect">
              <a:avLst/>
            </a:prstGeom>
          </p:spPr>
        </p:pic>
        <p:pic>
          <p:nvPicPr>
            <p:cNvPr id="255" name="object 117"/>
            <p:cNvPicPr/>
            <p:nvPr/>
          </p:nvPicPr>
          <p:blipFill>
            <a:blip r:embed="rId14" cstate="print"/>
            <a:stretch>
              <a:fillRect/>
            </a:stretch>
          </p:blipFill>
          <p:spPr>
            <a:xfrm>
              <a:off x="9326194" y="2855482"/>
              <a:ext cx="162831" cy="71183"/>
            </a:xfrm>
            <a:prstGeom prst="rect">
              <a:avLst/>
            </a:prstGeom>
          </p:spPr>
        </p:pic>
        <p:pic>
          <p:nvPicPr>
            <p:cNvPr id="256" name="object 118"/>
            <p:cNvPicPr/>
            <p:nvPr/>
          </p:nvPicPr>
          <p:blipFill>
            <a:blip r:embed="rId15" cstate="print"/>
            <a:stretch>
              <a:fillRect/>
            </a:stretch>
          </p:blipFill>
          <p:spPr>
            <a:xfrm>
              <a:off x="9516875" y="2855482"/>
              <a:ext cx="144919" cy="71183"/>
            </a:xfrm>
            <a:prstGeom prst="rect">
              <a:avLst/>
            </a:prstGeom>
          </p:spPr>
        </p:pic>
        <p:pic>
          <p:nvPicPr>
            <p:cNvPr id="257" name="object 119"/>
            <p:cNvPicPr/>
            <p:nvPr/>
          </p:nvPicPr>
          <p:blipFill>
            <a:blip r:embed="rId4" cstate="print"/>
            <a:stretch>
              <a:fillRect/>
            </a:stretch>
          </p:blipFill>
          <p:spPr>
            <a:xfrm>
              <a:off x="9649120" y="3173986"/>
              <a:ext cx="71366" cy="71183"/>
            </a:xfrm>
            <a:prstGeom prst="rect">
              <a:avLst/>
            </a:prstGeom>
          </p:spPr>
        </p:pic>
        <p:pic>
          <p:nvPicPr>
            <p:cNvPr id="258" name="object 120"/>
            <p:cNvPicPr/>
            <p:nvPr/>
          </p:nvPicPr>
          <p:blipFill>
            <a:blip r:embed="rId16" cstate="print"/>
            <a:stretch>
              <a:fillRect/>
            </a:stretch>
          </p:blipFill>
          <p:spPr>
            <a:xfrm>
              <a:off x="10099845" y="3173986"/>
              <a:ext cx="152923" cy="71183"/>
            </a:xfrm>
            <a:prstGeom prst="rect">
              <a:avLst/>
            </a:prstGeom>
          </p:spPr>
        </p:pic>
        <p:pic>
          <p:nvPicPr>
            <p:cNvPr id="259" name="object 121"/>
            <p:cNvPicPr/>
            <p:nvPr/>
          </p:nvPicPr>
          <p:blipFill>
            <a:blip r:embed="rId17" cstate="print"/>
            <a:stretch>
              <a:fillRect/>
            </a:stretch>
          </p:blipFill>
          <p:spPr>
            <a:xfrm>
              <a:off x="10605197" y="3173986"/>
              <a:ext cx="149747" cy="71183"/>
            </a:xfrm>
            <a:prstGeom prst="rect">
              <a:avLst/>
            </a:prstGeom>
          </p:spPr>
        </p:pic>
        <p:pic>
          <p:nvPicPr>
            <p:cNvPr id="260" name="object 122"/>
            <p:cNvPicPr/>
            <p:nvPr/>
          </p:nvPicPr>
          <p:blipFill>
            <a:blip r:embed="rId4" cstate="print"/>
            <a:stretch>
              <a:fillRect/>
            </a:stretch>
          </p:blipFill>
          <p:spPr>
            <a:xfrm>
              <a:off x="8449515" y="2855482"/>
              <a:ext cx="71365" cy="71183"/>
            </a:xfrm>
            <a:prstGeom prst="rect">
              <a:avLst/>
            </a:prstGeom>
          </p:spPr>
        </p:pic>
        <p:pic>
          <p:nvPicPr>
            <p:cNvPr id="261" name="object 123"/>
            <p:cNvPicPr/>
            <p:nvPr/>
          </p:nvPicPr>
          <p:blipFill>
            <a:blip r:embed="rId18" cstate="print"/>
            <a:stretch>
              <a:fillRect/>
            </a:stretch>
          </p:blipFill>
          <p:spPr>
            <a:xfrm>
              <a:off x="8560672" y="2855482"/>
              <a:ext cx="147460" cy="71183"/>
            </a:xfrm>
            <a:prstGeom prst="rect">
              <a:avLst/>
            </a:prstGeom>
          </p:spPr>
        </p:pic>
        <p:sp>
          <p:nvSpPr>
            <p:cNvPr id="262" name="object 124"/>
            <p:cNvSpPr/>
            <p:nvPr/>
          </p:nvSpPr>
          <p:spPr>
            <a:xfrm>
              <a:off x="6882668" y="4302169"/>
              <a:ext cx="170815" cy="0"/>
            </a:xfrm>
            <a:custGeom>
              <a:avLst/>
              <a:gdLst/>
              <a:ahLst/>
              <a:cxnLst/>
              <a:rect l="l" t="t" r="r" b="b"/>
              <a:pathLst>
                <a:path w="170815">
                  <a:moveTo>
                    <a:pt x="170767" y="0"/>
                  </a:moveTo>
                  <a:lnTo>
                    <a:pt x="0" y="0"/>
                  </a:lnTo>
                </a:path>
              </a:pathLst>
            </a:custGeom>
            <a:ln w="28574">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63" name="object 125"/>
            <p:cNvSpPr/>
            <p:nvPr/>
          </p:nvSpPr>
          <p:spPr>
            <a:xfrm>
              <a:off x="6882668" y="4064596"/>
              <a:ext cx="170815" cy="0"/>
            </a:xfrm>
            <a:custGeom>
              <a:avLst/>
              <a:gdLst/>
              <a:ahLst/>
              <a:cxnLst/>
              <a:rect l="l" t="t" r="r" b="b"/>
              <a:pathLst>
                <a:path w="170815">
                  <a:moveTo>
                    <a:pt x="170767" y="0"/>
                  </a:moveTo>
                  <a:lnTo>
                    <a:pt x="0" y="0"/>
                  </a:lnTo>
                </a:path>
              </a:pathLst>
            </a:custGeom>
            <a:ln w="28574">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264" name="object 126"/>
          <p:cNvGrpSpPr/>
          <p:nvPr/>
        </p:nvGrpSpPr>
        <p:grpSpPr>
          <a:xfrm>
            <a:off x="1551648" y="3307747"/>
            <a:ext cx="2663190" cy="743585"/>
            <a:chOff x="1551648" y="3307747"/>
            <a:chExt cx="2663190" cy="743585"/>
          </a:xfrm>
        </p:grpSpPr>
        <p:sp>
          <p:nvSpPr>
            <p:cNvPr id="265" name="object 127"/>
            <p:cNvSpPr/>
            <p:nvPr/>
          </p:nvSpPr>
          <p:spPr>
            <a:xfrm>
              <a:off x="1551648" y="4036487"/>
              <a:ext cx="170815" cy="0"/>
            </a:xfrm>
            <a:custGeom>
              <a:avLst/>
              <a:gdLst/>
              <a:ahLst/>
              <a:cxnLst/>
              <a:rect l="l" t="t" r="r" b="b"/>
              <a:pathLst>
                <a:path w="170814">
                  <a:moveTo>
                    <a:pt x="170766" y="0"/>
                  </a:moveTo>
                  <a:lnTo>
                    <a:pt x="0" y="0"/>
                  </a:lnTo>
                </a:path>
              </a:pathLst>
            </a:custGeom>
            <a:ln w="28574">
              <a:solidFill>
                <a:srgbClr val="05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66" name="object 128"/>
            <p:cNvSpPr/>
            <p:nvPr/>
          </p:nvSpPr>
          <p:spPr>
            <a:xfrm>
              <a:off x="4178527" y="3312509"/>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67" name="object 129"/>
            <p:cNvSpPr/>
            <p:nvPr/>
          </p:nvSpPr>
          <p:spPr>
            <a:xfrm>
              <a:off x="4178527" y="3312509"/>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268" name="object 130"/>
          <p:cNvSpPr txBox="1"/>
          <p:nvPr/>
        </p:nvSpPr>
        <p:spPr>
          <a:xfrm>
            <a:off x="3748729" y="3898937"/>
            <a:ext cx="1346835" cy="382270"/>
          </a:xfrm>
          <a:prstGeom prst="rect">
            <a:avLst/>
          </a:prstGeom>
        </p:spPr>
        <p:txBody>
          <a:bodyPr vert="horz" wrap="square" lIns="0" tIns="26034" rIns="0" bIns="0" rtlCol="0">
            <a:spAutoFit/>
          </a:bodyPr>
          <a:lstStyle/>
          <a:p>
            <a:pPr marL="12700" marR="5080" lvl="0" indent="0" algn="l" defTabSz="914400" rtl="0" eaLnBrk="1" fontAlgn="auto" latinLnBrk="0" hangingPunct="1">
              <a:lnSpc>
                <a:spcPts val="1370"/>
              </a:lnSpc>
              <a:spcBef>
                <a:spcPts val="204"/>
              </a:spcBef>
              <a:spcAft>
                <a:spcPts val="0"/>
              </a:spcAft>
              <a:buClrTx/>
              <a:buSzTx/>
              <a:buFontTx/>
              <a:buNone/>
              <a:tabLst/>
              <a:defRPr/>
            </a:pP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EFS</a:t>
            </a:r>
            <a:r>
              <a:rPr kumimoji="0" sz="1200" b="1" i="0" u="none" strike="noStrike" kern="1200" cap="none" spc="32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HR=0.68 </a:t>
            </a:r>
            <a:r>
              <a:rPr kumimoji="0" sz="1200" b="1" i="0" u="none" strike="noStrike" kern="1200" cap="none" spc="0" normalizeH="0" baseline="0" noProof="0" dirty="0">
                <a:ln>
                  <a:noFill/>
                </a:ln>
                <a:solidFill>
                  <a:srgbClr val="44546A"/>
                </a:solidFill>
                <a:effectLst/>
                <a:uLnTx/>
                <a:uFillTx/>
                <a:latin typeface="Arial"/>
                <a:ea typeface="+mn-ea"/>
                <a:cs typeface="Arial"/>
                <a:sym typeface="Arial"/>
              </a:rPr>
              <a:t> (95%</a:t>
            </a:r>
            <a:r>
              <a:rPr kumimoji="0" sz="12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CI</a:t>
            </a:r>
            <a:r>
              <a:rPr kumimoji="0" sz="12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1200" b="1" i="0" u="none" strike="noStrike" kern="1200" cap="none" spc="-5" normalizeH="0" baseline="0" noProof="0" dirty="0">
                <a:ln>
                  <a:noFill/>
                </a:ln>
                <a:solidFill>
                  <a:srgbClr val="44546A"/>
                </a:solidFill>
                <a:effectLst/>
                <a:uLnTx/>
                <a:uFillTx/>
                <a:latin typeface="Arial"/>
                <a:ea typeface="+mn-ea"/>
                <a:cs typeface="Arial"/>
                <a:sym typeface="Arial"/>
              </a:rPr>
              <a:t>0.49–0.93)</a:t>
            </a:r>
            <a:endParaRPr kumimoji="0" sz="12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69" name="object 131"/>
          <p:cNvSpPr/>
          <p:nvPr/>
        </p:nvSpPr>
        <p:spPr>
          <a:xfrm>
            <a:off x="4194261" y="2936624"/>
            <a:ext cx="0" cy="375920"/>
          </a:xfrm>
          <a:custGeom>
            <a:avLst/>
            <a:gdLst/>
            <a:ahLst/>
            <a:cxnLst/>
            <a:rect l="l" t="t" r="r" b="b"/>
            <a:pathLst>
              <a:path h="375920">
                <a:moveTo>
                  <a:pt x="0" y="0"/>
                </a:moveTo>
                <a:lnTo>
                  <a:pt x="0" y="375885"/>
                </a:lnTo>
              </a:path>
            </a:pathLst>
          </a:custGeom>
          <a:ln w="9524">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70" name="object 132"/>
          <p:cNvSpPr txBox="1"/>
          <p:nvPr/>
        </p:nvSpPr>
        <p:spPr>
          <a:xfrm>
            <a:off x="1708689" y="3598833"/>
            <a:ext cx="123888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FF0000"/>
                </a:solidFill>
                <a:effectLst/>
                <a:uLnTx/>
                <a:uFillTx/>
                <a:latin typeface="Arial"/>
                <a:ea typeface="+mn-ea"/>
                <a:cs typeface="Arial"/>
                <a:sym typeface="Arial"/>
              </a:rPr>
              <a:t>Median</a:t>
            </a:r>
            <a:r>
              <a:rPr kumimoji="0" sz="1000" b="1" i="0" u="none" strike="noStrike" kern="1200" cap="none" spc="-45" normalizeH="0" baseline="0" noProof="0" dirty="0">
                <a:ln>
                  <a:noFill/>
                </a:ln>
                <a:solidFill>
                  <a:srgbClr val="FF000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FF0000"/>
                </a:solidFill>
                <a:effectLst/>
                <a:uLnTx/>
                <a:uFillTx/>
                <a:latin typeface="Arial"/>
                <a:ea typeface="+mn-ea"/>
                <a:cs typeface="Arial"/>
                <a:sym typeface="Arial"/>
              </a:rPr>
              <a:t>21.1</a:t>
            </a:r>
            <a:r>
              <a:rPr kumimoji="0" sz="1000" b="1" i="0" u="none" strike="noStrike" kern="1200" cap="none" spc="-40" normalizeH="0" baseline="0" noProof="0" dirty="0">
                <a:ln>
                  <a:noFill/>
                </a:ln>
                <a:solidFill>
                  <a:srgbClr val="FF000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FF0000"/>
                </a:solidFill>
                <a:effectLst/>
                <a:uLnTx/>
                <a:uFillTx/>
                <a:latin typeface="Arial"/>
                <a:ea typeface="+mn-ea"/>
                <a:cs typeface="Arial"/>
                <a:sym typeface="Arial"/>
              </a:rPr>
              <a:t>months</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71" name="object 133"/>
          <p:cNvSpPr txBox="1"/>
          <p:nvPr/>
        </p:nvSpPr>
        <p:spPr>
          <a:xfrm>
            <a:off x="4236088" y="2641329"/>
            <a:ext cx="1977389" cy="83946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3-year</a:t>
            </a:r>
            <a:r>
              <a:rPr kumimoji="0" sz="1600" b="0" i="0" u="none" strike="noStrike" kern="1200" cap="none" spc="-45" normalizeH="0" baseline="0" noProof="0" dirty="0">
                <a:ln>
                  <a:noFill/>
                </a:ln>
                <a:solidFill>
                  <a:srgbClr val="44546A"/>
                </a:solidFill>
                <a:effectLst/>
                <a:uLnTx/>
                <a:uFillTx/>
                <a:latin typeface="Arial MT"/>
                <a:ea typeface="+mn-ea"/>
                <a:cs typeface="Arial MT"/>
                <a:sym typeface="Arial"/>
              </a:rPr>
              <a:t> </a:t>
            </a: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EFS</a:t>
            </a:r>
            <a:r>
              <a:rPr kumimoji="0" sz="1600" b="0" i="0" u="none" strike="noStrike" kern="1200" cap="none" spc="-40" normalizeH="0" baseline="0" noProof="0" dirty="0">
                <a:ln>
                  <a:noFill/>
                </a:ln>
                <a:solidFill>
                  <a:srgbClr val="44546A"/>
                </a:solidFill>
                <a:effectLst/>
                <a:uLnTx/>
                <a:uFillTx/>
                <a:latin typeface="Arial MT"/>
                <a:ea typeface="+mn-ea"/>
                <a:cs typeface="Arial MT"/>
                <a:sym typeface="Arial"/>
              </a:rPr>
              <a:t> </a:t>
            </a:r>
            <a:r>
              <a:rPr kumimoji="0" sz="1600" b="0" i="0" u="none" strike="noStrike" kern="1200" cap="none" spc="-5" normalizeH="0" baseline="0" noProof="0" dirty="0">
                <a:ln>
                  <a:noFill/>
                </a:ln>
                <a:solidFill>
                  <a:srgbClr val="44546A"/>
                </a:solidFill>
                <a:effectLst/>
                <a:uLnTx/>
                <a:uFillTx/>
                <a:latin typeface="Arial MT"/>
                <a:ea typeface="+mn-ea"/>
                <a:cs typeface="Arial MT"/>
                <a:sym typeface="Arial"/>
              </a:rPr>
              <a:t>estimates</a:t>
            </a:r>
            <a:endParaRPr kumimoji="0" sz="1600" b="0" i="0" u="none" strike="noStrike" kern="1200" cap="none" spc="0" normalizeH="0" baseline="0" noProof="0">
              <a:ln>
                <a:noFill/>
              </a:ln>
              <a:solidFill>
                <a:prstClr val="black"/>
              </a:solidFill>
              <a:effectLst/>
              <a:uLnTx/>
              <a:uFillTx/>
              <a:latin typeface="Arial MT"/>
              <a:ea typeface="+mn-ea"/>
              <a:cs typeface="Arial MT"/>
              <a:sym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05B0F0"/>
                </a:solidFill>
                <a:effectLst/>
                <a:uLnTx/>
                <a:uFillTx/>
                <a:latin typeface="Arial"/>
                <a:ea typeface="+mn-ea"/>
                <a:cs typeface="Arial"/>
                <a:sym typeface="Arial"/>
              </a:rPr>
              <a:t>57%</a:t>
            </a:r>
            <a:r>
              <a:rPr kumimoji="0" sz="1600" b="1" i="0" u="none" strike="noStrike" kern="1200" cap="none" spc="-30" normalizeH="0" baseline="0" noProof="0" dirty="0">
                <a:ln>
                  <a:noFill/>
                </a:ln>
                <a:solidFill>
                  <a:srgbClr val="05B0F0"/>
                </a:solidFill>
                <a:effectLst/>
                <a:uLnTx/>
                <a:uFillTx/>
                <a:latin typeface="Arial"/>
                <a:ea typeface="+mn-ea"/>
                <a:cs typeface="Arial"/>
                <a:sym typeface="Arial"/>
              </a:rPr>
              <a:t> </a:t>
            </a:r>
            <a:r>
              <a:rPr kumimoji="0" sz="1600" b="0" i="0" u="none" strike="noStrike" kern="1200" cap="none" spc="0" normalizeH="0" baseline="0" noProof="0" dirty="0">
                <a:ln>
                  <a:noFill/>
                </a:ln>
                <a:solidFill>
                  <a:srgbClr val="44546A"/>
                </a:solidFill>
                <a:effectLst/>
                <a:uLnTx/>
                <a:uFillTx/>
                <a:latin typeface="Arial MT"/>
                <a:ea typeface="+mn-ea"/>
                <a:cs typeface="Arial MT"/>
                <a:sym typeface="Arial"/>
              </a:rPr>
              <a:t>vs</a:t>
            </a:r>
            <a:r>
              <a:rPr kumimoji="0" sz="1600" b="0" i="0" u="none" strike="noStrike" kern="1200" cap="none" spc="-35" normalizeH="0" baseline="0" noProof="0" dirty="0">
                <a:ln>
                  <a:noFill/>
                </a:ln>
                <a:solidFill>
                  <a:srgbClr val="44546A"/>
                </a:solidFill>
                <a:effectLst/>
                <a:uLnTx/>
                <a:uFillTx/>
                <a:latin typeface="Arial MT"/>
                <a:ea typeface="+mn-ea"/>
                <a:cs typeface="Arial MT"/>
                <a:sym typeface="Arial"/>
              </a:rPr>
              <a:t> </a:t>
            </a:r>
            <a:r>
              <a:rPr kumimoji="0" sz="1600" b="1" i="0" u="none" strike="noStrike" kern="1200" cap="none" spc="-5" normalizeH="0" baseline="0" noProof="0" dirty="0">
                <a:ln>
                  <a:noFill/>
                </a:ln>
                <a:solidFill>
                  <a:srgbClr val="E13300"/>
                </a:solidFill>
                <a:effectLst/>
                <a:uLnTx/>
                <a:uFillTx/>
                <a:latin typeface="Arial"/>
                <a:ea typeface="+mn-ea"/>
                <a:cs typeface="Arial"/>
                <a:sym typeface="Arial"/>
              </a:rPr>
              <a:t>43%</a:t>
            </a:r>
            <a:endParaRPr kumimoji="0" sz="1600" b="0" i="0" u="none" strike="noStrike" kern="1200" cap="none" spc="0" normalizeH="0" baseline="0" noProof="0">
              <a:ln>
                <a:noFill/>
              </a:ln>
              <a:solidFill>
                <a:prstClr val="black"/>
              </a:solidFill>
              <a:effectLst/>
              <a:uLnTx/>
              <a:uFillTx/>
              <a:latin typeface="Arial"/>
              <a:ea typeface="+mn-ea"/>
              <a:cs typeface="Arial"/>
              <a:sym typeface="Arial"/>
            </a:endParaRPr>
          </a:p>
          <a:p>
            <a:pPr marL="701675" marR="0" lvl="0" indent="0" algn="l" defTabSz="914400" rtl="0" eaLnBrk="1" fontAlgn="auto" latinLnBrk="0" hangingPunct="1">
              <a:lnSpc>
                <a:spcPct val="100000"/>
              </a:lnSpc>
              <a:spcBef>
                <a:spcPts val="1365"/>
              </a:spcBef>
              <a:spcAft>
                <a:spcPts val="0"/>
              </a:spcAft>
              <a:buClrTx/>
              <a:buSzTx/>
              <a:buFontTx/>
              <a:buNone/>
              <a:tabLst/>
              <a:defRPr/>
            </a:pPr>
            <a:r>
              <a:rPr kumimoji="0" sz="1000" b="1" i="0" u="none" strike="noStrike" kern="1200" cap="none" spc="0" normalizeH="0" baseline="0" noProof="0" dirty="0">
                <a:ln>
                  <a:noFill/>
                </a:ln>
                <a:solidFill>
                  <a:srgbClr val="05B0F0"/>
                </a:solidFill>
                <a:effectLst/>
                <a:uLnTx/>
                <a:uFillTx/>
                <a:latin typeface="Arial"/>
                <a:ea typeface="+mn-ea"/>
                <a:cs typeface="Arial"/>
                <a:sym typeface="Arial"/>
              </a:rPr>
              <a:t>Median</a:t>
            </a:r>
            <a:r>
              <a:rPr kumimoji="0" sz="1000" b="1" i="0" u="none" strike="noStrike" kern="1200" cap="none" spc="-35" normalizeH="0" baseline="0" noProof="0" dirty="0">
                <a:ln>
                  <a:noFill/>
                </a:ln>
                <a:solidFill>
                  <a:srgbClr val="05B0F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05B0F0"/>
                </a:solidFill>
                <a:effectLst/>
                <a:uLnTx/>
                <a:uFillTx/>
                <a:latin typeface="Arial"/>
                <a:ea typeface="+mn-ea"/>
                <a:cs typeface="Arial"/>
                <a:sym typeface="Arial"/>
              </a:rPr>
              <a:t>not</a:t>
            </a:r>
            <a:r>
              <a:rPr kumimoji="0" sz="1000" b="1" i="0" u="none" strike="noStrike" kern="1200" cap="none" spc="-35" normalizeH="0" baseline="0" noProof="0" dirty="0">
                <a:ln>
                  <a:noFill/>
                </a:ln>
                <a:solidFill>
                  <a:srgbClr val="05B0F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05B0F0"/>
                </a:solidFill>
                <a:effectLst/>
                <a:uLnTx/>
                <a:uFillTx/>
                <a:latin typeface="Arial"/>
                <a:ea typeface="+mn-ea"/>
                <a:cs typeface="Arial"/>
                <a:sym typeface="Arial"/>
              </a:rPr>
              <a:t>reached</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72" name="object 134"/>
          <p:cNvSpPr txBox="1"/>
          <p:nvPr/>
        </p:nvSpPr>
        <p:spPr>
          <a:xfrm>
            <a:off x="6869969" y="3850268"/>
            <a:ext cx="1360805" cy="267970"/>
          </a:xfrm>
          <a:prstGeom prst="rect">
            <a:avLst/>
          </a:prstGeom>
        </p:spPr>
        <p:txBody>
          <a:bodyPr vert="horz" wrap="square" lIns="0" tIns="17780" rIns="0" bIns="0" rtlCol="0">
            <a:spAutoFit/>
          </a:bodyPr>
          <a:lstStyle/>
          <a:p>
            <a:pPr marL="227965" marR="5080" lvl="0" indent="-215900" algn="l" defTabSz="914400" rtl="0" eaLnBrk="1" fontAlgn="auto" latinLnBrk="0" hangingPunct="1">
              <a:lnSpc>
                <a:spcPts val="950"/>
              </a:lnSpc>
              <a:spcBef>
                <a:spcPts val="140"/>
              </a:spcBef>
              <a:spcAft>
                <a:spcPts val="0"/>
              </a:spcAft>
              <a:buClrTx/>
              <a:buSzTx/>
              <a:buFontTx/>
              <a:buNone/>
              <a:tabLst>
                <a:tab pos="206375" algn="l"/>
              </a:tabLst>
              <a:defRPr/>
            </a:pPr>
            <a:r>
              <a:rPr kumimoji="0" sz="800" b="0" i="0" u="heavy" strike="noStrike" kern="1200" cap="none" spc="0" normalizeH="0" baseline="0" noProof="0" dirty="0">
                <a:ln>
                  <a:noFill/>
                </a:ln>
                <a:solidFill>
                  <a:srgbClr val="44546A"/>
                </a:solidFill>
                <a:effectLst/>
                <a:uLnTx/>
                <a:uFill>
                  <a:solidFill>
                    <a:srgbClr val="05B0F0"/>
                  </a:solidFill>
                </a:uFill>
                <a:latin typeface="Times New Roman"/>
                <a:ea typeface="+mn-ea"/>
                <a:cs typeface="Times New Roman"/>
                <a:sym typeface="Arial"/>
              </a:rPr>
              <a:t> 	</a:t>
            </a:r>
            <a:r>
              <a:rPr kumimoji="0" sz="800" b="0" i="0" u="none" strike="noStrike" kern="1200" cap="none" spc="-30" normalizeH="0" baseline="0" noProof="0" dirty="0">
                <a:ln>
                  <a:noFill/>
                </a:ln>
                <a:solidFill>
                  <a:srgbClr val="44546A"/>
                </a:solidFill>
                <a:effectLst/>
                <a:uLnTx/>
                <a:uFillTx/>
                <a:latin typeface="Times New Roman"/>
                <a:ea typeface="+mn-ea"/>
                <a:cs typeface="Times New Roman"/>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Nivo </a:t>
            </a:r>
            <a:r>
              <a:rPr kumimoji="0" sz="800" b="1" i="0" u="none" strike="noStrike" kern="1200" cap="none" spc="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chemo </a:t>
            </a:r>
            <a:r>
              <a:rPr kumimoji="0" sz="800" b="1" i="0" u="none" strike="noStrike" kern="1200" cap="none" spc="0" normalizeH="0" baseline="0" noProof="0" dirty="0">
                <a:ln>
                  <a:noFill/>
                </a:ln>
                <a:solidFill>
                  <a:srgbClr val="44546A"/>
                </a:solidFill>
                <a:effectLst/>
                <a:uLnTx/>
                <a:uFillTx/>
                <a:latin typeface="Arial"/>
                <a:ea typeface="+mn-ea"/>
                <a:cs typeface="Arial"/>
                <a:sym typeface="Arial"/>
              </a:rPr>
              <a:t>(pCR)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Nivo</a:t>
            </a:r>
            <a:r>
              <a:rPr kumimoji="0" sz="800" b="1" i="0" u="none" strike="noStrike" kern="1200" cap="none" spc="-3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0" normalizeH="0" baseline="0" noProof="0" dirty="0">
                <a:ln>
                  <a:noFill/>
                </a:ln>
                <a:solidFill>
                  <a:srgbClr val="44546A"/>
                </a:solidFill>
                <a:effectLst/>
                <a:uLnTx/>
                <a:uFillTx/>
                <a:latin typeface="Arial"/>
                <a:ea typeface="+mn-ea"/>
                <a:cs typeface="Arial"/>
                <a:sym typeface="Arial"/>
              </a:rPr>
              <a:t>+</a:t>
            </a:r>
            <a:r>
              <a:rPr kumimoji="0" sz="800" b="1" i="0" u="none" strike="noStrike" kern="1200" cap="none" spc="-2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chemo</a:t>
            </a:r>
            <a:r>
              <a:rPr kumimoji="0" sz="800" b="1" i="0" u="none" strike="noStrike" kern="1200" cap="none" spc="-2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0" normalizeH="0" baseline="0" noProof="0" dirty="0">
                <a:ln>
                  <a:noFill/>
                </a:ln>
                <a:solidFill>
                  <a:srgbClr val="44546A"/>
                </a:solidFill>
                <a:effectLst/>
                <a:uLnTx/>
                <a:uFillTx/>
                <a:latin typeface="Arial"/>
                <a:ea typeface="+mn-ea"/>
                <a:cs typeface="Arial"/>
                <a:sym typeface="Arial"/>
              </a:rPr>
              <a:t>(no</a:t>
            </a:r>
            <a:r>
              <a:rPr kumimoji="0" sz="800" b="1" i="0" u="none" strike="noStrike" kern="1200" cap="none" spc="-2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pCR)</a:t>
            </a:r>
            <a:endParaRPr kumimoji="0" sz="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73" name="object 135"/>
          <p:cNvSpPr txBox="1"/>
          <p:nvPr/>
        </p:nvSpPr>
        <p:spPr>
          <a:xfrm>
            <a:off x="7085575" y="4091108"/>
            <a:ext cx="826135" cy="267970"/>
          </a:xfrm>
          <a:prstGeom prst="rect">
            <a:avLst/>
          </a:prstGeom>
        </p:spPr>
        <p:txBody>
          <a:bodyPr vert="horz" wrap="square" lIns="0" tIns="17780" rIns="0" bIns="0" rtlCol="0">
            <a:spAutoFit/>
          </a:bodyPr>
          <a:lstStyle/>
          <a:p>
            <a:pPr marL="12700" marR="5080" lvl="0" indent="0" algn="l" defTabSz="914400" rtl="0" eaLnBrk="1" fontAlgn="auto" latinLnBrk="0" hangingPunct="1">
              <a:lnSpc>
                <a:spcPts val="950"/>
              </a:lnSpc>
              <a:spcBef>
                <a:spcPts val="140"/>
              </a:spcBef>
              <a:spcAft>
                <a:spcPts val="0"/>
              </a:spcAft>
              <a:buClrTx/>
              <a:buSzTx/>
              <a:buFontTx/>
              <a:buNone/>
              <a:tabLst/>
              <a:defRPr/>
            </a:pPr>
            <a:r>
              <a:rPr kumimoji="0" sz="800" b="1" i="0" u="none" strike="noStrike" kern="1200" cap="none" spc="-5" normalizeH="0" baseline="0" noProof="0" dirty="0">
                <a:ln>
                  <a:noFill/>
                </a:ln>
                <a:solidFill>
                  <a:srgbClr val="44546A"/>
                </a:solidFill>
                <a:effectLst/>
                <a:uLnTx/>
                <a:uFillTx/>
                <a:latin typeface="Arial"/>
                <a:ea typeface="+mn-ea"/>
                <a:cs typeface="Arial"/>
                <a:sym typeface="Arial"/>
              </a:rPr>
              <a:t>Chemo </a:t>
            </a:r>
            <a:r>
              <a:rPr kumimoji="0" sz="800" b="1" i="0" u="none" strike="noStrike" kern="1200" cap="none" spc="0" normalizeH="0" baseline="0" noProof="0" dirty="0">
                <a:ln>
                  <a:noFill/>
                </a:ln>
                <a:solidFill>
                  <a:srgbClr val="44546A"/>
                </a:solidFill>
                <a:effectLst/>
                <a:uLnTx/>
                <a:uFillTx/>
                <a:latin typeface="Arial"/>
                <a:ea typeface="+mn-ea"/>
                <a:cs typeface="Arial"/>
                <a:sym typeface="Arial"/>
              </a:rPr>
              <a:t>(pCR)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Chemo</a:t>
            </a:r>
            <a:r>
              <a:rPr kumimoji="0" sz="800" b="1" i="0" u="none" strike="noStrike" kern="1200" cap="none" spc="-50"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0" normalizeH="0" baseline="0" noProof="0" dirty="0">
                <a:ln>
                  <a:noFill/>
                </a:ln>
                <a:solidFill>
                  <a:srgbClr val="44546A"/>
                </a:solidFill>
                <a:effectLst/>
                <a:uLnTx/>
                <a:uFillTx/>
                <a:latin typeface="Arial"/>
                <a:ea typeface="+mn-ea"/>
                <a:cs typeface="Arial"/>
                <a:sym typeface="Arial"/>
              </a:rPr>
              <a:t>(no</a:t>
            </a:r>
            <a:r>
              <a:rPr kumimoji="0" sz="800" b="1" i="0" u="none" strike="noStrike" kern="1200" cap="none" spc="-45" normalizeH="0" baseline="0" noProof="0" dirty="0">
                <a:ln>
                  <a:noFill/>
                </a:ln>
                <a:solidFill>
                  <a:srgbClr val="44546A"/>
                </a:solidFill>
                <a:effectLst/>
                <a:uLnTx/>
                <a:uFillTx/>
                <a:latin typeface="Arial"/>
                <a:ea typeface="+mn-ea"/>
                <a:cs typeface="Arial"/>
                <a:sym typeface="Arial"/>
              </a:rPr>
              <a:t> </a:t>
            </a:r>
            <a:r>
              <a:rPr kumimoji="0" sz="800" b="1" i="0" u="none" strike="noStrike" kern="1200" cap="none" spc="-5" normalizeH="0" baseline="0" noProof="0" dirty="0">
                <a:ln>
                  <a:noFill/>
                </a:ln>
                <a:solidFill>
                  <a:srgbClr val="44546A"/>
                </a:solidFill>
                <a:effectLst/>
                <a:uLnTx/>
                <a:uFillTx/>
                <a:latin typeface="Arial"/>
                <a:ea typeface="+mn-ea"/>
                <a:cs typeface="Arial"/>
                <a:sym typeface="Arial"/>
              </a:rPr>
              <a:t>pCR)</a:t>
            </a:r>
            <a:endParaRPr kumimoji="0" sz="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74" name="object 136"/>
          <p:cNvSpPr txBox="1"/>
          <p:nvPr/>
        </p:nvSpPr>
        <p:spPr>
          <a:xfrm>
            <a:off x="9720663" y="3257706"/>
            <a:ext cx="121729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05B0F0"/>
                </a:solidFill>
                <a:effectLst/>
                <a:uLnTx/>
                <a:uFillTx/>
                <a:latin typeface="Arial"/>
                <a:ea typeface="+mn-ea"/>
                <a:cs typeface="Arial"/>
                <a:sym typeface="Arial"/>
              </a:rPr>
              <a:t>Median</a:t>
            </a:r>
            <a:r>
              <a:rPr kumimoji="0" sz="1000" b="1" i="0" u="none" strike="noStrike" kern="1200" cap="none" spc="-45" normalizeH="0" baseline="0" noProof="0" dirty="0">
                <a:ln>
                  <a:noFill/>
                </a:ln>
                <a:solidFill>
                  <a:srgbClr val="05B0F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05B0F0"/>
                </a:solidFill>
                <a:effectLst/>
                <a:uLnTx/>
                <a:uFillTx/>
                <a:latin typeface="Arial"/>
                <a:ea typeface="+mn-ea"/>
                <a:cs typeface="Arial"/>
                <a:sym typeface="Arial"/>
              </a:rPr>
              <a:t>not</a:t>
            </a:r>
            <a:r>
              <a:rPr kumimoji="0" sz="1000" b="1" i="0" u="none" strike="noStrike" kern="1200" cap="none" spc="-40" normalizeH="0" baseline="0" noProof="0" dirty="0">
                <a:ln>
                  <a:noFill/>
                </a:ln>
                <a:solidFill>
                  <a:srgbClr val="05B0F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05B0F0"/>
                </a:solidFill>
                <a:effectLst/>
                <a:uLnTx/>
                <a:uFillTx/>
                <a:latin typeface="Arial"/>
                <a:ea typeface="+mn-ea"/>
                <a:cs typeface="Arial"/>
                <a:sym typeface="Arial"/>
              </a:rPr>
              <a:t>reached</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75" name="object 137"/>
          <p:cNvSpPr txBox="1"/>
          <p:nvPr/>
        </p:nvSpPr>
        <p:spPr>
          <a:xfrm>
            <a:off x="9903145" y="3599338"/>
            <a:ext cx="123888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05B0F0"/>
                </a:solidFill>
                <a:effectLst/>
                <a:uLnTx/>
                <a:uFillTx/>
                <a:latin typeface="Arial"/>
                <a:ea typeface="+mn-ea"/>
                <a:cs typeface="Arial"/>
                <a:sym typeface="Arial"/>
              </a:rPr>
              <a:t>Median</a:t>
            </a:r>
            <a:r>
              <a:rPr kumimoji="0" sz="1000" b="1" i="0" u="none" strike="noStrike" kern="1200" cap="none" spc="-45" normalizeH="0" baseline="0" noProof="0" dirty="0">
                <a:ln>
                  <a:noFill/>
                </a:ln>
                <a:solidFill>
                  <a:srgbClr val="05B0F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05B0F0"/>
                </a:solidFill>
                <a:effectLst/>
                <a:uLnTx/>
                <a:uFillTx/>
                <a:latin typeface="Arial"/>
                <a:ea typeface="+mn-ea"/>
                <a:cs typeface="Arial"/>
                <a:sym typeface="Arial"/>
              </a:rPr>
              <a:t>26.6</a:t>
            </a:r>
            <a:r>
              <a:rPr kumimoji="0" sz="1000" b="1" i="0" u="none" strike="noStrike" kern="1200" cap="none" spc="-40" normalizeH="0" baseline="0" noProof="0" dirty="0">
                <a:ln>
                  <a:noFill/>
                </a:ln>
                <a:solidFill>
                  <a:srgbClr val="05B0F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05B0F0"/>
                </a:solidFill>
                <a:effectLst/>
                <a:uLnTx/>
                <a:uFillTx/>
                <a:latin typeface="Arial"/>
                <a:ea typeface="+mn-ea"/>
                <a:cs typeface="Arial"/>
                <a:sym typeface="Arial"/>
              </a:rPr>
              <a:t>months</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76" name="object 138"/>
          <p:cNvSpPr txBox="1"/>
          <p:nvPr/>
        </p:nvSpPr>
        <p:spPr>
          <a:xfrm>
            <a:off x="9830391" y="2812284"/>
            <a:ext cx="121729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FF0000"/>
                </a:solidFill>
                <a:effectLst/>
                <a:uLnTx/>
                <a:uFillTx/>
                <a:latin typeface="Arial"/>
                <a:ea typeface="+mn-ea"/>
                <a:cs typeface="Arial"/>
                <a:sym typeface="Arial"/>
              </a:rPr>
              <a:t>Median</a:t>
            </a:r>
            <a:r>
              <a:rPr kumimoji="0" sz="1000" b="1" i="0" u="none" strike="noStrike" kern="1200" cap="none" spc="-45" normalizeH="0" baseline="0" noProof="0" dirty="0">
                <a:ln>
                  <a:noFill/>
                </a:ln>
                <a:solidFill>
                  <a:srgbClr val="FF000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FF0000"/>
                </a:solidFill>
                <a:effectLst/>
                <a:uLnTx/>
                <a:uFillTx/>
                <a:latin typeface="Arial"/>
                <a:ea typeface="+mn-ea"/>
                <a:cs typeface="Arial"/>
                <a:sym typeface="Arial"/>
              </a:rPr>
              <a:t>not</a:t>
            </a:r>
            <a:r>
              <a:rPr kumimoji="0" sz="1000" b="1" i="0" u="none" strike="noStrike" kern="1200" cap="none" spc="-40" normalizeH="0" baseline="0" noProof="0" dirty="0">
                <a:ln>
                  <a:noFill/>
                </a:ln>
                <a:solidFill>
                  <a:srgbClr val="FF000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FF0000"/>
                </a:solidFill>
                <a:effectLst/>
                <a:uLnTx/>
                <a:uFillTx/>
                <a:latin typeface="Arial"/>
                <a:ea typeface="+mn-ea"/>
                <a:cs typeface="Arial"/>
                <a:sym typeface="Arial"/>
              </a:rPr>
              <a:t>reached</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77" name="object 139"/>
          <p:cNvSpPr txBox="1"/>
          <p:nvPr/>
        </p:nvSpPr>
        <p:spPr>
          <a:xfrm>
            <a:off x="8669405" y="3891370"/>
            <a:ext cx="2837180" cy="510540"/>
          </a:xfrm>
          <a:prstGeom prst="rect">
            <a:avLst/>
          </a:prstGeom>
        </p:spPr>
        <p:txBody>
          <a:bodyPr vert="horz" wrap="square" lIns="0" tIns="22225" rIns="0" bIns="0" rtlCol="0">
            <a:spAutoFit/>
          </a:bodyPr>
          <a:lstStyle/>
          <a:p>
            <a:pPr marL="871219" marR="0" lvl="0" indent="0" algn="l" defTabSz="914400" rtl="0" eaLnBrk="1" fontAlgn="auto" latinLnBrk="0" hangingPunct="1">
              <a:lnSpc>
                <a:spcPct val="100000"/>
              </a:lnSpc>
              <a:spcBef>
                <a:spcPts val="175"/>
              </a:spcBef>
              <a:spcAft>
                <a:spcPts val="0"/>
              </a:spcAft>
              <a:buClrTx/>
              <a:buSzTx/>
              <a:buFontTx/>
              <a:buNone/>
              <a:tabLst/>
              <a:defRPr/>
            </a:pPr>
            <a:r>
              <a:rPr kumimoji="0" sz="1000" b="1" i="0" u="none" strike="noStrike" kern="1200" cap="none" spc="0" normalizeH="0" baseline="0" noProof="0" dirty="0">
                <a:ln>
                  <a:noFill/>
                </a:ln>
                <a:solidFill>
                  <a:srgbClr val="FF0000"/>
                </a:solidFill>
                <a:effectLst/>
                <a:uLnTx/>
                <a:uFillTx/>
                <a:latin typeface="Arial"/>
                <a:ea typeface="+mn-ea"/>
                <a:cs typeface="Arial"/>
                <a:sym typeface="Arial"/>
              </a:rPr>
              <a:t>Median</a:t>
            </a:r>
            <a:r>
              <a:rPr kumimoji="0" sz="1000" b="1" i="0" u="none" strike="noStrike" kern="1200" cap="none" spc="-35" normalizeH="0" baseline="0" noProof="0" dirty="0">
                <a:ln>
                  <a:noFill/>
                </a:ln>
                <a:solidFill>
                  <a:srgbClr val="FF000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FF0000"/>
                </a:solidFill>
                <a:effectLst/>
                <a:uLnTx/>
                <a:uFillTx/>
                <a:latin typeface="Arial"/>
                <a:ea typeface="+mn-ea"/>
                <a:cs typeface="Arial"/>
                <a:sym typeface="Arial"/>
              </a:rPr>
              <a:t>18.4</a:t>
            </a:r>
            <a:r>
              <a:rPr kumimoji="0" sz="1000" b="1" i="0" u="none" strike="noStrike" kern="1200" cap="none" spc="-35" normalizeH="0" baseline="0" noProof="0" dirty="0">
                <a:ln>
                  <a:noFill/>
                </a:ln>
                <a:solidFill>
                  <a:srgbClr val="FF0000"/>
                </a:solidFill>
                <a:effectLst/>
                <a:uLnTx/>
                <a:uFillTx/>
                <a:latin typeface="Arial"/>
                <a:ea typeface="+mn-ea"/>
                <a:cs typeface="Arial"/>
                <a:sym typeface="Arial"/>
              </a:rPr>
              <a:t> </a:t>
            </a:r>
            <a:r>
              <a:rPr kumimoji="0" sz="1000" b="1" i="0" u="none" strike="noStrike" kern="1200" cap="none" spc="-5" normalizeH="0" baseline="0" noProof="0" dirty="0">
                <a:ln>
                  <a:noFill/>
                </a:ln>
                <a:solidFill>
                  <a:srgbClr val="FF0000"/>
                </a:solidFill>
                <a:effectLst/>
                <a:uLnTx/>
                <a:uFillTx/>
                <a:latin typeface="Arial"/>
                <a:ea typeface="+mn-ea"/>
                <a:cs typeface="Arial"/>
                <a:sym typeface="Arial"/>
              </a:rPr>
              <a:t>months</a:t>
            </a:r>
            <a:endParaRPr kumimoji="0" sz="1000" b="0" i="0" u="none" strike="noStrike" kern="1200" cap="none" spc="0" normalizeH="0" baseline="0" noProof="0">
              <a:ln>
                <a:noFill/>
              </a:ln>
              <a:solidFill>
                <a:prstClr val="black"/>
              </a:solidFill>
              <a:effectLst/>
              <a:uLnTx/>
              <a:uFillTx/>
              <a:latin typeface="Arial"/>
              <a:ea typeface="+mn-ea"/>
              <a:cs typeface="Arial"/>
              <a:sym typeface="Arial"/>
            </a:endParaRPr>
          </a:p>
          <a:p>
            <a:pPr marL="12700" marR="5080" lvl="0" indent="0" algn="l" defTabSz="914400" rtl="0" eaLnBrk="1" fontAlgn="auto" latinLnBrk="0" hangingPunct="1">
              <a:lnSpc>
                <a:spcPts val="1200"/>
              </a:lnSpc>
              <a:spcBef>
                <a:spcPts val="175"/>
              </a:spcBef>
              <a:spcAft>
                <a:spcPts val="0"/>
              </a:spcAft>
              <a:buClrTx/>
              <a:buSzTx/>
              <a:buFontTx/>
              <a:buNone/>
              <a:tabLst/>
              <a:defRPr/>
            </a:pPr>
            <a:r>
              <a:rPr kumimoji="0" sz="1050" b="1" i="0" u="none" strike="noStrike" kern="1200" cap="none" spc="-5" normalizeH="0" baseline="0" noProof="0" dirty="0">
                <a:ln>
                  <a:noFill/>
                </a:ln>
                <a:solidFill>
                  <a:srgbClr val="44546A"/>
                </a:solidFill>
                <a:effectLst/>
                <a:uLnTx/>
                <a:uFillTx/>
                <a:latin typeface="Arial"/>
                <a:ea typeface="+mn-ea"/>
                <a:cs typeface="Arial"/>
                <a:sym typeface="Arial"/>
              </a:rPr>
              <a:t>EFS HR </a:t>
            </a:r>
            <a:r>
              <a:rPr kumimoji="0" sz="1050" b="1" i="0" u="none" strike="noStrike" kern="1200" cap="none" spc="0" normalizeH="0" baseline="0" noProof="0" dirty="0">
                <a:ln>
                  <a:noFill/>
                </a:ln>
                <a:solidFill>
                  <a:srgbClr val="44546A"/>
                </a:solidFill>
                <a:effectLst/>
                <a:uLnTx/>
                <a:uFillTx/>
                <a:latin typeface="Arial"/>
                <a:ea typeface="+mn-ea"/>
                <a:cs typeface="Arial"/>
                <a:sym typeface="Arial"/>
              </a:rPr>
              <a:t>(nivo + </a:t>
            </a:r>
            <a:r>
              <a:rPr kumimoji="0" sz="1050" b="1" i="0" u="none" strike="noStrike" kern="1200" cap="none" spc="-5" normalizeH="0" baseline="0" noProof="0" dirty="0">
                <a:ln>
                  <a:noFill/>
                </a:ln>
                <a:solidFill>
                  <a:srgbClr val="44546A"/>
                </a:solidFill>
                <a:effectLst/>
                <a:uLnTx/>
                <a:uFillTx/>
                <a:latin typeface="Arial"/>
                <a:ea typeface="+mn-ea"/>
                <a:cs typeface="Arial"/>
                <a:sym typeface="Arial"/>
              </a:rPr>
              <a:t>chemo pCR vs no pCR)=0.13 </a:t>
            </a:r>
            <a:r>
              <a:rPr kumimoji="0" sz="1050" b="1" i="0" u="none" strike="noStrike" kern="1200" cap="none" spc="-280" normalizeH="0" baseline="0" noProof="0" dirty="0">
                <a:ln>
                  <a:noFill/>
                </a:ln>
                <a:solidFill>
                  <a:srgbClr val="44546A"/>
                </a:solidFill>
                <a:effectLst/>
                <a:uLnTx/>
                <a:uFillTx/>
                <a:latin typeface="Arial"/>
                <a:ea typeface="+mn-ea"/>
                <a:cs typeface="Arial"/>
                <a:sym typeface="Arial"/>
              </a:rPr>
              <a:t> </a:t>
            </a:r>
            <a:r>
              <a:rPr kumimoji="0" sz="1050" b="1" i="0" u="none" strike="noStrike" kern="1200" cap="none" spc="0" normalizeH="0" baseline="0" noProof="0" dirty="0">
                <a:ln>
                  <a:noFill/>
                </a:ln>
                <a:solidFill>
                  <a:srgbClr val="44546A"/>
                </a:solidFill>
                <a:effectLst/>
                <a:uLnTx/>
                <a:uFillTx/>
                <a:latin typeface="Arial"/>
                <a:ea typeface="+mn-ea"/>
                <a:cs typeface="Arial"/>
                <a:sym typeface="Arial"/>
              </a:rPr>
              <a:t>(95%</a:t>
            </a:r>
            <a:r>
              <a:rPr kumimoji="0" sz="1050" b="1" i="0" u="none" strike="noStrike" kern="1200" cap="none" spc="-10" normalizeH="0" baseline="0" noProof="0" dirty="0">
                <a:ln>
                  <a:noFill/>
                </a:ln>
                <a:solidFill>
                  <a:srgbClr val="44546A"/>
                </a:solidFill>
                <a:effectLst/>
                <a:uLnTx/>
                <a:uFillTx/>
                <a:latin typeface="Arial"/>
                <a:ea typeface="+mn-ea"/>
                <a:cs typeface="Arial"/>
                <a:sym typeface="Arial"/>
              </a:rPr>
              <a:t> </a:t>
            </a:r>
            <a:r>
              <a:rPr kumimoji="0" sz="1050" b="1" i="0" u="none" strike="noStrike" kern="1200" cap="none" spc="-5" normalizeH="0" baseline="0" noProof="0" dirty="0">
                <a:ln>
                  <a:noFill/>
                </a:ln>
                <a:solidFill>
                  <a:srgbClr val="44546A"/>
                </a:solidFill>
                <a:effectLst/>
                <a:uLnTx/>
                <a:uFillTx/>
                <a:latin typeface="Arial"/>
                <a:ea typeface="+mn-ea"/>
                <a:cs typeface="Arial"/>
                <a:sym typeface="Arial"/>
              </a:rPr>
              <a:t>CI 0.05–0.37)</a:t>
            </a:r>
            <a:endParaRPr kumimoji="0" sz="1050" b="0" i="0" u="none" strike="noStrike" kern="120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3630573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919D1-2A52-9D45-B368-0AC2E221C870}" type="slidenum">
              <a:rPr kumimoji="0" lang="it-IT"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 name="Google Shape;172;p4"/>
          <p:cNvSpPr txBox="1">
            <a:spLocks noGrp="1"/>
          </p:cNvSpPr>
          <p:nvPr/>
        </p:nvSpPr>
        <p:spPr>
          <a:xfrm>
            <a:off x="636095" y="1015533"/>
            <a:ext cx="9721296" cy="487363"/>
          </a:xfrm>
          <a:prstGeom prst="rect">
            <a:avLst/>
          </a:prstGeom>
          <a:noFill/>
          <a:ln>
            <a:noFill/>
          </a:ln>
        </p:spPr>
        <p:txBody>
          <a:bodyPr spcFirstLastPara="1" vert="horz" wrap="square" lIns="91425" tIns="45700" rIns="91425" bIns="45700" rtlCol="0" anchor="t" anchorCtr="0">
            <a:noAutofit/>
          </a:bodyPr>
          <a:lstStyle>
            <a:lvl1pPr marL="457200" lvl="0" indent="-228600" algn="l" defTabSz="914400" rtl="0" eaLnBrk="1" latinLnBrk="0" hangingPunct="1">
              <a:lnSpc>
                <a:spcPct val="90000"/>
              </a:lnSpc>
              <a:spcBef>
                <a:spcPts val="1000"/>
              </a:spcBef>
              <a:spcAft>
                <a:spcPts val="0"/>
              </a:spcAft>
              <a:buClr>
                <a:schemeClr val="accent2"/>
              </a:buClr>
              <a:buSzPts val="2200"/>
              <a:buFont typeface="Arial"/>
              <a:buNone/>
              <a:defRPr sz="2200" b="0" i="0" kern="1200">
                <a:solidFill>
                  <a:schemeClr val="accent2"/>
                </a:solidFill>
                <a:latin typeface="Arial" panose="020B0604020202020204" pitchFamily="34" charset="0"/>
                <a:ea typeface="+mn-ea"/>
                <a:cs typeface="Arial" panose="020B0604020202020204" pitchFamily="34" charset="0"/>
              </a:defRPr>
            </a:lvl1pPr>
            <a:lvl2pPr marL="914400" lvl="1" indent="-228600" algn="l" defTabSz="914400" rtl="0" eaLnBrk="1" latinLnBrk="0" hangingPunct="1">
              <a:lnSpc>
                <a:spcPct val="90000"/>
              </a:lnSpc>
              <a:spcBef>
                <a:spcPts val="500"/>
              </a:spcBef>
              <a:spcAft>
                <a:spcPts val="0"/>
              </a:spcAft>
              <a:buClr>
                <a:schemeClr val="dk2"/>
              </a:buClr>
              <a:buSzPts val="1800"/>
              <a:buFontTx/>
              <a:buNone/>
              <a:defRPr sz="2400" b="0" i="0" kern="1200">
                <a:solidFill>
                  <a:schemeClr val="tx2"/>
                </a:solidFill>
                <a:latin typeface="Arial" panose="020B0604020202020204" pitchFamily="34" charset="0"/>
                <a:ea typeface="+mn-ea"/>
                <a:cs typeface="Arial" panose="020B0604020202020204" pitchFamily="34" charset="0"/>
              </a:defRPr>
            </a:lvl2pPr>
            <a:lvl3pPr marL="1371600" lvl="2" indent="-228600" algn="l" defTabSz="914400" rtl="0" eaLnBrk="1" latinLnBrk="0" hangingPunct="1">
              <a:lnSpc>
                <a:spcPct val="90000"/>
              </a:lnSpc>
              <a:spcBef>
                <a:spcPts val="500"/>
              </a:spcBef>
              <a:spcAft>
                <a:spcPts val="0"/>
              </a:spcAft>
              <a:buClr>
                <a:schemeClr val="dk2"/>
              </a:buClr>
              <a:buSzPts val="1800"/>
              <a:buFontTx/>
              <a:buNone/>
              <a:defRPr sz="2000" b="0" i="0" kern="1200">
                <a:solidFill>
                  <a:schemeClr val="tx2"/>
                </a:solidFill>
                <a:latin typeface="Arial" panose="020B0604020202020204" pitchFamily="34" charset="0"/>
                <a:ea typeface="+mn-ea"/>
                <a:cs typeface="Arial" panose="020B0604020202020204" pitchFamily="34" charset="0"/>
              </a:defRPr>
            </a:lvl3pPr>
            <a:lvl4pPr marL="1828800" lvl="3" indent="-228600" algn="l" defTabSz="914400" rtl="0" eaLnBrk="1" latinLnBrk="0" hangingPunct="1">
              <a:lnSpc>
                <a:spcPct val="90000"/>
              </a:lnSpc>
              <a:spcBef>
                <a:spcPts val="500"/>
              </a:spcBef>
              <a:spcAft>
                <a:spcPts val="0"/>
              </a:spcAft>
              <a:buClr>
                <a:schemeClr val="dk2"/>
              </a:buClr>
              <a:buSzPts val="1800"/>
              <a:buFontTx/>
              <a:buNone/>
              <a:defRPr sz="1800" b="0" i="0" kern="1200">
                <a:solidFill>
                  <a:schemeClr val="tx2"/>
                </a:solidFill>
                <a:latin typeface="Arial" panose="020B0604020202020204" pitchFamily="34" charset="0"/>
                <a:ea typeface="+mn-ea"/>
                <a:cs typeface="Arial" panose="020B0604020202020204" pitchFamily="34" charset="0"/>
              </a:defRPr>
            </a:lvl4pPr>
            <a:lvl5pPr marL="2286000" lvl="4" indent="-228600" algn="l" defTabSz="914400" rtl="0" eaLnBrk="1" latinLnBrk="0" hangingPunct="1">
              <a:lnSpc>
                <a:spcPct val="90000"/>
              </a:lnSpc>
              <a:spcBef>
                <a:spcPts val="500"/>
              </a:spcBef>
              <a:spcAft>
                <a:spcPts val="0"/>
              </a:spcAft>
              <a:buClr>
                <a:schemeClr val="dk2"/>
              </a:buClr>
              <a:buSzPts val="1800"/>
              <a:buFontTx/>
              <a:buNone/>
              <a:defRPr sz="1800" b="0" i="0" kern="1200">
                <a:solidFill>
                  <a:schemeClr val="tx2"/>
                </a:solidFill>
                <a:latin typeface="Arial" panose="020B0604020202020204" pitchFamily="34" charset="0"/>
                <a:ea typeface="+mn-ea"/>
                <a:cs typeface="Arial" panose="020B0604020202020204" pitchFamily="34" charset="0"/>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BC36F0"/>
              </a:buClr>
              <a:buSzPts val="2200"/>
              <a:buFont typeface="Arial"/>
              <a:buNone/>
              <a:tabLst/>
              <a:defRPr/>
            </a:pPr>
            <a:r>
              <a:rPr kumimoji="0" lang="en-GB" sz="2200" b="0" i="0" u="none" strike="noStrike" kern="1200" cap="none" spc="0" normalizeH="0" baseline="0" noProof="0" dirty="0">
                <a:ln>
                  <a:noFill/>
                </a:ln>
                <a:solidFill>
                  <a:srgbClr val="BC36F0"/>
                </a:solidFill>
                <a:effectLst/>
                <a:uLnTx/>
                <a:uFillTx/>
                <a:latin typeface="Arial" panose="020B0604020202020204" pitchFamily="34" charset="0"/>
                <a:ea typeface="+mn-ea"/>
                <a:cs typeface="Arial" panose="020B0604020202020204" pitchFamily="34" charset="0"/>
              </a:rPr>
              <a:t> </a:t>
            </a:r>
            <a:endParaRPr kumimoji="0" sz="2200" b="0" i="0" u="none" strike="noStrike" kern="1200" cap="none" spc="0" normalizeH="0" baseline="0" noProof="0" dirty="0">
              <a:ln>
                <a:noFill/>
              </a:ln>
              <a:solidFill>
                <a:srgbClr val="BC36F0"/>
              </a:solidFill>
              <a:effectLst/>
              <a:uLnTx/>
              <a:uFillTx/>
              <a:latin typeface="Arial" panose="020B0604020202020204" pitchFamily="34" charset="0"/>
              <a:ea typeface="+mn-ea"/>
              <a:cs typeface="Arial" panose="020B0604020202020204" pitchFamily="34" charset="0"/>
            </a:endParaRPr>
          </a:p>
        </p:txBody>
      </p:sp>
      <p:sp>
        <p:nvSpPr>
          <p:cNvPr id="5" name="Google Shape;174;p4"/>
          <p:cNvSpPr txBox="1">
            <a:spLocks noGrp="1"/>
          </p:cNvSpPr>
          <p:nvPr/>
        </p:nvSpPr>
        <p:spPr>
          <a:xfrm>
            <a:off x="636095" y="444658"/>
            <a:ext cx="9739048" cy="727200"/>
          </a:xfrm>
          <a:prstGeom prst="rect">
            <a:avLst/>
          </a:prstGeom>
          <a:noFill/>
          <a:ln>
            <a:noFill/>
          </a:ln>
        </p:spPr>
        <p:txBody>
          <a:bodyPr spcFirstLastPara="1" vert="horz" wrap="square" lIns="91425" tIns="45700" rIns="91425" bIns="45700" rtlCol="0" anchor="t" anchorCtr="0">
            <a:noAutofit/>
          </a:bodyPr>
          <a:lstStyle>
            <a:lvl1pPr lvl="0" algn="l" defTabSz="914400" rtl="0" eaLnBrk="1" latinLnBrk="0" hangingPunct="1">
              <a:lnSpc>
                <a:spcPct val="90000"/>
              </a:lnSpc>
              <a:spcBef>
                <a:spcPts val="0"/>
              </a:spcBef>
              <a:spcAft>
                <a:spcPts val="0"/>
              </a:spcAft>
              <a:buClr>
                <a:schemeClr val="accent1"/>
              </a:buClr>
              <a:buSzPts val="1800"/>
              <a:buNone/>
              <a:defRPr sz="2800" b="0" i="0" kern="1200">
                <a:solidFill>
                  <a:schemeClr val="accent1"/>
                </a:solidFill>
                <a:latin typeface="Arial" panose="020B0604020202020204" pitchFamily="34" charset="0"/>
                <a:ea typeface="+mj-ea"/>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7D0096"/>
              </a:buClr>
              <a:buSzPts val="2800"/>
              <a:buFont typeface="Arial"/>
              <a:buNone/>
              <a:tabLst/>
              <a:defRPr/>
            </a:pPr>
            <a:r>
              <a:rPr kumimoji="0" lang="en-GB" sz="2800" b="1" i="0" u="none" strike="noStrike" kern="1200" cap="none" spc="0" normalizeH="0" baseline="0" noProof="0" dirty="0">
                <a:ln>
                  <a:noFill/>
                </a:ln>
                <a:solidFill>
                  <a:srgbClr val="006666"/>
                </a:solidFill>
                <a:effectLst/>
                <a:uLnTx/>
                <a:uFillTx/>
                <a:latin typeface="Arial" panose="020B0604020202020204" pitchFamily="34" charset="0"/>
                <a:ea typeface="+mj-ea"/>
                <a:cs typeface="Arial" panose="020B0604020202020204" pitchFamily="34" charset="0"/>
              </a:rPr>
              <a:t>Value of new approaches for patients with lung cancer</a:t>
            </a:r>
            <a:endParaRPr kumimoji="0" sz="2800" b="1" i="0" u="none" strike="noStrike" kern="1200" cap="none" spc="0" normalizeH="0" baseline="0" noProof="0" dirty="0">
              <a:ln>
                <a:noFill/>
              </a:ln>
              <a:solidFill>
                <a:srgbClr val="006666"/>
              </a:solidFill>
              <a:effectLst/>
              <a:uLnTx/>
              <a:uFillTx/>
              <a:latin typeface="Arial" panose="020B0604020202020204" pitchFamily="34" charset="0"/>
              <a:ea typeface="+mj-ea"/>
              <a:cs typeface="Arial" panose="020B0604020202020204" pitchFamily="34" charset="0"/>
            </a:endParaRPr>
          </a:p>
        </p:txBody>
      </p:sp>
      <p:sp>
        <p:nvSpPr>
          <p:cNvPr id="6" name="Google Shape;175;p4"/>
          <p:cNvSpPr>
            <a:spLocks noGrp="1"/>
          </p:cNvSpPr>
          <p:nvPr/>
        </p:nvSpPr>
        <p:spPr>
          <a:xfrm>
            <a:off x="635794" y="5571428"/>
            <a:ext cx="10920413" cy="841913"/>
          </a:xfrm>
          <a:prstGeom prst="roundRect">
            <a:avLst>
              <a:gd name="adj" fmla="val 16667"/>
            </a:avLst>
          </a:prstGeom>
          <a:noFill/>
          <a:ln w="25400" cap="flat" cmpd="sng">
            <a:solidFill>
              <a:schemeClr val="accent3"/>
            </a:solidFill>
            <a:prstDash val="solid"/>
            <a:round/>
            <a:headEnd type="none" w="sm" len="sm"/>
            <a:tailEnd type="none" w="sm" len="sm"/>
          </a:ln>
        </p:spPr>
        <p:txBody>
          <a:bodyPr spcFirstLastPara="1" vert="horz" wrap="square" lIns="72000" tIns="72000" rIns="72000" bIns="72000" rtlCol="0" anchor="t" anchorCtr="0">
            <a:spAutoFit/>
          </a:bodyPr>
          <a:lstStyle>
            <a:lvl1pPr marL="457200" lvl="0" indent="-228600" algn="l" defTabSz="914400" rtl="0" eaLnBrk="1" latinLnBrk="0" hangingPunct="1">
              <a:lnSpc>
                <a:spcPct val="90000"/>
              </a:lnSpc>
              <a:spcBef>
                <a:spcPts val="1000"/>
              </a:spcBef>
              <a:spcAft>
                <a:spcPts val="0"/>
              </a:spcAft>
              <a:buClr>
                <a:schemeClr val="dk2"/>
              </a:buClr>
              <a:buSzPts val="1400"/>
              <a:buFont typeface="Arial"/>
              <a:buNone/>
              <a:defRPr sz="1400" b="0" i="0" kern="1200">
                <a:solidFill>
                  <a:schemeClr val="tx2"/>
                </a:solidFill>
                <a:latin typeface="Arial" panose="020B0604020202020204" pitchFamily="34" charset="0"/>
                <a:ea typeface="+mn-ea"/>
                <a:cs typeface="Arial" panose="020B0604020202020204" pitchFamily="34" charset="0"/>
              </a:defRPr>
            </a:lvl1pPr>
            <a:lvl2pPr marL="914400" lvl="1" indent="-228600" algn="l" defTabSz="914400" rtl="0" eaLnBrk="1" latinLnBrk="0" hangingPunct="1">
              <a:lnSpc>
                <a:spcPct val="90000"/>
              </a:lnSpc>
              <a:spcBef>
                <a:spcPts val="600"/>
              </a:spcBef>
              <a:spcAft>
                <a:spcPts val="0"/>
              </a:spcAft>
              <a:buClr>
                <a:schemeClr val="dk2"/>
              </a:buClr>
              <a:buSzPts val="1200"/>
              <a:buFont typeface="Arial"/>
              <a:buNone/>
              <a:defRPr sz="1200" b="0" i="0" kern="1200">
                <a:solidFill>
                  <a:schemeClr val="tx2"/>
                </a:solidFill>
                <a:latin typeface="Arial" panose="020B0604020202020204" pitchFamily="34" charset="0"/>
                <a:ea typeface="+mn-ea"/>
                <a:cs typeface="Arial" panose="020B0604020202020204" pitchFamily="34" charset="0"/>
              </a:defRPr>
            </a:lvl2pPr>
            <a:lvl3pPr marL="1371600" lvl="2" indent="-228600" algn="l" defTabSz="914400" rtl="0" eaLnBrk="1" latinLnBrk="0" hangingPunct="1">
              <a:lnSpc>
                <a:spcPct val="90000"/>
              </a:lnSpc>
              <a:spcBef>
                <a:spcPts val="600"/>
              </a:spcBef>
              <a:spcAft>
                <a:spcPts val="0"/>
              </a:spcAft>
              <a:buClr>
                <a:schemeClr val="dk2"/>
              </a:buClr>
              <a:buSzPts val="1200"/>
              <a:buFont typeface="Arial"/>
              <a:buNone/>
              <a:defRPr sz="1200" b="0" i="0" kern="1200">
                <a:solidFill>
                  <a:schemeClr val="tx2"/>
                </a:solidFill>
                <a:latin typeface="Arial" panose="020B0604020202020204" pitchFamily="34" charset="0"/>
                <a:ea typeface="+mn-ea"/>
                <a:cs typeface="Arial" panose="020B0604020202020204" pitchFamily="34" charset="0"/>
              </a:defRPr>
            </a:lvl3pPr>
            <a:lvl4pPr marL="1828800" lvl="3" indent="-228600" algn="l" defTabSz="914400" rtl="0" eaLnBrk="1" latinLnBrk="0" hangingPunct="1">
              <a:lnSpc>
                <a:spcPct val="90000"/>
              </a:lnSpc>
              <a:spcBef>
                <a:spcPts val="600"/>
              </a:spcBef>
              <a:spcAft>
                <a:spcPts val="0"/>
              </a:spcAft>
              <a:buClr>
                <a:schemeClr val="dk2"/>
              </a:buClr>
              <a:buSzPts val="1200"/>
              <a:buFont typeface="Arial"/>
              <a:buNone/>
              <a:defRPr sz="1200" b="0" i="0" kern="1200">
                <a:solidFill>
                  <a:schemeClr val="tx2"/>
                </a:solidFill>
                <a:latin typeface="Arial" panose="020B0604020202020204" pitchFamily="34" charset="0"/>
                <a:ea typeface="+mn-ea"/>
                <a:cs typeface="Arial" panose="020B0604020202020204" pitchFamily="34" charset="0"/>
              </a:defRPr>
            </a:lvl4pPr>
            <a:lvl5pPr marL="2286000" lvl="4" indent="-228600" algn="l" defTabSz="914400" rtl="0" eaLnBrk="1" latinLnBrk="0" hangingPunct="1">
              <a:lnSpc>
                <a:spcPct val="90000"/>
              </a:lnSpc>
              <a:spcBef>
                <a:spcPts val="600"/>
              </a:spcBef>
              <a:spcAft>
                <a:spcPts val="0"/>
              </a:spcAft>
              <a:buClr>
                <a:schemeClr val="dk2"/>
              </a:buClr>
              <a:buSzPts val="1200"/>
              <a:buFont typeface="Arial"/>
              <a:buNone/>
              <a:defRPr sz="1200" b="0" i="0" kern="1200">
                <a:solidFill>
                  <a:schemeClr val="tx2"/>
                </a:solidFill>
                <a:latin typeface="Arial" panose="020B0604020202020204" pitchFamily="34" charset="0"/>
                <a:ea typeface="+mn-ea"/>
                <a:cs typeface="Arial" panose="020B0604020202020204" pitchFamily="34" charset="0"/>
              </a:defRPr>
            </a:lvl5pPr>
            <a:lvl6pPr marL="2743200" lvl="5" indent="-342900" algn="l" defTabSz="914400" rtl="0" eaLnBrk="1" latinLnBrk="0" hangingPunct="1">
              <a:lnSpc>
                <a:spcPct val="90000"/>
              </a:lnSpc>
              <a:spcBef>
                <a:spcPts val="6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44546A"/>
              </a:buClr>
              <a:buSzPts val="2000"/>
              <a:buFont typeface="Arial"/>
              <a:buNone/>
              <a:tabLst/>
              <a:defRPr/>
            </a:pPr>
            <a:r>
              <a:rPr kumimoji="0" lang="en-GB" sz="20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For patients, innovative treatments represent more than medicine… </a:t>
            </a:r>
            <a:br>
              <a:rPr kumimoji="0" lang="en-GB" sz="20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br>
            <a:r>
              <a:rPr kumimoji="0" lang="en-GB" sz="2000" b="1" i="0" u="none" strike="noStrike" kern="1200" cap="none" spc="0" normalizeH="0" baseline="0" noProof="0" dirty="0">
                <a:ln>
                  <a:noFill/>
                </a:ln>
                <a:solidFill>
                  <a:srgbClr val="1482FA"/>
                </a:solidFill>
                <a:effectLst/>
                <a:uLnTx/>
                <a:uFillTx/>
                <a:latin typeface="Arial" panose="020B0604020202020204" pitchFamily="34" charset="0"/>
                <a:ea typeface="+mn-ea"/>
                <a:cs typeface="Arial" panose="020B0604020202020204" pitchFamily="34" charset="0"/>
              </a:rPr>
              <a:t>It’s hope until the next breakthrough treatment</a:t>
            </a:r>
            <a:endParaRPr kumimoji="0" sz="1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grpSp>
        <p:nvGrpSpPr>
          <p:cNvPr id="7" name="Google Shape;176;p4"/>
          <p:cNvGrpSpPr/>
          <p:nvPr/>
        </p:nvGrpSpPr>
        <p:grpSpPr>
          <a:xfrm>
            <a:off x="7910345" y="4104783"/>
            <a:ext cx="2807100" cy="1067700"/>
            <a:chOff x="7922250" y="4025250"/>
            <a:chExt cx="2807100" cy="1067700"/>
          </a:xfrm>
          <a:solidFill>
            <a:srgbClr val="C00000"/>
          </a:solidFill>
        </p:grpSpPr>
        <p:sp>
          <p:nvSpPr>
            <p:cNvPr id="57" name="Google Shape;177;p4"/>
            <p:cNvSpPr/>
            <p:nvPr/>
          </p:nvSpPr>
          <p:spPr>
            <a:xfrm>
              <a:off x="7922250" y="4025250"/>
              <a:ext cx="2807100" cy="1067700"/>
            </a:xfrm>
            <a:prstGeom prst="roundRect">
              <a:avLst>
                <a:gd name="adj" fmla="val 16667"/>
              </a:avLst>
            </a:prstGeom>
            <a:grpFill/>
            <a:ln w="2857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0000" marR="0" lvl="0" indent="0" algn="l" defTabSz="914400" rtl="0" eaLnBrk="1" fontAlgn="auto" latinLnBrk="0" hangingPunct="1">
                <a:lnSpc>
                  <a:spcPct val="150000"/>
                </a:lnSpc>
                <a:spcBef>
                  <a:spcPts val="1000"/>
                </a:spcBef>
                <a:spcAft>
                  <a:spcPts val="0"/>
                </a:spcAft>
                <a:buClr>
                  <a:srgbClr val="FFFFFF"/>
                </a:buClr>
                <a:buSzPts val="1600"/>
                <a:buFont typeface="Arial"/>
                <a:buNone/>
                <a:tabLst/>
                <a:defRPr/>
              </a:pPr>
              <a:r>
                <a:rPr kumimoji="0" lang="en-GB" sz="1600" b="1" i="0" u="none" strike="noStrike" kern="1200" cap="none" spc="0" normalizeH="0" baseline="0" noProof="0">
                  <a:ln>
                    <a:noFill/>
                  </a:ln>
                  <a:solidFill>
                    <a:srgbClr val="FFFFFF"/>
                  </a:solidFill>
                  <a:effectLst/>
                  <a:uLnTx/>
                  <a:uFillTx/>
                  <a:latin typeface="Arial"/>
                  <a:ea typeface="Arial"/>
                  <a:cs typeface="Arial"/>
                  <a:sym typeface="Arial"/>
                </a:rPr>
                <a:t>Better quality of life</a:t>
              </a:r>
              <a:endParaRPr kumimoji="0" sz="1600" b="1" i="0" u="none" strike="noStrike" kern="120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FFFFFF"/>
                </a:buClr>
                <a:buSzPts val="1600"/>
                <a:buFont typeface="Arial"/>
                <a:buNone/>
                <a:tabLst/>
                <a:defRPr/>
              </a:pPr>
              <a:r>
                <a:rPr kumimoji="0" lang="en-GB" sz="1600" b="1" i="0" u="none" strike="noStrike" kern="1200" cap="none" spc="0" normalizeH="0" baseline="0" noProof="0">
                  <a:ln>
                    <a:noFill/>
                  </a:ln>
                  <a:solidFill>
                    <a:srgbClr val="FFFFFF"/>
                  </a:solidFill>
                  <a:effectLst/>
                  <a:uLnTx/>
                  <a:uFillTx/>
                  <a:latin typeface="Arial"/>
                  <a:ea typeface="Arial"/>
                  <a:cs typeface="Arial"/>
                  <a:sym typeface="Arial"/>
                </a:rPr>
                <a:t>→ increasingly important</a:t>
              </a:r>
              <a:endParaRPr kumimoji="0" sz="1600" b="1"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58" name="Google Shape;178;p4"/>
            <p:cNvGrpSpPr/>
            <p:nvPr/>
          </p:nvGrpSpPr>
          <p:grpSpPr>
            <a:xfrm>
              <a:off x="8121014" y="4182655"/>
              <a:ext cx="382562" cy="420781"/>
              <a:chOff x="-4181207" y="1721953"/>
              <a:chExt cx="603504" cy="652070"/>
            </a:xfrm>
            <a:grpFill/>
          </p:grpSpPr>
          <p:sp>
            <p:nvSpPr>
              <p:cNvPr id="59" name="Google Shape;179;p4"/>
              <p:cNvSpPr/>
              <p:nvPr/>
            </p:nvSpPr>
            <p:spPr>
              <a:xfrm>
                <a:off x="-4071479" y="1721953"/>
                <a:ext cx="448056" cy="411480"/>
              </a:xfrm>
              <a:custGeom>
                <a:avLst/>
                <a:gdLst/>
                <a:ahLst/>
                <a:cxnLst/>
                <a:rect l="l" t="t" r="r" b="b"/>
                <a:pathLst>
                  <a:path w="448056" h="411480" extrusionOk="0">
                    <a:moveTo>
                      <a:pt x="196596" y="384962"/>
                    </a:moveTo>
                    <a:lnTo>
                      <a:pt x="196596" y="384962"/>
                    </a:lnTo>
                    <a:lnTo>
                      <a:pt x="227685" y="416966"/>
                    </a:lnTo>
                    <a:lnTo>
                      <a:pt x="259689" y="384962"/>
                    </a:lnTo>
                    <a:cubicBezTo>
                      <a:pt x="377647" y="280721"/>
                      <a:pt x="454457" y="211226"/>
                      <a:pt x="454457" y="124358"/>
                    </a:cubicBezTo>
                    <a:cubicBezTo>
                      <a:pt x="454457" y="54864"/>
                      <a:pt x="399593" y="0"/>
                      <a:pt x="329184" y="0"/>
                    </a:cubicBezTo>
                    <a:cubicBezTo>
                      <a:pt x="290779" y="0"/>
                      <a:pt x="252374" y="17374"/>
                      <a:pt x="226771" y="47549"/>
                    </a:cubicBezTo>
                    <a:cubicBezTo>
                      <a:pt x="202082" y="17374"/>
                      <a:pt x="163677" y="0"/>
                      <a:pt x="125273" y="0"/>
                    </a:cubicBezTo>
                    <a:cubicBezTo>
                      <a:pt x="54864" y="0"/>
                      <a:pt x="0" y="53950"/>
                      <a:pt x="0" y="124358"/>
                    </a:cubicBezTo>
                    <a:cubicBezTo>
                      <a:pt x="1829" y="211226"/>
                      <a:pt x="78638" y="280721"/>
                      <a:pt x="196596" y="384962"/>
                    </a:cubicBezTo>
                    <a:lnTo>
                      <a:pt x="196596" y="384962"/>
                    </a:lnTo>
                    <a:close/>
                  </a:path>
                </a:pathLst>
              </a:custGeom>
              <a:grpFill/>
              <a:ln>
                <a:solidFill>
                  <a:srgbClr val="C00000"/>
                </a:solid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0" name="Google Shape;180;p4"/>
              <p:cNvSpPr/>
              <p:nvPr/>
            </p:nvSpPr>
            <p:spPr>
              <a:xfrm>
                <a:off x="-4181207" y="2172855"/>
                <a:ext cx="603504" cy="201168"/>
              </a:xfrm>
              <a:custGeom>
                <a:avLst/>
                <a:gdLst/>
                <a:ahLst/>
                <a:cxnLst/>
                <a:rect l="l" t="t" r="r" b="b"/>
                <a:pathLst>
                  <a:path w="603504" h="201168" extrusionOk="0">
                    <a:moveTo>
                      <a:pt x="535838" y="131571"/>
                    </a:moveTo>
                    <a:cubicBezTo>
                      <a:pt x="513893" y="148945"/>
                      <a:pt x="480974" y="172719"/>
                      <a:pt x="461772" y="183692"/>
                    </a:cubicBezTo>
                    <a:cubicBezTo>
                      <a:pt x="443484" y="193751"/>
                      <a:pt x="381305" y="203809"/>
                      <a:pt x="326441" y="203809"/>
                    </a:cubicBezTo>
                    <a:cubicBezTo>
                      <a:pt x="270662" y="203809"/>
                      <a:pt x="213055" y="198323"/>
                      <a:pt x="198425" y="191922"/>
                    </a:cubicBezTo>
                    <a:cubicBezTo>
                      <a:pt x="183794" y="184607"/>
                      <a:pt x="143561" y="182778"/>
                      <a:pt x="108813" y="188264"/>
                    </a:cubicBezTo>
                    <a:cubicBezTo>
                      <a:pt x="74066" y="193751"/>
                      <a:pt x="40233" y="195579"/>
                      <a:pt x="33833" y="192836"/>
                    </a:cubicBezTo>
                    <a:cubicBezTo>
                      <a:pt x="27432" y="189179"/>
                      <a:pt x="17373" y="159003"/>
                      <a:pt x="10973" y="125171"/>
                    </a:cubicBezTo>
                    <a:cubicBezTo>
                      <a:pt x="4572" y="91338"/>
                      <a:pt x="0" y="56591"/>
                      <a:pt x="0" y="49275"/>
                    </a:cubicBezTo>
                    <a:cubicBezTo>
                      <a:pt x="0" y="41046"/>
                      <a:pt x="30175" y="37388"/>
                      <a:pt x="65837" y="38303"/>
                    </a:cubicBezTo>
                    <a:cubicBezTo>
                      <a:pt x="102413" y="40131"/>
                      <a:pt x="157277" y="30073"/>
                      <a:pt x="189281" y="16357"/>
                    </a:cubicBezTo>
                    <a:cubicBezTo>
                      <a:pt x="220370" y="1727"/>
                      <a:pt x="287121" y="-3760"/>
                      <a:pt x="337413" y="2641"/>
                    </a:cubicBezTo>
                    <a:cubicBezTo>
                      <a:pt x="386791" y="9956"/>
                      <a:pt x="434340" y="18186"/>
                      <a:pt x="442569" y="24587"/>
                    </a:cubicBezTo>
                    <a:cubicBezTo>
                      <a:pt x="450799" y="30073"/>
                      <a:pt x="458114" y="41046"/>
                      <a:pt x="459029" y="49275"/>
                    </a:cubicBezTo>
                    <a:cubicBezTo>
                      <a:pt x="459943" y="57505"/>
                      <a:pt x="456285" y="66649"/>
                      <a:pt x="450799" y="69392"/>
                    </a:cubicBezTo>
                    <a:cubicBezTo>
                      <a:pt x="446227" y="73050"/>
                      <a:pt x="435254" y="75793"/>
                      <a:pt x="426110" y="76707"/>
                    </a:cubicBezTo>
                    <a:cubicBezTo>
                      <a:pt x="416966" y="77622"/>
                      <a:pt x="397764" y="76707"/>
                      <a:pt x="384048" y="74879"/>
                    </a:cubicBezTo>
                    <a:cubicBezTo>
                      <a:pt x="370332" y="73050"/>
                      <a:pt x="352044" y="72135"/>
                      <a:pt x="343814" y="72135"/>
                    </a:cubicBezTo>
                    <a:cubicBezTo>
                      <a:pt x="334670" y="73050"/>
                      <a:pt x="326441" y="75793"/>
                      <a:pt x="324612" y="77622"/>
                    </a:cubicBezTo>
                    <a:cubicBezTo>
                      <a:pt x="322783" y="80365"/>
                      <a:pt x="323697" y="84937"/>
                      <a:pt x="328269" y="87680"/>
                    </a:cubicBezTo>
                    <a:cubicBezTo>
                      <a:pt x="331927" y="90423"/>
                      <a:pt x="341985" y="95910"/>
                      <a:pt x="352044" y="98653"/>
                    </a:cubicBezTo>
                    <a:cubicBezTo>
                      <a:pt x="361188" y="103225"/>
                      <a:pt x="381305" y="106883"/>
                      <a:pt x="397764" y="108711"/>
                    </a:cubicBezTo>
                    <a:cubicBezTo>
                      <a:pt x="413309" y="109626"/>
                      <a:pt x="436169" y="108711"/>
                      <a:pt x="447141" y="105968"/>
                    </a:cubicBezTo>
                    <a:cubicBezTo>
                      <a:pt x="458114" y="103225"/>
                      <a:pt x="480974" y="92252"/>
                      <a:pt x="496519" y="80365"/>
                    </a:cubicBezTo>
                    <a:cubicBezTo>
                      <a:pt x="512978" y="68478"/>
                      <a:pt x="533095" y="49275"/>
                      <a:pt x="543153" y="36474"/>
                    </a:cubicBezTo>
                    <a:cubicBezTo>
                      <a:pt x="552297" y="24587"/>
                      <a:pt x="566928" y="9042"/>
                      <a:pt x="574243" y="4470"/>
                    </a:cubicBezTo>
                    <a:cubicBezTo>
                      <a:pt x="583387" y="-1931"/>
                      <a:pt x="596189" y="2641"/>
                      <a:pt x="603504" y="12699"/>
                    </a:cubicBezTo>
                    <a:cubicBezTo>
                      <a:pt x="610819" y="22758"/>
                      <a:pt x="607161" y="46532"/>
                      <a:pt x="596189" y="65735"/>
                    </a:cubicBezTo>
                    <a:cubicBezTo>
                      <a:pt x="583387" y="84023"/>
                      <a:pt x="557784" y="113283"/>
                      <a:pt x="535838" y="131571"/>
                    </a:cubicBezTo>
                    <a:lnTo>
                      <a:pt x="535838" y="131571"/>
                    </a:lnTo>
                    <a:close/>
                  </a:path>
                </a:pathLst>
              </a:custGeom>
              <a:grpFill/>
              <a:ln>
                <a:solidFill>
                  <a:srgbClr val="C00000"/>
                </a:solid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grpSp>
        <p:nvGrpSpPr>
          <p:cNvPr id="8" name="Google Shape;181;p4"/>
          <p:cNvGrpSpPr/>
          <p:nvPr/>
        </p:nvGrpSpPr>
        <p:grpSpPr>
          <a:xfrm>
            <a:off x="7487644" y="2364108"/>
            <a:ext cx="3971192" cy="631200"/>
            <a:chOff x="7499549" y="2284575"/>
            <a:chExt cx="3971192" cy="631200"/>
          </a:xfrm>
        </p:grpSpPr>
        <p:sp>
          <p:nvSpPr>
            <p:cNvPr id="52" name="Google Shape;182;p4"/>
            <p:cNvSpPr/>
            <p:nvPr/>
          </p:nvSpPr>
          <p:spPr>
            <a:xfrm>
              <a:off x="7499549" y="2284575"/>
              <a:ext cx="3971192" cy="631200"/>
            </a:xfrm>
            <a:prstGeom prst="roundRect">
              <a:avLst>
                <a:gd name="adj" fmla="val 16667"/>
              </a:avLst>
            </a:prstGeom>
            <a:solidFill>
              <a:schemeClr val="lt1"/>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0000" marR="0" lvl="0" indent="0" algn="l" defTabSz="914400" rtl="0" eaLnBrk="1" fontAlgn="auto" latinLnBrk="0" hangingPunct="1">
                <a:lnSpc>
                  <a:spcPct val="90000"/>
                </a:lnSpc>
                <a:spcBef>
                  <a:spcPts val="0"/>
                </a:spcBef>
                <a:spcAft>
                  <a:spcPts val="0"/>
                </a:spcAft>
                <a:buClr>
                  <a:srgbClr val="7D0096"/>
                </a:buClr>
                <a:buSzPts val="1600"/>
                <a:buFont typeface="Arial"/>
                <a:buNone/>
                <a:tabLst/>
                <a:defRPr/>
              </a:pPr>
              <a:r>
                <a:rPr kumimoji="0" lang="en-GB" sz="1600" b="1" i="0" u="none" strike="noStrike" kern="1200" cap="none" spc="0" normalizeH="0" baseline="0" noProof="0" dirty="0">
                  <a:ln>
                    <a:noFill/>
                  </a:ln>
                  <a:solidFill>
                    <a:srgbClr val="000000"/>
                  </a:solidFill>
                  <a:effectLst/>
                  <a:uLnTx/>
                  <a:uFillTx/>
                  <a:latin typeface="Arial"/>
                  <a:ea typeface="Arial"/>
                  <a:cs typeface="Arial"/>
                  <a:sym typeface="Arial"/>
                </a:rPr>
                <a:t>Patient convenience (e.g. oral or subcutaneous drugs)</a:t>
              </a:r>
              <a:endParaRPr kumimoji="0" sz="2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53" name="Google Shape;183;p4"/>
            <p:cNvGrpSpPr/>
            <p:nvPr/>
          </p:nvGrpSpPr>
          <p:grpSpPr>
            <a:xfrm>
              <a:off x="7656003" y="2400955"/>
              <a:ext cx="382542" cy="420771"/>
              <a:chOff x="6002912" y="3949609"/>
              <a:chExt cx="291172" cy="309208"/>
            </a:xfrm>
          </p:grpSpPr>
          <p:sp>
            <p:nvSpPr>
              <p:cNvPr id="54" name="Google Shape;184;p4"/>
              <p:cNvSpPr/>
              <p:nvPr/>
            </p:nvSpPr>
            <p:spPr>
              <a:xfrm>
                <a:off x="6002912" y="4150594"/>
                <a:ext cx="291172" cy="108223"/>
              </a:xfrm>
              <a:custGeom>
                <a:avLst/>
                <a:gdLst/>
                <a:ahLst/>
                <a:cxnLst/>
                <a:rect l="l" t="t" r="r" b="b"/>
                <a:pathLst>
                  <a:path w="48" h="18" extrusionOk="0">
                    <a:moveTo>
                      <a:pt x="48" y="9"/>
                    </a:moveTo>
                    <a:cubicBezTo>
                      <a:pt x="48" y="4"/>
                      <a:pt x="44" y="0"/>
                      <a:pt x="39" y="0"/>
                    </a:cubicBezTo>
                    <a:cubicBezTo>
                      <a:pt x="9" y="0"/>
                      <a:pt x="9" y="0"/>
                      <a:pt x="9" y="0"/>
                    </a:cubicBezTo>
                    <a:cubicBezTo>
                      <a:pt x="4" y="0"/>
                      <a:pt x="0" y="4"/>
                      <a:pt x="0" y="9"/>
                    </a:cubicBezTo>
                    <a:cubicBezTo>
                      <a:pt x="0" y="14"/>
                      <a:pt x="4" y="18"/>
                      <a:pt x="9" y="18"/>
                    </a:cubicBezTo>
                    <a:cubicBezTo>
                      <a:pt x="39" y="18"/>
                      <a:pt x="39" y="18"/>
                      <a:pt x="39" y="18"/>
                    </a:cubicBezTo>
                    <a:cubicBezTo>
                      <a:pt x="44" y="18"/>
                      <a:pt x="48" y="14"/>
                      <a:pt x="48" y="9"/>
                    </a:cubicBezTo>
                    <a:close/>
                    <a:moveTo>
                      <a:pt x="39" y="17"/>
                    </a:moveTo>
                    <a:cubicBezTo>
                      <a:pt x="24" y="17"/>
                      <a:pt x="24" y="17"/>
                      <a:pt x="24" y="17"/>
                    </a:cubicBezTo>
                    <a:cubicBezTo>
                      <a:pt x="24" y="6"/>
                      <a:pt x="24" y="6"/>
                      <a:pt x="24" y="6"/>
                    </a:cubicBezTo>
                    <a:cubicBezTo>
                      <a:pt x="8" y="6"/>
                      <a:pt x="8" y="6"/>
                      <a:pt x="8" y="6"/>
                    </a:cubicBezTo>
                    <a:cubicBezTo>
                      <a:pt x="7" y="6"/>
                      <a:pt x="7" y="5"/>
                      <a:pt x="7" y="5"/>
                    </a:cubicBezTo>
                    <a:cubicBezTo>
                      <a:pt x="7" y="4"/>
                      <a:pt x="7" y="3"/>
                      <a:pt x="8" y="3"/>
                    </a:cubicBezTo>
                    <a:cubicBezTo>
                      <a:pt x="24" y="3"/>
                      <a:pt x="24" y="3"/>
                      <a:pt x="24" y="3"/>
                    </a:cubicBezTo>
                    <a:cubicBezTo>
                      <a:pt x="24" y="1"/>
                      <a:pt x="24" y="1"/>
                      <a:pt x="24" y="1"/>
                    </a:cubicBezTo>
                    <a:cubicBezTo>
                      <a:pt x="39" y="1"/>
                      <a:pt x="39" y="1"/>
                      <a:pt x="39" y="1"/>
                    </a:cubicBezTo>
                    <a:cubicBezTo>
                      <a:pt x="43" y="1"/>
                      <a:pt x="47" y="5"/>
                      <a:pt x="47" y="9"/>
                    </a:cubicBezTo>
                    <a:cubicBezTo>
                      <a:pt x="47" y="13"/>
                      <a:pt x="43" y="17"/>
                      <a:pt x="39" y="17"/>
                    </a:cubicBezTo>
                    <a:close/>
                  </a:path>
                </a:pathLst>
              </a:custGeom>
              <a:solidFill>
                <a:schemeClr val="accent1"/>
              </a:solidFill>
              <a:ln w="9525" cap="flat" cmpd="sng">
                <a:solidFill>
                  <a:srgbClr val="006666"/>
                </a:solidFill>
                <a:prstDash val="solid"/>
                <a:round/>
                <a:headEnd type="none" w="sm" len="sm"/>
                <a:tailEnd type="none" w="sm" len="sm"/>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5" name="Google Shape;185;p4"/>
              <p:cNvSpPr/>
              <p:nvPr/>
            </p:nvSpPr>
            <p:spPr>
              <a:xfrm>
                <a:off x="6149787" y="4168632"/>
                <a:ext cx="103069" cy="18038"/>
              </a:xfrm>
              <a:custGeom>
                <a:avLst/>
                <a:gdLst/>
                <a:ahLst/>
                <a:cxnLst/>
                <a:rect l="l" t="t" r="r" b="b"/>
                <a:pathLst>
                  <a:path w="17" h="3" extrusionOk="0">
                    <a:moveTo>
                      <a:pt x="17" y="2"/>
                    </a:moveTo>
                    <a:cubicBezTo>
                      <a:pt x="17" y="1"/>
                      <a:pt x="17" y="0"/>
                      <a:pt x="16" y="0"/>
                    </a:cubicBezTo>
                    <a:cubicBezTo>
                      <a:pt x="0" y="0"/>
                      <a:pt x="0" y="0"/>
                      <a:pt x="0" y="0"/>
                    </a:cubicBezTo>
                    <a:cubicBezTo>
                      <a:pt x="0" y="3"/>
                      <a:pt x="0" y="3"/>
                      <a:pt x="0" y="3"/>
                    </a:cubicBezTo>
                    <a:cubicBezTo>
                      <a:pt x="16" y="3"/>
                      <a:pt x="16" y="3"/>
                      <a:pt x="16" y="3"/>
                    </a:cubicBezTo>
                    <a:cubicBezTo>
                      <a:pt x="17" y="3"/>
                      <a:pt x="17" y="2"/>
                      <a:pt x="17" y="2"/>
                    </a:cubicBezTo>
                    <a:close/>
                  </a:path>
                </a:pathLst>
              </a:custGeom>
              <a:solidFill>
                <a:schemeClr val="accent1"/>
              </a:solidFill>
              <a:ln w="9525" cap="flat" cmpd="sng">
                <a:solidFill>
                  <a:srgbClr val="006666"/>
                </a:solidFill>
                <a:prstDash val="solid"/>
                <a:round/>
                <a:headEnd type="none" w="sm" len="sm"/>
                <a:tailEnd type="none" w="sm" len="sm"/>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6" name="Google Shape;186;p4"/>
              <p:cNvSpPr/>
              <p:nvPr/>
            </p:nvSpPr>
            <p:spPr>
              <a:xfrm>
                <a:off x="6002912" y="3949609"/>
                <a:ext cx="249944" cy="213870"/>
              </a:xfrm>
              <a:custGeom>
                <a:avLst/>
                <a:gdLst/>
                <a:ahLst/>
                <a:cxnLst/>
                <a:rect l="l" t="t" r="r" b="b"/>
                <a:pathLst>
                  <a:path w="41" h="35" extrusionOk="0">
                    <a:moveTo>
                      <a:pt x="26" y="26"/>
                    </a:moveTo>
                    <a:cubicBezTo>
                      <a:pt x="21" y="31"/>
                      <a:pt x="21" y="31"/>
                      <a:pt x="21" y="31"/>
                    </a:cubicBezTo>
                    <a:cubicBezTo>
                      <a:pt x="22" y="31"/>
                      <a:pt x="22" y="31"/>
                      <a:pt x="22" y="31"/>
                    </a:cubicBezTo>
                    <a:cubicBezTo>
                      <a:pt x="37" y="17"/>
                      <a:pt x="37" y="17"/>
                      <a:pt x="37" y="17"/>
                    </a:cubicBezTo>
                    <a:cubicBezTo>
                      <a:pt x="41" y="13"/>
                      <a:pt x="41" y="7"/>
                      <a:pt x="37" y="4"/>
                    </a:cubicBezTo>
                    <a:cubicBezTo>
                      <a:pt x="33" y="0"/>
                      <a:pt x="28" y="0"/>
                      <a:pt x="24" y="4"/>
                    </a:cubicBezTo>
                    <a:cubicBezTo>
                      <a:pt x="3" y="25"/>
                      <a:pt x="3" y="25"/>
                      <a:pt x="3" y="25"/>
                    </a:cubicBezTo>
                    <a:cubicBezTo>
                      <a:pt x="0" y="27"/>
                      <a:pt x="0" y="32"/>
                      <a:pt x="1" y="35"/>
                    </a:cubicBezTo>
                    <a:cubicBezTo>
                      <a:pt x="1" y="35"/>
                      <a:pt x="2" y="35"/>
                      <a:pt x="2" y="35"/>
                    </a:cubicBezTo>
                    <a:cubicBezTo>
                      <a:pt x="2" y="34"/>
                      <a:pt x="2" y="34"/>
                      <a:pt x="2" y="34"/>
                    </a:cubicBezTo>
                    <a:cubicBezTo>
                      <a:pt x="1" y="31"/>
                      <a:pt x="2" y="28"/>
                      <a:pt x="4" y="26"/>
                    </a:cubicBezTo>
                    <a:cubicBezTo>
                      <a:pt x="14" y="15"/>
                      <a:pt x="14" y="15"/>
                      <a:pt x="14" y="15"/>
                    </a:cubicBezTo>
                    <a:cubicBezTo>
                      <a:pt x="16" y="17"/>
                      <a:pt x="16" y="17"/>
                      <a:pt x="16" y="17"/>
                    </a:cubicBezTo>
                    <a:cubicBezTo>
                      <a:pt x="27" y="5"/>
                      <a:pt x="27" y="5"/>
                      <a:pt x="27" y="5"/>
                    </a:cubicBezTo>
                    <a:cubicBezTo>
                      <a:pt x="28" y="5"/>
                      <a:pt x="29" y="5"/>
                      <a:pt x="29" y="5"/>
                    </a:cubicBezTo>
                    <a:cubicBezTo>
                      <a:pt x="30" y="6"/>
                      <a:pt x="30" y="7"/>
                      <a:pt x="29" y="7"/>
                    </a:cubicBezTo>
                    <a:cubicBezTo>
                      <a:pt x="18" y="19"/>
                      <a:pt x="18" y="19"/>
                      <a:pt x="18" y="19"/>
                    </a:cubicBezTo>
                    <a:lnTo>
                      <a:pt x="26" y="26"/>
                    </a:lnTo>
                    <a:close/>
                  </a:path>
                </a:pathLst>
              </a:custGeom>
              <a:solidFill>
                <a:schemeClr val="accent1"/>
              </a:solidFill>
              <a:ln w="9525" cap="flat" cmpd="sng">
                <a:solidFill>
                  <a:srgbClr val="006666"/>
                </a:solidFill>
                <a:prstDash val="solid"/>
                <a:round/>
                <a:headEnd type="none" w="sm" len="sm"/>
                <a:tailEnd type="none" w="sm" len="sm"/>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grpSp>
        <p:nvGrpSpPr>
          <p:cNvPr id="9" name="Google Shape;187;p4"/>
          <p:cNvGrpSpPr/>
          <p:nvPr/>
        </p:nvGrpSpPr>
        <p:grpSpPr>
          <a:xfrm>
            <a:off x="787471" y="2408733"/>
            <a:ext cx="3915600" cy="631200"/>
            <a:chOff x="799376" y="2329200"/>
            <a:chExt cx="3915600" cy="631200"/>
          </a:xfrm>
        </p:grpSpPr>
        <p:sp>
          <p:nvSpPr>
            <p:cNvPr id="44" name="Google Shape;188;p4"/>
            <p:cNvSpPr/>
            <p:nvPr/>
          </p:nvSpPr>
          <p:spPr>
            <a:xfrm>
              <a:off x="799376" y="2329200"/>
              <a:ext cx="3915600" cy="631200"/>
            </a:xfrm>
            <a:prstGeom prst="roundRect">
              <a:avLst>
                <a:gd name="adj" fmla="val 16667"/>
              </a:avLst>
            </a:prstGeom>
            <a:solidFill>
              <a:schemeClr val="lt1"/>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0000" marR="0" lvl="0" indent="0" algn="l" defTabSz="914400" rtl="0" eaLnBrk="1" fontAlgn="auto" latinLnBrk="0" hangingPunct="1">
                <a:lnSpc>
                  <a:spcPct val="90000"/>
                </a:lnSpc>
                <a:spcBef>
                  <a:spcPts val="0"/>
                </a:spcBef>
                <a:spcAft>
                  <a:spcPts val="0"/>
                </a:spcAft>
                <a:buClr>
                  <a:srgbClr val="7D0096"/>
                </a:buClr>
                <a:buSzPts val="1600"/>
                <a:buFont typeface="Arial"/>
                <a:buNone/>
                <a:tabLst/>
                <a:defRPr/>
              </a:pPr>
              <a:r>
                <a:rPr kumimoji="0" lang="en-GB" sz="1600" b="1" i="0" u="none" strike="noStrike" kern="1200" cap="none" spc="0" normalizeH="0" baseline="0" noProof="0">
                  <a:ln>
                    <a:noFill/>
                  </a:ln>
                  <a:solidFill>
                    <a:srgbClr val="000000"/>
                  </a:solidFill>
                  <a:effectLst/>
                  <a:uLnTx/>
                  <a:uFillTx/>
                  <a:latin typeface="Arial"/>
                  <a:ea typeface="Arial"/>
                  <a:cs typeface="Arial"/>
                  <a:sym typeface="Arial"/>
                </a:rPr>
                <a:t>More targeted and personalised treatment options</a:t>
              </a:r>
              <a:endParaRPr kumimoji="0" sz="24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45" name="Google Shape;189;p4"/>
            <p:cNvGrpSpPr/>
            <p:nvPr/>
          </p:nvGrpSpPr>
          <p:grpSpPr>
            <a:xfrm>
              <a:off x="921358" y="2434409"/>
              <a:ext cx="409766" cy="420754"/>
              <a:chOff x="1409178" y="3966811"/>
              <a:chExt cx="285750" cy="298450"/>
            </a:xfrm>
          </p:grpSpPr>
          <p:sp>
            <p:nvSpPr>
              <p:cNvPr id="46" name="Google Shape;190;p4"/>
              <p:cNvSpPr/>
              <p:nvPr/>
            </p:nvSpPr>
            <p:spPr>
              <a:xfrm>
                <a:off x="1409178" y="3966811"/>
                <a:ext cx="200025" cy="200025"/>
              </a:xfrm>
              <a:custGeom>
                <a:avLst/>
                <a:gdLst/>
                <a:ahLst/>
                <a:cxnLst/>
                <a:rect l="l" t="t" r="r" b="b"/>
                <a:pathLst>
                  <a:path w="118" h="118" extrusionOk="0">
                    <a:moveTo>
                      <a:pt x="108" y="11"/>
                    </a:moveTo>
                    <a:cubicBezTo>
                      <a:pt x="98" y="0"/>
                      <a:pt x="81" y="0"/>
                      <a:pt x="70" y="11"/>
                    </a:cubicBezTo>
                    <a:cubicBezTo>
                      <a:pt x="11" y="70"/>
                      <a:pt x="11" y="70"/>
                      <a:pt x="11" y="70"/>
                    </a:cubicBezTo>
                    <a:cubicBezTo>
                      <a:pt x="0" y="81"/>
                      <a:pt x="0" y="98"/>
                      <a:pt x="11" y="108"/>
                    </a:cubicBezTo>
                    <a:cubicBezTo>
                      <a:pt x="21" y="118"/>
                      <a:pt x="38" y="118"/>
                      <a:pt x="48" y="108"/>
                    </a:cubicBezTo>
                    <a:cubicBezTo>
                      <a:pt x="108" y="48"/>
                      <a:pt x="108" y="48"/>
                      <a:pt x="108" y="48"/>
                    </a:cubicBezTo>
                    <a:cubicBezTo>
                      <a:pt x="118" y="38"/>
                      <a:pt x="118" y="21"/>
                      <a:pt x="108" y="11"/>
                    </a:cubicBezTo>
                    <a:close/>
                    <a:moveTo>
                      <a:pt x="47" y="107"/>
                    </a:moveTo>
                    <a:cubicBezTo>
                      <a:pt x="37" y="117"/>
                      <a:pt x="22" y="117"/>
                      <a:pt x="12" y="107"/>
                    </a:cubicBezTo>
                    <a:cubicBezTo>
                      <a:pt x="2" y="97"/>
                      <a:pt x="2" y="81"/>
                      <a:pt x="12" y="71"/>
                    </a:cubicBezTo>
                    <a:cubicBezTo>
                      <a:pt x="42" y="41"/>
                      <a:pt x="42" y="41"/>
                      <a:pt x="42" y="41"/>
                    </a:cubicBezTo>
                    <a:cubicBezTo>
                      <a:pt x="43" y="42"/>
                      <a:pt x="43" y="42"/>
                      <a:pt x="43" y="42"/>
                    </a:cubicBezTo>
                    <a:cubicBezTo>
                      <a:pt x="73" y="13"/>
                      <a:pt x="73" y="13"/>
                      <a:pt x="73" y="13"/>
                    </a:cubicBezTo>
                    <a:cubicBezTo>
                      <a:pt x="82" y="4"/>
                      <a:pt x="97" y="4"/>
                      <a:pt x="106" y="13"/>
                    </a:cubicBezTo>
                    <a:cubicBezTo>
                      <a:pt x="115" y="22"/>
                      <a:pt x="115" y="37"/>
                      <a:pt x="106" y="46"/>
                    </a:cubicBezTo>
                    <a:cubicBezTo>
                      <a:pt x="76" y="75"/>
                      <a:pt x="76" y="75"/>
                      <a:pt x="76" y="75"/>
                    </a:cubicBezTo>
                    <a:cubicBezTo>
                      <a:pt x="78" y="76"/>
                      <a:pt x="78" y="76"/>
                      <a:pt x="78" y="76"/>
                    </a:cubicBezTo>
                    <a:lnTo>
                      <a:pt x="47" y="107"/>
                    </a:lnTo>
                    <a:close/>
                  </a:path>
                </a:pathLst>
              </a:custGeom>
              <a:solidFill>
                <a:schemeClr val="accent1"/>
              </a:solidFill>
              <a:ln w="9525" cap="flat" cmpd="sng">
                <a:solidFill>
                  <a:srgbClr val="006666"/>
                </a:solidFill>
                <a:prstDash val="solid"/>
                <a:round/>
                <a:headEnd type="none" w="sm" len="sm"/>
                <a:tailEnd type="none" w="sm" len="sm"/>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7" name="Google Shape;191;p4"/>
              <p:cNvSpPr/>
              <p:nvPr/>
            </p:nvSpPr>
            <p:spPr>
              <a:xfrm>
                <a:off x="1412353" y="4036661"/>
                <a:ext cx="128588" cy="128588"/>
              </a:xfrm>
              <a:custGeom>
                <a:avLst/>
                <a:gdLst/>
                <a:ahLst/>
                <a:cxnLst/>
                <a:rect l="l" t="t" r="r" b="b"/>
                <a:pathLst>
                  <a:path w="76" h="76" extrusionOk="0">
                    <a:moveTo>
                      <a:pt x="41" y="1"/>
                    </a:moveTo>
                    <a:cubicBezTo>
                      <a:pt x="40" y="0"/>
                      <a:pt x="40" y="0"/>
                      <a:pt x="40" y="0"/>
                    </a:cubicBezTo>
                    <a:cubicBezTo>
                      <a:pt x="10" y="30"/>
                      <a:pt x="10" y="30"/>
                      <a:pt x="10" y="30"/>
                    </a:cubicBezTo>
                    <a:cubicBezTo>
                      <a:pt x="0" y="40"/>
                      <a:pt x="0" y="56"/>
                      <a:pt x="10" y="66"/>
                    </a:cubicBezTo>
                    <a:cubicBezTo>
                      <a:pt x="20" y="76"/>
                      <a:pt x="35" y="76"/>
                      <a:pt x="45" y="66"/>
                    </a:cubicBezTo>
                    <a:cubicBezTo>
                      <a:pt x="76" y="35"/>
                      <a:pt x="76" y="35"/>
                      <a:pt x="76" y="35"/>
                    </a:cubicBezTo>
                    <a:cubicBezTo>
                      <a:pt x="74" y="34"/>
                      <a:pt x="74" y="34"/>
                      <a:pt x="74" y="34"/>
                    </a:cubicBezTo>
                    <a:lnTo>
                      <a:pt x="41" y="1"/>
                    </a:lnTo>
                    <a:close/>
                  </a:path>
                </a:pathLst>
              </a:custGeom>
              <a:solidFill>
                <a:schemeClr val="accent1"/>
              </a:solidFill>
              <a:ln w="9525" cap="flat" cmpd="sng">
                <a:solidFill>
                  <a:srgbClr val="006666"/>
                </a:solidFill>
                <a:prstDash val="solid"/>
                <a:round/>
                <a:headEnd type="none" w="sm" len="sm"/>
                <a:tailEnd type="none" w="sm" len="sm"/>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8" name="Google Shape;192;p4"/>
              <p:cNvSpPr/>
              <p:nvPr/>
            </p:nvSpPr>
            <p:spPr>
              <a:xfrm>
                <a:off x="1437753" y="4170011"/>
                <a:ext cx="96838" cy="95250"/>
              </a:xfrm>
              <a:custGeom>
                <a:avLst/>
                <a:gdLst/>
                <a:ahLst/>
                <a:cxnLst/>
                <a:rect l="l" t="t" r="r" b="b"/>
                <a:pathLst>
                  <a:path w="57" h="56" extrusionOk="0">
                    <a:moveTo>
                      <a:pt x="10" y="10"/>
                    </a:moveTo>
                    <a:cubicBezTo>
                      <a:pt x="0" y="20"/>
                      <a:pt x="0" y="36"/>
                      <a:pt x="10" y="46"/>
                    </a:cubicBezTo>
                    <a:cubicBezTo>
                      <a:pt x="20" y="56"/>
                      <a:pt x="37" y="56"/>
                      <a:pt x="47" y="46"/>
                    </a:cubicBezTo>
                    <a:cubicBezTo>
                      <a:pt x="57" y="36"/>
                      <a:pt x="57" y="20"/>
                      <a:pt x="47" y="10"/>
                    </a:cubicBezTo>
                    <a:cubicBezTo>
                      <a:pt x="37" y="0"/>
                      <a:pt x="20" y="0"/>
                      <a:pt x="10" y="10"/>
                    </a:cubicBezTo>
                    <a:close/>
                    <a:moveTo>
                      <a:pt x="11" y="45"/>
                    </a:moveTo>
                    <a:cubicBezTo>
                      <a:pt x="2" y="36"/>
                      <a:pt x="2" y="21"/>
                      <a:pt x="11" y="12"/>
                    </a:cubicBezTo>
                    <a:cubicBezTo>
                      <a:pt x="45" y="46"/>
                      <a:pt x="45" y="46"/>
                      <a:pt x="45" y="46"/>
                    </a:cubicBezTo>
                    <a:cubicBezTo>
                      <a:pt x="35" y="54"/>
                      <a:pt x="21" y="54"/>
                      <a:pt x="11" y="45"/>
                    </a:cubicBezTo>
                    <a:close/>
                    <a:moveTo>
                      <a:pt x="46" y="11"/>
                    </a:moveTo>
                    <a:cubicBezTo>
                      <a:pt x="55" y="20"/>
                      <a:pt x="55" y="35"/>
                      <a:pt x="46" y="44"/>
                    </a:cubicBezTo>
                    <a:cubicBezTo>
                      <a:pt x="12" y="10"/>
                      <a:pt x="12" y="10"/>
                      <a:pt x="12" y="10"/>
                    </a:cubicBezTo>
                    <a:cubicBezTo>
                      <a:pt x="22" y="2"/>
                      <a:pt x="36" y="2"/>
                      <a:pt x="46" y="11"/>
                    </a:cubicBezTo>
                    <a:close/>
                  </a:path>
                </a:pathLst>
              </a:custGeom>
              <a:solidFill>
                <a:schemeClr val="accent1"/>
              </a:solidFill>
              <a:ln w="9525" cap="flat" cmpd="sng">
                <a:solidFill>
                  <a:srgbClr val="006666"/>
                </a:solidFill>
                <a:prstDash val="solid"/>
                <a:round/>
                <a:headEnd type="none" w="sm" len="sm"/>
                <a:tailEnd type="none" w="sm" len="sm"/>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9" name="Google Shape;193;p4"/>
              <p:cNvSpPr/>
              <p:nvPr/>
            </p:nvSpPr>
            <p:spPr>
              <a:xfrm>
                <a:off x="1594915" y="4028723"/>
                <a:ext cx="100013" cy="98425"/>
              </a:xfrm>
              <a:custGeom>
                <a:avLst/>
                <a:gdLst/>
                <a:ahLst/>
                <a:cxnLst/>
                <a:rect l="l" t="t" r="r" b="b"/>
                <a:pathLst>
                  <a:path w="59" h="58" extrusionOk="0">
                    <a:moveTo>
                      <a:pt x="21" y="5"/>
                    </a:moveTo>
                    <a:cubicBezTo>
                      <a:pt x="5" y="21"/>
                      <a:pt x="5" y="21"/>
                      <a:pt x="5" y="21"/>
                    </a:cubicBezTo>
                    <a:cubicBezTo>
                      <a:pt x="0" y="25"/>
                      <a:pt x="0" y="33"/>
                      <a:pt x="5" y="38"/>
                    </a:cubicBezTo>
                    <a:cubicBezTo>
                      <a:pt x="21" y="54"/>
                      <a:pt x="21" y="54"/>
                      <a:pt x="21" y="54"/>
                    </a:cubicBezTo>
                    <a:cubicBezTo>
                      <a:pt x="26" y="58"/>
                      <a:pt x="33" y="58"/>
                      <a:pt x="38" y="54"/>
                    </a:cubicBezTo>
                    <a:cubicBezTo>
                      <a:pt x="54" y="38"/>
                      <a:pt x="54" y="38"/>
                      <a:pt x="54" y="38"/>
                    </a:cubicBezTo>
                    <a:cubicBezTo>
                      <a:pt x="59" y="33"/>
                      <a:pt x="59" y="25"/>
                      <a:pt x="54" y="21"/>
                    </a:cubicBezTo>
                    <a:cubicBezTo>
                      <a:pt x="38" y="5"/>
                      <a:pt x="38" y="5"/>
                      <a:pt x="38" y="5"/>
                    </a:cubicBezTo>
                    <a:cubicBezTo>
                      <a:pt x="33" y="0"/>
                      <a:pt x="26" y="0"/>
                      <a:pt x="21" y="5"/>
                    </a:cubicBezTo>
                    <a:close/>
                  </a:path>
                </a:pathLst>
              </a:custGeom>
              <a:solidFill>
                <a:schemeClr val="accent1"/>
              </a:solidFill>
              <a:ln w="9525" cap="flat" cmpd="sng">
                <a:solidFill>
                  <a:srgbClr val="006666"/>
                </a:solidFill>
                <a:prstDash val="solid"/>
                <a:round/>
                <a:headEnd type="none" w="sm" len="sm"/>
                <a:tailEnd type="none" w="sm" len="sm"/>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0" name="Google Shape;194;p4"/>
              <p:cNvSpPr/>
              <p:nvPr/>
            </p:nvSpPr>
            <p:spPr>
              <a:xfrm>
                <a:off x="1586978" y="4170011"/>
                <a:ext cx="66675" cy="61913"/>
              </a:xfrm>
              <a:custGeom>
                <a:avLst/>
                <a:gdLst/>
                <a:ahLst/>
                <a:cxnLst/>
                <a:rect l="l" t="t" r="r" b="b"/>
                <a:pathLst>
                  <a:path w="40" h="36" extrusionOk="0">
                    <a:moveTo>
                      <a:pt x="25" y="3"/>
                    </a:moveTo>
                    <a:cubicBezTo>
                      <a:pt x="24" y="1"/>
                      <a:pt x="22" y="0"/>
                      <a:pt x="20" y="0"/>
                    </a:cubicBezTo>
                    <a:cubicBezTo>
                      <a:pt x="18" y="0"/>
                      <a:pt x="16" y="1"/>
                      <a:pt x="15" y="3"/>
                    </a:cubicBezTo>
                    <a:cubicBezTo>
                      <a:pt x="1" y="27"/>
                      <a:pt x="1" y="27"/>
                      <a:pt x="1" y="27"/>
                    </a:cubicBezTo>
                    <a:cubicBezTo>
                      <a:pt x="0" y="29"/>
                      <a:pt x="0" y="31"/>
                      <a:pt x="1" y="33"/>
                    </a:cubicBezTo>
                    <a:cubicBezTo>
                      <a:pt x="2" y="35"/>
                      <a:pt x="4" y="36"/>
                      <a:pt x="6" y="36"/>
                    </a:cubicBezTo>
                    <a:cubicBezTo>
                      <a:pt x="34" y="36"/>
                      <a:pt x="34" y="36"/>
                      <a:pt x="34" y="36"/>
                    </a:cubicBezTo>
                    <a:cubicBezTo>
                      <a:pt x="36" y="36"/>
                      <a:pt x="38" y="35"/>
                      <a:pt x="39" y="33"/>
                    </a:cubicBezTo>
                    <a:cubicBezTo>
                      <a:pt x="40" y="31"/>
                      <a:pt x="40" y="29"/>
                      <a:pt x="39" y="27"/>
                    </a:cubicBezTo>
                    <a:lnTo>
                      <a:pt x="25" y="3"/>
                    </a:lnTo>
                    <a:close/>
                  </a:path>
                </a:pathLst>
              </a:custGeom>
              <a:solidFill>
                <a:srgbClr val="FFFFFF"/>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1" name="Google Shape;195;p4"/>
              <p:cNvSpPr/>
              <p:nvPr/>
            </p:nvSpPr>
            <p:spPr>
              <a:xfrm>
                <a:off x="1548878" y="4131911"/>
                <a:ext cx="142875" cy="128588"/>
              </a:xfrm>
              <a:custGeom>
                <a:avLst/>
                <a:gdLst/>
                <a:ahLst/>
                <a:cxnLst/>
                <a:rect l="l" t="t" r="r" b="b"/>
                <a:pathLst>
                  <a:path w="84" h="76" extrusionOk="0">
                    <a:moveTo>
                      <a:pt x="81" y="53"/>
                    </a:moveTo>
                    <a:cubicBezTo>
                      <a:pt x="55" y="8"/>
                      <a:pt x="55" y="8"/>
                      <a:pt x="55" y="8"/>
                    </a:cubicBezTo>
                    <a:cubicBezTo>
                      <a:pt x="52" y="3"/>
                      <a:pt x="47" y="0"/>
                      <a:pt x="42" y="0"/>
                    </a:cubicBezTo>
                    <a:cubicBezTo>
                      <a:pt x="37" y="0"/>
                      <a:pt x="32" y="3"/>
                      <a:pt x="29" y="8"/>
                    </a:cubicBezTo>
                    <a:cubicBezTo>
                      <a:pt x="3" y="53"/>
                      <a:pt x="3" y="53"/>
                      <a:pt x="3" y="53"/>
                    </a:cubicBezTo>
                    <a:cubicBezTo>
                      <a:pt x="0" y="58"/>
                      <a:pt x="0" y="64"/>
                      <a:pt x="3" y="68"/>
                    </a:cubicBezTo>
                    <a:cubicBezTo>
                      <a:pt x="5" y="73"/>
                      <a:pt x="10" y="76"/>
                      <a:pt x="16" y="76"/>
                    </a:cubicBezTo>
                    <a:cubicBezTo>
                      <a:pt x="68" y="76"/>
                      <a:pt x="68" y="76"/>
                      <a:pt x="68" y="76"/>
                    </a:cubicBezTo>
                    <a:cubicBezTo>
                      <a:pt x="74" y="76"/>
                      <a:pt x="79" y="73"/>
                      <a:pt x="81" y="68"/>
                    </a:cubicBezTo>
                    <a:cubicBezTo>
                      <a:pt x="84" y="64"/>
                      <a:pt x="84" y="58"/>
                      <a:pt x="81" y="53"/>
                    </a:cubicBezTo>
                    <a:close/>
                    <a:moveTo>
                      <a:pt x="64" y="58"/>
                    </a:moveTo>
                    <a:cubicBezTo>
                      <a:pt x="62" y="60"/>
                      <a:pt x="59" y="62"/>
                      <a:pt x="56" y="62"/>
                    </a:cubicBezTo>
                    <a:cubicBezTo>
                      <a:pt x="28" y="62"/>
                      <a:pt x="28" y="62"/>
                      <a:pt x="28" y="62"/>
                    </a:cubicBezTo>
                    <a:cubicBezTo>
                      <a:pt x="25" y="62"/>
                      <a:pt x="22" y="60"/>
                      <a:pt x="20" y="58"/>
                    </a:cubicBezTo>
                    <a:cubicBezTo>
                      <a:pt x="18" y="55"/>
                      <a:pt x="18" y="51"/>
                      <a:pt x="20" y="48"/>
                    </a:cubicBezTo>
                    <a:cubicBezTo>
                      <a:pt x="34" y="24"/>
                      <a:pt x="34" y="24"/>
                      <a:pt x="34" y="24"/>
                    </a:cubicBezTo>
                    <a:cubicBezTo>
                      <a:pt x="35" y="21"/>
                      <a:pt x="39" y="20"/>
                      <a:pt x="42" y="20"/>
                    </a:cubicBezTo>
                    <a:cubicBezTo>
                      <a:pt x="45" y="20"/>
                      <a:pt x="49" y="21"/>
                      <a:pt x="50" y="24"/>
                    </a:cubicBezTo>
                    <a:cubicBezTo>
                      <a:pt x="64" y="48"/>
                      <a:pt x="64" y="48"/>
                      <a:pt x="64" y="48"/>
                    </a:cubicBezTo>
                    <a:cubicBezTo>
                      <a:pt x="66" y="51"/>
                      <a:pt x="66" y="55"/>
                      <a:pt x="64" y="58"/>
                    </a:cubicBezTo>
                    <a:close/>
                  </a:path>
                </a:pathLst>
              </a:custGeom>
              <a:solidFill>
                <a:schemeClr val="accent1"/>
              </a:solidFill>
              <a:ln w="9525" cap="flat" cmpd="sng">
                <a:solidFill>
                  <a:srgbClr val="006666"/>
                </a:solidFill>
                <a:prstDash val="solid"/>
                <a:round/>
                <a:headEnd type="none" w="sm" len="sm"/>
                <a:tailEnd type="none" w="sm" len="sm"/>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grpSp>
        <p:nvGrpSpPr>
          <p:cNvPr id="10" name="Google Shape;196;p4"/>
          <p:cNvGrpSpPr/>
          <p:nvPr/>
        </p:nvGrpSpPr>
        <p:grpSpPr>
          <a:xfrm>
            <a:off x="4680545" y="4518883"/>
            <a:ext cx="2807100" cy="631200"/>
            <a:chOff x="4692450" y="4439350"/>
            <a:chExt cx="2807100" cy="631200"/>
          </a:xfrm>
        </p:grpSpPr>
        <p:sp>
          <p:nvSpPr>
            <p:cNvPr id="37" name="Google Shape;197;p4"/>
            <p:cNvSpPr/>
            <p:nvPr/>
          </p:nvSpPr>
          <p:spPr>
            <a:xfrm>
              <a:off x="4692450" y="4439350"/>
              <a:ext cx="2807100" cy="631200"/>
            </a:xfrm>
            <a:prstGeom prst="roundRect">
              <a:avLst>
                <a:gd name="adj" fmla="val 16667"/>
              </a:avLst>
            </a:prstGeom>
            <a:solidFill>
              <a:schemeClr val="lt1"/>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0000" marR="0" lvl="0" indent="0" algn="l" defTabSz="914400" rtl="0" eaLnBrk="1" fontAlgn="auto" latinLnBrk="0" hangingPunct="1">
                <a:lnSpc>
                  <a:spcPct val="90000"/>
                </a:lnSpc>
                <a:spcBef>
                  <a:spcPts val="0"/>
                </a:spcBef>
                <a:spcAft>
                  <a:spcPts val="0"/>
                </a:spcAft>
                <a:buClr>
                  <a:srgbClr val="7D0096"/>
                </a:buClr>
                <a:buSzPts val="1600"/>
                <a:buFont typeface="Arial"/>
                <a:buNone/>
                <a:tabLst/>
                <a:defRPr/>
              </a:pPr>
              <a:r>
                <a:rPr kumimoji="0" lang="en-GB" sz="1600" b="1" i="0" u="none" strike="noStrike" kern="1200" cap="none" spc="0" normalizeH="0" baseline="0" noProof="0" dirty="0">
                  <a:ln>
                    <a:noFill/>
                  </a:ln>
                  <a:solidFill>
                    <a:srgbClr val="000000"/>
                  </a:solidFill>
                  <a:effectLst/>
                  <a:uLnTx/>
                  <a:uFillTx/>
                  <a:latin typeface="Arial"/>
                  <a:ea typeface="Arial"/>
                  <a:cs typeface="Arial"/>
                  <a:sym typeface="Arial"/>
                </a:rPr>
                <a:t>Fewer side effects</a:t>
              </a:r>
              <a:endParaRPr kumimoji="0" sz="2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38" name="Google Shape;198;p4"/>
            <p:cNvGrpSpPr/>
            <p:nvPr/>
          </p:nvGrpSpPr>
          <p:grpSpPr>
            <a:xfrm>
              <a:off x="4817574" y="4544574"/>
              <a:ext cx="382550" cy="420750"/>
              <a:chOff x="4567674" y="4354724"/>
              <a:chExt cx="382550" cy="420750"/>
            </a:xfrm>
          </p:grpSpPr>
          <p:sp>
            <p:nvSpPr>
              <p:cNvPr id="42" name="Google Shape;199;p4"/>
              <p:cNvSpPr/>
              <p:nvPr/>
            </p:nvSpPr>
            <p:spPr>
              <a:xfrm>
                <a:off x="4567674" y="4354724"/>
                <a:ext cx="382550" cy="420750"/>
              </a:xfrm>
              <a:custGeom>
                <a:avLst/>
                <a:gdLst/>
                <a:ahLst/>
                <a:cxnLst/>
                <a:rect l="l" t="t" r="r" b="b"/>
                <a:pathLst>
                  <a:path w="152" h="168" extrusionOk="0">
                    <a:moveTo>
                      <a:pt x="151" y="22"/>
                    </a:moveTo>
                    <a:cubicBezTo>
                      <a:pt x="138" y="18"/>
                      <a:pt x="124" y="14"/>
                      <a:pt x="111" y="10"/>
                    </a:cubicBezTo>
                    <a:cubicBezTo>
                      <a:pt x="100" y="6"/>
                      <a:pt x="89" y="3"/>
                      <a:pt x="77" y="0"/>
                    </a:cubicBezTo>
                    <a:cubicBezTo>
                      <a:pt x="77" y="0"/>
                      <a:pt x="75" y="0"/>
                      <a:pt x="74" y="0"/>
                    </a:cubicBezTo>
                    <a:cubicBezTo>
                      <a:pt x="64" y="3"/>
                      <a:pt x="53" y="6"/>
                      <a:pt x="42" y="9"/>
                    </a:cubicBezTo>
                    <a:cubicBezTo>
                      <a:pt x="28" y="13"/>
                      <a:pt x="14" y="18"/>
                      <a:pt x="0" y="22"/>
                    </a:cubicBezTo>
                    <a:cubicBezTo>
                      <a:pt x="0" y="22"/>
                      <a:pt x="0" y="22"/>
                      <a:pt x="0" y="22"/>
                    </a:cubicBezTo>
                    <a:cubicBezTo>
                      <a:pt x="0" y="22"/>
                      <a:pt x="0" y="22"/>
                      <a:pt x="0" y="22"/>
                    </a:cubicBezTo>
                    <a:cubicBezTo>
                      <a:pt x="0" y="54"/>
                      <a:pt x="6" y="84"/>
                      <a:pt x="20" y="110"/>
                    </a:cubicBezTo>
                    <a:cubicBezTo>
                      <a:pt x="33" y="134"/>
                      <a:pt x="52" y="153"/>
                      <a:pt x="76" y="168"/>
                    </a:cubicBezTo>
                    <a:cubicBezTo>
                      <a:pt x="104" y="151"/>
                      <a:pt x="125" y="126"/>
                      <a:pt x="138" y="96"/>
                    </a:cubicBezTo>
                    <a:cubicBezTo>
                      <a:pt x="148" y="73"/>
                      <a:pt x="152" y="49"/>
                      <a:pt x="152" y="22"/>
                    </a:cubicBezTo>
                    <a:cubicBezTo>
                      <a:pt x="152" y="22"/>
                      <a:pt x="152" y="22"/>
                      <a:pt x="152" y="22"/>
                    </a:cubicBezTo>
                    <a:cubicBezTo>
                      <a:pt x="152" y="22"/>
                      <a:pt x="152" y="22"/>
                      <a:pt x="151" y="22"/>
                    </a:cubicBezTo>
                    <a:close/>
                    <a:moveTo>
                      <a:pt x="97" y="112"/>
                    </a:moveTo>
                    <a:cubicBezTo>
                      <a:pt x="91" y="105"/>
                      <a:pt x="84" y="98"/>
                      <a:pt x="76" y="91"/>
                    </a:cubicBezTo>
                    <a:cubicBezTo>
                      <a:pt x="69" y="98"/>
                      <a:pt x="62" y="105"/>
                      <a:pt x="55" y="112"/>
                    </a:cubicBezTo>
                    <a:cubicBezTo>
                      <a:pt x="50" y="107"/>
                      <a:pt x="45" y="102"/>
                      <a:pt x="40" y="97"/>
                    </a:cubicBezTo>
                    <a:cubicBezTo>
                      <a:pt x="46" y="90"/>
                      <a:pt x="53" y="83"/>
                      <a:pt x="61" y="76"/>
                    </a:cubicBezTo>
                    <a:cubicBezTo>
                      <a:pt x="53" y="68"/>
                      <a:pt x="46" y="61"/>
                      <a:pt x="39" y="54"/>
                    </a:cubicBezTo>
                    <a:cubicBezTo>
                      <a:pt x="45" y="49"/>
                      <a:pt x="50" y="44"/>
                      <a:pt x="55" y="39"/>
                    </a:cubicBezTo>
                    <a:cubicBezTo>
                      <a:pt x="62" y="45"/>
                      <a:pt x="69" y="53"/>
                      <a:pt x="76" y="60"/>
                    </a:cubicBezTo>
                    <a:cubicBezTo>
                      <a:pt x="83" y="52"/>
                      <a:pt x="90" y="45"/>
                      <a:pt x="97" y="38"/>
                    </a:cubicBezTo>
                    <a:cubicBezTo>
                      <a:pt x="102" y="44"/>
                      <a:pt x="108" y="49"/>
                      <a:pt x="113" y="54"/>
                    </a:cubicBezTo>
                    <a:cubicBezTo>
                      <a:pt x="106" y="61"/>
                      <a:pt x="99" y="68"/>
                      <a:pt x="91" y="75"/>
                    </a:cubicBezTo>
                    <a:cubicBezTo>
                      <a:pt x="99" y="83"/>
                      <a:pt x="106" y="90"/>
                      <a:pt x="113" y="96"/>
                    </a:cubicBezTo>
                    <a:cubicBezTo>
                      <a:pt x="108" y="102"/>
                      <a:pt x="102" y="107"/>
                      <a:pt x="97" y="112"/>
                    </a:cubicBezTo>
                    <a:close/>
                  </a:path>
                </a:pathLst>
              </a:custGeom>
              <a:solidFill>
                <a:schemeClr val="accent1"/>
              </a:solidFill>
              <a:ln w="28575" cap="flat" cmpd="sng">
                <a:solidFill>
                  <a:srgbClr val="006666"/>
                </a:solidFill>
                <a:prstDash val="solid"/>
                <a:round/>
                <a:headEnd type="none" w="sm" len="sm"/>
                <a:tailEnd type="none" w="sm" len="sm"/>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62625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3" name="Google Shape;200;p4"/>
              <p:cNvSpPr/>
              <p:nvPr/>
            </p:nvSpPr>
            <p:spPr>
              <a:xfrm>
                <a:off x="4624550" y="4413588"/>
                <a:ext cx="268800" cy="303000"/>
              </a:xfrm>
              <a:prstGeom prst="ellipse">
                <a:avLst/>
              </a:prstGeom>
              <a:solidFill>
                <a:schemeClr val="accent1"/>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9" name="Google Shape;201;p4"/>
            <p:cNvGrpSpPr/>
            <p:nvPr/>
          </p:nvGrpSpPr>
          <p:grpSpPr>
            <a:xfrm>
              <a:off x="4847800" y="4603425"/>
              <a:ext cx="312659" cy="303044"/>
              <a:chOff x="631902" y="5231656"/>
              <a:chExt cx="511800" cy="527400"/>
            </a:xfrm>
          </p:grpSpPr>
          <p:sp>
            <p:nvSpPr>
              <p:cNvPr id="40" name="Google Shape;202;p4"/>
              <p:cNvSpPr/>
              <p:nvPr/>
            </p:nvSpPr>
            <p:spPr>
              <a:xfrm>
                <a:off x="631902" y="5231656"/>
                <a:ext cx="511800" cy="527400"/>
              </a:xfrm>
              <a:prstGeom prst="ellipse">
                <a:avLst/>
              </a:prstGeom>
              <a:solidFill>
                <a:schemeClr val="accent1"/>
              </a:solidFill>
              <a:ln>
                <a:solidFill>
                  <a:srgbClr val="006666"/>
                </a:solidFill>
              </a:ln>
            </p:spPr>
            <p:txBody>
              <a:bodyPr spcFirstLastPara="1" wrap="square" lIns="68575" tIns="34275" rIns="68575" bIns="34275"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1" name="Google Shape;203;p4"/>
              <p:cNvSpPr/>
              <p:nvPr/>
            </p:nvSpPr>
            <p:spPr>
              <a:xfrm>
                <a:off x="708893" y="5308694"/>
                <a:ext cx="373404" cy="370441"/>
              </a:xfrm>
              <a:custGeom>
                <a:avLst/>
                <a:gdLst/>
                <a:ahLst/>
                <a:cxnLst/>
                <a:rect l="l" t="t" r="r" b="b"/>
                <a:pathLst>
                  <a:path w="144" h="143" extrusionOk="0">
                    <a:moveTo>
                      <a:pt x="132" y="49"/>
                    </a:moveTo>
                    <a:cubicBezTo>
                      <a:pt x="94" y="49"/>
                      <a:pt x="94" y="49"/>
                      <a:pt x="94" y="49"/>
                    </a:cubicBezTo>
                    <a:cubicBezTo>
                      <a:pt x="94" y="12"/>
                      <a:pt x="94" y="12"/>
                      <a:pt x="94" y="12"/>
                    </a:cubicBezTo>
                    <a:cubicBezTo>
                      <a:pt x="94" y="5"/>
                      <a:pt x="89" y="0"/>
                      <a:pt x="82" y="0"/>
                    </a:cubicBezTo>
                    <a:cubicBezTo>
                      <a:pt x="62" y="0"/>
                      <a:pt x="62" y="0"/>
                      <a:pt x="62" y="0"/>
                    </a:cubicBezTo>
                    <a:cubicBezTo>
                      <a:pt x="56" y="0"/>
                      <a:pt x="50" y="5"/>
                      <a:pt x="50" y="12"/>
                    </a:cubicBezTo>
                    <a:cubicBezTo>
                      <a:pt x="50" y="49"/>
                      <a:pt x="50" y="49"/>
                      <a:pt x="50" y="49"/>
                    </a:cubicBezTo>
                    <a:cubicBezTo>
                      <a:pt x="12" y="49"/>
                      <a:pt x="12" y="49"/>
                      <a:pt x="12" y="49"/>
                    </a:cubicBezTo>
                    <a:cubicBezTo>
                      <a:pt x="6" y="49"/>
                      <a:pt x="0" y="55"/>
                      <a:pt x="0" y="61"/>
                    </a:cubicBezTo>
                    <a:cubicBezTo>
                      <a:pt x="0" y="81"/>
                      <a:pt x="0" y="81"/>
                      <a:pt x="0" y="81"/>
                    </a:cubicBezTo>
                    <a:cubicBezTo>
                      <a:pt x="0" y="88"/>
                      <a:pt x="6" y="93"/>
                      <a:pt x="12" y="93"/>
                    </a:cubicBezTo>
                    <a:cubicBezTo>
                      <a:pt x="50" y="93"/>
                      <a:pt x="50" y="93"/>
                      <a:pt x="50" y="93"/>
                    </a:cubicBezTo>
                    <a:cubicBezTo>
                      <a:pt x="50" y="131"/>
                      <a:pt x="50" y="131"/>
                      <a:pt x="50" y="131"/>
                    </a:cubicBezTo>
                    <a:cubicBezTo>
                      <a:pt x="50" y="138"/>
                      <a:pt x="56" y="143"/>
                      <a:pt x="62" y="143"/>
                    </a:cubicBezTo>
                    <a:cubicBezTo>
                      <a:pt x="82" y="143"/>
                      <a:pt x="82" y="143"/>
                      <a:pt x="82" y="143"/>
                    </a:cubicBezTo>
                    <a:cubicBezTo>
                      <a:pt x="89" y="143"/>
                      <a:pt x="94" y="138"/>
                      <a:pt x="94" y="131"/>
                    </a:cubicBezTo>
                    <a:cubicBezTo>
                      <a:pt x="94" y="93"/>
                      <a:pt x="94" y="93"/>
                      <a:pt x="94" y="93"/>
                    </a:cubicBezTo>
                    <a:cubicBezTo>
                      <a:pt x="132" y="93"/>
                      <a:pt x="132" y="93"/>
                      <a:pt x="132" y="93"/>
                    </a:cubicBezTo>
                    <a:cubicBezTo>
                      <a:pt x="139" y="93"/>
                      <a:pt x="144" y="88"/>
                      <a:pt x="144" y="81"/>
                    </a:cubicBezTo>
                    <a:cubicBezTo>
                      <a:pt x="144" y="61"/>
                      <a:pt x="144" y="61"/>
                      <a:pt x="144" y="61"/>
                    </a:cubicBezTo>
                    <a:cubicBezTo>
                      <a:pt x="144" y="55"/>
                      <a:pt x="139" y="49"/>
                      <a:pt x="132" y="49"/>
                    </a:cubicBezTo>
                    <a:close/>
                  </a:path>
                </a:pathLst>
              </a:custGeom>
              <a:solidFill>
                <a:schemeClr val="lt1"/>
              </a:solidFill>
              <a:ln>
                <a:solidFill>
                  <a:srgbClr val="006666"/>
                </a:solidFill>
              </a:ln>
            </p:spPr>
            <p:txBody>
              <a:bodyPr spcFirstLastPara="1" wrap="square" lIns="68575" tIns="34275" rIns="68575" bIns="34275"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grpSp>
        <p:nvGrpSpPr>
          <p:cNvPr id="11" name="Google Shape;204;p4"/>
          <p:cNvGrpSpPr/>
          <p:nvPr/>
        </p:nvGrpSpPr>
        <p:grpSpPr>
          <a:xfrm>
            <a:off x="4680545" y="1701308"/>
            <a:ext cx="2807100" cy="631200"/>
            <a:chOff x="4692450" y="1621775"/>
            <a:chExt cx="2807100" cy="631200"/>
          </a:xfrm>
        </p:grpSpPr>
        <p:sp>
          <p:nvSpPr>
            <p:cNvPr id="26" name="Google Shape;205;p4"/>
            <p:cNvSpPr/>
            <p:nvPr/>
          </p:nvSpPr>
          <p:spPr>
            <a:xfrm>
              <a:off x="4692450" y="1621775"/>
              <a:ext cx="2807100" cy="631200"/>
            </a:xfrm>
            <a:prstGeom prst="roundRect">
              <a:avLst>
                <a:gd name="adj" fmla="val 16667"/>
              </a:avLst>
            </a:prstGeom>
            <a:solidFill>
              <a:schemeClr val="lt1"/>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0000" marR="0" lvl="0" indent="0" algn="l" defTabSz="914400" rtl="0" eaLnBrk="1" fontAlgn="auto" latinLnBrk="0" hangingPunct="1">
                <a:lnSpc>
                  <a:spcPct val="90000"/>
                </a:lnSpc>
                <a:spcBef>
                  <a:spcPts val="0"/>
                </a:spcBef>
                <a:spcAft>
                  <a:spcPts val="0"/>
                </a:spcAft>
                <a:buClr>
                  <a:srgbClr val="7D0096"/>
                </a:buClr>
                <a:buSzPts val="1600"/>
                <a:buFont typeface="Arial"/>
                <a:buNone/>
                <a:tabLst/>
                <a:defRPr/>
              </a:pPr>
              <a:r>
                <a:rPr kumimoji="0" lang="en-GB" sz="1600" b="1" i="0" u="none" strike="noStrike" kern="1200" cap="none" spc="0" normalizeH="0" baseline="0" noProof="0">
                  <a:ln>
                    <a:noFill/>
                  </a:ln>
                  <a:solidFill>
                    <a:srgbClr val="000000"/>
                  </a:solidFill>
                  <a:effectLst/>
                  <a:uLnTx/>
                  <a:uFillTx/>
                  <a:latin typeface="Arial"/>
                  <a:ea typeface="Arial"/>
                  <a:cs typeface="Arial"/>
                  <a:sym typeface="Arial"/>
                </a:rPr>
                <a:t>Longer life</a:t>
              </a:r>
              <a:endParaRPr kumimoji="0" sz="24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27" name="Google Shape;206;p4"/>
            <p:cNvGrpSpPr/>
            <p:nvPr/>
          </p:nvGrpSpPr>
          <p:grpSpPr>
            <a:xfrm>
              <a:off x="4840355" y="1709559"/>
              <a:ext cx="412070" cy="455595"/>
              <a:chOff x="7172326" y="4605338"/>
              <a:chExt cx="538162" cy="534988"/>
            </a:xfrm>
          </p:grpSpPr>
          <p:sp>
            <p:nvSpPr>
              <p:cNvPr id="28" name="Google Shape;207;p4"/>
              <p:cNvSpPr/>
              <p:nvPr/>
            </p:nvSpPr>
            <p:spPr>
              <a:xfrm>
                <a:off x="7443788" y="4875213"/>
                <a:ext cx="266700" cy="265113"/>
              </a:xfrm>
              <a:custGeom>
                <a:avLst/>
                <a:gdLst/>
                <a:ahLst/>
                <a:cxnLst/>
                <a:rect l="l" t="t" r="r" b="b"/>
                <a:pathLst>
                  <a:path w="96" h="96" extrusionOk="0">
                    <a:moveTo>
                      <a:pt x="48" y="0"/>
                    </a:moveTo>
                    <a:cubicBezTo>
                      <a:pt x="21" y="0"/>
                      <a:pt x="0" y="22"/>
                      <a:pt x="0" y="48"/>
                    </a:cubicBezTo>
                    <a:cubicBezTo>
                      <a:pt x="0" y="75"/>
                      <a:pt x="21" y="96"/>
                      <a:pt x="48" y="96"/>
                    </a:cubicBezTo>
                    <a:cubicBezTo>
                      <a:pt x="74" y="96"/>
                      <a:pt x="96" y="75"/>
                      <a:pt x="96" y="48"/>
                    </a:cubicBezTo>
                    <a:cubicBezTo>
                      <a:pt x="96" y="22"/>
                      <a:pt x="74" y="0"/>
                      <a:pt x="48" y="0"/>
                    </a:cubicBezTo>
                    <a:close/>
                    <a:moveTo>
                      <a:pt x="44" y="72"/>
                    </a:moveTo>
                    <a:cubicBezTo>
                      <a:pt x="23" y="54"/>
                      <a:pt x="23" y="54"/>
                      <a:pt x="23" y="54"/>
                    </a:cubicBezTo>
                    <a:cubicBezTo>
                      <a:pt x="31" y="46"/>
                      <a:pt x="31" y="46"/>
                      <a:pt x="31" y="46"/>
                    </a:cubicBezTo>
                    <a:cubicBezTo>
                      <a:pt x="42" y="56"/>
                      <a:pt x="42" y="56"/>
                      <a:pt x="42" y="56"/>
                    </a:cubicBezTo>
                    <a:cubicBezTo>
                      <a:pt x="63" y="24"/>
                      <a:pt x="63" y="24"/>
                      <a:pt x="63" y="24"/>
                    </a:cubicBezTo>
                    <a:cubicBezTo>
                      <a:pt x="72" y="30"/>
                      <a:pt x="72" y="30"/>
                      <a:pt x="72" y="30"/>
                    </a:cubicBezTo>
                    <a:lnTo>
                      <a:pt x="44" y="72"/>
                    </a:lnTo>
                    <a:close/>
                  </a:path>
                </a:pathLst>
              </a:custGeom>
              <a:solidFill>
                <a:schemeClr val="accent1"/>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9" name="Google Shape;208;p4"/>
              <p:cNvSpPr/>
              <p:nvPr/>
            </p:nvSpPr>
            <p:spPr>
              <a:xfrm>
                <a:off x="7172326" y="4670425"/>
                <a:ext cx="438150" cy="373063"/>
              </a:xfrm>
              <a:custGeom>
                <a:avLst/>
                <a:gdLst/>
                <a:ahLst/>
                <a:cxnLst/>
                <a:rect l="l" t="t" r="r" b="b"/>
                <a:pathLst>
                  <a:path w="158" h="135" extrusionOk="0">
                    <a:moveTo>
                      <a:pt x="19" y="2"/>
                    </a:moveTo>
                    <a:cubicBezTo>
                      <a:pt x="19" y="4"/>
                      <a:pt x="19" y="6"/>
                      <a:pt x="19" y="8"/>
                    </a:cubicBezTo>
                    <a:cubicBezTo>
                      <a:pt x="19" y="14"/>
                      <a:pt x="24" y="19"/>
                      <a:pt x="30" y="19"/>
                    </a:cubicBezTo>
                    <a:cubicBezTo>
                      <a:pt x="37" y="20"/>
                      <a:pt x="42" y="15"/>
                      <a:pt x="43" y="9"/>
                    </a:cubicBezTo>
                    <a:cubicBezTo>
                      <a:pt x="43" y="6"/>
                      <a:pt x="43" y="4"/>
                      <a:pt x="43" y="2"/>
                    </a:cubicBezTo>
                    <a:cubicBezTo>
                      <a:pt x="67" y="2"/>
                      <a:pt x="91" y="2"/>
                      <a:pt x="116" y="2"/>
                    </a:cubicBezTo>
                    <a:cubicBezTo>
                      <a:pt x="116" y="3"/>
                      <a:pt x="116" y="5"/>
                      <a:pt x="116" y="7"/>
                    </a:cubicBezTo>
                    <a:cubicBezTo>
                      <a:pt x="116" y="14"/>
                      <a:pt x="121" y="20"/>
                      <a:pt x="128" y="19"/>
                    </a:cubicBezTo>
                    <a:cubicBezTo>
                      <a:pt x="135" y="19"/>
                      <a:pt x="140" y="14"/>
                      <a:pt x="140" y="7"/>
                    </a:cubicBezTo>
                    <a:cubicBezTo>
                      <a:pt x="140" y="5"/>
                      <a:pt x="140" y="4"/>
                      <a:pt x="140" y="2"/>
                    </a:cubicBezTo>
                    <a:cubicBezTo>
                      <a:pt x="151" y="0"/>
                      <a:pt x="158" y="6"/>
                      <a:pt x="158" y="17"/>
                    </a:cubicBezTo>
                    <a:cubicBezTo>
                      <a:pt x="158" y="31"/>
                      <a:pt x="158" y="45"/>
                      <a:pt x="158" y="58"/>
                    </a:cubicBezTo>
                    <a:cubicBezTo>
                      <a:pt x="158" y="59"/>
                      <a:pt x="158" y="61"/>
                      <a:pt x="158" y="62"/>
                    </a:cubicBezTo>
                    <a:cubicBezTo>
                      <a:pt x="154" y="62"/>
                      <a:pt x="150" y="62"/>
                      <a:pt x="146" y="62"/>
                    </a:cubicBezTo>
                    <a:cubicBezTo>
                      <a:pt x="146" y="54"/>
                      <a:pt x="146" y="46"/>
                      <a:pt x="146" y="38"/>
                    </a:cubicBezTo>
                    <a:cubicBezTo>
                      <a:pt x="101" y="38"/>
                      <a:pt x="57" y="38"/>
                      <a:pt x="13" y="38"/>
                    </a:cubicBezTo>
                    <a:cubicBezTo>
                      <a:pt x="13" y="39"/>
                      <a:pt x="13" y="40"/>
                      <a:pt x="13" y="42"/>
                    </a:cubicBezTo>
                    <a:cubicBezTo>
                      <a:pt x="13" y="67"/>
                      <a:pt x="13" y="93"/>
                      <a:pt x="13" y="119"/>
                    </a:cubicBezTo>
                    <a:cubicBezTo>
                      <a:pt x="13" y="122"/>
                      <a:pt x="13" y="123"/>
                      <a:pt x="17" y="122"/>
                    </a:cubicBezTo>
                    <a:cubicBezTo>
                      <a:pt x="38" y="122"/>
                      <a:pt x="59" y="122"/>
                      <a:pt x="81" y="122"/>
                    </a:cubicBezTo>
                    <a:cubicBezTo>
                      <a:pt x="82" y="122"/>
                      <a:pt x="83" y="122"/>
                      <a:pt x="85" y="122"/>
                    </a:cubicBezTo>
                    <a:cubicBezTo>
                      <a:pt x="85" y="127"/>
                      <a:pt x="85" y="130"/>
                      <a:pt x="85" y="135"/>
                    </a:cubicBezTo>
                    <a:cubicBezTo>
                      <a:pt x="84" y="135"/>
                      <a:pt x="83" y="135"/>
                      <a:pt x="82" y="135"/>
                    </a:cubicBezTo>
                    <a:cubicBezTo>
                      <a:pt x="60" y="135"/>
                      <a:pt x="38" y="135"/>
                      <a:pt x="16" y="135"/>
                    </a:cubicBezTo>
                    <a:cubicBezTo>
                      <a:pt x="6" y="135"/>
                      <a:pt x="1" y="129"/>
                      <a:pt x="1" y="120"/>
                    </a:cubicBezTo>
                    <a:cubicBezTo>
                      <a:pt x="1" y="86"/>
                      <a:pt x="1" y="52"/>
                      <a:pt x="0" y="18"/>
                    </a:cubicBezTo>
                    <a:cubicBezTo>
                      <a:pt x="0" y="8"/>
                      <a:pt x="6" y="0"/>
                      <a:pt x="19" y="2"/>
                    </a:cubicBezTo>
                    <a:close/>
                  </a:path>
                </a:pathLst>
              </a:custGeom>
              <a:solidFill>
                <a:schemeClr val="accent1"/>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0" name="Google Shape;209;p4"/>
              <p:cNvSpPr/>
              <p:nvPr/>
            </p:nvSpPr>
            <p:spPr>
              <a:xfrm>
                <a:off x="7442201" y="4808538"/>
                <a:ext cx="68263" cy="66675"/>
              </a:xfrm>
              <a:custGeom>
                <a:avLst/>
                <a:gdLst/>
                <a:ahLst/>
                <a:cxnLst/>
                <a:rect l="l" t="t" r="r" b="b"/>
                <a:pathLst>
                  <a:path w="25" h="24" extrusionOk="0">
                    <a:moveTo>
                      <a:pt x="25" y="0"/>
                    </a:moveTo>
                    <a:cubicBezTo>
                      <a:pt x="25" y="8"/>
                      <a:pt x="25" y="15"/>
                      <a:pt x="25" y="22"/>
                    </a:cubicBezTo>
                    <a:cubicBezTo>
                      <a:pt x="25" y="23"/>
                      <a:pt x="23" y="24"/>
                      <a:pt x="23" y="24"/>
                    </a:cubicBezTo>
                    <a:cubicBezTo>
                      <a:pt x="16" y="24"/>
                      <a:pt x="9" y="24"/>
                      <a:pt x="3" y="24"/>
                    </a:cubicBezTo>
                    <a:cubicBezTo>
                      <a:pt x="2" y="24"/>
                      <a:pt x="0" y="23"/>
                      <a:pt x="0" y="22"/>
                    </a:cubicBezTo>
                    <a:cubicBezTo>
                      <a:pt x="0" y="15"/>
                      <a:pt x="0" y="8"/>
                      <a:pt x="0" y="0"/>
                    </a:cubicBezTo>
                    <a:cubicBezTo>
                      <a:pt x="8" y="0"/>
                      <a:pt x="16" y="0"/>
                      <a:pt x="25" y="0"/>
                    </a:cubicBezTo>
                    <a:close/>
                  </a:path>
                </a:pathLst>
              </a:custGeom>
              <a:solidFill>
                <a:schemeClr val="accent1"/>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1" name="Google Shape;210;p4"/>
              <p:cNvSpPr/>
              <p:nvPr/>
            </p:nvSpPr>
            <p:spPr>
              <a:xfrm>
                <a:off x="7242176" y="4908550"/>
                <a:ext cx="66675" cy="66675"/>
              </a:xfrm>
              <a:custGeom>
                <a:avLst/>
                <a:gdLst/>
                <a:ahLst/>
                <a:cxnLst/>
                <a:rect l="l" t="t" r="r" b="b"/>
                <a:pathLst>
                  <a:path w="24" h="24" extrusionOk="0">
                    <a:moveTo>
                      <a:pt x="24" y="24"/>
                    </a:moveTo>
                    <a:cubicBezTo>
                      <a:pt x="16" y="24"/>
                      <a:pt x="8" y="24"/>
                      <a:pt x="0" y="24"/>
                    </a:cubicBezTo>
                    <a:cubicBezTo>
                      <a:pt x="0" y="16"/>
                      <a:pt x="0" y="8"/>
                      <a:pt x="0" y="0"/>
                    </a:cubicBezTo>
                    <a:cubicBezTo>
                      <a:pt x="8" y="0"/>
                      <a:pt x="16" y="0"/>
                      <a:pt x="24" y="0"/>
                    </a:cubicBezTo>
                    <a:cubicBezTo>
                      <a:pt x="24" y="8"/>
                      <a:pt x="24" y="16"/>
                      <a:pt x="24" y="24"/>
                    </a:cubicBezTo>
                    <a:close/>
                  </a:path>
                </a:pathLst>
              </a:custGeom>
              <a:solidFill>
                <a:schemeClr val="accent1"/>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2" name="Google Shape;211;p4"/>
              <p:cNvSpPr/>
              <p:nvPr/>
            </p:nvSpPr>
            <p:spPr>
              <a:xfrm>
                <a:off x="7342188" y="4908550"/>
                <a:ext cx="66675" cy="66675"/>
              </a:xfrm>
              <a:custGeom>
                <a:avLst/>
                <a:gdLst/>
                <a:ahLst/>
                <a:cxnLst/>
                <a:rect l="l" t="t" r="r" b="b"/>
                <a:pathLst>
                  <a:path w="24" h="24" extrusionOk="0">
                    <a:moveTo>
                      <a:pt x="24" y="24"/>
                    </a:moveTo>
                    <a:cubicBezTo>
                      <a:pt x="16" y="24"/>
                      <a:pt x="8" y="24"/>
                      <a:pt x="0" y="24"/>
                    </a:cubicBezTo>
                    <a:cubicBezTo>
                      <a:pt x="0" y="16"/>
                      <a:pt x="0" y="9"/>
                      <a:pt x="0" y="0"/>
                    </a:cubicBezTo>
                    <a:cubicBezTo>
                      <a:pt x="8" y="0"/>
                      <a:pt x="16" y="0"/>
                      <a:pt x="24" y="0"/>
                    </a:cubicBezTo>
                    <a:cubicBezTo>
                      <a:pt x="24" y="8"/>
                      <a:pt x="24" y="16"/>
                      <a:pt x="24" y="24"/>
                    </a:cubicBezTo>
                    <a:close/>
                  </a:path>
                </a:pathLst>
              </a:custGeom>
              <a:solidFill>
                <a:schemeClr val="accent1"/>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3" name="Google Shape;212;p4"/>
              <p:cNvSpPr/>
              <p:nvPr/>
            </p:nvSpPr>
            <p:spPr>
              <a:xfrm>
                <a:off x="7242176" y="4808538"/>
                <a:ext cx="66675" cy="66675"/>
              </a:xfrm>
              <a:custGeom>
                <a:avLst/>
                <a:gdLst/>
                <a:ahLst/>
                <a:cxnLst/>
                <a:rect l="l" t="t" r="r" b="b"/>
                <a:pathLst>
                  <a:path w="24" h="24" extrusionOk="0">
                    <a:moveTo>
                      <a:pt x="0" y="24"/>
                    </a:moveTo>
                    <a:cubicBezTo>
                      <a:pt x="0" y="16"/>
                      <a:pt x="0" y="8"/>
                      <a:pt x="0" y="0"/>
                    </a:cubicBezTo>
                    <a:cubicBezTo>
                      <a:pt x="8" y="0"/>
                      <a:pt x="16" y="0"/>
                      <a:pt x="24" y="0"/>
                    </a:cubicBezTo>
                    <a:cubicBezTo>
                      <a:pt x="24" y="8"/>
                      <a:pt x="24" y="16"/>
                      <a:pt x="24" y="24"/>
                    </a:cubicBezTo>
                    <a:cubicBezTo>
                      <a:pt x="16" y="24"/>
                      <a:pt x="8" y="24"/>
                      <a:pt x="0" y="24"/>
                    </a:cubicBezTo>
                    <a:close/>
                  </a:path>
                </a:pathLst>
              </a:custGeom>
              <a:solidFill>
                <a:schemeClr val="accent1"/>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4" name="Google Shape;213;p4"/>
              <p:cNvSpPr/>
              <p:nvPr/>
            </p:nvSpPr>
            <p:spPr>
              <a:xfrm>
                <a:off x="7342188" y="4808538"/>
                <a:ext cx="66675" cy="66675"/>
              </a:xfrm>
              <a:custGeom>
                <a:avLst/>
                <a:gdLst/>
                <a:ahLst/>
                <a:cxnLst/>
                <a:rect l="l" t="t" r="r" b="b"/>
                <a:pathLst>
                  <a:path w="24" h="24" extrusionOk="0">
                    <a:moveTo>
                      <a:pt x="24" y="0"/>
                    </a:moveTo>
                    <a:cubicBezTo>
                      <a:pt x="24" y="8"/>
                      <a:pt x="24" y="16"/>
                      <a:pt x="24" y="24"/>
                    </a:cubicBezTo>
                    <a:cubicBezTo>
                      <a:pt x="16" y="24"/>
                      <a:pt x="8" y="24"/>
                      <a:pt x="0" y="24"/>
                    </a:cubicBezTo>
                    <a:cubicBezTo>
                      <a:pt x="0" y="16"/>
                      <a:pt x="0" y="8"/>
                      <a:pt x="0" y="0"/>
                    </a:cubicBezTo>
                    <a:cubicBezTo>
                      <a:pt x="8" y="0"/>
                      <a:pt x="16" y="0"/>
                      <a:pt x="24" y="0"/>
                    </a:cubicBezTo>
                    <a:close/>
                  </a:path>
                </a:pathLst>
              </a:custGeom>
              <a:solidFill>
                <a:schemeClr val="accent1"/>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5" name="Google Shape;214;p4"/>
              <p:cNvSpPr/>
              <p:nvPr/>
            </p:nvSpPr>
            <p:spPr>
              <a:xfrm>
                <a:off x="7510463" y="4605338"/>
                <a:ext cx="33338" cy="103188"/>
              </a:xfrm>
              <a:custGeom>
                <a:avLst/>
                <a:gdLst/>
                <a:ahLst/>
                <a:cxnLst/>
                <a:rect l="l" t="t" r="r" b="b"/>
                <a:pathLst>
                  <a:path w="12" h="37" extrusionOk="0">
                    <a:moveTo>
                      <a:pt x="12" y="18"/>
                    </a:moveTo>
                    <a:cubicBezTo>
                      <a:pt x="12" y="22"/>
                      <a:pt x="12" y="26"/>
                      <a:pt x="12" y="30"/>
                    </a:cubicBezTo>
                    <a:cubicBezTo>
                      <a:pt x="12" y="34"/>
                      <a:pt x="9" y="36"/>
                      <a:pt x="6" y="36"/>
                    </a:cubicBezTo>
                    <a:cubicBezTo>
                      <a:pt x="2" y="37"/>
                      <a:pt x="0" y="34"/>
                      <a:pt x="0" y="30"/>
                    </a:cubicBezTo>
                    <a:cubicBezTo>
                      <a:pt x="0" y="22"/>
                      <a:pt x="0" y="15"/>
                      <a:pt x="0" y="7"/>
                    </a:cubicBezTo>
                    <a:cubicBezTo>
                      <a:pt x="0" y="3"/>
                      <a:pt x="2" y="0"/>
                      <a:pt x="6" y="0"/>
                    </a:cubicBezTo>
                    <a:cubicBezTo>
                      <a:pt x="9" y="0"/>
                      <a:pt x="12" y="3"/>
                      <a:pt x="12" y="7"/>
                    </a:cubicBezTo>
                    <a:cubicBezTo>
                      <a:pt x="12" y="11"/>
                      <a:pt x="12" y="15"/>
                      <a:pt x="12" y="18"/>
                    </a:cubicBezTo>
                    <a:close/>
                  </a:path>
                </a:pathLst>
              </a:custGeom>
              <a:solidFill>
                <a:schemeClr val="accent1"/>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6" name="Google Shape;215;p4"/>
              <p:cNvSpPr/>
              <p:nvPr/>
            </p:nvSpPr>
            <p:spPr>
              <a:xfrm>
                <a:off x="7242176" y="4605338"/>
                <a:ext cx="33338" cy="103188"/>
              </a:xfrm>
              <a:custGeom>
                <a:avLst/>
                <a:gdLst/>
                <a:ahLst/>
                <a:cxnLst/>
                <a:rect l="l" t="t" r="r" b="b"/>
                <a:pathLst>
                  <a:path w="12" h="37" extrusionOk="0">
                    <a:moveTo>
                      <a:pt x="0" y="18"/>
                    </a:moveTo>
                    <a:cubicBezTo>
                      <a:pt x="0" y="14"/>
                      <a:pt x="0" y="10"/>
                      <a:pt x="0" y="6"/>
                    </a:cubicBezTo>
                    <a:cubicBezTo>
                      <a:pt x="0" y="3"/>
                      <a:pt x="2" y="0"/>
                      <a:pt x="6" y="0"/>
                    </a:cubicBezTo>
                    <a:cubicBezTo>
                      <a:pt x="9" y="0"/>
                      <a:pt x="12" y="3"/>
                      <a:pt x="12" y="6"/>
                    </a:cubicBezTo>
                    <a:cubicBezTo>
                      <a:pt x="12" y="14"/>
                      <a:pt x="12" y="22"/>
                      <a:pt x="12" y="30"/>
                    </a:cubicBezTo>
                    <a:cubicBezTo>
                      <a:pt x="12" y="34"/>
                      <a:pt x="9" y="37"/>
                      <a:pt x="6" y="36"/>
                    </a:cubicBezTo>
                    <a:cubicBezTo>
                      <a:pt x="2" y="36"/>
                      <a:pt x="0" y="34"/>
                      <a:pt x="0" y="30"/>
                    </a:cubicBezTo>
                    <a:cubicBezTo>
                      <a:pt x="0" y="26"/>
                      <a:pt x="0" y="22"/>
                      <a:pt x="0" y="18"/>
                    </a:cubicBezTo>
                    <a:close/>
                  </a:path>
                </a:pathLst>
              </a:custGeom>
              <a:solidFill>
                <a:schemeClr val="accent1"/>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grpSp>
        <p:nvGrpSpPr>
          <p:cNvPr id="12" name="Google Shape;216;p4"/>
          <p:cNvGrpSpPr/>
          <p:nvPr/>
        </p:nvGrpSpPr>
        <p:grpSpPr>
          <a:xfrm>
            <a:off x="1319195" y="4082358"/>
            <a:ext cx="2807100" cy="631200"/>
            <a:chOff x="1331100" y="4002825"/>
            <a:chExt cx="2807100" cy="631200"/>
          </a:xfrm>
        </p:grpSpPr>
        <p:sp>
          <p:nvSpPr>
            <p:cNvPr id="22" name="Google Shape;217;p4"/>
            <p:cNvSpPr/>
            <p:nvPr/>
          </p:nvSpPr>
          <p:spPr>
            <a:xfrm>
              <a:off x="1331100" y="4002825"/>
              <a:ext cx="2807100" cy="631200"/>
            </a:xfrm>
            <a:prstGeom prst="roundRect">
              <a:avLst>
                <a:gd name="adj" fmla="val 16667"/>
              </a:avLst>
            </a:prstGeom>
            <a:solidFill>
              <a:schemeClr val="lt1"/>
            </a:solidFill>
            <a:ln w="28575" cap="flat" cmpd="sng">
              <a:solidFill>
                <a:srgbClr val="006666"/>
              </a:solidFill>
              <a:prstDash val="solid"/>
              <a:round/>
              <a:headEnd type="none" w="sm" len="sm"/>
              <a:tailEnd type="none" w="sm" len="sm"/>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999" marR="0" lvl="0" indent="0" algn="l" defTabSz="914400" rtl="0" eaLnBrk="1" fontAlgn="auto" latinLnBrk="0" hangingPunct="1">
                <a:lnSpc>
                  <a:spcPct val="90000"/>
                </a:lnSpc>
                <a:spcBef>
                  <a:spcPts val="0"/>
                </a:spcBef>
                <a:spcAft>
                  <a:spcPts val="0"/>
                </a:spcAft>
                <a:buClr>
                  <a:srgbClr val="7D0096"/>
                </a:buClr>
                <a:buSzPts val="1600"/>
                <a:buFont typeface="Arial"/>
                <a:buNone/>
                <a:tabLst/>
                <a:defRPr/>
              </a:pPr>
              <a:r>
                <a:rPr kumimoji="0" lang="en-GB" sz="1600" b="1" i="0" u="none" strike="noStrike" kern="1200" cap="none" spc="0" normalizeH="0" baseline="0" noProof="0" dirty="0">
                  <a:ln>
                    <a:noFill/>
                  </a:ln>
                  <a:solidFill>
                    <a:srgbClr val="000000"/>
                  </a:solidFill>
                  <a:effectLst/>
                  <a:uLnTx/>
                  <a:uFillTx/>
                  <a:latin typeface="Arial"/>
                  <a:ea typeface="Arial"/>
                  <a:cs typeface="Arial"/>
                  <a:sym typeface="Arial"/>
                </a:rPr>
                <a:t>Control of symptoms</a:t>
              </a:r>
              <a:endParaRPr kumimoji="0" sz="2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23" name="Google Shape;218;p4"/>
            <p:cNvGrpSpPr/>
            <p:nvPr/>
          </p:nvGrpSpPr>
          <p:grpSpPr>
            <a:xfrm>
              <a:off x="1428216" y="4108019"/>
              <a:ext cx="322227" cy="420816"/>
              <a:chOff x="-2816226" y="-219075"/>
              <a:chExt cx="1244601" cy="1597026"/>
            </a:xfrm>
          </p:grpSpPr>
          <p:sp>
            <p:nvSpPr>
              <p:cNvPr id="24" name="Google Shape;219;p4"/>
              <p:cNvSpPr/>
              <p:nvPr/>
            </p:nvSpPr>
            <p:spPr>
              <a:xfrm>
                <a:off x="-2816226" y="-219075"/>
                <a:ext cx="1244601" cy="1335090"/>
              </a:xfrm>
              <a:custGeom>
                <a:avLst/>
                <a:gdLst/>
                <a:ahLst/>
                <a:cxnLst/>
                <a:rect l="l" t="t" r="r" b="b"/>
                <a:pathLst>
                  <a:path w="2616" h="2809" extrusionOk="0">
                    <a:moveTo>
                      <a:pt x="516" y="1803"/>
                    </a:moveTo>
                    <a:cubicBezTo>
                      <a:pt x="508" y="1804"/>
                      <a:pt x="502" y="1806"/>
                      <a:pt x="495" y="1807"/>
                    </a:cubicBezTo>
                    <a:cubicBezTo>
                      <a:pt x="458" y="1816"/>
                      <a:pt x="339" y="1826"/>
                      <a:pt x="218" y="1955"/>
                    </a:cubicBezTo>
                    <a:cubicBezTo>
                      <a:pt x="145" y="2033"/>
                      <a:pt x="71" y="2155"/>
                      <a:pt x="15" y="2347"/>
                    </a:cubicBezTo>
                    <a:cubicBezTo>
                      <a:pt x="10" y="2365"/>
                      <a:pt x="6" y="2382"/>
                      <a:pt x="5" y="2400"/>
                    </a:cubicBezTo>
                    <a:cubicBezTo>
                      <a:pt x="0" y="2453"/>
                      <a:pt x="10" y="2507"/>
                      <a:pt x="34" y="2553"/>
                    </a:cubicBezTo>
                    <a:cubicBezTo>
                      <a:pt x="105" y="2686"/>
                      <a:pt x="349" y="2766"/>
                      <a:pt x="642" y="2809"/>
                    </a:cubicBezTo>
                    <a:cubicBezTo>
                      <a:pt x="642" y="2751"/>
                      <a:pt x="642" y="2751"/>
                      <a:pt x="642" y="2751"/>
                    </a:cubicBezTo>
                    <a:cubicBezTo>
                      <a:pt x="642" y="2622"/>
                      <a:pt x="748" y="2517"/>
                      <a:pt x="877" y="2517"/>
                    </a:cubicBezTo>
                    <a:cubicBezTo>
                      <a:pt x="972" y="2517"/>
                      <a:pt x="972" y="2517"/>
                      <a:pt x="972" y="2517"/>
                    </a:cubicBezTo>
                    <a:cubicBezTo>
                      <a:pt x="972" y="2422"/>
                      <a:pt x="972" y="2422"/>
                      <a:pt x="972" y="2422"/>
                    </a:cubicBezTo>
                    <a:cubicBezTo>
                      <a:pt x="972" y="2292"/>
                      <a:pt x="1077" y="2187"/>
                      <a:pt x="1207" y="2187"/>
                    </a:cubicBezTo>
                    <a:cubicBezTo>
                      <a:pt x="1409" y="2187"/>
                      <a:pt x="1409" y="2187"/>
                      <a:pt x="1409" y="2187"/>
                    </a:cubicBezTo>
                    <a:cubicBezTo>
                      <a:pt x="1539" y="2187"/>
                      <a:pt x="1644" y="2292"/>
                      <a:pt x="1644" y="2422"/>
                    </a:cubicBezTo>
                    <a:cubicBezTo>
                      <a:pt x="1644" y="2517"/>
                      <a:pt x="1644" y="2517"/>
                      <a:pt x="1644" y="2517"/>
                    </a:cubicBezTo>
                    <a:cubicBezTo>
                      <a:pt x="1739" y="2517"/>
                      <a:pt x="1739" y="2517"/>
                      <a:pt x="1739" y="2517"/>
                    </a:cubicBezTo>
                    <a:cubicBezTo>
                      <a:pt x="1868" y="2517"/>
                      <a:pt x="1974" y="2622"/>
                      <a:pt x="1974" y="2751"/>
                    </a:cubicBezTo>
                    <a:cubicBezTo>
                      <a:pt x="1974" y="2809"/>
                      <a:pt x="1974" y="2809"/>
                      <a:pt x="1974" y="2809"/>
                    </a:cubicBezTo>
                    <a:cubicBezTo>
                      <a:pt x="2267" y="2766"/>
                      <a:pt x="2511" y="2686"/>
                      <a:pt x="2582" y="2553"/>
                    </a:cubicBezTo>
                    <a:cubicBezTo>
                      <a:pt x="2606" y="2507"/>
                      <a:pt x="2616" y="2453"/>
                      <a:pt x="2611" y="2400"/>
                    </a:cubicBezTo>
                    <a:cubicBezTo>
                      <a:pt x="2609" y="2382"/>
                      <a:pt x="2606" y="2364"/>
                      <a:pt x="2601" y="2347"/>
                    </a:cubicBezTo>
                    <a:cubicBezTo>
                      <a:pt x="2545" y="2155"/>
                      <a:pt x="2471" y="2033"/>
                      <a:pt x="2397" y="1954"/>
                    </a:cubicBezTo>
                    <a:cubicBezTo>
                      <a:pt x="2277" y="1826"/>
                      <a:pt x="2157" y="1816"/>
                      <a:pt x="2121" y="1807"/>
                    </a:cubicBezTo>
                    <a:cubicBezTo>
                      <a:pt x="2114" y="1806"/>
                      <a:pt x="2107" y="1804"/>
                      <a:pt x="2100" y="1803"/>
                    </a:cubicBezTo>
                    <a:cubicBezTo>
                      <a:pt x="2078" y="1782"/>
                      <a:pt x="2060" y="1753"/>
                      <a:pt x="2046" y="1719"/>
                    </a:cubicBezTo>
                    <a:cubicBezTo>
                      <a:pt x="2012" y="1632"/>
                      <a:pt x="2002" y="1509"/>
                      <a:pt x="2003" y="1387"/>
                    </a:cubicBezTo>
                    <a:cubicBezTo>
                      <a:pt x="2005" y="1167"/>
                      <a:pt x="2043" y="949"/>
                      <a:pt x="2043" y="949"/>
                    </a:cubicBezTo>
                    <a:cubicBezTo>
                      <a:pt x="2043" y="949"/>
                      <a:pt x="2043" y="949"/>
                      <a:pt x="2043" y="949"/>
                    </a:cubicBezTo>
                    <a:cubicBezTo>
                      <a:pt x="2043" y="919"/>
                      <a:pt x="2043" y="889"/>
                      <a:pt x="2041" y="861"/>
                    </a:cubicBezTo>
                    <a:cubicBezTo>
                      <a:pt x="2041" y="852"/>
                      <a:pt x="2040" y="843"/>
                      <a:pt x="2040" y="834"/>
                    </a:cubicBezTo>
                    <a:cubicBezTo>
                      <a:pt x="2039" y="815"/>
                      <a:pt x="2038" y="796"/>
                      <a:pt x="2036" y="778"/>
                    </a:cubicBezTo>
                    <a:cubicBezTo>
                      <a:pt x="2035" y="768"/>
                      <a:pt x="2034" y="758"/>
                      <a:pt x="2033" y="749"/>
                    </a:cubicBezTo>
                    <a:cubicBezTo>
                      <a:pt x="2032" y="732"/>
                      <a:pt x="2030" y="715"/>
                      <a:pt x="2027" y="699"/>
                    </a:cubicBezTo>
                    <a:cubicBezTo>
                      <a:pt x="2026" y="690"/>
                      <a:pt x="2025" y="681"/>
                      <a:pt x="2024" y="672"/>
                    </a:cubicBezTo>
                    <a:cubicBezTo>
                      <a:pt x="2021" y="655"/>
                      <a:pt x="2018" y="639"/>
                      <a:pt x="2016" y="623"/>
                    </a:cubicBezTo>
                    <a:cubicBezTo>
                      <a:pt x="2014" y="616"/>
                      <a:pt x="2013" y="609"/>
                      <a:pt x="2011" y="601"/>
                    </a:cubicBezTo>
                    <a:cubicBezTo>
                      <a:pt x="2007" y="580"/>
                      <a:pt x="2002" y="559"/>
                      <a:pt x="1997" y="539"/>
                    </a:cubicBezTo>
                    <a:cubicBezTo>
                      <a:pt x="1997" y="538"/>
                      <a:pt x="1997" y="537"/>
                      <a:pt x="1996" y="536"/>
                    </a:cubicBezTo>
                    <a:cubicBezTo>
                      <a:pt x="1991" y="515"/>
                      <a:pt x="1985" y="495"/>
                      <a:pt x="1979" y="476"/>
                    </a:cubicBezTo>
                    <a:cubicBezTo>
                      <a:pt x="1977" y="470"/>
                      <a:pt x="1975" y="465"/>
                      <a:pt x="1973" y="459"/>
                    </a:cubicBezTo>
                    <a:cubicBezTo>
                      <a:pt x="1968" y="446"/>
                      <a:pt x="1964" y="433"/>
                      <a:pt x="1959" y="420"/>
                    </a:cubicBezTo>
                    <a:cubicBezTo>
                      <a:pt x="1956" y="414"/>
                      <a:pt x="1954" y="408"/>
                      <a:pt x="1951" y="402"/>
                    </a:cubicBezTo>
                    <a:cubicBezTo>
                      <a:pt x="1947" y="390"/>
                      <a:pt x="1942" y="379"/>
                      <a:pt x="1936" y="368"/>
                    </a:cubicBezTo>
                    <a:cubicBezTo>
                      <a:pt x="1934" y="362"/>
                      <a:pt x="1931" y="357"/>
                      <a:pt x="1928" y="351"/>
                    </a:cubicBezTo>
                    <a:cubicBezTo>
                      <a:pt x="1923" y="340"/>
                      <a:pt x="1917" y="330"/>
                      <a:pt x="1912" y="320"/>
                    </a:cubicBezTo>
                    <a:cubicBezTo>
                      <a:pt x="1909" y="315"/>
                      <a:pt x="1907" y="310"/>
                      <a:pt x="1904" y="305"/>
                    </a:cubicBezTo>
                    <a:cubicBezTo>
                      <a:pt x="1896" y="292"/>
                      <a:pt x="1888" y="280"/>
                      <a:pt x="1881" y="268"/>
                    </a:cubicBezTo>
                    <a:cubicBezTo>
                      <a:pt x="1880" y="267"/>
                      <a:pt x="1879" y="265"/>
                      <a:pt x="1878" y="264"/>
                    </a:cubicBezTo>
                    <a:cubicBezTo>
                      <a:pt x="1869" y="251"/>
                      <a:pt x="1860" y="238"/>
                      <a:pt x="1851" y="227"/>
                    </a:cubicBezTo>
                    <a:cubicBezTo>
                      <a:pt x="1848" y="223"/>
                      <a:pt x="1845" y="220"/>
                      <a:pt x="1843" y="217"/>
                    </a:cubicBezTo>
                    <a:cubicBezTo>
                      <a:pt x="1836" y="208"/>
                      <a:pt x="1829" y="201"/>
                      <a:pt x="1822" y="193"/>
                    </a:cubicBezTo>
                    <a:cubicBezTo>
                      <a:pt x="1819" y="189"/>
                      <a:pt x="1815" y="185"/>
                      <a:pt x="1812" y="182"/>
                    </a:cubicBezTo>
                    <a:cubicBezTo>
                      <a:pt x="1806" y="175"/>
                      <a:pt x="1799" y="168"/>
                      <a:pt x="1793" y="162"/>
                    </a:cubicBezTo>
                    <a:cubicBezTo>
                      <a:pt x="1789" y="159"/>
                      <a:pt x="1786" y="155"/>
                      <a:pt x="1782" y="152"/>
                    </a:cubicBezTo>
                    <a:cubicBezTo>
                      <a:pt x="1775" y="146"/>
                      <a:pt x="1768" y="140"/>
                      <a:pt x="1762" y="134"/>
                    </a:cubicBezTo>
                    <a:cubicBezTo>
                      <a:pt x="1758" y="132"/>
                      <a:pt x="1755" y="129"/>
                      <a:pt x="1752" y="126"/>
                    </a:cubicBezTo>
                    <a:cubicBezTo>
                      <a:pt x="1743" y="119"/>
                      <a:pt x="1734" y="113"/>
                      <a:pt x="1725" y="107"/>
                    </a:cubicBezTo>
                    <a:cubicBezTo>
                      <a:pt x="1724" y="105"/>
                      <a:pt x="1722" y="104"/>
                      <a:pt x="1721" y="103"/>
                    </a:cubicBezTo>
                    <a:cubicBezTo>
                      <a:pt x="1711" y="96"/>
                      <a:pt x="1700" y="90"/>
                      <a:pt x="1690" y="83"/>
                    </a:cubicBezTo>
                    <a:cubicBezTo>
                      <a:pt x="1687" y="82"/>
                      <a:pt x="1684" y="80"/>
                      <a:pt x="1681" y="78"/>
                    </a:cubicBezTo>
                    <a:cubicBezTo>
                      <a:pt x="1674" y="74"/>
                      <a:pt x="1666" y="70"/>
                      <a:pt x="1659" y="66"/>
                    </a:cubicBezTo>
                    <a:cubicBezTo>
                      <a:pt x="1655" y="64"/>
                      <a:pt x="1652" y="63"/>
                      <a:pt x="1648" y="61"/>
                    </a:cubicBezTo>
                    <a:cubicBezTo>
                      <a:pt x="1641" y="58"/>
                      <a:pt x="1635" y="54"/>
                      <a:pt x="1628" y="52"/>
                    </a:cubicBezTo>
                    <a:cubicBezTo>
                      <a:pt x="1624" y="50"/>
                      <a:pt x="1621" y="48"/>
                      <a:pt x="1617" y="47"/>
                    </a:cubicBezTo>
                    <a:cubicBezTo>
                      <a:pt x="1610" y="44"/>
                      <a:pt x="1604" y="41"/>
                      <a:pt x="1597" y="39"/>
                    </a:cubicBezTo>
                    <a:cubicBezTo>
                      <a:pt x="1593" y="38"/>
                      <a:pt x="1590" y="36"/>
                      <a:pt x="1587" y="35"/>
                    </a:cubicBezTo>
                    <a:cubicBezTo>
                      <a:pt x="1579" y="32"/>
                      <a:pt x="1571" y="30"/>
                      <a:pt x="1564" y="27"/>
                    </a:cubicBezTo>
                    <a:cubicBezTo>
                      <a:pt x="1561" y="27"/>
                      <a:pt x="1559" y="26"/>
                      <a:pt x="1557" y="25"/>
                    </a:cubicBezTo>
                    <a:cubicBezTo>
                      <a:pt x="1548" y="22"/>
                      <a:pt x="1538" y="20"/>
                      <a:pt x="1529" y="18"/>
                    </a:cubicBezTo>
                    <a:cubicBezTo>
                      <a:pt x="1526" y="17"/>
                      <a:pt x="1523" y="16"/>
                      <a:pt x="1520" y="16"/>
                    </a:cubicBezTo>
                    <a:cubicBezTo>
                      <a:pt x="1514" y="14"/>
                      <a:pt x="1508" y="13"/>
                      <a:pt x="1502" y="12"/>
                    </a:cubicBezTo>
                    <a:cubicBezTo>
                      <a:pt x="1498" y="11"/>
                      <a:pt x="1495" y="10"/>
                      <a:pt x="1491" y="10"/>
                    </a:cubicBezTo>
                    <a:cubicBezTo>
                      <a:pt x="1486" y="9"/>
                      <a:pt x="1481" y="8"/>
                      <a:pt x="1476" y="7"/>
                    </a:cubicBezTo>
                    <a:cubicBezTo>
                      <a:pt x="1472" y="7"/>
                      <a:pt x="1469" y="6"/>
                      <a:pt x="1466" y="6"/>
                    </a:cubicBezTo>
                    <a:cubicBezTo>
                      <a:pt x="1461" y="5"/>
                      <a:pt x="1456" y="4"/>
                      <a:pt x="1451" y="4"/>
                    </a:cubicBezTo>
                    <a:cubicBezTo>
                      <a:pt x="1448" y="4"/>
                      <a:pt x="1445" y="3"/>
                      <a:pt x="1442" y="3"/>
                    </a:cubicBezTo>
                    <a:cubicBezTo>
                      <a:pt x="1437" y="2"/>
                      <a:pt x="1432" y="2"/>
                      <a:pt x="1427" y="2"/>
                    </a:cubicBezTo>
                    <a:cubicBezTo>
                      <a:pt x="1424" y="1"/>
                      <a:pt x="1422" y="1"/>
                      <a:pt x="1420" y="1"/>
                    </a:cubicBezTo>
                    <a:cubicBezTo>
                      <a:pt x="1413" y="1"/>
                      <a:pt x="1407" y="1"/>
                      <a:pt x="1401" y="0"/>
                    </a:cubicBezTo>
                    <a:cubicBezTo>
                      <a:pt x="1398" y="0"/>
                      <a:pt x="1395" y="0"/>
                      <a:pt x="1393" y="0"/>
                    </a:cubicBezTo>
                    <a:cubicBezTo>
                      <a:pt x="1390" y="0"/>
                      <a:pt x="1386" y="0"/>
                      <a:pt x="1384" y="0"/>
                    </a:cubicBezTo>
                    <a:cubicBezTo>
                      <a:pt x="1369" y="0"/>
                      <a:pt x="1357" y="1"/>
                      <a:pt x="1348" y="1"/>
                    </a:cubicBezTo>
                    <a:cubicBezTo>
                      <a:pt x="1347" y="1"/>
                      <a:pt x="1346" y="1"/>
                      <a:pt x="1345" y="2"/>
                    </a:cubicBezTo>
                    <a:cubicBezTo>
                      <a:pt x="1342" y="2"/>
                      <a:pt x="1340" y="2"/>
                      <a:pt x="1338" y="2"/>
                    </a:cubicBezTo>
                    <a:cubicBezTo>
                      <a:pt x="1338" y="2"/>
                      <a:pt x="1337" y="2"/>
                      <a:pt x="1336" y="2"/>
                    </a:cubicBezTo>
                    <a:cubicBezTo>
                      <a:pt x="1335" y="3"/>
                      <a:pt x="1334" y="3"/>
                      <a:pt x="1334" y="3"/>
                    </a:cubicBezTo>
                    <a:cubicBezTo>
                      <a:pt x="1325" y="2"/>
                      <a:pt x="1316" y="2"/>
                      <a:pt x="1308" y="1"/>
                    </a:cubicBezTo>
                    <a:cubicBezTo>
                      <a:pt x="1299" y="2"/>
                      <a:pt x="1291" y="2"/>
                      <a:pt x="1282" y="3"/>
                    </a:cubicBezTo>
                    <a:cubicBezTo>
                      <a:pt x="1282" y="3"/>
                      <a:pt x="1281" y="2"/>
                      <a:pt x="1280" y="2"/>
                    </a:cubicBezTo>
                    <a:cubicBezTo>
                      <a:pt x="1279" y="2"/>
                      <a:pt x="1278" y="2"/>
                      <a:pt x="1278" y="2"/>
                    </a:cubicBezTo>
                    <a:cubicBezTo>
                      <a:pt x="1276" y="2"/>
                      <a:pt x="1273" y="2"/>
                      <a:pt x="1271" y="1"/>
                    </a:cubicBezTo>
                    <a:cubicBezTo>
                      <a:pt x="1270" y="1"/>
                      <a:pt x="1269" y="1"/>
                      <a:pt x="1268" y="1"/>
                    </a:cubicBezTo>
                    <a:cubicBezTo>
                      <a:pt x="1259" y="1"/>
                      <a:pt x="1247" y="0"/>
                      <a:pt x="1233" y="0"/>
                    </a:cubicBezTo>
                    <a:cubicBezTo>
                      <a:pt x="1230" y="0"/>
                      <a:pt x="1226" y="0"/>
                      <a:pt x="1223" y="0"/>
                    </a:cubicBezTo>
                    <a:cubicBezTo>
                      <a:pt x="1220" y="0"/>
                      <a:pt x="1218" y="0"/>
                      <a:pt x="1216" y="0"/>
                    </a:cubicBezTo>
                    <a:cubicBezTo>
                      <a:pt x="1209" y="0"/>
                      <a:pt x="1203" y="1"/>
                      <a:pt x="1196" y="1"/>
                    </a:cubicBezTo>
                    <a:cubicBezTo>
                      <a:pt x="1194" y="1"/>
                      <a:pt x="1192" y="1"/>
                      <a:pt x="1190" y="1"/>
                    </a:cubicBezTo>
                    <a:cubicBezTo>
                      <a:pt x="1185" y="2"/>
                      <a:pt x="1180" y="2"/>
                      <a:pt x="1174" y="3"/>
                    </a:cubicBezTo>
                    <a:cubicBezTo>
                      <a:pt x="1171" y="3"/>
                      <a:pt x="1169" y="3"/>
                      <a:pt x="1166" y="4"/>
                    </a:cubicBezTo>
                    <a:cubicBezTo>
                      <a:pt x="1161" y="4"/>
                      <a:pt x="1155" y="5"/>
                      <a:pt x="1150" y="6"/>
                    </a:cubicBezTo>
                    <a:cubicBezTo>
                      <a:pt x="1147" y="6"/>
                      <a:pt x="1144" y="7"/>
                      <a:pt x="1141" y="7"/>
                    </a:cubicBezTo>
                    <a:cubicBezTo>
                      <a:pt x="1135" y="8"/>
                      <a:pt x="1129" y="9"/>
                      <a:pt x="1124" y="10"/>
                    </a:cubicBezTo>
                    <a:cubicBezTo>
                      <a:pt x="1121" y="10"/>
                      <a:pt x="1118" y="11"/>
                      <a:pt x="1114" y="12"/>
                    </a:cubicBezTo>
                    <a:cubicBezTo>
                      <a:pt x="1108" y="13"/>
                      <a:pt x="1101" y="14"/>
                      <a:pt x="1094" y="16"/>
                    </a:cubicBezTo>
                    <a:cubicBezTo>
                      <a:pt x="1092" y="16"/>
                      <a:pt x="1089" y="17"/>
                      <a:pt x="1087" y="18"/>
                    </a:cubicBezTo>
                    <a:cubicBezTo>
                      <a:pt x="1077" y="20"/>
                      <a:pt x="1068" y="22"/>
                      <a:pt x="1058" y="25"/>
                    </a:cubicBezTo>
                    <a:cubicBezTo>
                      <a:pt x="1057" y="26"/>
                      <a:pt x="1055" y="26"/>
                      <a:pt x="1053" y="27"/>
                    </a:cubicBezTo>
                    <a:cubicBezTo>
                      <a:pt x="1045" y="29"/>
                      <a:pt x="1037" y="32"/>
                      <a:pt x="1029" y="35"/>
                    </a:cubicBezTo>
                    <a:cubicBezTo>
                      <a:pt x="1026" y="36"/>
                      <a:pt x="1023" y="37"/>
                      <a:pt x="1019" y="38"/>
                    </a:cubicBezTo>
                    <a:cubicBezTo>
                      <a:pt x="1012" y="41"/>
                      <a:pt x="1005" y="44"/>
                      <a:pt x="998" y="47"/>
                    </a:cubicBezTo>
                    <a:cubicBezTo>
                      <a:pt x="995" y="48"/>
                      <a:pt x="991" y="50"/>
                      <a:pt x="988" y="51"/>
                    </a:cubicBezTo>
                    <a:cubicBezTo>
                      <a:pt x="981" y="54"/>
                      <a:pt x="974" y="58"/>
                      <a:pt x="967" y="61"/>
                    </a:cubicBezTo>
                    <a:cubicBezTo>
                      <a:pt x="964" y="63"/>
                      <a:pt x="960" y="64"/>
                      <a:pt x="957" y="66"/>
                    </a:cubicBezTo>
                    <a:cubicBezTo>
                      <a:pt x="949" y="70"/>
                      <a:pt x="941" y="74"/>
                      <a:pt x="933" y="79"/>
                    </a:cubicBezTo>
                    <a:cubicBezTo>
                      <a:pt x="931" y="80"/>
                      <a:pt x="928" y="82"/>
                      <a:pt x="926" y="83"/>
                    </a:cubicBezTo>
                    <a:cubicBezTo>
                      <a:pt x="915" y="90"/>
                      <a:pt x="905" y="96"/>
                      <a:pt x="894" y="103"/>
                    </a:cubicBezTo>
                    <a:cubicBezTo>
                      <a:pt x="893" y="104"/>
                      <a:pt x="892" y="105"/>
                      <a:pt x="891" y="106"/>
                    </a:cubicBezTo>
                    <a:cubicBezTo>
                      <a:pt x="882" y="112"/>
                      <a:pt x="873" y="119"/>
                      <a:pt x="864" y="126"/>
                    </a:cubicBezTo>
                    <a:cubicBezTo>
                      <a:pt x="861" y="129"/>
                      <a:pt x="858" y="131"/>
                      <a:pt x="854" y="134"/>
                    </a:cubicBezTo>
                    <a:cubicBezTo>
                      <a:pt x="847" y="140"/>
                      <a:pt x="840" y="146"/>
                      <a:pt x="833" y="152"/>
                    </a:cubicBezTo>
                    <a:cubicBezTo>
                      <a:pt x="830" y="155"/>
                      <a:pt x="826" y="159"/>
                      <a:pt x="823" y="162"/>
                    </a:cubicBezTo>
                    <a:cubicBezTo>
                      <a:pt x="816" y="168"/>
                      <a:pt x="810" y="175"/>
                      <a:pt x="803" y="182"/>
                    </a:cubicBezTo>
                    <a:cubicBezTo>
                      <a:pt x="800" y="185"/>
                      <a:pt x="796" y="189"/>
                      <a:pt x="793" y="193"/>
                    </a:cubicBezTo>
                    <a:cubicBezTo>
                      <a:pt x="786" y="200"/>
                      <a:pt x="779" y="209"/>
                      <a:pt x="772" y="217"/>
                    </a:cubicBezTo>
                    <a:cubicBezTo>
                      <a:pt x="770" y="220"/>
                      <a:pt x="767" y="223"/>
                      <a:pt x="765" y="226"/>
                    </a:cubicBezTo>
                    <a:cubicBezTo>
                      <a:pt x="755" y="238"/>
                      <a:pt x="746" y="251"/>
                      <a:pt x="737" y="264"/>
                    </a:cubicBezTo>
                    <a:cubicBezTo>
                      <a:pt x="736" y="265"/>
                      <a:pt x="736" y="266"/>
                      <a:pt x="735" y="267"/>
                    </a:cubicBezTo>
                    <a:cubicBezTo>
                      <a:pt x="727" y="279"/>
                      <a:pt x="719" y="292"/>
                      <a:pt x="711" y="306"/>
                    </a:cubicBezTo>
                    <a:cubicBezTo>
                      <a:pt x="709" y="310"/>
                      <a:pt x="706" y="315"/>
                      <a:pt x="704" y="319"/>
                    </a:cubicBezTo>
                    <a:cubicBezTo>
                      <a:pt x="698" y="330"/>
                      <a:pt x="692" y="340"/>
                      <a:pt x="687" y="351"/>
                    </a:cubicBezTo>
                    <a:cubicBezTo>
                      <a:pt x="684" y="357"/>
                      <a:pt x="682" y="362"/>
                      <a:pt x="679" y="368"/>
                    </a:cubicBezTo>
                    <a:cubicBezTo>
                      <a:pt x="674" y="379"/>
                      <a:pt x="669" y="390"/>
                      <a:pt x="664" y="402"/>
                    </a:cubicBezTo>
                    <a:cubicBezTo>
                      <a:pt x="662" y="408"/>
                      <a:pt x="659" y="414"/>
                      <a:pt x="657" y="420"/>
                    </a:cubicBezTo>
                    <a:cubicBezTo>
                      <a:pt x="652" y="433"/>
                      <a:pt x="647" y="446"/>
                      <a:pt x="642" y="460"/>
                    </a:cubicBezTo>
                    <a:cubicBezTo>
                      <a:pt x="641" y="465"/>
                      <a:pt x="638" y="470"/>
                      <a:pt x="637" y="476"/>
                    </a:cubicBezTo>
                    <a:cubicBezTo>
                      <a:pt x="630" y="496"/>
                      <a:pt x="624" y="516"/>
                      <a:pt x="619" y="537"/>
                    </a:cubicBezTo>
                    <a:cubicBezTo>
                      <a:pt x="619" y="537"/>
                      <a:pt x="618" y="538"/>
                      <a:pt x="618" y="539"/>
                    </a:cubicBezTo>
                    <a:cubicBezTo>
                      <a:pt x="613" y="559"/>
                      <a:pt x="608" y="580"/>
                      <a:pt x="604" y="602"/>
                    </a:cubicBezTo>
                    <a:cubicBezTo>
                      <a:pt x="603" y="609"/>
                      <a:pt x="601" y="616"/>
                      <a:pt x="600" y="623"/>
                    </a:cubicBezTo>
                    <a:cubicBezTo>
                      <a:pt x="597" y="639"/>
                      <a:pt x="594" y="656"/>
                      <a:pt x="592" y="672"/>
                    </a:cubicBezTo>
                    <a:cubicBezTo>
                      <a:pt x="590" y="681"/>
                      <a:pt x="589" y="690"/>
                      <a:pt x="588" y="699"/>
                    </a:cubicBezTo>
                    <a:cubicBezTo>
                      <a:pt x="586" y="715"/>
                      <a:pt x="584" y="732"/>
                      <a:pt x="582" y="749"/>
                    </a:cubicBezTo>
                    <a:cubicBezTo>
                      <a:pt x="581" y="759"/>
                      <a:pt x="580" y="768"/>
                      <a:pt x="579" y="778"/>
                    </a:cubicBezTo>
                    <a:cubicBezTo>
                      <a:pt x="578" y="796"/>
                      <a:pt x="577" y="815"/>
                      <a:pt x="576" y="834"/>
                    </a:cubicBezTo>
                    <a:cubicBezTo>
                      <a:pt x="575" y="843"/>
                      <a:pt x="574" y="852"/>
                      <a:pt x="574" y="861"/>
                    </a:cubicBezTo>
                    <a:cubicBezTo>
                      <a:pt x="573" y="890"/>
                      <a:pt x="572" y="919"/>
                      <a:pt x="572" y="949"/>
                    </a:cubicBezTo>
                    <a:cubicBezTo>
                      <a:pt x="572" y="949"/>
                      <a:pt x="572" y="949"/>
                      <a:pt x="572" y="949"/>
                    </a:cubicBezTo>
                    <a:cubicBezTo>
                      <a:pt x="572" y="949"/>
                      <a:pt x="611" y="1167"/>
                      <a:pt x="613" y="1387"/>
                    </a:cubicBezTo>
                    <a:cubicBezTo>
                      <a:pt x="614" y="1509"/>
                      <a:pt x="604" y="1632"/>
                      <a:pt x="569" y="1719"/>
                    </a:cubicBezTo>
                    <a:cubicBezTo>
                      <a:pt x="556" y="1754"/>
                      <a:pt x="538" y="1782"/>
                      <a:pt x="516" y="1803"/>
                    </a:cubicBezTo>
                    <a:close/>
                    <a:moveTo>
                      <a:pt x="1790" y="1768"/>
                    </a:moveTo>
                    <a:cubicBezTo>
                      <a:pt x="1788" y="1787"/>
                      <a:pt x="1779" y="1806"/>
                      <a:pt x="1765" y="1823"/>
                    </a:cubicBezTo>
                    <a:cubicBezTo>
                      <a:pt x="1701" y="1906"/>
                      <a:pt x="1520" y="2024"/>
                      <a:pt x="1308" y="2024"/>
                    </a:cubicBezTo>
                    <a:cubicBezTo>
                      <a:pt x="1095" y="2024"/>
                      <a:pt x="914" y="1906"/>
                      <a:pt x="850" y="1823"/>
                    </a:cubicBezTo>
                    <a:cubicBezTo>
                      <a:pt x="836" y="1806"/>
                      <a:pt x="828" y="1787"/>
                      <a:pt x="825" y="1768"/>
                    </a:cubicBezTo>
                    <a:cubicBezTo>
                      <a:pt x="825" y="1768"/>
                      <a:pt x="825" y="1768"/>
                      <a:pt x="825" y="1768"/>
                    </a:cubicBezTo>
                    <a:cubicBezTo>
                      <a:pt x="829" y="1767"/>
                      <a:pt x="836" y="1764"/>
                      <a:pt x="846" y="1760"/>
                    </a:cubicBezTo>
                    <a:cubicBezTo>
                      <a:pt x="850" y="1758"/>
                      <a:pt x="854" y="1756"/>
                      <a:pt x="858" y="1754"/>
                    </a:cubicBezTo>
                    <a:cubicBezTo>
                      <a:pt x="897" y="1733"/>
                      <a:pt x="955" y="1691"/>
                      <a:pt x="955" y="1616"/>
                    </a:cubicBezTo>
                    <a:cubicBezTo>
                      <a:pt x="955" y="1616"/>
                      <a:pt x="955" y="1616"/>
                      <a:pt x="955" y="1616"/>
                    </a:cubicBezTo>
                    <a:cubicBezTo>
                      <a:pt x="1016" y="1676"/>
                      <a:pt x="1084" y="1725"/>
                      <a:pt x="1157" y="1754"/>
                    </a:cubicBezTo>
                    <a:cubicBezTo>
                      <a:pt x="1206" y="1773"/>
                      <a:pt x="1258" y="1784"/>
                      <a:pt x="1310" y="1784"/>
                    </a:cubicBezTo>
                    <a:cubicBezTo>
                      <a:pt x="1363" y="1784"/>
                      <a:pt x="1414" y="1773"/>
                      <a:pt x="1463" y="1754"/>
                    </a:cubicBezTo>
                    <a:cubicBezTo>
                      <a:pt x="1535" y="1725"/>
                      <a:pt x="1603" y="1677"/>
                      <a:pt x="1664" y="1617"/>
                    </a:cubicBezTo>
                    <a:cubicBezTo>
                      <a:pt x="1664" y="1618"/>
                      <a:pt x="1665" y="1618"/>
                      <a:pt x="1665" y="1618"/>
                    </a:cubicBezTo>
                    <a:cubicBezTo>
                      <a:pt x="1667" y="1714"/>
                      <a:pt x="1764" y="1757"/>
                      <a:pt x="1790" y="1767"/>
                    </a:cubicBezTo>
                    <a:cubicBezTo>
                      <a:pt x="1790" y="1767"/>
                      <a:pt x="1790" y="1768"/>
                      <a:pt x="1790" y="1768"/>
                    </a:cubicBezTo>
                    <a:close/>
                    <a:moveTo>
                      <a:pt x="740" y="909"/>
                    </a:moveTo>
                    <a:cubicBezTo>
                      <a:pt x="743" y="907"/>
                      <a:pt x="747" y="905"/>
                      <a:pt x="750" y="905"/>
                    </a:cubicBezTo>
                    <a:cubicBezTo>
                      <a:pt x="759" y="903"/>
                      <a:pt x="768" y="907"/>
                      <a:pt x="776" y="914"/>
                    </a:cubicBezTo>
                    <a:cubicBezTo>
                      <a:pt x="776" y="914"/>
                      <a:pt x="776" y="913"/>
                      <a:pt x="776" y="912"/>
                    </a:cubicBezTo>
                    <a:cubicBezTo>
                      <a:pt x="779" y="883"/>
                      <a:pt x="818" y="556"/>
                      <a:pt x="1063" y="579"/>
                    </a:cubicBezTo>
                    <a:cubicBezTo>
                      <a:pt x="1810" y="963"/>
                      <a:pt x="1810" y="963"/>
                      <a:pt x="1810" y="963"/>
                    </a:cubicBezTo>
                    <a:cubicBezTo>
                      <a:pt x="1871" y="905"/>
                      <a:pt x="1871" y="905"/>
                      <a:pt x="1871" y="905"/>
                    </a:cubicBezTo>
                    <a:cubicBezTo>
                      <a:pt x="1873" y="905"/>
                      <a:pt x="1875" y="906"/>
                      <a:pt x="1877" y="907"/>
                    </a:cubicBezTo>
                    <a:cubicBezTo>
                      <a:pt x="1903" y="919"/>
                      <a:pt x="1915" y="982"/>
                      <a:pt x="1902" y="1053"/>
                    </a:cubicBezTo>
                    <a:cubicBezTo>
                      <a:pt x="1892" y="1107"/>
                      <a:pt x="1871" y="1152"/>
                      <a:pt x="1849" y="1171"/>
                    </a:cubicBezTo>
                    <a:cubicBezTo>
                      <a:pt x="1839" y="1179"/>
                      <a:pt x="1830" y="1182"/>
                      <a:pt x="1821" y="1181"/>
                    </a:cubicBezTo>
                    <a:cubicBezTo>
                      <a:pt x="1816" y="1180"/>
                      <a:pt x="1812" y="1177"/>
                      <a:pt x="1808" y="1174"/>
                    </a:cubicBezTo>
                    <a:cubicBezTo>
                      <a:pt x="1758" y="1329"/>
                      <a:pt x="1663" y="1483"/>
                      <a:pt x="1542" y="1576"/>
                    </a:cubicBezTo>
                    <a:cubicBezTo>
                      <a:pt x="1472" y="1630"/>
                      <a:pt x="1394" y="1663"/>
                      <a:pt x="1310" y="1663"/>
                    </a:cubicBezTo>
                    <a:cubicBezTo>
                      <a:pt x="1227" y="1663"/>
                      <a:pt x="1148" y="1630"/>
                      <a:pt x="1077" y="1575"/>
                    </a:cubicBezTo>
                    <a:cubicBezTo>
                      <a:pt x="957" y="1482"/>
                      <a:pt x="863" y="1328"/>
                      <a:pt x="813" y="1174"/>
                    </a:cubicBezTo>
                    <a:cubicBezTo>
                      <a:pt x="809" y="1177"/>
                      <a:pt x="805" y="1180"/>
                      <a:pt x="799" y="1181"/>
                    </a:cubicBezTo>
                    <a:cubicBezTo>
                      <a:pt x="789" y="1183"/>
                      <a:pt x="778" y="1177"/>
                      <a:pt x="768" y="1167"/>
                    </a:cubicBezTo>
                    <a:cubicBezTo>
                      <a:pt x="747" y="1146"/>
                      <a:pt x="728" y="1103"/>
                      <a:pt x="719" y="1053"/>
                    </a:cubicBezTo>
                    <a:cubicBezTo>
                      <a:pt x="707" y="985"/>
                      <a:pt x="716" y="926"/>
                      <a:pt x="740" y="909"/>
                    </a:cubicBezTo>
                    <a:close/>
                  </a:path>
                </a:pathLst>
              </a:custGeom>
              <a:solidFill>
                <a:schemeClr val="accent1"/>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5" name="Google Shape;220;p4"/>
              <p:cNvSpPr/>
              <p:nvPr/>
            </p:nvSpPr>
            <p:spPr>
              <a:xfrm>
                <a:off x="-2435225" y="895350"/>
                <a:ext cx="482601" cy="482601"/>
              </a:xfrm>
              <a:custGeom>
                <a:avLst/>
                <a:gdLst/>
                <a:ahLst/>
                <a:cxnLst/>
                <a:rect l="l" t="t" r="r" b="b"/>
                <a:pathLst>
                  <a:path w="1014" h="1014" extrusionOk="0">
                    <a:moveTo>
                      <a:pt x="1014" y="405"/>
                    </a:moveTo>
                    <a:cubicBezTo>
                      <a:pt x="1014" y="363"/>
                      <a:pt x="980" y="329"/>
                      <a:pt x="938" y="329"/>
                    </a:cubicBezTo>
                    <a:cubicBezTo>
                      <a:pt x="684" y="329"/>
                      <a:pt x="684" y="329"/>
                      <a:pt x="684" y="329"/>
                    </a:cubicBezTo>
                    <a:cubicBezTo>
                      <a:pt x="684" y="76"/>
                      <a:pt x="684" y="76"/>
                      <a:pt x="684" y="76"/>
                    </a:cubicBezTo>
                    <a:cubicBezTo>
                      <a:pt x="684" y="34"/>
                      <a:pt x="650" y="0"/>
                      <a:pt x="608" y="0"/>
                    </a:cubicBezTo>
                    <a:cubicBezTo>
                      <a:pt x="406" y="0"/>
                      <a:pt x="406" y="0"/>
                      <a:pt x="406" y="0"/>
                    </a:cubicBezTo>
                    <a:cubicBezTo>
                      <a:pt x="364" y="0"/>
                      <a:pt x="330" y="34"/>
                      <a:pt x="330" y="76"/>
                    </a:cubicBezTo>
                    <a:cubicBezTo>
                      <a:pt x="330" y="329"/>
                      <a:pt x="330" y="329"/>
                      <a:pt x="330" y="329"/>
                    </a:cubicBezTo>
                    <a:cubicBezTo>
                      <a:pt x="76" y="329"/>
                      <a:pt x="76" y="329"/>
                      <a:pt x="76" y="329"/>
                    </a:cubicBezTo>
                    <a:cubicBezTo>
                      <a:pt x="34" y="329"/>
                      <a:pt x="0" y="363"/>
                      <a:pt x="0" y="405"/>
                    </a:cubicBezTo>
                    <a:cubicBezTo>
                      <a:pt x="0" y="608"/>
                      <a:pt x="0" y="608"/>
                      <a:pt x="0" y="608"/>
                    </a:cubicBezTo>
                    <a:cubicBezTo>
                      <a:pt x="0" y="650"/>
                      <a:pt x="34" y="684"/>
                      <a:pt x="76" y="684"/>
                    </a:cubicBezTo>
                    <a:cubicBezTo>
                      <a:pt x="330" y="684"/>
                      <a:pt x="330" y="684"/>
                      <a:pt x="330" y="684"/>
                    </a:cubicBezTo>
                    <a:cubicBezTo>
                      <a:pt x="330" y="938"/>
                      <a:pt x="330" y="938"/>
                      <a:pt x="330" y="938"/>
                    </a:cubicBezTo>
                    <a:cubicBezTo>
                      <a:pt x="330" y="980"/>
                      <a:pt x="364" y="1014"/>
                      <a:pt x="406" y="1014"/>
                    </a:cubicBezTo>
                    <a:cubicBezTo>
                      <a:pt x="608" y="1014"/>
                      <a:pt x="608" y="1014"/>
                      <a:pt x="608" y="1014"/>
                    </a:cubicBezTo>
                    <a:cubicBezTo>
                      <a:pt x="650" y="1014"/>
                      <a:pt x="684" y="980"/>
                      <a:pt x="684" y="938"/>
                    </a:cubicBezTo>
                    <a:cubicBezTo>
                      <a:pt x="684" y="684"/>
                      <a:pt x="684" y="684"/>
                      <a:pt x="684" y="684"/>
                    </a:cubicBezTo>
                    <a:cubicBezTo>
                      <a:pt x="938" y="684"/>
                      <a:pt x="938" y="684"/>
                      <a:pt x="938" y="684"/>
                    </a:cubicBezTo>
                    <a:cubicBezTo>
                      <a:pt x="980" y="684"/>
                      <a:pt x="1014" y="650"/>
                      <a:pt x="1014" y="608"/>
                    </a:cubicBezTo>
                    <a:lnTo>
                      <a:pt x="1014" y="405"/>
                    </a:lnTo>
                    <a:close/>
                  </a:path>
                </a:pathLst>
              </a:custGeom>
              <a:solidFill>
                <a:schemeClr val="accent1"/>
              </a:solidFill>
              <a:ln>
                <a:solidFill>
                  <a:srgbClr val="006666"/>
                </a:solidFill>
              </a:ln>
            </p:spPr>
            <p:txBody>
              <a:bodyPr spcFirstLastPara="1" wrap="square" lIns="91425" tIns="45700" rIns="91425" bIns="457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cxnSp>
        <p:nvCxnSpPr>
          <p:cNvPr id="13" name="Google Shape;221;p4"/>
          <p:cNvCxnSpPr/>
          <p:nvPr/>
        </p:nvCxnSpPr>
        <p:spPr>
          <a:xfrm rot="-5400000">
            <a:off x="5686295" y="2825408"/>
            <a:ext cx="795600" cy="600"/>
          </a:xfrm>
          <a:prstGeom prst="bentConnector3">
            <a:avLst>
              <a:gd name="adj1" fmla="val 50009"/>
            </a:avLst>
          </a:prstGeom>
          <a:noFill/>
          <a:ln w="28575" cap="flat" cmpd="sng">
            <a:solidFill>
              <a:schemeClr val="accent3"/>
            </a:solidFill>
            <a:prstDash val="solid"/>
            <a:round/>
            <a:headEnd type="none" w="sm" len="sm"/>
            <a:tailEnd type="triangle" w="lg" len="lg"/>
          </a:ln>
        </p:spPr>
      </p:cxnSp>
      <p:cxnSp>
        <p:nvCxnSpPr>
          <p:cNvPr id="14" name="Google Shape;222;p4"/>
          <p:cNvCxnSpPr/>
          <p:nvPr/>
        </p:nvCxnSpPr>
        <p:spPr>
          <a:xfrm rot="-5400000" flipH="1">
            <a:off x="5769845" y="4118483"/>
            <a:ext cx="628500" cy="600"/>
          </a:xfrm>
          <a:prstGeom prst="bentConnector3">
            <a:avLst>
              <a:gd name="adj1" fmla="val 50010"/>
            </a:avLst>
          </a:prstGeom>
          <a:noFill/>
          <a:ln w="28575" cap="flat" cmpd="sng">
            <a:solidFill>
              <a:schemeClr val="accent3"/>
            </a:solidFill>
            <a:prstDash val="solid"/>
            <a:round/>
            <a:headEnd type="none" w="sm" len="sm"/>
            <a:tailEnd type="triangle" w="lg" len="lg"/>
          </a:ln>
        </p:spPr>
      </p:cxnSp>
      <p:cxnSp>
        <p:nvCxnSpPr>
          <p:cNvPr id="15" name="Google Shape;223;p4"/>
          <p:cNvCxnSpPr/>
          <p:nvPr/>
        </p:nvCxnSpPr>
        <p:spPr>
          <a:xfrm rot="10800000">
            <a:off x="2997995" y="3108483"/>
            <a:ext cx="1209675" cy="409575"/>
          </a:xfrm>
          <a:prstGeom prst="straightConnector1">
            <a:avLst/>
          </a:prstGeom>
          <a:noFill/>
          <a:ln w="28575" cap="flat" cmpd="sng">
            <a:solidFill>
              <a:schemeClr val="accent3"/>
            </a:solidFill>
            <a:prstDash val="solid"/>
            <a:round/>
            <a:headEnd type="none" w="sm" len="sm"/>
            <a:tailEnd type="triangle" w="lg" len="lg"/>
          </a:ln>
        </p:spPr>
      </p:cxnSp>
      <p:cxnSp>
        <p:nvCxnSpPr>
          <p:cNvPr id="16" name="Google Shape;224;p4"/>
          <p:cNvCxnSpPr/>
          <p:nvPr/>
        </p:nvCxnSpPr>
        <p:spPr>
          <a:xfrm flipH="1">
            <a:off x="2997995" y="3594258"/>
            <a:ext cx="1209675" cy="409575"/>
          </a:xfrm>
          <a:prstGeom prst="straightConnector1">
            <a:avLst/>
          </a:prstGeom>
          <a:noFill/>
          <a:ln w="28575" cap="flat" cmpd="sng">
            <a:solidFill>
              <a:schemeClr val="accent3"/>
            </a:solidFill>
            <a:prstDash val="solid"/>
            <a:round/>
            <a:headEnd type="none" w="sm" len="sm"/>
            <a:tailEnd type="triangle" w="lg" len="lg"/>
          </a:ln>
        </p:spPr>
      </p:cxnSp>
      <p:cxnSp>
        <p:nvCxnSpPr>
          <p:cNvPr id="17" name="Google Shape;225;p4"/>
          <p:cNvCxnSpPr/>
          <p:nvPr/>
        </p:nvCxnSpPr>
        <p:spPr>
          <a:xfrm>
            <a:off x="7827170" y="3594258"/>
            <a:ext cx="1209675" cy="409575"/>
          </a:xfrm>
          <a:prstGeom prst="straightConnector1">
            <a:avLst/>
          </a:prstGeom>
          <a:noFill/>
          <a:ln w="28575" cap="flat" cmpd="sng">
            <a:solidFill>
              <a:schemeClr val="accent3"/>
            </a:solidFill>
            <a:prstDash val="solid"/>
            <a:round/>
            <a:headEnd type="none" w="sm" len="sm"/>
            <a:tailEnd type="triangle" w="lg" len="lg"/>
          </a:ln>
        </p:spPr>
      </p:cxnSp>
      <p:cxnSp>
        <p:nvCxnSpPr>
          <p:cNvPr id="18" name="Google Shape;226;p4"/>
          <p:cNvCxnSpPr/>
          <p:nvPr/>
        </p:nvCxnSpPr>
        <p:spPr>
          <a:xfrm rot="10800000" flipH="1">
            <a:off x="7827170" y="3108483"/>
            <a:ext cx="1209675" cy="409575"/>
          </a:xfrm>
          <a:prstGeom prst="straightConnector1">
            <a:avLst/>
          </a:prstGeom>
          <a:noFill/>
          <a:ln w="28575" cap="flat" cmpd="sng">
            <a:solidFill>
              <a:schemeClr val="accent3"/>
            </a:solidFill>
            <a:prstDash val="solid"/>
            <a:round/>
            <a:headEnd type="none" w="sm" len="sm"/>
            <a:tailEnd type="triangle" w="lg" len="lg"/>
          </a:ln>
        </p:spPr>
      </p:cxnSp>
      <p:grpSp>
        <p:nvGrpSpPr>
          <p:cNvPr id="19" name="Google Shape;227;p4"/>
          <p:cNvGrpSpPr/>
          <p:nvPr/>
        </p:nvGrpSpPr>
        <p:grpSpPr>
          <a:xfrm>
            <a:off x="4126295" y="3111508"/>
            <a:ext cx="3915600" cy="783000"/>
            <a:chOff x="4138200" y="3138000"/>
            <a:chExt cx="3915600" cy="783000"/>
          </a:xfrm>
        </p:grpSpPr>
        <p:sp>
          <p:nvSpPr>
            <p:cNvPr id="20" name="Google Shape;228;p4"/>
            <p:cNvSpPr/>
            <p:nvPr/>
          </p:nvSpPr>
          <p:spPr>
            <a:xfrm>
              <a:off x="4138200" y="3138000"/>
              <a:ext cx="3915600" cy="783000"/>
            </a:xfrm>
            <a:prstGeom prst="flowChartAlternateProcess">
              <a:avLst/>
            </a:pr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1" name="Google Shape;229;p4"/>
            <p:cNvSpPr txBox="1"/>
            <p:nvPr/>
          </p:nvSpPr>
          <p:spPr>
            <a:xfrm>
              <a:off x="4138200" y="3154750"/>
              <a:ext cx="3915600" cy="762000"/>
            </a:xfrm>
            <a:prstGeom prst="rect">
              <a:avLst/>
            </a:prstGeom>
            <a:no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GB" sz="2200" b="1" i="0" u="none" strike="noStrike" kern="1200" cap="none" spc="0" normalizeH="0" baseline="0" noProof="0">
                  <a:ln>
                    <a:noFill/>
                  </a:ln>
                  <a:solidFill>
                    <a:srgbClr val="FFFFFF"/>
                  </a:solidFill>
                  <a:effectLst/>
                  <a:uLnTx/>
                  <a:uFillTx/>
                  <a:latin typeface="Arial"/>
                  <a:ea typeface="Arial"/>
                  <a:cs typeface="Arial"/>
                  <a:sym typeface="Arial"/>
                </a:rPr>
                <a:t>Innovative diagnostic and therapeutic approaches</a:t>
              </a:r>
              <a:endParaRPr kumimoji="0" sz="2200" b="1" i="0" u="none" strike="noStrike" kern="1200" cap="none" spc="0" normalizeH="0" baseline="0" noProof="0">
                <a:ln>
                  <a:noFill/>
                </a:ln>
                <a:solidFill>
                  <a:srgbClr val="FFFFFF"/>
                </a:solidFill>
                <a:effectLst/>
                <a:uLnTx/>
                <a:uFillTx/>
                <a:latin typeface="Arial"/>
                <a:ea typeface="Arial"/>
                <a:cs typeface="Arial"/>
                <a:sym typeface="Arial"/>
              </a:endParaRPr>
            </a:p>
          </p:txBody>
        </p:sp>
      </p:grpSp>
      <p:cxnSp>
        <p:nvCxnSpPr>
          <p:cNvPr id="61" name="Connettore diritto 60"/>
          <p:cNvCxnSpPr/>
          <p:nvPr/>
        </p:nvCxnSpPr>
        <p:spPr>
          <a:xfrm>
            <a:off x="671018" y="1013571"/>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1429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84"/>
            <a:ext cx="13172047" cy="7388350"/>
          </a:xfrm>
          <a:prstGeom prst="rect">
            <a:avLst/>
          </a:prstGeom>
        </p:spPr>
      </p:pic>
      <p:sp>
        <p:nvSpPr>
          <p:cNvPr id="2" name="Titolo 2">
            <a:extLst>
              <a:ext uri="{FF2B5EF4-FFF2-40B4-BE49-F238E27FC236}">
                <a16:creationId xmlns:a16="http://schemas.microsoft.com/office/drawing/2014/main" id="{DB69A550-2B3D-A44A-ACF9-9E670584DDC2}"/>
              </a:ext>
            </a:extLst>
          </p:cNvPr>
          <p:cNvSpPr txBox="1">
            <a:spLocks/>
          </p:cNvSpPr>
          <p:nvPr/>
        </p:nvSpPr>
        <p:spPr>
          <a:xfrm>
            <a:off x="-1325012" y="6484359"/>
            <a:ext cx="8824912" cy="4904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000" b="1" dirty="0" smtClean="0">
                <a:solidFill>
                  <a:srgbClr val="FFFF00"/>
                </a:solidFill>
                <a:latin typeface="+mn-lt"/>
                <a:ea typeface="ＭＳ Ｐゴシック" panose="020B0600070205080204" pitchFamily="34" charset="-128"/>
              </a:rPr>
              <a:t>LA DOPPIA PROSPETTIVA </a:t>
            </a:r>
            <a:r>
              <a:rPr lang="it-IT" altLang="it-IT" sz="2800" b="1" dirty="0" smtClean="0">
                <a:solidFill>
                  <a:schemeClr val="bg1"/>
                </a:solidFill>
                <a:latin typeface="+mn-lt"/>
                <a:ea typeface="ＭＳ Ｐゴシック" panose="020B0600070205080204" pitchFamily="34" charset="-128"/>
              </a:rPr>
              <a:t/>
            </a:r>
            <a:br>
              <a:rPr lang="it-IT" altLang="it-IT" sz="2800" b="1" dirty="0" smtClean="0">
                <a:solidFill>
                  <a:schemeClr val="bg1"/>
                </a:solidFill>
                <a:latin typeface="+mn-lt"/>
                <a:ea typeface="ＭＳ Ｐゴシック" panose="020B0600070205080204" pitchFamily="34" charset="-128"/>
              </a:rPr>
            </a:br>
            <a:endParaRPr lang="it-IT" sz="2800" b="1" dirty="0">
              <a:solidFill>
                <a:schemeClr val="bg1"/>
              </a:solidFill>
              <a:latin typeface="+mn-lt"/>
            </a:endParaRPr>
          </a:p>
        </p:txBody>
      </p:sp>
      <p:sp>
        <p:nvSpPr>
          <p:cNvPr id="3" name="CasellaDiTesto 2">
            <a:extLst>
              <a:ext uri="{FF2B5EF4-FFF2-40B4-BE49-F238E27FC236}">
                <a16:creationId xmlns:a16="http://schemas.microsoft.com/office/drawing/2014/main" id="{D425DBF5-6317-F844-B64F-F9060BF23871}"/>
              </a:ext>
            </a:extLst>
          </p:cNvPr>
          <p:cNvSpPr txBox="1"/>
          <p:nvPr/>
        </p:nvSpPr>
        <p:spPr>
          <a:xfrm>
            <a:off x="293009" y="1518306"/>
            <a:ext cx="11612880" cy="5170646"/>
          </a:xfrm>
          <a:prstGeom prst="rect">
            <a:avLst/>
          </a:prstGeom>
          <a:noFill/>
        </p:spPr>
        <p:txBody>
          <a:bodyPr wrap="square" rtlCol="0">
            <a:spAutoFit/>
          </a:bodyPr>
          <a:lstStyle/>
          <a:p>
            <a:r>
              <a:rPr lang="it-IT" sz="2400" dirty="0">
                <a:solidFill>
                  <a:schemeClr val="bg1"/>
                </a:solidFill>
                <a:latin typeface="Trebuchet MS"/>
              </a:rPr>
              <a:t>Gli studi portano statistiche, davanti c’è una persona che può avere un destino diverso. </a:t>
            </a:r>
          </a:p>
          <a:p>
            <a:endParaRPr lang="it-IT" sz="2400" dirty="0">
              <a:solidFill>
                <a:schemeClr val="bg1"/>
              </a:solidFill>
              <a:latin typeface="Trebuchet MS"/>
            </a:endParaRPr>
          </a:p>
          <a:p>
            <a:r>
              <a:rPr lang="it-IT" sz="2400" dirty="0">
                <a:solidFill>
                  <a:schemeClr val="bg1"/>
                </a:solidFill>
                <a:latin typeface="Trebuchet MS"/>
              </a:rPr>
              <a:t>In adiuvante si può morire. </a:t>
            </a:r>
          </a:p>
          <a:p>
            <a:endParaRPr lang="it-IT" sz="2400" dirty="0">
              <a:solidFill>
                <a:schemeClr val="bg1"/>
              </a:solidFill>
              <a:latin typeface="Trebuchet MS"/>
            </a:endParaRPr>
          </a:p>
          <a:p>
            <a:r>
              <a:rPr lang="it-IT" sz="2400" dirty="0">
                <a:solidFill>
                  <a:schemeClr val="bg1"/>
                </a:solidFill>
                <a:latin typeface="Trebuchet MS"/>
              </a:rPr>
              <a:t>In avanzato </a:t>
            </a:r>
            <a:r>
              <a:rPr lang="it-IT" sz="2400" dirty="0" smtClean="0">
                <a:solidFill>
                  <a:schemeClr val="bg1"/>
                </a:solidFill>
                <a:latin typeface="Trebuchet MS"/>
              </a:rPr>
              <a:t>sempre più pazienti hanno una </a:t>
            </a:r>
            <a:r>
              <a:rPr lang="it-IT" sz="2400" dirty="0">
                <a:solidFill>
                  <a:schemeClr val="bg1"/>
                </a:solidFill>
                <a:latin typeface="Trebuchet MS"/>
              </a:rPr>
              <a:t>chance di trovare il vello </a:t>
            </a:r>
            <a:r>
              <a:rPr lang="it-IT" sz="2400" dirty="0" smtClean="0">
                <a:solidFill>
                  <a:schemeClr val="bg1"/>
                </a:solidFill>
                <a:latin typeface="Trebuchet MS"/>
              </a:rPr>
              <a:t>d’oro e </a:t>
            </a:r>
            <a:r>
              <a:rPr lang="it-IT" sz="2400" dirty="0">
                <a:solidFill>
                  <a:schemeClr val="bg1"/>
                </a:solidFill>
                <a:latin typeface="Trebuchet MS"/>
              </a:rPr>
              <a:t>sopravvivere, ma </a:t>
            </a:r>
            <a:r>
              <a:rPr lang="it-IT" sz="2400" dirty="0" smtClean="0">
                <a:solidFill>
                  <a:schemeClr val="bg1"/>
                </a:solidFill>
                <a:latin typeface="Trebuchet MS"/>
              </a:rPr>
              <a:t> altri continuano </a:t>
            </a:r>
            <a:r>
              <a:rPr lang="it-IT" sz="2400" dirty="0">
                <a:solidFill>
                  <a:schemeClr val="bg1"/>
                </a:solidFill>
                <a:latin typeface="Trebuchet MS"/>
              </a:rPr>
              <a:t>ad avere una prognosi infausta. </a:t>
            </a:r>
          </a:p>
          <a:p>
            <a:r>
              <a:rPr lang="it-IT" sz="2400" dirty="0">
                <a:solidFill>
                  <a:schemeClr val="bg1"/>
                </a:solidFill>
                <a:latin typeface="Trebuchet MS"/>
              </a:rPr>
              <a:t> </a:t>
            </a:r>
          </a:p>
          <a:p>
            <a:r>
              <a:rPr lang="it-IT" sz="2400" dirty="0">
                <a:solidFill>
                  <a:schemeClr val="bg1"/>
                </a:solidFill>
                <a:latin typeface="Trebuchet MS"/>
              </a:rPr>
              <a:t>Il segno del tempo: la «nuova sofferenza» degli oncologi in alcune patologie prima con poche prospettive quando le terapie non hanno effetto o non sono applicabili</a:t>
            </a:r>
          </a:p>
          <a:p>
            <a:r>
              <a:rPr lang="it-IT" dirty="0" smtClean="0">
                <a:solidFill>
                  <a:schemeClr val="bg1"/>
                </a:solidFill>
              </a:rPr>
              <a:t>	</a:t>
            </a:r>
          </a:p>
          <a:p>
            <a:r>
              <a:rPr lang="it-IT" dirty="0" smtClean="0">
                <a:solidFill>
                  <a:schemeClr val="bg1"/>
                </a:solidFill>
              </a:rPr>
              <a:t>Life </a:t>
            </a:r>
            <a:r>
              <a:rPr lang="it-IT" dirty="0">
                <a:solidFill>
                  <a:schemeClr val="bg1"/>
                </a:solidFill>
              </a:rPr>
              <a:t>and Death </a:t>
            </a:r>
            <a:r>
              <a:rPr lang="it-IT" dirty="0" err="1">
                <a:solidFill>
                  <a:schemeClr val="bg1"/>
                </a:solidFill>
              </a:rPr>
              <a:t>Decisions</a:t>
            </a:r>
            <a:r>
              <a:rPr lang="it-IT" dirty="0">
                <a:solidFill>
                  <a:schemeClr val="bg1"/>
                </a:solidFill>
              </a:rPr>
              <a:t>: </a:t>
            </a:r>
            <a:r>
              <a:rPr lang="it-IT" dirty="0" err="1">
                <a:solidFill>
                  <a:schemeClr val="bg1"/>
                </a:solidFill>
              </a:rPr>
              <a:t>What</a:t>
            </a:r>
            <a:r>
              <a:rPr lang="it-IT" dirty="0">
                <a:solidFill>
                  <a:schemeClr val="bg1"/>
                </a:solidFill>
              </a:rPr>
              <a:t> </a:t>
            </a:r>
            <a:r>
              <a:rPr lang="it-IT" dirty="0" err="1">
                <a:solidFill>
                  <a:schemeClr val="bg1"/>
                </a:solidFill>
              </a:rPr>
              <a:t>Keeps</a:t>
            </a:r>
            <a:r>
              <a:rPr lang="it-IT" dirty="0">
                <a:solidFill>
                  <a:schemeClr val="bg1"/>
                </a:solidFill>
              </a:rPr>
              <a:t> </a:t>
            </a:r>
            <a:r>
              <a:rPr lang="it-IT" dirty="0" err="1">
                <a:solidFill>
                  <a:schemeClr val="bg1"/>
                </a:solidFill>
              </a:rPr>
              <a:t>Oncologists</a:t>
            </a:r>
            <a:r>
              <a:rPr lang="it-IT" dirty="0">
                <a:solidFill>
                  <a:schemeClr val="bg1"/>
                </a:solidFill>
              </a:rPr>
              <a:t> Up </a:t>
            </a:r>
            <a:r>
              <a:rPr lang="it-IT" dirty="0" err="1">
                <a:solidFill>
                  <a:schemeClr val="bg1"/>
                </a:solidFill>
              </a:rPr>
              <a:t>at</a:t>
            </a:r>
            <a:r>
              <a:rPr lang="it-IT" dirty="0">
                <a:solidFill>
                  <a:schemeClr val="bg1"/>
                </a:solidFill>
              </a:rPr>
              <a:t> Night</a:t>
            </a:r>
          </a:p>
          <a:p>
            <a:r>
              <a:rPr lang="it-IT" dirty="0" smtClean="0">
                <a:solidFill>
                  <a:schemeClr val="bg1"/>
                </a:solidFill>
              </a:rPr>
              <a:t>Victoria </a:t>
            </a:r>
            <a:r>
              <a:rPr lang="it-IT" dirty="0">
                <a:solidFill>
                  <a:schemeClr val="bg1"/>
                </a:solidFill>
              </a:rPr>
              <a:t>Stern, </a:t>
            </a:r>
            <a:r>
              <a:rPr lang="it-IT" dirty="0" err="1" smtClean="0">
                <a:solidFill>
                  <a:schemeClr val="bg1"/>
                </a:solidFill>
              </a:rPr>
              <a:t>MA,July</a:t>
            </a:r>
            <a:r>
              <a:rPr lang="it-IT" dirty="0">
                <a:solidFill>
                  <a:schemeClr val="bg1"/>
                </a:solidFill>
              </a:rPr>
              <a:t> 19, 2022</a:t>
            </a:r>
          </a:p>
          <a:p>
            <a:endParaRPr lang="it-IT" dirty="0">
              <a:solidFill>
                <a:schemeClr val="bg1"/>
              </a:solidFill>
            </a:endParaRPr>
          </a:p>
          <a:p>
            <a:endParaRPr lang="it-IT" dirty="0">
              <a:latin typeface="Trebuchet MS"/>
            </a:endParaRPr>
          </a:p>
        </p:txBody>
      </p:sp>
    </p:spTree>
    <p:extLst>
      <p:ext uri="{BB962C8B-B14F-4D97-AF65-F5344CB8AC3E}">
        <p14:creationId xmlns:p14="http://schemas.microsoft.com/office/powerpoint/2010/main" val="87455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1371599" y="4904145"/>
            <a:ext cx="10173855" cy="1746631"/>
          </a:xfrm>
          <a:prstGeom prst="rect">
            <a:avLst/>
          </a:prstGeom>
          <a:solidFill>
            <a:schemeClr val="accent1">
              <a:lumMod val="20000"/>
              <a:lumOff val="80000"/>
            </a:schemeClr>
          </a:solidFill>
          <a:ln>
            <a:solidFill>
              <a:srgbClr val="0070C0"/>
            </a:solidFill>
          </a:ln>
        </p:spPr>
        <p:txBody>
          <a:bodyPr vert="horz" wrap="square" lIns="0" tIns="27939" rIns="0" bIns="0" rtlCol="0">
            <a:spAutoFit/>
          </a:bodyPr>
          <a:lstStyle/>
          <a:p>
            <a:pPr marL="298450" marR="5080" indent="-285750">
              <a:lnSpc>
                <a:spcPts val="2100"/>
              </a:lnSpc>
              <a:spcBef>
                <a:spcPts val="219"/>
              </a:spcBef>
              <a:buFont typeface="Arial" panose="020B0604020202020204" pitchFamily="34" charset="0"/>
              <a:buChar char="•"/>
            </a:pPr>
            <a:r>
              <a:rPr lang="it-IT" b="1" dirty="0">
                <a:solidFill>
                  <a:srgbClr val="1F497D"/>
                </a:solidFill>
                <a:latin typeface="Calibri"/>
                <a:cs typeface="Calibri"/>
              </a:rPr>
              <a:t>Presa in carico  alla diagnosi</a:t>
            </a:r>
          </a:p>
          <a:p>
            <a:pPr marL="298450" marR="5080" indent="-285750">
              <a:lnSpc>
                <a:spcPts val="2100"/>
              </a:lnSpc>
              <a:spcBef>
                <a:spcPts val="219"/>
              </a:spcBef>
              <a:buFont typeface="Arial" panose="020B0604020202020204" pitchFamily="34" charset="0"/>
              <a:buChar char="•"/>
            </a:pPr>
            <a:r>
              <a:rPr lang="it-IT" b="1" dirty="0">
                <a:solidFill>
                  <a:srgbClr val="1F497D"/>
                </a:solidFill>
                <a:latin typeface="Calibri"/>
                <a:cs typeface="Calibri"/>
              </a:rPr>
              <a:t>Gestione della fase della TERAPIA Oncologica attiva </a:t>
            </a:r>
          </a:p>
          <a:p>
            <a:pPr marL="298450" marR="5080" indent="-285750">
              <a:lnSpc>
                <a:spcPts val="2100"/>
              </a:lnSpc>
              <a:spcBef>
                <a:spcPts val="219"/>
              </a:spcBef>
              <a:buFont typeface="Arial" panose="020B0604020202020204" pitchFamily="34" charset="0"/>
              <a:buChar char="•"/>
            </a:pPr>
            <a:r>
              <a:rPr lang="it-IT" b="1" dirty="0">
                <a:solidFill>
                  <a:srgbClr val="1F497D"/>
                </a:solidFill>
                <a:latin typeface="Calibri"/>
                <a:cs typeface="Calibri"/>
              </a:rPr>
              <a:t>Concomitanza</a:t>
            </a:r>
            <a:r>
              <a:rPr lang="it-IT" b="1" spc="-25" dirty="0">
                <a:solidFill>
                  <a:srgbClr val="1F497D"/>
                </a:solidFill>
                <a:latin typeface="Calibri"/>
                <a:cs typeface="Calibri"/>
              </a:rPr>
              <a:t> </a:t>
            </a:r>
            <a:r>
              <a:rPr lang="it-IT" b="1" spc="-25" dirty="0" smtClean="0">
                <a:solidFill>
                  <a:srgbClr val="1F497D"/>
                </a:solidFill>
                <a:latin typeface="Calibri"/>
                <a:cs typeface="Calibri"/>
              </a:rPr>
              <a:t>e </a:t>
            </a:r>
            <a:r>
              <a:rPr lang="it-IT" b="1" dirty="0">
                <a:solidFill>
                  <a:srgbClr val="1F497D"/>
                </a:solidFill>
                <a:latin typeface="Calibri"/>
                <a:cs typeface="Calibri"/>
              </a:rPr>
              <a:t>non </a:t>
            </a:r>
            <a:r>
              <a:rPr lang="it-IT" b="1" spc="-390" dirty="0">
                <a:solidFill>
                  <a:srgbClr val="1F497D"/>
                </a:solidFill>
                <a:latin typeface="Calibri"/>
                <a:cs typeface="Calibri"/>
              </a:rPr>
              <a:t> </a:t>
            </a:r>
            <a:r>
              <a:rPr lang="it-IT" b="1" dirty="0">
                <a:solidFill>
                  <a:srgbClr val="1F497D"/>
                </a:solidFill>
                <a:latin typeface="Calibri"/>
                <a:cs typeface="Calibri"/>
              </a:rPr>
              <a:t>sequenzialità di</a:t>
            </a:r>
            <a:r>
              <a:rPr lang="it-IT" b="1" spc="-25" dirty="0">
                <a:solidFill>
                  <a:srgbClr val="1F497D"/>
                </a:solidFill>
                <a:latin typeface="Calibri"/>
                <a:cs typeface="Calibri"/>
              </a:rPr>
              <a:t> </a:t>
            </a:r>
            <a:r>
              <a:rPr lang="it-IT" b="1" dirty="0">
                <a:solidFill>
                  <a:srgbClr val="1F497D"/>
                </a:solidFill>
                <a:latin typeface="Calibri"/>
                <a:cs typeface="Calibri"/>
              </a:rPr>
              <a:t>assistenza</a:t>
            </a:r>
            <a:r>
              <a:rPr lang="it-IT" b="1" spc="-25" dirty="0">
                <a:solidFill>
                  <a:srgbClr val="1F497D"/>
                </a:solidFill>
                <a:latin typeface="Calibri"/>
                <a:cs typeface="Calibri"/>
              </a:rPr>
              <a:t> </a:t>
            </a:r>
            <a:r>
              <a:rPr lang="it-IT" b="1" dirty="0">
                <a:solidFill>
                  <a:srgbClr val="1F497D"/>
                </a:solidFill>
                <a:latin typeface="Calibri"/>
                <a:cs typeface="Calibri"/>
              </a:rPr>
              <a:t>=</a:t>
            </a:r>
            <a:r>
              <a:rPr b="1" spc="-15" dirty="0">
                <a:solidFill>
                  <a:srgbClr val="1F497D"/>
                </a:solidFill>
                <a:latin typeface="Calibri"/>
                <a:cs typeface="Calibri"/>
              </a:rPr>
              <a:t> </a:t>
            </a:r>
            <a:r>
              <a:rPr b="1" spc="-5" dirty="0">
                <a:solidFill>
                  <a:srgbClr val="1F497D"/>
                </a:solidFill>
                <a:latin typeface="Calibri"/>
                <a:cs typeface="Calibri"/>
              </a:rPr>
              <a:t>“cure</a:t>
            </a:r>
            <a:r>
              <a:rPr b="1" spc="-15" dirty="0">
                <a:solidFill>
                  <a:srgbClr val="1F497D"/>
                </a:solidFill>
                <a:latin typeface="Calibri"/>
                <a:cs typeface="Calibri"/>
              </a:rPr>
              <a:t> </a:t>
            </a:r>
            <a:r>
              <a:rPr b="1" dirty="0" err="1">
                <a:solidFill>
                  <a:srgbClr val="1F497D"/>
                </a:solidFill>
                <a:latin typeface="Calibri"/>
                <a:cs typeface="Calibri"/>
              </a:rPr>
              <a:t>simultanee</a:t>
            </a:r>
            <a:r>
              <a:rPr b="1" dirty="0">
                <a:solidFill>
                  <a:srgbClr val="1F497D"/>
                </a:solidFill>
                <a:latin typeface="Calibri"/>
                <a:cs typeface="Calibri"/>
              </a:rPr>
              <a:t>”</a:t>
            </a:r>
            <a:r>
              <a:rPr b="1" spc="-15" dirty="0">
                <a:solidFill>
                  <a:srgbClr val="1F497D"/>
                </a:solidFill>
                <a:latin typeface="Calibri"/>
                <a:cs typeface="Calibri"/>
              </a:rPr>
              <a:t> </a:t>
            </a:r>
            <a:r>
              <a:rPr b="1" dirty="0" err="1">
                <a:solidFill>
                  <a:srgbClr val="1F497D"/>
                </a:solidFill>
                <a:latin typeface="Calibri"/>
                <a:cs typeface="Calibri"/>
              </a:rPr>
              <a:t>sul</a:t>
            </a:r>
            <a:r>
              <a:rPr b="1" spc="-20" dirty="0">
                <a:solidFill>
                  <a:srgbClr val="1F497D"/>
                </a:solidFill>
                <a:latin typeface="Calibri"/>
                <a:cs typeface="Calibri"/>
              </a:rPr>
              <a:t> </a:t>
            </a:r>
            <a:r>
              <a:rPr b="1" dirty="0" err="1">
                <a:solidFill>
                  <a:srgbClr val="1F497D"/>
                </a:solidFill>
                <a:latin typeface="Calibri"/>
                <a:cs typeface="Calibri"/>
              </a:rPr>
              <a:t>territorio</a:t>
            </a:r>
            <a:r>
              <a:rPr b="1" spc="-10" dirty="0">
                <a:solidFill>
                  <a:srgbClr val="1F497D"/>
                </a:solidFill>
                <a:latin typeface="Calibri"/>
                <a:cs typeface="Calibri"/>
              </a:rPr>
              <a:t> </a:t>
            </a:r>
            <a:r>
              <a:rPr b="1" dirty="0" err="1">
                <a:solidFill>
                  <a:srgbClr val="1F497D"/>
                </a:solidFill>
                <a:latin typeface="Calibri"/>
                <a:cs typeface="Calibri"/>
              </a:rPr>
              <a:t>durante</a:t>
            </a:r>
            <a:r>
              <a:rPr b="1" spc="-15" dirty="0">
                <a:solidFill>
                  <a:srgbClr val="1F497D"/>
                </a:solidFill>
                <a:latin typeface="Calibri"/>
                <a:cs typeface="Calibri"/>
              </a:rPr>
              <a:t> </a:t>
            </a:r>
            <a:r>
              <a:rPr b="1" dirty="0">
                <a:solidFill>
                  <a:srgbClr val="1F497D"/>
                </a:solidFill>
                <a:latin typeface="Calibri"/>
                <a:cs typeface="Calibri"/>
              </a:rPr>
              <a:t>la </a:t>
            </a:r>
            <a:r>
              <a:rPr b="1" spc="-390" dirty="0">
                <a:solidFill>
                  <a:srgbClr val="1F497D"/>
                </a:solidFill>
                <a:latin typeface="Calibri"/>
                <a:cs typeface="Calibri"/>
              </a:rPr>
              <a:t> </a:t>
            </a:r>
            <a:r>
              <a:rPr b="1" dirty="0" err="1">
                <a:solidFill>
                  <a:srgbClr val="1F497D"/>
                </a:solidFill>
                <a:latin typeface="Calibri"/>
                <a:cs typeface="Calibri"/>
              </a:rPr>
              <a:t>terapia</a:t>
            </a:r>
            <a:r>
              <a:rPr b="1" spc="-5" dirty="0">
                <a:solidFill>
                  <a:srgbClr val="1F497D"/>
                </a:solidFill>
                <a:latin typeface="Calibri"/>
                <a:cs typeface="Calibri"/>
              </a:rPr>
              <a:t> </a:t>
            </a:r>
            <a:r>
              <a:rPr b="1" dirty="0" err="1">
                <a:solidFill>
                  <a:srgbClr val="1F497D"/>
                </a:solidFill>
                <a:latin typeface="Calibri"/>
                <a:cs typeface="Calibri"/>
              </a:rPr>
              <a:t>oncologica</a:t>
            </a:r>
            <a:r>
              <a:rPr lang="it-IT" dirty="0">
                <a:solidFill>
                  <a:prstClr val="black"/>
                </a:solidFill>
                <a:latin typeface="Calibri"/>
                <a:cs typeface="Calibri"/>
              </a:rPr>
              <a:t> </a:t>
            </a:r>
            <a:r>
              <a:rPr b="1" dirty="0" err="1">
                <a:solidFill>
                  <a:srgbClr val="1F497D"/>
                </a:solidFill>
                <a:latin typeface="Calibri"/>
                <a:cs typeface="Calibri"/>
              </a:rPr>
              <a:t>attiva</a:t>
            </a:r>
            <a:r>
              <a:rPr lang="it-IT" b="1" dirty="0">
                <a:solidFill>
                  <a:srgbClr val="1F497D"/>
                </a:solidFill>
                <a:latin typeface="Calibri"/>
                <a:cs typeface="Calibri"/>
              </a:rPr>
              <a:t> </a:t>
            </a:r>
          </a:p>
          <a:p>
            <a:pPr marL="298450" marR="5080" indent="-285750">
              <a:lnSpc>
                <a:spcPts val="2100"/>
              </a:lnSpc>
              <a:spcBef>
                <a:spcPts val="219"/>
              </a:spcBef>
              <a:buFont typeface="Arial" panose="020B0604020202020204" pitchFamily="34" charset="0"/>
              <a:buChar char="•"/>
            </a:pPr>
            <a:r>
              <a:rPr lang="it-IT" b="1" spc="-5" dirty="0">
                <a:solidFill>
                  <a:srgbClr val="1F497D"/>
                </a:solidFill>
                <a:latin typeface="Calibri"/>
                <a:cs typeface="Calibri"/>
              </a:rPr>
              <a:t>Cure Palliative </a:t>
            </a:r>
            <a:r>
              <a:rPr lang="it-IT" b="1" dirty="0">
                <a:solidFill>
                  <a:srgbClr val="1F497D"/>
                </a:solidFill>
                <a:latin typeface="Calibri"/>
                <a:cs typeface="Calibri"/>
              </a:rPr>
              <a:t>come modello di transizione </a:t>
            </a:r>
            <a:r>
              <a:rPr lang="it-IT" b="1" spc="-400" dirty="0">
                <a:solidFill>
                  <a:srgbClr val="1F497D"/>
                </a:solidFill>
                <a:latin typeface="Calibri"/>
                <a:cs typeface="Calibri"/>
              </a:rPr>
              <a:t> </a:t>
            </a:r>
            <a:r>
              <a:rPr lang="it-IT" b="1" dirty="0">
                <a:solidFill>
                  <a:srgbClr val="1F497D"/>
                </a:solidFill>
                <a:latin typeface="Calibri"/>
                <a:cs typeface="Calibri"/>
              </a:rPr>
              <a:t>tra</a:t>
            </a:r>
            <a:r>
              <a:rPr lang="it-IT" b="1" spc="-5" dirty="0">
                <a:solidFill>
                  <a:srgbClr val="1F497D"/>
                </a:solidFill>
                <a:latin typeface="Calibri"/>
                <a:cs typeface="Calibri"/>
              </a:rPr>
              <a:t> Ospedale</a:t>
            </a:r>
            <a:r>
              <a:rPr lang="it-IT" b="1" dirty="0">
                <a:solidFill>
                  <a:srgbClr val="1F497D"/>
                </a:solidFill>
                <a:latin typeface="Calibri"/>
                <a:cs typeface="Calibri"/>
              </a:rPr>
              <a:t> e </a:t>
            </a:r>
            <a:r>
              <a:rPr lang="it-IT" b="1" spc="-5" dirty="0">
                <a:solidFill>
                  <a:srgbClr val="1F497D"/>
                </a:solidFill>
                <a:latin typeface="Calibri"/>
                <a:cs typeface="Calibri"/>
              </a:rPr>
              <a:t>Territorio</a:t>
            </a:r>
            <a:endParaRPr lang="it-IT" dirty="0">
              <a:solidFill>
                <a:prstClr val="black"/>
              </a:solidFill>
              <a:latin typeface="Calibri"/>
              <a:cs typeface="Calibri"/>
            </a:endParaRPr>
          </a:p>
          <a:p>
            <a:pPr marL="298450" marR="5080" indent="-285750">
              <a:lnSpc>
                <a:spcPts val="2100"/>
              </a:lnSpc>
              <a:spcBef>
                <a:spcPts val="219"/>
              </a:spcBef>
              <a:buFont typeface="Arial" panose="020B0604020202020204" pitchFamily="34" charset="0"/>
              <a:buChar char="•"/>
            </a:pPr>
            <a:r>
              <a:rPr lang="it-IT" b="1" dirty="0">
                <a:solidFill>
                  <a:srgbClr val="1F497D"/>
                </a:solidFill>
                <a:latin typeface="Calibri"/>
                <a:cs typeface="Calibri"/>
              </a:rPr>
              <a:t>Transizione</a:t>
            </a:r>
            <a:r>
              <a:rPr lang="it-IT" b="1" spc="-15" dirty="0">
                <a:solidFill>
                  <a:srgbClr val="1F497D"/>
                </a:solidFill>
                <a:latin typeface="Calibri"/>
                <a:cs typeface="Calibri"/>
              </a:rPr>
              <a:t> </a:t>
            </a:r>
            <a:r>
              <a:rPr lang="it-IT" b="1" dirty="0">
                <a:solidFill>
                  <a:srgbClr val="1F497D"/>
                </a:solidFill>
                <a:latin typeface="Calibri"/>
                <a:cs typeface="Calibri"/>
              </a:rPr>
              <a:t>Ospedale</a:t>
            </a:r>
            <a:r>
              <a:rPr lang="it-IT" b="1" spc="-15" dirty="0">
                <a:solidFill>
                  <a:srgbClr val="1F497D"/>
                </a:solidFill>
                <a:latin typeface="Calibri"/>
                <a:cs typeface="Calibri"/>
              </a:rPr>
              <a:t> </a:t>
            </a:r>
            <a:r>
              <a:rPr lang="it-IT" b="1" dirty="0">
                <a:solidFill>
                  <a:srgbClr val="1F497D"/>
                </a:solidFill>
                <a:latin typeface="Calibri"/>
                <a:cs typeface="Calibri"/>
              </a:rPr>
              <a:t>–</a:t>
            </a:r>
            <a:r>
              <a:rPr lang="it-IT" b="1" spc="-25" dirty="0">
                <a:solidFill>
                  <a:srgbClr val="1F497D"/>
                </a:solidFill>
                <a:latin typeface="Calibri"/>
                <a:cs typeface="Calibri"/>
              </a:rPr>
              <a:t> </a:t>
            </a:r>
            <a:r>
              <a:rPr lang="it-IT" b="1" dirty="0">
                <a:solidFill>
                  <a:srgbClr val="1F497D"/>
                </a:solidFill>
                <a:latin typeface="Calibri"/>
                <a:cs typeface="Calibri"/>
              </a:rPr>
              <a:t>Territorio</a:t>
            </a:r>
            <a:r>
              <a:rPr lang="it-IT" b="1" spc="-15" dirty="0">
                <a:solidFill>
                  <a:srgbClr val="1F497D"/>
                </a:solidFill>
                <a:latin typeface="Calibri"/>
                <a:cs typeface="Calibri"/>
              </a:rPr>
              <a:t> </a:t>
            </a:r>
            <a:r>
              <a:rPr lang="it-IT" b="1" dirty="0">
                <a:solidFill>
                  <a:srgbClr val="1F497D"/>
                </a:solidFill>
                <a:latin typeface="Calibri"/>
                <a:cs typeface="Calibri"/>
              </a:rPr>
              <a:t>nelle fasi della «cronicizzazione» e della</a:t>
            </a:r>
            <a:r>
              <a:rPr lang="it-IT" b="1" spc="-5" dirty="0">
                <a:solidFill>
                  <a:srgbClr val="1F497D"/>
                </a:solidFill>
                <a:latin typeface="Calibri"/>
                <a:cs typeface="Calibri"/>
              </a:rPr>
              <a:t> «</a:t>
            </a:r>
            <a:r>
              <a:rPr lang="it-IT" b="1" dirty="0">
                <a:solidFill>
                  <a:srgbClr val="1F497D"/>
                </a:solidFill>
                <a:latin typeface="Calibri"/>
                <a:cs typeface="Calibri"/>
              </a:rPr>
              <a:t>guarigione»</a:t>
            </a:r>
            <a:endParaRPr lang="it-IT" dirty="0">
              <a:solidFill>
                <a:prstClr val="black"/>
              </a:solidFill>
              <a:latin typeface="Calibri"/>
              <a:cs typeface="Calibri"/>
            </a:endParaRPr>
          </a:p>
        </p:txBody>
      </p:sp>
      <p:sp>
        <p:nvSpPr>
          <p:cNvPr id="3" name="Rettangolo 2"/>
          <p:cNvSpPr/>
          <p:nvPr/>
        </p:nvSpPr>
        <p:spPr>
          <a:xfrm>
            <a:off x="-628073" y="329831"/>
            <a:ext cx="12324773" cy="646331"/>
          </a:xfrm>
          <a:prstGeom prst="rect">
            <a:avLst/>
          </a:prstGeom>
        </p:spPr>
        <p:txBody>
          <a:bodyPr wrap="square">
            <a:spAutoFit/>
          </a:bodyPr>
          <a:lstStyle/>
          <a:p>
            <a:pPr marL="1382713" lvl="2" indent="-127000">
              <a:spcBef>
                <a:spcPts val="600"/>
              </a:spcBef>
              <a:spcAft>
                <a:spcPts val="600"/>
              </a:spcAft>
              <a:tabLst>
                <a:tab pos="1510030" algn="l"/>
              </a:tabLst>
            </a:pPr>
            <a:r>
              <a:rPr lang="it-IT" sz="3600" b="1" spc="-5" dirty="0">
                <a:solidFill>
                  <a:srgbClr val="1F497D">
                    <a:lumMod val="75000"/>
                  </a:srgbClr>
                </a:solidFill>
                <a:latin typeface="Calibri"/>
                <a:cs typeface="Arial MT"/>
              </a:rPr>
              <a:t>Il «nuovo» paziente oncologico e i suoi molteplici bisogni</a:t>
            </a:r>
            <a:endParaRPr lang="it-IT" sz="3600" b="1" dirty="0">
              <a:solidFill>
                <a:srgbClr val="1F497D">
                  <a:lumMod val="75000"/>
                </a:srgbClr>
              </a:solidFill>
              <a:latin typeface="Calibri"/>
              <a:cs typeface="Arial MT"/>
            </a:endParaRPr>
          </a:p>
        </p:txBody>
      </p:sp>
      <p:sp>
        <p:nvSpPr>
          <p:cNvPr id="4" name="object 3"/>
          <p:cNvSpPr txBox="1"/>
          <p:nvPr/>
        </p:nvSpPr>
        <p:spPr>
          <a:xfrm>
            <a:off x="1582642" y="1066800"/>
            <a:ext cx="1229360" cy="391160"/>
          </a:xfrm>
          <a:prstGeom prst="rect">
            <a:avLst/>
          </a:prstGeom>
        </p:spPr>
        <p:txBody>
          <a:bodyPr vert="horz" wrap="square" lIns="0" tIns="12700" rIns="0" bIns="0" rtlCol="0">
            <a:spAutoFit/>
          </a:bodyPr>
          <a:lstStyle/>
          <a:p>
            <a:pPr marL="355600" indent="-342900">
              <a:spcBef>
                <a:spcPts val="100"/>
              </a:spcBef>
              <a:buFont typeface="Arial MT"/>
              <a:buChar char="•"/>
              <a:tabLst>
                <a:tab pos="354965" algn="l"/>
                <a:tab pos="355600" algn="l"/>
              </a:tabLst>
            </a:pPr>
            <a:r>
              <a:rPr sz="2400" b="1" spc="-5" dirty="0">
                <a:solidFill>
                  <a:srgbClr val="C0504D">
                    <a:lumMod val="50000"/>
                  </a:srgbClr>
                </a:solidFill>
                <a:latin typeface="Calibri"/>
                <a:cs typeface="Calibri"/>
              </a:rPr>
              <a:t>M</a:t>
            </a:r>
            <a:r>
              <a:rPr sz="2400" b="1" dirty="0">
                <a:solidFill>
                  <a:srgbClr val="C0504D">
                    <a:lumMod val="50000"/>
                  </a:srgbClr>
                </a:solidFill>
                <a:latin typeface="Calibri"/>
                <a:cs typeface="Calibri"/>
              </a:rPr>
              <a:t>e</a:t>
            </a:r>
            <a:r>
              <a:rPr sz="2400" b="1" spc="-5" dirty="0">
                <a:solidFill>
                  <a:srgbClr val="C0504D">
                    <a:lumMod val="50000"/>
                  </a:srgbClr>
                </a:solidFill>
                <a:latin typeface="Calibri"/>
                <a:cs typeface="Calibri"/>
              </a:rPr>
              <a:t>d</a:t>
            </a:r>
            <a:r>
              <a:rPr sz="2400" b="1" dirty="0">
                <a:solidFill>
                  <a:srgbClr val="C0504D">
                    <a:lumMod val="50000"/>
                  </a:srgbClr>
                </a:solidFill>
                <a:latin typeface="Calibri"/>
                <a:cs typeface="Calibri"/>
              </a:rPr>
              <a:t>ici</a:t>
            </a:r>
            <a:endParaRPr sz="2400" dirty="0">
              <a:solidFill>
                <a:srgbClr val="C0504D">
                  <a:lumMod val="50000"/>
                </a:srgbClr>
              </a:solidFill>
              <a:latin typeface="Calibri"/>
              <a:cs typeface="Calibri"/>
            </a:endParaRPr>
          </a:p>
        </p:txBody>
      </p:sp>
      <p:sp>
        <p:nvSpPr>
          <p:cNvPr id="5" name="object 4"/>
          <p:cNvSpPr txBox="1"/>
          <p:nvPr/>
        </p:nvSpPr>
        <p:spPr>
          <a:xfrm>
            <a:off x="3609425" y="1053996"/>
            <a:ext cx="7649702" cy="3649204"/>
          </a:xfrm>
          <a:prstGeom prst="rect">
            <a:avLst/>
          </a:prstGeom>
        </p:spPr>
        <p:txBody>
          <a:bodyPr vert="horz" wrap="square" lIns="0" tIns="12700" rIns="0" bIns="0" rtlCol="0">
            <a:spAutoFit/>
          </a:bodyPr>
          <a:lstStyle/>
          <a:p>
            <a:pPr marL="69850" marR="5715" indent="-57785" algn="just">
              <a:spcBef>
                <a:spcPts val="100"/>
              </a:spcBef>
            </a:pPr>
            <a:r>
              <a:rPr sz="2000" spc="-5" dirty="0">
                <a:solidFill>
                  <a:srgbClr val="002060"/>
                </a:solidFill>
                <a:latin typeface="Calibri"/>
                <a:cs typeface="Calibri"/>
              </a:rPr>
              <a:t>(identificazione</a:t>
            </a:r>
            <a:r>
              <a:rPr sz="2000" spc="10" dirty="0">
                <a:solidFill>
                  <a:srgbClr val="002060"/>
                </a:solidFill>
                <a:latin typeface="Calibri"/>
                <a:cs typeface="Calibri"/>
              </a:rPr>
              <a:t> </a:t>
            </a:r>
            <a:r>
              <a:rPr sz="2000" spc="-5" dirty="0">
                <a:solidFill>
                  <a:srgbClr val="002060"/>
                </a:solidFill>
                <a:latin typeface="Calibri"/>
                <a:cs typeface="Calibri"/>
              </a:rPr>
              <a:t>recidive</a:t>
            </a:r>
            <a:r>
              <a:rPr sz="2000" spc="15" dirty="0">
                <a:solidFill>
                  <a:srgbClr val="002060"/>
                </a:solidFill>
                <a:latin typeface="Calibri"/>
                <a:cs typeface="Calibri"/>
              </a:rPr>
              <a:t> </a:t>
            </a:r>
            <a:r>
              <a:rPr sz="2000" dirty="0">
                <a:solidFill>
                  <a:srgbClr val="002060"/>
                </a:solidFill>
                <a:latin typeface="Calibri"/>
                <a:cs typeface="Calibri"/>
              </a:rPr>
              <a:t>di</a:t>
            </a:r>
            <a:r>
              <a:rPr sz="2000" spc="15" dirty="0">
                <a:solidFill>
                  <a:srgbClr val="002060"/>
                </a:solidFill>
                <a:latin typeface="Calibri"/>
                <a:cs typeface="Calibri"/>
              </a:rPr>
              <a:t> </a:t>
            </a:r>
            <a:r>
              <a:rPr sz="2000" spc="-5" dirty="0">
                <a:solidFill>
                  <a:srgbClr val="002060"/>
                </a:solidFill>
                <a:latin typeface="Calibri"/>
                <a:cs typeface="Calibri"/>
              </a:rPr>
              <a:t>malattia,</a:t>
            </a:r>
            <a:r>
              <a:rPr sz="2000" spc="10" dirty="0">
                <a:solidFill>
                  <a:srgbClr val="002060"/>
                </a:solidFill>
                <a:latin typeface="Calibri"/>
                <a:cs typeface="Calibri"/>
              </a:rPr>
              <a:t> </a:t>
            </a:r>
            <a:r>
              <a:rPr sz="2000" spc="-5" dirty="0">
                <a:solidFill>
                  <a:srgbClr val="002060"/>
                </a:solidFill>
                <a:latin typeface="Calibri"/>
                <a:cs typeface="Calibri"/>
              </a:rPr>
              <a:t>gestione</a:t>
            </a:r>
            <a:r>
              <a:rPr sz="2000" spc="10" dirty="0">
                <a:solidFill>
                  <a:srgbClr val="002060"/>
                </a:solidFill>
                <a:latin typeface="Calibri"/>
                <a:cs typeface="Calibri"/>
              </a:rPr>
              <a:t> </a:t>
            </a:r>
            <a:r>
              <a:rPr sz="2000" dirty="0">
                <a:solidFill>
                  <a:srgbClr val="002060"/>
                </a:solidFill>
                <a:latin typeface="Calibri"/>
                <a:cs typeface="Calibri"/>
              </a:rPr>
              <a:t>delle</a:t>
            </a:r>
            <a:r>
              <a:rPr sz="2000" spc="15" dirty="0">
                <a:solidFill>
                  <a:srgbClr val="002060"/>
                </a:solidFill>
                <a:latin typeface="Calibri"/>
                <a:cs typeface="Calibri"/>
              </a:rPr>
              <a:t> </a:t>
            </a:r>
            <a:r>
              <a:rPr sz="2000" dirty="0">
                <a:solidFill>
                  <a:srgbClr val="002060"/>
                </a:solidFill>
                <a:latin typeface="Calibri"/>
                <a:cs typeface="Calibri"/>
              </a:rPr>
              <a:t>tossicità </a:t>
            </a:r>
            <a:r>
              <a:rPr sz="2000" spc="-434" dirty="0">
                <a:solidFill>
                  <a:srgbClr val="002060"/>
                </a:solidFill>
                <a:latin typeface="Calibri"/>
                <a:cs typeface="Calibri"/>
              </a:rPr>
              <a:t> </a:t>
            </a:r>
            <a:r>
              <a:rPr sz="2000" spc="-5" dirty="0">
                <a:solidFill>
                  <a:srgbClr val="002060"/>
                </a:solidFill>
                <a:latin typeface="Calibri"/>
                <a:cs typeface="Calibri"/>
              </a:rPr>
              <a:t>tardive, co-patologie)</a:t>
            </a:r>
            <a:endParaRPr sz="2000" dirty="0">
              <a:solidFill>
                <a:prstClr val="black"/>
              </a:solidFill>
              <a:latin typeface="Calibri"/>
              <a:cs typeface="Calibri"/>
            </a:endParaRPr>
          </a:p>
          <a:p>
            <a:pPr marL="88900" marR="1096645" indent="-76200" algn="just">
              <a:lnSpc>
                <a:spcPct val="105200"/>
              </a:lnSpc>
              <a:spcBef>
                <a:spcPts val="850"/>
              </a:spcBef>
            </a:pPr>
            <a:r>
              <a:rPr sz="2000" dirty="0">
                <a:solidFill>
                  <a:srgbClr val="002060"/>
                </a:solidFill>
                <a:latin typeface="Calibri"/>
                <a:cs typeface="Calibri"/>
              </a:rPr>
              <a:t>(ansia, </a:t>
            </a:r>
            <a:r>
              <a:rPr sz="2000" spc="-5" dirty="0">
                <a:solidFill>
                  <a:srgbClr val="002060"/>
                </a:solidFill>
                <a:latin typeface="Calibri"/>
                <a:cs typeface="Calibri"/>
              </a:rPr>
              <a:t>depressione,</a:t>
            </a:r>
            <a:r>
              <a:rPr sz="2000" spc="10" dirty="0">
                <a:solidFill>
                  <a:srgbClr val="002060"/>
                </a:solidFill>
                <a:latin typeface="Calibri"/>
                <a:cs typeface="Calibri"/>
              </a:rPr>
              <a:t> </a:t>
            </a:r>
            <a:r>
              <a:rPr sz="2000" spc="-5" dirty="0">
                <a:solidFill>
                  <a:srgbClr val="002060"/>
                </a:solidFill>
                <a:latin typeface="Calibri"/>
                <a:cs typeface="Calibri"/>
              </a:rPr>
              <a:t>paura</a:t>
            </a:r>
            <a:r>
              <a:rPr sz="2000" spc="5" dirty="0">
                <a:solidFill>
                  <a:srgbClr val="002060"/>
                </a:solidFill>
                <a:latin typeface="Calibri"/>
                <a:cs typeface="Calibri"/>
              </a:rPr>
              <a:t> </a:t>
            </a:r>
            <a:r>
              <a:rPr sz="2000" dirty="0">
                <a:solidFill>
                  <a:srgbClr val="002060"/>
                </a:solidFill>
                <a:latin typeface="Calibri"/>
                <a:cs typeface="Calibri"/>
              </a:rPr>
              <a:t>della</a:t>
            </a:r>
            <a:r>
              <a:rPr sz="2000" spc="10" dirty="0">
                <a:solidFill>
                  <a:srgbClr val="002060"/>
                </a:solidFill>
                <a:latin typeface="Calibri"/>
                <a:cs typeface="Calibri"/>
              </a:rPr>
              <a:t> </a:t>
            </a:r>
            <a:r>
              <a:rPr sz="2000" spc="-5" dirty="0">
                <a:solidFill>
                  <a:srgbClr val="002060"/>
                </a:solidFill>
                <a:latin typeface="Calibri"/>
                <a:cs typeface="Calibri"/>
              </a:rPr>
              <a:t>recidiva,</a:t>
            </a:r>
            <a:r>
              <a:rPr sz="2000" dirty="0">
                <a:solidFill>
                  <a:srgbClr val="002060"/>
                </a:solidFill>
                <a:latin typeface="Calibri"/>
                <a:cs typeface="Calibri"/>
              </a:rPr>
              <a:t> </a:t>
            </a:r>
            <a:r>
              <a:rPr sz="2000" spc="-5" dirty="0" err="1">
                <a:solidFill>
                  <a:srgbClr val="002060"/>
                </a:solidFill>
                <a:latin typeface="Calibri"/>
                <a:cs typeface="Calibri"/>
              </a:rPr>
              <a:t>perdita</a:t>
            </a:r>
            <a:r>
              <a:rPr lang="it-IT" sz="2000" spc="-5" dirty="0">
                <a:solidFill>
                  <a:srgbClr val="002060"/>
                </a:solidFill>
                <a:latin typeface="Calibri"/>
                <a:cs typeface="Calibri"/>
              </a:rPr>
              <a:t>  </a:t>
            </a:r>
            <a:r>
              <a:rPr sz="2000" spc="-5" dirty="0" err="1">
                <a:solidFill>
                  <a:srgbClr val="002060"/>
                </a:solidFill>
                <a:latin typeface="Calibri"/>
                <a:cs typeface="Calibri"/>
              </a:rPr>
              <a:t>autostima</a:t>
            </a:r>
            <a:r>
              <a:rPr sz="2000" spc="-5" dirty="0">
                <a:solidFill>
                  <a:srgbClr val="002060"/>
                </a:solidFill>
                <a:latin typeface="Calibri"/>
                <a:cs typeface="Calibri"/>
              </a:rPr>
              <a:t>,</a:t>
            </a:r>
            <a:r>
              <a:rPr sz="2000" spc="-10" dirty="0">
                <a:solidFill>
                  <a:srgbClr val="002060"/>
                </a:solidFill>
                <a:latin typeface="Calibri"/>
                <a:cs typeface="Calibri"/>
              </a:rPr>
              <a:t> </a:t>
            </a:r>
            <a:r>
              <a:rPr sz="2000" dirty="0">
                <a:solidFill>
                  <a:srgbClr val="002060"/>
                </a:solidFill>
                <a:latin typeface="Calibri"/>
                <a:cs typeface="Calibri"/>
              </a:rPr>
              <a:t>sessualità)</a:t>
            </a:r>
            <a:endParaRPr sz="2000" dirty="0">
              <a:solidFill>
                <a:prstClr val="black"/>
              </a:solidFill>
              <a:latin typeface="Calibri"/>
              <a:cs typeface="Calibri"/>
            </a:endParaRPr>
          </a:p>
          <a:p>
            <a:pPr marL="12700" marR="5080" algn="just">
              <a:lnSpc>
                <a:spcPts val="3400"/>
              </a:lnSpc>
              <a:spcBef>
                <a:spcPts val="254"/>
              </a:spcBef>
            </a:pPr>
            <a:r>
              <a:rPr sz="2000" spc="-5" dirty="0">
                <a:solidFill>
                  <a:srgbClr val="002060"/>
                </a:solidFill>
                <a:latin typeface="Calibri"/>
                <a:cs typeface="Calibri"/>
              </a:rPr>
              <a:t>(esenzioni,</a:t>
            </a:r>
            <a:r>
              <a:rPr sz="2000" spc="10" dirty="0">
                <a:solidFill>
                  <a:srgbClr val="002060"/>
                </a:solidFill>
                <a:latin typeface="Calibri"/>
                <a:cs typeface="Calibri"/>
              </a:rPr>
              <a:t> </a:t>
            </a:r>
            <a:r>
              <a:rPr sz="2000" spc="-5" dirty="0">
                <a:solidFill>
                  <a:srgbClr val="002060"/>
                </a:solidFill>
                <a:latin typeface="Calibri"/>
                <a:cs typeface="Calibri"/>
              </a:rPr>
              <a:t>ricette,</a:t>
            </a:r>
            <a:r>
              <a:rPr sz="2000" spc="10" dirty="0">
                <a:solidFill>
                  <a:srgbClr val="002060"/>
                </a:solidFill>
                <a:latin typeface="Calibri"/>
                <a:cs typeface="Calibri"/>
              </a:rPr>
              <a:t> </a:t>
            </a:r>
            <a:r>
              <a:rPr sz="2000" dirty="0">
                <a:solidFill>
                  <a:srgbClr val="002060"/>
                </a:solidFill>
                <a:latin typeface="Calibri"/>
                <a:cs typeface="Calibri"/>
              </a:rPr>
              <a:t>piani</a:t>
            </a:r>
            <a:r>
              <a:rPr sz="2000" spc="10" dirty="0">
                <a:solidFill>
                  <a:srgbClr val="002060"/>
                </a:solidFill>
                <a:latin typeface="Calibri"/>
                <a:cs typeface="Calibri"/>
              </a:rPr>
              <a:t> </a:t>
            </a:r>
            <a:r>
              <a:rPr sz="2000" dirty="0">
                <a:solidFill>
                  <a:srgbClr val="002060"/>
                </a:solidFill>
                <a:latin typeface="Calibri"/>
                <a:cs typeface="Calibri"/>
              </a:rPr>
              <a:t>di</a:t>
            </a:r>
            <a:r>
              <a:rPr sz="2000" spc="10" dirty="0">
                <a:solidFill>
                  <a:srgbClr val="002060"/>
                </a:solidFill>
                <a:latin typeface="Calibri"/>
                <a:cs typeface="Calibri"/>
              </a:rPr>
              <a:t> </a:t>
            </a:r>
            <a:r>
              <a:rPr sz="2000" spc="-5" dirty="0">
                <a:solidFill>
                  <a:srgbClr val="002060"/>
                </a:solidFill>
                <a:latin typeface="Calibri"/>
                <a:cs typeface="Calibri"/>
              </a:rPr>
              <a:t>trattamento,</a:t>
            </a:r>
            <a:r>
              <a:rPr sz="2000" spc="15" dirty="0">
                <a:solidFill>
                  <a:srgbClr val="002060"/>
                </a:solidFill>
                <a:latin typeface="Calibri"/>
                <a:cs typeface="Calibri"/>
              </a:rPr>
              <a:t> </a:t>
            </a:r>
            <a:r>
              <a:rPr sz="2000" spc="-5" dirty="0">
                <a:solidFill>
                  <a:srgbClr val="002060"/>
                </a:solidFill>
                <a:latin typeface="Calibri"/>
                <a:cs typeface="Calibri"/>
              </a:rPr>
              <a:t>esami</a:t>
            </a:r>
            <a:r>
              <a:rPr sz="2000" spc="10" dirty="0">
                <a:solidFill>
                  <a:srgbClr val="002060"/>
                </a:solidFill>
                <a:latin typeface="Calibri"/>
                <a:cs typeface="Calibri"/>
              </a:rPr>
              <a:t> </a:t>
            </a:r>
            <a:r>
              <a:rPr sz="2000" dirty="0">
                <a:solidFill>
                  <a:srgbClr val="002060"/>
                </a:solidFill>
                <a:latin typeface="Calibri"/>
                <a:cs typeface="Calibri"/>
              </a:rPr>
              <a:t>di</a:t>
            </a:r>
            <a:r>
              <a:rPr sz="2000" spc="10" dirty="0">
                <a:solidFill>
                  <a:srgbClr val="002060"/>
                </a:solidFill>
                <a:latin typeface="Calibri"/>
                <a:cs typeface="Calibri"/>
              </a:rPr>
              <a:t> </a:t>
            </a:r>
            <a:r>
              <a:rPr sz="2000" spc="-5" dirty="0">
                <a:solidFill>
                  <a:srgbClr val="002060"/>
                </a:solidFill>
                <a:latin typeface="Calibri"/>
                <a:cs typeface="Calibri"/>
              </a:rPr>
              <a:t>controllo) </a:t>
            </a:r>
            <a:r>
              <a:rPr sz="2000" spc="-434" dirty="0">
                <a:solidFill>
                  <a:srgbClr val="002060"/>
                </a:solidFill>
                <a:latin typeface="Calibri"/>
                <a:cs typeface="Calibri"/>
              </a:rPr>
              <a:t> </a:t>
            </a:r>
            <a:endParaRPr lang="it-IT" sz="2000" spc="-434" dirty="0" smtClean="0">
              <a:solidFill>
                <a:srgbClr val="002060"/>
              </a:solidFill>
              <a:latin typeface="Calibri"/>
              <a:cs typeface="Calibri"/>
            </a:endParaRPr>
          </a:p>
          <a:p>
            <a:pPr marL="12700" marR="5080" algn="just">
              <a:lnSpc>
                <a:spcPts val="3400"/>
              </a:lnSpc>
              <a:spcBef>
                <a:spcPts val="254"/>
              </a:spcBef>
            </a:pPr>
            <a:r>
              <a:rPr sz="2000" spc="-5" dirty="0" smtClean="0">
                <a:solidFill>
                  <a:srgbClr val="002060"/>
                </a:solidFill>
                <a:latin typeface="Calibri"/>
                <a:cs typeface="Calibri"/>
              </a:rPr>
              <a:t>(</a:t>
            </a:r>
            <a:r>
              <a:rPr sz="2000" spc="-5" dirty="0">
                <a:solidFill>
                  <a:srgbClr val="002060"/>
                </a:solidFill>
                <a:latin typeface="Calibri"/>
                <a:cs typeface="Calibri"/>
              </a:rPr>
              <a:t>con</a:t>
            </a:r>
            <a:r>
              <a:rPr sz="2000" spc="5" dirty="0">
                <a:solidFill>
                  <a:srgbClr val="002060"/>
                </a:solidFill>
                <a:latin typeface="Calibri"/>
                <a:cs typeface="Calibri"/>
              </a:rPr>
              <a:t> </a:t>
            </a:r>
            <a:r>
              <a:rPr sz="2000" dirty="0">
                <a:solidFill>
                  <a:srgbClr val="002060"/>
                </a:solidFill>
                <a:latin typeface="Calibri"/>
                <a:cs typeface="Calibri"/>
              </a:rPr>
              <a:t>il</a:t>
            </a:r>
            <a:r>
              <a:rPr sz="2000" spc="5" dirty="0">
                <a:solidFill>
                  <a:srgbClr val="002060"/>
                </a:solidFill>
                <a:latin typeface="Calibri"/>
                <a:cs typeface="Calibri"/>
              </a:rPr>
              <a:t> </a:t>
            </a:r>
            <a:r>
              <a:rPr sz="2000" spc="-5" dirty="0">
                <a:solidFill>
                  <a:srgbClr val="002060"/>
                </a:solidFill>
                <a:latin typeface="Calibri"/>
                <a:cs typeface="Calibri"/>
              </a:rPr>
              <a:t>coniuge,</a:t>
            </a:r>
            <a:r>
              <a:rPr sz="2000" spc="5" dirty="0">
                <a:solidFill>
                  <a:srgbClr val="002060"/>
                </a:solidFill>
                <a:latin typeface="Calibri"/>
                <a:cs typeface="Calibri"/>
              </a:rPr>
              <a:t> </a:t>
            </a:r>
            <a:r>
              <a:rPr sz="2000" dirty="0">
                <a:solidFill>
                  <a:srgbClr val="002060"/>
                </a:solidFill>
                <a:latin typeface="Calibri"/>
                <a:cs typeface="Calibri"/>
              </a:rPr>
              <a:t>la</a:t>
            </a:r>
            <a:r>
              <a:rPr sz="2000" spc="5" dirty="0">
                <a:solidFill>
                  <a:srgbClr val="002060"/>
                </a:solidFill>
                <a:latin typeface="Calibri"/>
                <a:cs typeface="Calibri"/>
              </a:rPr>
              <a:t> </a:t>
            </a:r>
            <a:r>
              <a:rPr sz="2000" spc="-5" dirty="0">
                <a:solidFill>
                  <a:srgbClr val="002060"/>
                </a:solidFill>
                <a:latin typeface="Calibri"/>
                <a:cs typeface="Calibri"/>
              </a:rPr>
              <a:t>famiglia,</a:t>
            </a:r>
            <a:r>
              <a:rPr sz="2000" dirty="0">
                <a:solidFill>
                  <a:srgbClr val="002060"/>
                </a:solidFill>
                <a:latin typeface="Calibri"/>
                <a:cs typeface="Calibri"/>
              </a:rPr>
              <a:t> gli</a:t>
            </a:r>
            <a:r>
              <a:rPr sz="2000" spc="5" dirty="0">
                <a:solidFill>
                  <a:srgbClr val="002060"/>
                </a:solidFill>
                <a:latin typeface="Calibri"/>
                <a:cs typeface="Calibri"/>
              </a:rPr>
              <a:t> </a:t>
            </a:r>
            <a:r>
              <a:rPr sz="2000" spc="-5" dirty="0">
                <a:solidFill>
                  <a:srgbClr val="002060"/>
                </a:solidFill>
                <a:latin typeface="Calibri"/>
                <a:cs typeface="Calibri"/>
              </a:rPr>
              <a:t>amici,</a:t>
            </a:r>
            <a:r>
              <a:rPr sz="2000" spc="5" dirty="0">
                <a:solidFill>
                  <a:srgbClr val="002060"/>
                </a:solidFill>
                <a:latin typeface="Calibri"/>
                <a:cs typeface="Calibri"/>
              </a:rPr>
              <a:t> </a:t>
            </a:r>
            <a:r>
              <a:rPr sz="2000" dirty="0">
                <a:solidFill>
                  <a:srgbClr val="002060"/>
                </a:solidFill>
                <a:latin typeface="Calibri"/>
                <a:cs typeface="Calibri"/>
              </a:rPr>
              <a:t>le</a:t>
            </a:r>
            <a:r>
              <a:rPr sz="2000" spc="5" dirty="0">
                <a:solidFill>
                  <a:srgbClr val="002060"/>
                </a:solidFill>
                <a:latin typeface="Calibri"/>
                <a:cs typeface="Calibri"/>
              </a:rPr>
              <a:t> </a:t>
            </a:r>
            <a:r>
              <a:rPr sz="2000" spc="-5" dirty="0">
                <a:solidFill>
                  <a:srgbClr val="002060"/>
                </a:solidFill>
                <a:latin typeface="Calibri"/>
                <a:cs typeface="Calibri"/>
              </a:rPr>
              <a:t>relazioni</a:t>
            </a:r>
            <a:r>
              <a:rPr sz="2000" spc="5" dirty="0">
                <a:solidFill>
                  <a:srgbClr val="002060"/>
                </a:solidFill>
                <a:latin typeface="Calibri"/>
                <a:cs typeface="Calibri"/>
              </a:rPr>
              <a:t> </a:t>
            </a:r>
            <a:r>
              <a:rPr sz="2000" spc="-5" dirty="0">
                <a:solidFill>
                  <a:srgbClr val="002060"/>
                </a:solidFill>
                <a:latin typeface="Calibri"/>
                <a:cs typeface="Calibri"/>
              </a:rPr>
              <a:t>sociali)</a:t>
            </a:r>
            <a:endParaRPr sz="2000" dirty="0">
              <a:solidFill>
                <a:prstClr val="black"/>
              </a:solidFill>
              <a:latin typeface="Calibri"/>
              <a:cs typeface="Calibri"/>
            </a:endParaRPr>
          </a:p>
          <a:p>
            <a:pPr marL="12700" algn="just">
              <a:spcBef>
                <a:spcPts val="819"/>
              </a:spcBef>
            </a:pPr>
            <a:r>
              <a:rPr sz="2000" spc="-5" dirty="0">
                <a:solidFill>
                  <a:srgbClr val="002060"/>
                </a:solidFill>
                <a:latin typeface="Calibri"/>
                <a:cs typeface="Calibri"/>
              </a:rPr>
              <a:t>(perdita </a:t>
            </a:r>
            <a:r>
              <a:rPr sz="2000" dirty="0">
                <a:solidFill>
                  <a:srgbClr val="002060"/>
                </a:solidFill>
                <a:latin typeface="Calibri"/>
                <a:cs typeface="Calibri"/>
              </a:rPr>
              <a:t>del</a:t>
            </a:r>
            <a:r>
              <a:rPr sz="2000" spc="-5" dirty="0">
                <a:solidFill>
                  <a:srgbClr val="002060"/>
                </a:solidFill>
                <a:latin typeface="Calibri"/>
                <a:cs typeface="Calibri"/>
              </a:rPr>
              <a:t> lavoro,</a:t>
            </a:r>
            <a:r>
              <a:rPr sz="2000" dirty="0">
                <a:solidFill>
                  <a:srgbClr val="002060"/>
                </a:solidFill>
                <a:latin typeface="Calibri"/>
                <a:cs typeface="Calibri"/>
              </a:rPr>
              <a:t> </a:t>
            </a:r>
            <a:r>
              <a:rPr sz="2000" dirty="0" err="1">
                <a:solidFill>
                  <a:srgbClr val="002060"/>
                </a:solidFill>
                <a:latin typeface="Calibri"/>
                <a:cs typeface="Calibri"/>
              </a:rPr>
              <a:t>tossicità</a:t>
            </a:r>
            <a:r>
              <a:rPr sz="2000" spc="-5" dirty="0">
                <a:solidFill>
                  <a:srgbClr val="002060"/>
                </a:solidFill>
                <a:latin typeface="Calibri"/>
                <a:cs typeface="Calibri"/>
              </a:rPr>
              <a:t> </a:t>
            </a:r>
            <a:r>
              <a:rPr lang="it-IT" sz="2000" spc="-5" dirty="0" smtClean="0">
                <a:solidFill>
                  <a:srgbClr val="002060"/>
                </a:solidFill>
                <a:latin typeface="Calibri"/>
                <a:cs typeface="Calibri"/>
              </a:rPr>
              <a:t>finanziaria</a:t>
            </a:r>
            <a:r>
              <a:rPr sz="2000" spc="-5" dirty="0" smtClean="0">
                <a:solidFill>
                  <a:srgbClr val="002060"/>
                </a:solidFill>
                <a:latin typeface="Calibri"/>
                <a:cs typeface="Calibri"/>
              </a:rPr>
              <a:t>)</a:t>
            </a:r>
            <a:endParaRPr sz="2000" dirty="0">
              <a:solidFill>
                <a:prstClr val="black"/>
              </a:solidFill>
              <a:latin typeface="Calibri"/>
              <a:cs typeface="Calibri"/>
            </a:endParaRPr>
          </a:p>
          <a:p>
            <a:pPr marL="12700" marR="1993900" algn="just">
              <a:lnSpc>
                <a:spcPct val="141700"/>
              </a:lnSpc>
              <a:spcBef>
                <a:spcPts val="100"/>
              </a:spcBef>
            </a:pPr>
            <a:r>
              <a:rPr sz="2000" spc="-5" dirty="0">
                <a:solidFill>
                  <a:srgbClr val="002060"/>
                </a:solidFill>
                <a:latin typeface="Calibri"/>
                <a:cs typeface="Calibri"/>
              </a:rPr>
              <a:t>(rientro</a:t>
            </a:r>
            <a:r>
              <a:rPr sz="2000" dirty="0">
                <a:solidFill>
                  <a:srgbClr val="002060"/>
                </a:solidFill>
                <a:latin typeface="Calibri"/>
                <a:cs typeface="Calibri"/>
              </a:rPr>
              <a:t> al </a:t>
            </a:r>
            <a:r>
              <a:rPr sz="2000" spc="-5" dirty="0">
                <a:solidFill>
                  <a:srgbClr val="002060"/>
                </a:solidFill>
                <a:latin typeface="Calibri"/>
                <a:cs typeface="Calibri"/>
              </a:rPr>
              <a:t>lavoro,</a:t>
            </a:r>
            <a:r>
              <a:rPr sz="2000" dirty="0">
                <a:solidFill>
                  <a:srgbClr val="002060"/>
                </a:solidFill>
                <a:latin typeface="Calibri"/>
                <a:cs typeface="Calibri"/>
              </a:rPr>
              <a:t> </a:t>
            </a:r>
            <a:r>
              <a:rPr sz="2000" spc="-5" dirty="0" err="1">
                <a:solidFill>
                  <a:srgbClr val="002060"/>
                </a:solidFill>
                <a:latin typeface="Calibri"/>
                <a:cs typeface="Calibri"/>
              </a:rPr>
              <a:t>demansionamento</a:t>
            </a:r>
            <a:r>
              <a:rPr lang="it-IT" sz="2000" spc="-5" dirty="0">
                <a:solidFill>
                  <a:srgbClr val="002060"/>
                </a:solidFill>
                <a:latin typeface="Calibri"/>
                <a:cs typeface="Calibri"/>
              </a:rPr>
              <a:t>)</a:t>
            </a:r>
            <a:r>
              <a:rPr sz="2000" spc="-5" dirty="0">
                <a:solidFill>
                  <a:srgbClr val="002060"/>
                </a:solidFill>
                <a:latin typeface="Calibri"/>
                <a:cs typeface="Calibri"/>
              </a:rPr>
              <a:t> </a:t>
            </a:r>
            <a:r>
              <a:rPr sz="2000" dirty="0">
                <a:solidFill>
                  <a:srgbClr val="002060"/>
                </a:solidFill>
                <a:latin typeface="Calibri"/>
                <a:cs typeface="Calibri"/>
              </a:rPr>
              <a:t> </a:t>
            </a:r>
            <a:endParaRPr lang="it-IT" sz="2000" dirty="0" smtClean="0">
              <a:solidFill>
                <a:srgbClr val="002060"/>
              </a:solidFill>
              <a:latin typeface="Calibri"/>
              <a:cs typeface="Calibri"/>
            </a:endParaRPr>
          </a:p>
          <a:p>
            <a:pPr marL="12700" marR="1993900" algn="just">
              <a:lnSpc>
                <a:spcPct val="141700"/>
              </a:lnSpc>
              <a:spcBef>
                <a:spcPts val="100"/>
              </a:spcBef>
            </a:pPr>
            <a:r>
              <a:rPr lang="it-IT" sz="2000" dirty="0" smtClean="0">
                <a:solidFill>
                  <a:srgbClr val="002060"/>
                </a:solidFill>
                <a:latin typeface="Calibri"/>
                <a:cs typeface="Calibri"/>
              </a:rPr>
              <a:t>(</a:t>
            </a:r>
            <a:r>
              <a:rPr sz="2000" spc="-5" dirty="0" err="1">
                <a:solidFill>
                  <a:srgbClr val="002060"/>
                </a:solidFill>
                <a:latin typeface="Calibri"/>
                <a:cs typeface="Calibri"/>
              </a:rPr>
              <a:t>adozioni</a:t>
            </a:r>
            <a:r>
              <a:rPr sz="2000" spc="-5" dirty="0">
                <a:solidFill>
                  <a:srgbClr val="002060"/>
                </a:solidFill>
                <a:latin typeface="Calibri"/>
                <a:cs typeface="Calibri"/>
              </a:rPr>
              <a:t>,</a:t>
            </a:r>
            <a:r>
              <a:rPr sz="2000" spc="20" dirty="0">
                <a:solidFill>
                  <a:srgbClr val="002060"/>
                </a:solidFill>
                <a:latin typeface="Calibri"/>
                <a:cs typeface="Calibri"/>
              </a:rPr>
              <a:t> </a:t>
            </a:r>
            <a:r>
              <a:rPr sz="2000" spc="-5" dirty="0">
                <a:solidFill>
                  <a:srgbClr val="002060"/>
                </a:solidFill>
                <a:latin typeface="Calibri"/>
                <a:cs typeface="Calibri"/>
              </a:rPr>
              <a:t>assicurazioni,</a:t>
            </a:r>
            <a:r>
              <a:rPr sz="2000" spc="20" dirty="0">
                <a:solidFill>
                  <a:srgbClr val="002060"/>
                </a:solidFill>
                <a:latin typeface="Calibri"/>
                <a:cs typeface="Calibri"/>
              </a:rPr>
              <a:t> </a:t>
            </a:r>
            <a:r>
              <a:rPr sz="2000" spc="-5" dirty="0">
                <a:solidFill>
                  <a:srgbClr val="002060"/>
                </a:solidFill>
                <a:latin typeface="Calibri"/>
                <a:cs typeface="Calibri"/>
              </a:rPr>
              <a:t>diritto</a:t>
            </a:r>
            <a:r>
              <a:rPr sz="2000" spc="25" dirty="0">
                <a:solidFill>
                  <a:srgbClr val="002060"/>
                </a:solidFill>
                <a:latin typeface="Calibri"/>
                <a:cs typeface="Calibri"/>
              </a:rPr>
              <a:t> </a:t>
            </a:r>
            <a:r>
              <a:rPr sz="2000" spc="-5" dirty="0">
                <a:solidFill>
                  <a:srgbClr val="002060"/>
                </a:solidFill>
                <a:latin typeface="Calibri"/>
                <a:cs typeface="Calibri"/>
              </a:rPr>
              <a:t>all’oblio)</a:t>
            </a:r>
            <a:endParaRPr sz="2000" dirty="0">
              <a:solidFill>
                <a:prstClr val="black"/>
              </a:solidFill>
              <a:latin typeface="Calibri"/>
              <a:cs typeface="Calibri"/>
            </a:endParaRPr>
          </a:p>
        </p:txBody>
      </p:sp>
      <p:sp>
        <p:nvSpPr>
          <p:cNvPr id="6" name="object 5"/>
          <p:cNvSpPr txBox="1"/>
          <p:nvPr/>
        </p:nvSpPr>
        <p:spPr>
          <a:xfrm>
            <a:off x="1582642" y="1787396"/>
            <a:ext cx="1677670" cy="391160"/>
          </a:xfrm>
          <a:prstGeom prst="rect">
            <a:avLst/>
          </a:prstGeom>
        </p:spPr>
        <p:txBody>
          <a:bodyPr vert="horz" wrap="square" lIns="0" tIns="12700" rIns="0" bIns="0" rtlCol="0">
            <a:spAutoFit/>
          </a:bodyPr>
          <a:lstStyle/>
          <a:p>
            <a:pPr marL="355600" indent="-342900">
              <a:spcBef>
                <a:spcPts val="100"/>
              </a:spcBef>
              <a:buFont typeface="Arial MT"/>
              <a:buChar char="•"/>
              <a:tabLst>
                <a:tab pos="354965" algn="l"/>
                <a:tab pos="355600" algn="l"/>
              </a:tabLst>
            </a:pPr>
            <a:r>
              <a:rPr sz="2400" b="1" spc="-5" dirty="0">
                <a:solidFill>
                  <a:srgbClr val="C0504D">
                    <a:lumMod val="50000"/>
                  </a:srgbClr>
                </a:solidFill>
                <a:latin typeface="Calibri"/>
                <a:cs typeface="Calibri"/>
              </a:rPr>
              <a:t>Psicolo</a:t>
            </a:r>
            <a:r>
              <a:rPr sz="2400" b="1" dirty="0">
                <a:solidFill>
                  <a:srgbClr val="C0504D">
                    <a:lumMod val="50000"/>
                  </a:srgbClr>
                </a:solidFill>
                <a:latin typeface="Calibri"/>
                <a:cs typeface="Calibri"/>
              </a:rPr>
              <a:t>g</a:t>
            </a:r>
            <a:r>
              <a:rPr sz="2400" b="1" spc="-5" dirty="0">
                <a:solidFill>
                  <a:srgbClr val="C0504D">
                    <a:lumMod val="50000"/>
                  </a:srgbClr>
                </a:solidFill>
                <a:latin typeface="Calibri"/>
                <a:cs typeface="Calibri"/>
              </a:rPr>
              <a:t>ici</a:t>
            </a:r>
            <a:endParaRPr sz="2400">
              <a:solidFill>
                <a:srgbClr val="C0504D">
                  <a:lumMod val="50000"/>
                </a:srgbClr>
              </a:solidFill>
              <a:latin typeface="Calibri"/>
              <a:cs typeface="Calibri"/>
            </a:endParaRPr>
          </a:p>
        </p:txBody>
      </p:sp>
      <p:sp>
        <p:nvSpPr>
          <p:cNvPr id="7" name="object 6"/>
          <p:cNvSpPr txBox="1"/>
          <p:nvPr/>
        </p:nvSpPr>
        <p:spPr>
          <a:xfrm>
            <a:off x="1582642" y="2470656"/>
            <a:ext cx="1744980" cy="2209800"/>
          </a:xfrm>
          <a:prstGeom prst="rect">
            <a:avLst/>
          </a:prstGeom>
        </p:spPr>
        <p:txBody>
          <a:bodyPr vert="horz" wrap="square" lIns="0" tIns="78740" rIns="0" bIns="0" rtlCol="0">
            <a:spAutoFit/>
          </a:bodyPr>
          <a:lstStyle/>
          <a:p>
            <a:pPr marL="355600" indent="-342900">
              <a:spcBef>
                <a:spcPts val="620"/>
              </a:spcBef>
              <a:buFont typeface="Arial MT"/>
              <a:buChar char="•"/>
              <a:tabLst>
                <a:tab pos="354965" algn="l"/>
                <a:tab pos="355600" algn="l"/>
              </a:tabLst>
            </a:pPr>
            <a:r>
              <a:rPr sz="2400" b="1" spc="-5" dirty="0">
                <a:solidFill>
                  <a:srgbClr val="C0504D">
                    <a:lumMod val="50000"/>
                  </a:srgbClr>
                </a:solidFill>
                <a:latin typeface="Calibri"/>
                <a:cs typeface="Calibri"/>
              </a:rPr>
              <a:t>Burocratici</a:t>
            </a:r>
            <a:endParaRPr sz="2400" dirty="0">
              <a:solidFill>
                <a:srgbClr val="C0504D">
                  <a:lumMod val="50000"/>
                </a:srgbClr>
              </a:solidFill>
              <a:latin typeface="Calibri"/>
              <a:cs typeface="Calibri"/>
            </a:endParaRPr>
          </a:p>
          <a:p>
            <a:pPr marL="355600" indent="-342900">
              <a:spcBef>
                <a:spcPts val="520"/>
              </a:spcBef>
              <a:buFont typeface="Arial MT"/>
              <a:buChar char="•"/>
              <a:tabLst>
                <a:tab pos="354965" algn="l"/>
                <a:tab pos="355600" algn="l"/>
              </a:tabLst>
            </a:pPr>
            <a:r>
              <a:rPr sz="2400" b="1" spc="-5" dirty="0">
                <a:solidFill>
                  <a:srgbClr val="C0504D">
                    <a:lumMod val="50000"/>
                  </a:srgbClr>
                </a:solidFill>
                <a:latin typeface="Calibri"/>
                <a:cs typeface="Calibri"/>
              </a:rPr>
              <a:t>Relazionali</a:t>
            </a:r>
            <a:endParaRPr sz="2400" dirty="0">
              <a:solidFill>
                <a:srgbClr val="C0504D">
                  <a:lumMod val="50000"/>
                </a:srgbClr>
              </a:solidFill>
              <a:latin typeface="Calibri"/>
              <a:cs typeface="Calibri"/>
            </a:endParaRPr>
          </a:p>
          <a:p>
            <a:pPr marL="355600" indent="-342900">
              <a:spcBef>
                <a:spcPts val="620"/>
              </a:spcBef>
              <a:buFont typeface="Arial MT"/>
              <a:buChar char="•"/>
              <a:tabLst>
                <a:tab pos="354965" algn="l"/>
                <a:tab pos="355600" algn="l"/>
              </a:tabLst>
            </a:pPr>
            <a:r>
              <a:rPr sz="2400" b="1" dirty="0">
                <a:solidFill>
                  <a:srgbClr val="C0504D">
                    <a:lumMod val="50000"/>
                  </a:srgbClr>
                </a:solidFill>
                <a:latin typeface="Calibri"/>
                <a:cs typeface="Calibri"/>
              </a:rPr>
              <a:t>Economici</a:t>
            </a:r>
            <a:endParaRPr sz="2400" dirty="0">
              <a:solidFill>
                <a:srgbClr val="C0504D">
                  <a:lumMod val="50000"/>
                </a:srgbClr>
              </a:solidFill>
              <a:latin typeface="Calibri"/>
              <a:cs typeface="Calibri"/>
            </a:endParaRPr>
          </a:p>
          <a:p>
            <a:pPr marL="355600" indent="-342900">
              <a:spcBef>
                <a:spcPts val="620"/>
              </a:spcBef>
              <a:buFont typeface="Arial MT"/>
              <a:buChar char="•"/>
              <a:tabLst>
                <a:tab pos="354965" algn="l"/>
                <a:tab pos="355600" algn="l"/>
              </a:tabLst>
            </a:pPr>
            <a:r>
              <a:rPr sz="2400" b="1" dirty="0">
                <a:solidFill>
                  <a:srgbClr val="C0504D">
                    <a:lumMod val="50000"/>
                  </a:srgbClr>
                </a:solidFill>
                <a:latin typeface="Calibri"/>
                <a:cs typeface="Calibri"/>
              </a:rPr>
              <a:t>Lavorativi</a:t>
            </a:r>
            <a:endParaRPr sz="2400" dirty="0">
              <a:solidFill>
                <a:srgbClr val="C0504D">
                  <a:lumMod val="50000"/>
                </a:srgbClr>
              </a:solidFill>
              <a:latin typeface="Calibri"/>
              <a:cs typeface="Calibri"/>
            </a:endParaRPr>
          </a:p>
          <a:p>
            <a:pPr marL="412750" indent="-400685">
              <a:spcBef>
                <a:spcPts val="520"/>
              </a:spcBef>
              <a:buSzPct val="83333"/>
              <a:buFont typeface="Arial MT"/>
              <a:buChar char="•"/>
              <a:tabLst>
                <a:tab pos="412750" algn="l"/>
                <a:tab pos="413384" algn="l"/>
              </a:tabLst>
            </a:pPr>
            <a:r>
              <a:rPr sz="2400" b="1" dirty="0">
                <a:solidFill>
                  <a:srgbClr val="C0504D">
                    <a:lumMod val="50000"/>
                  </a:srgbClr>
                </a:solidFill>
                <a:latin typeface="Calibri"/>
                <a:cs typeface="Calibri"/>
              </a:rPr>
              <a:t>Sociali</a:t>
            </a:r>
            <a:endParaRPr sz="2400" dirty="0">
              <a:solidFill>
                <a:srgbClr val="C0504D">
                  <a:lumMod val="50000"/>
                </a:srgbClr>
              </a:solidFill>
              <a:latin typeface="Calibri"/>
              <a:cs typeface="Calibri"/>
            </a:endParaRPr>
          </a:p>
        </p:txBody>
      </p:sp>
      <p:sp>
        <p:nvSpPr>
          <p:cNvPr id="10" name="Rettangolo 9"/>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397487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5275" y="850871"/>
            <a:ext cx="11706725" cy="953876"/>
          </a:xfrm>
          <a:solidFill>
            <a:srgbClr val="FFFFCC"/>
          </a:solidFill>
        </p:spPr>
        <p:txBody>
          <a:bodyPr>
            <a:normAutofit/>
          </a:bodyPr>
          <a:lstStyle/>
          <a:p>
            <a:r>
              <a:rPr lang="it-IT" sz="2800" b="1" dirty="0">
                <a:solidFill>
                  <a:schemeClr val="accent2"/>
                </a:solidFill>
                <a:latin typeface="Calibri" charset="0"/>
                <a:ea typeface="Calibri" charset="0"/>
                <a:cs typeface="Calibri" charset="0"/>
              </a:rPr>
              <a:t>Chiudi gli occhi e pensa alla tua interpretazione di: “Valore” in Oncologia </a:t>
            </a:r>
            <a:r>
              <a:rPr lang="is-IS" sz="2800" b="1" dirty="0">
                <a:solidFill>
                  <a:schemeClr val="accent2"/>
                </a:solidFill>
                <a:latin typeface="Calibri" charset="0"/>
                <a:ea typeface="Calibri" charset="0"/>
                <a:cs typeface="Calibri" charset="0"/>
              </a:rPr>
              <a:t>…</a:t>
            </a:r>
            <a:endParaRPr lang="it-IT" sz="2800" i="1" dirty="0">
              <a:solidFill>
                <a:schemeClr val="accent2"/>
              </a:solidFill>
            </a:endParaRPr>
          </a:p>
        </p:txBody>
      </p:sp>
      <p:sp>
        <p:nvSpPr>
          <p:cNvPr id="4" name="Segnaposto contenuto 2"/>
          <p:cNvSpPr txBox="1">
            <a:spLocks/>
          </p:cNvSpPr>
          <p:nvPr/>
        </p:nvSpPr>
        <p:spPr>
          <a:xfrm>
            <a:off x="1970856" y="4552536"/>
            <a:ext cx="8229600" cy="118072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Esiti complessivi della Cura (Efficacia e Tollerabilità)</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3400" b="1" i="0" u="none" strike="noStrike" kern="1200" cap="none" spc="0" normalizeH="0" baseline="0" noProof="0" dirty="0">
                <a:ln>
                  <a:noFill/>
                </a:ln>
                <a:solidFill>
                  <a:prstClr val="black"/>
                </a:solidFill>
                <a:effectLst/>
                <a:uLnTx/>
                <a:uFillTx/>
                <a:latin typeface="Calibri" panose="020F0502020204030204"/>
                <a:ea typeface="+mn-ea"/>
                <a:cs typeface="+mn-cs"/>
              </a:rPr>
              <a:t>Valore*</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 ______________________________________________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Costi della Cura (Diretti e Indiretti)</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egnaposto contenuto 2"/>
          <p:cNvSpPr txBox="1">
            <a:spLocks/>
          </p:cNvSpPr>
          <p:nvPr/>
        </p:nvSpPr>
        <p:spPr>
          <a:xfrm>
            <a:off x="1970856" y="3256392"/>
            <a:ext cx="8085584" cy="7486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200" b="0" i="0" u="none" strike="noStrike" kern="1200" cap="none" spc="0" normalizeH="0" baseline="0" noProof="0" dirty="0">
                <a:ln>
                  <a:noFill/>
                </a:ln>
                <a:solidFill>
                  <a:prstClr val="black"/>
                </a:solidFill>
                <a:effectLst/>
                <a:uLnTx/>
                <a:uFillTx/>
                <a:latin typeface="Calibri" panose="020F0502020204030204"/>
                <a:ea typeface="+mn-ea"/>
                <a:cs typeface="+mn-cs"/>
              </a:rPr>
              <a:t>E cioè, valore dei risultati complessivi ottenuti (o ottenibili) per il 	Paziente in termini di Appropriatezza e Qualità.  </a:t>
            </a:r>
          </a:p>
        </p:txBody>
      </p:sp>
      <p:sp>
        <p:nvSpPr>
          <p:cNvPr id="6" name="Segnaposto contenuto 2"/>
          <p:cNvSpPr txBox="1">
            <a:spLocks/>
          </p:cNvSpPr>
          <p:nvPr/>
        </p:nvSpPr>
        <p:spPr>
          <a:xfrm>
            <a:off x="1970856" y="2147678"/>
            <a:ext cx="8229600" cy="705258"/>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Passare dalla </a:t>
            </a:r>
            <a:r>
              <a:rPr kumimoji="0" lang="it-IT" sz="3200" b="1" i="0" u="none" strike="noStrike" kern="1200" cap="none" spc="0" normalizeH="0" baseline="0" noProof="0" dirty="0">
                <a:ln>
                  <a:noFill/>
                </a:ln>
                <a:solidFill>
                  <a:prstClr val="black"/>
                </a:solidFill>
                <a:effectLst/>
                <a:uLnTx/>
                <a:uFillTx/>
                <a:latin typeface="Calibri" panose="020F0502020204030204"/>
                <a:ea typeface="+mn-ea"/>
                <a:cs typeface="+mn-cs"/>
              </a:rPr>
              <a:t>EBM </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3200" b="0" i="0" u="none" strike="noStrike" kern="1200" cap="none" spc="0" normalizeH="0" baseline="0" noProof="0" dirty="0" err="1">
                <a:ln>
                  <a:noFill/>
                </a:ln>
                <a:solidFill>
                  <a:prstClr val="black"/>
                </a:solidFill>
                <a:effectLst/>
                <a:uLnTx/>
                <a:uFillTx/>
                <a:latin typeface="Calibri" panose="020F0502020204030204"/>
                <a:ea typeface="+mn-ea"/>
                <a:cs typeface="+mn-cs"/>
              </a:rPr>
              <a:t>Evidence</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3200" b="0" i="0" u="none" strike="noStrike" kern="1200" cap="none" spc="0" normalizeH="0" baseline="0" noProof="0" dirty="0" err="1">
                <a:ln>
                  <a:noFill/>
                </a:ln>
                <a:solidFill>
                  <a:prstClr val="black"/>
                </a:solidFill>
                <a:effectLst/>
                <a:uLnTx/>
                <a:uFillTx/>
                <a:latin typeface="Calibri" panose="020F0502020204030204"/>
                <a:ea typeface="+mn-ea"/>
                <a:cs typeface="+mn-cs"/>
              </a:rPr>
              <a:t>Based</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Medicine)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alla </a:t>
            </a:r>
            <a:r>
              <a:rPr kumimoji="0" lang="it-IT" sz="3200" b="1" i="0" u="none" strike="noStrike" kern="1200" cap="none" spc="0" normalizeH="0" baseline="0" noProof="0" dirty="0">
                <a:ln>
                  <a:noFill/>
                </a:ln>
                <a:solidFill>
                  <a:prstClr val="black"/>
                </a:solidFill>
                <a:effectLst/>
                <a:uLnTx/>
                <a:uFillTx/>
                <a:latin typeface="Calibri" panose="020F0502020204030204"/>
                <a:ea typeface="+mn-ea"/>
                <a:cs typeface="+mn-cs"/>
              </a:rPr>
              <a:t>VBM</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(Value </a:t>
            </a:r>
            <a:r>
              <a:rPr kumimoji="0" lang="it-IT" sz="3200" b="0" i="0" u="none" strike="noStrike" kern="1200" cap="none" spc="0" normalizeH="0" baseline="0" noProof="0" dirty="0" err="1">
                <a:ln>
                  <a:noFill/>
                </a:ln>
                <a:solidFill>
                  <a:prstClr val="black"/>
                </a:solidFill>
                <a:effectLst/>
                <a:uLnTx/>
                <a:uFillTx/>
                <a:latin typeface="Calibri" panose="020F0502020204030204"/>
                <a:ea typeface="+mn-ea"/>
                <a:cs typeface="+mn-cs"/>
              </a:rPr>
              <a:t>Based</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Medicine) </a:t>
            </a:r>
            <a:r>
              <a:rPr kumimoji="0" lang="is-I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Segnaposto contenuto 2"/>
          <p:cNvSpPr txBox="1">
            <a:spLocks/>
          </p:cNvSpPr>
          <p:nvPr/>
        </p:nvSpPr>
        <p:spPr>
          <a:xfrm>
            <a:off x="3431704" y="5820086"/>
            <a:ext cx="6768752" cy="70525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1" u="none" strike="noStrike" kern="1200" cap="none" spc="0" normalizeH="0" baseline="0" noProof="0" dirty="0">
                <a:ln>
                  <a:noFill/>
                </a:ln>
                <a:solidFill>
                  <a:prstClr val="black"/>
                </a:solidFill>
                <a:effectLst/>
                <a:uLnTx/>
                <a:uFillTx/>
                <a:latin typeface="Calibri" panose="020F0502020204030204"/>
                <a:ea typeface="+mn-ea"/>
                <a:cs typeface="+mn-cs"/>
              </a:rPr>
              <a:t>da attribuire a tutto l’intervallo di tempo della malattia e </a:t>
            </a:r>
            <a:r>
              <a:rPr kumimoji="0" lang="it-IT" sz="2000" b="0" i="1" u="sng" strike="noStrike" kern="1200" cap="none" spc="0" normalizeH="0" baseline="0" noProof="0" dirty="0">
                <a:ln>
                  <a:noFill/>
                </a:ln>
                <a:solidFill>
                  <a:prstClr val="black"/>
                </a:solidFill>
                <a:effectLst/>
                <a:uLnTx/>
                <a:uFillTx/>
                <a:latin typeface="Calibri" panose="020F0502020204030204"/>
                <a:ea typeface="+mn-ea"/>
                <a:cs typeface="+mn-cs"/>
              </a:rPr>
              <a:t>non</a:t>
            </a:r>
            <a:r>
              <a:rPr kumimoji="0" lang="it-IT" sz="2000" b="0" i="1" u="none" strike="noStrike" kern="1200" cap="none" spc="0" normalizeH="0" baseline="0" noProof="0" dirty="0">
                <a:ln>
                  <a:noFill/>
                </a:ln>
                <a:solidFill>
                  <a:prstClr val="black"/>
                </a:solidFill>
                <a:effectLst/>
                <a:uLnTx/>
                <a:uFillTx/>
                <a:latin typeface="Calibri" panose="020F0502020204030204"/>
                <a:ea typeface="+mn-ea"/>
                <a:cs typeface="+mn-cs"/>
              </a:rPr>
              <a:t> a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2000" b="0" i="1" u="none" strike="noStrike" kern="1200" cap="none" spc="0" normalizeH="0" baseline="0" noProof="0" dirty="0">
                <a:ln>
                  <a:noFill/>
                </a:ln>
                <a:solidFill>
                  <a:prstClr val="black"/>
                </a:solidFill>
                <a:effectLst/>
                <a:uLnTx/>
                <a:uFillTx/>
                <a:latin typeface="Calibri" panose="020F0502020204030204"/>
                <a:ea typeface="+mn-ea"/>
                <a:cs typeface="+mn-cs"/>
              </a:rPr>
              <a:t>    fasi o farmaci specifici della stessa. </a:t>
            </a:r>
          </a:p>
        </p:txBody>
      </p:sp>
      <p:sp>
        <p:nvSpPr>
          <p:cNvPr id="7" name="Rettangolo 6"/>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637674" y="0"/>
            <a:ext cx="10912642" cy="954107"/>
          </a:xfrm>
          <a:prstGeom prst="rect">
            <a:avLst/>
          </a:prstGeom>
        </p:spPr>
        <p:txBody>
          <a:bodyPr wrap="square">
            <a:spAutoFit/>
          </a:bodyPr>
          <a:lstStyle/>
          <a:p>
            <a:pPr lvl="0" algn="ctr">
              <a:spcBef>
                <a:spcPct val="0"/>
              </a:spcBef>
              <a:spcAft>
                <a:spcPts val="600"/>
              </a:spcAft>
              <a:defRPr/>
            </a:pPr>
            <a:r>
              <a:rPr lang="it-IT" sz="2800" b="1" dirty="0">
                <a:solidFill>
                  <a:schemeClr val="accent5">
                    <a:lumMod val="50000"/>
                  </a:schemeClr>
                </a:solidFill>
                <a:latin typeface="Calibri" charset="0"/>
                <a:ea typeface="Calibri" charset="0"/>
                <a:cs typeface="Calibri" charset="0"/>
              </a:rPr>
              <a:t>Il “Valore” in Oncologia: </a:t>
            </a:r>
            <a:br>
              <a:rPr lang="it-IT" sz="2800" b="1" dirty="0">
                <a:solidFill>
                  <a:schemeClr val="accent5">
                    <a:lumMod val="50000"/>
                  </a:schemeClr>
                </a:solidFill>
                <a:latin typeface="Calibri" charset="0"/>
                <a:ea typeface="Calibri" charset="0"/>
                <a:cs typeface="Calibri" charset="0"/>
              </a:rPr>
            </a:br>
            <a:r>
              <a:rPr lang="it-IT" sz="2800" b="1" i="1" dirty="0" smtClean="0">
                <a:solidFill>
                  <a:schemeClr val="accent5">
                    <a:lumMod val="50000"/>
                  </a:schemeClr>
                </a:solidFill>
                <a:latin typeface="Calibri" charset="0"/>
                <a:ea typeface="Calibri" charset="0"/>
                <a:cs typeface="Calibri" charset="0"/>
              </a:rPr>
              <a:t>Verso </a:t>
            </a:r>
            <a:r>
              <a:rPr lang="it-IT" sz="2800" b="1" i="1" dirty="0">
                <a:solidFill>
                  <a:schemeClr val="accent5">
                    <a:lumMod val="50000"/>
                  </a:schemeClr>
                </a:solidFill>
                <a:latin typeface="Calibri" charset="0"/>
                <a:ea typeface="Calibri" charset="0"/>
                <a:cs typeface="Calibri" charset="0"/>
              </a:rPr>
              <a:t>una Visione Innovativa del Paziente e della sua Malattia  </a:t>
            </a:r>
          </a:p>
        </p:txBody>
      </p:sp>
    </p:spTree>
    <p:extLst>
      <p:ext uri="{BB962C8B-B14F-4D97-AF65-F5344CB8AC3E}">
        <p14:creationId xmlns:p14="http://schemas.microsoft.com/office/powerpoint/2010/main" val="3765785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D79998-E18C-4895-98F4-48541B499D23}"/>
              </a:ext>
            </a:extLst>
          </p:cNvPr>
          <p:cNvSpPr txBox="1">
            <a:spLocks/>
          </p:cNvSpPr>
          <p:nvPr/>
        </p:nvSpPr>
        <p:spPr>
          <a:xfrm>
            <a:off x="0" y="144017"/>
            <a:ext cx="12765505" cy="685800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endParaRPr kumimoji="0" lang="it-IT" sz="3000" b="1" i="1" u="none" strike="noStrike" kern="1200" cap="none" spc="0" normalizeH="0" baseline="0" noProof="0" dirty="0">
              <a:ln>
                <a:noFill/>
              </a:ln>
              <a:solidFill>
                <a:srgbClr val="C00000"/>
              </a:solidFill>
              <a:effectLst/>
              <a:uLnTx/>
              <a:uFillTx/>
              <a:latin typeface="Calibri" charset="0"/>
              <a:ea typeface="Calibri" charset="0"/>
              <a:cs typeface="Calibri" charset="0"/>
            </a:endParaRPr>
          </a:p>
        </p:txBody>
      </p:sp>
      <p:sp>
        <p:nvSpPr>
          <p:cNvPr id="4" name="Segnaposto contenuto 2"/>
          <p:cNvSpPr txBox="1">
            <a:spLocks/>
          </p:cNvSpPr>
          <p:nvPr/>
        </p:nvSpPr>
        <p:spPr>
          <a:xfrm>
            <a:off x="890337" y="5704664"/>
            <a:ext cx="10551695" cy="676665"/>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3200" b="1" i="0" u="none" strike="noStrike" kern="1200" cap="none" spc="0" normalizeH="0" baseline="0" noProof="0" dirty="0">
                <a:ln>
                  <a:noFill/>
                </a:ln>
                <a:effectLst/>
                <a:uLnTx/>
                <a:uFillTx/>
                <a:latin typeface="Calibri" panose="020F0502020204030204"/>
                <a:ea typeface="+mn-ea"/>
                <a:cs typeface="+mn-cs"/>
              </a:rPr>
              <a:t>Valore della Vita per il paziente oncologico,  e importanza della </a:t>
            </a:r>
            <a:r>
              <a:rPr kumimoji="0" lang="it-IT" sz="3200" b="1" i="0" u="none" strike="noStrike" kern="1200" cap="none" spc="0" normalizeH="0" baseline="0" noProof="0" dirty="0" smtClean="0">
                <a:ln>
                  <a:noFill/>
                </a:ln>
                <a:effectLst/>
                <a:uLnTx/>
                <a:uFillTx/>
                <a:latin typeface="Calibri" panose="020F0502020204030204"/>
                <a:ea typeface="+mn-ea"/>
                <a:cs typeface="+mn-cs"/>
              </a:rPr>
              <a:t>QUALITA’ </a:t>
            </a:r>
            <a:r>
              <a:rPr kumimoji="0" lang="it-IT" sz="3200" b="1" i="0" u="none" strike="noStrike" kern="1200" cap="none" spc="0" normalizeH="0" baseline="0" noProof="0" dirty="0">
                <a:ln>
                  <a:noFill/>
                </a:ln>
                <a:effectLst/>
                <a:uLnTx/>
                <a:uFillTx/>
                <a:latin typeface="Calibri" panose="020F0502020204030204"/>
                <a:ea typeface="+mn-ea"/>
                <a:cs typeface="+mn-cs"/>
              </a:rPr>
              <a:t>di questa vita </a:t>
            </a:r>
          </a:p>
        </p:txBody>
      </p:sp>
      <p:sp>
        <p:nvSpPr>
          <p:cNvPr id="5" name="Segnaposto contenuto 2"/>
          <p:cNvSpPr txBox="1">
            <a:spLocks/>
          </p:cNvSpPr>
          <p:nvPr/>
        </p:nvSpPr>
        <p:spPr>
          <a:xfrm>
            <a:off x="890337" y="3832456"/>
            <a:ext cx="10108849" cy="67666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3200" b="1" i="0" u="none" strike="noStrike" kern="1200" cap="none" spc="0" normalizeH="0" baseline="0" noProof="0" dirty="0">
                <a:ln>
                  <a:noFill/>
                </a:ln>
                <a:effectLst/>
                <a:uLnTx/>
                <a:uFillTx/>
                <a:latin typeface="Calibri" panose="020F0502020204030204"/>
                <a:ea typeface="+mn-ea"/>
                <a:cs typeface="+mn-cs"/>
              </a:rPr>
              <a:t>Valore del “tempo” per il paziente.. e suo rispetto (tempi di attesa, n° di accessi in Ospedale) </a:t>
            </a:r>
            <a:r>
              <a:rPr kumimoji="0" lang="is-IS" sz="3200" b="1" i="0" u="none" strike="noStrike" kern="1200" cap="none" spc="0" normalizeH="0" baseline="0" noProof="0" dirty="0">
                <a:ln>
                  <a:noFill/>
                </a:ln>
                <a:effectLst/>
                <a:uLnTx/>
                <a:uFillTx/>
                <a:latin typeface="Calibri" panose="020F0502020204030204"/>
                <a:ea typeface="+mn-ea"/>
                <a:cs typeface="+mn-cs"/>
              </a:rPr>
              <a:t>…</a:t>
            </a:r>
            <a:r>
              <a:rPr kumimoji="0" lang="it-IT" sz="3200" b="1" i="0" u="none" strike="noStrike" kern="1200" cap="none" spc="0" normalizeH="0" baseline="0" noProof="0" dirty="0">
                <a:ln>
                  <a:noFill/>
                </a:ln>
                <a:effectLst/>
                <a:uLnTx/>
                <a:uFillTx/>
                <a:latin typeface="Calibri" panose="020F0502020204030204"/>
                <a:ea typeface="+mn-ea"/>
                <a:cs typeface="+mn-cs"/>
              </a:rPr>
              <a:t> </a:t>
            </a:r>
          </a:p>
        </p:txBody>
      </p:sp>
      <p:sp>
        <p:nvSpPr>
          <p:cNvPr id="6" name="Segnaposto contenuto 2"/>
          <p:cNvSpPr txBox="1">
            <a:spLocks/>
          </p:cNvSpPr>
          <p:nvPr/>
        </p:nvSpPr>
        <p:spPr>
          <a:xfrm>
            <a:off x="890337" y="2896352"/>
            <a:ext cx="11093116" cy="67666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3200" b="1" i="0" u="none" strike="noStrike" kern="1200" cap="none" spc="0" normalizeH="0" baseline="0" noProof="0" dirty="0">
                <a:ln>
                  <a:noFill/>
                </a:ln>
                <a:effectLst/>
                <a:uLnTx/>
                <a:uFillTx/>
                <a:latin typeface="Calibri" panose="020F0502020204030204"/>
                <a:ea typeface="+mn-ea"/>
                <a:cs typeface="+mn-cs"/>
              </a:rPr>
              <a:t>Valore della (buona) Comunicazione Medico-Paziente,.. Ma anche della necessaria formazione in merito </a:t>
            </a:r>
            <a:r>
              <a:rPr kumimoji="0" lang="is-IS" sz="3200" b="1" i="0" u="none" strike="noStrike" kern="1200" cap="none" spc="0" normalizeH="0" baseline="0" noProof="0" dirty="0">
                <a:ln>
                  <a:noFill/>
                </a:ln>
                <a:effectLst/>
                <a:uLnTx/>
                <a:uFillTx/>
                <a:latin typeface="Calibri" panose="020F0502020204030204"/>
                <a:ea typeface="+mn-ea"/>
                <a:cs typeface="+mn-cs"/>
              </a:rPr>
              <a:t>…</a:t>
            </a:r>
            <a:r>
              <a:rPr kumimoji="0" lang="it-IT" sz="3200" b="1" i="0" u="none" strike="noStrike" kern="1200" cap="none" spc="0" normalizeH="0" baseline="0" noProof="0" dirty="0">
                <a:ln>
                  <a:noFill/>
                </a:ln>
                <a:effectLst/>
                <a:uLnTx/>
                <a:uFillTx/>
                <a:latin typeface="Calibri" panose="020F0502020204030204"/>
                <a:ea typeface="+mn-ea"/>
                <a:cs typeface="+mn-cs"/>
              </a:rPr>
              <a:t> </a:t>
            </a:r>
          </a:p>
        </p:txBody>
      </p:sp>
      <p:sp>
        <p:nvSpPr>
          <p:cNvPr id="7" name="Segnaposto contenuto 2"/>
          <p:cNvSpPr txBox="1">
            <a:spLocks/>
          </p:cNvSpPr>
          <p:nvPr/>
        </p:nvSpPr>
        <p:spPr>
          <a:xfrm>
            <a:off x="890337" y="1960248"/>
            <a:ext cx="11069051" cy="67666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3200" b="1" i="0" u="none" strike="noStrike" kern="1200" cap="none" spc="0" normalizeH="0" baseline="0" noProof="0" dirty="0">
                <a:ln>
                  <a:noFill/>
                </a:ln>
                <a:effectLst/>
                <a:uLnTx/>
                <a:uFillTx/>
                <a:latin typeface="Calibri" panose="020F0502020204030204"/>
                <a:ea typeface="+mn-ea"/>
                <a:cs typeface="+mn-cs"/>
              </a:rPr>
              <a:t>Valore dei nuovi Farmaci .. Ma anche loro costo elevato e sostenibilità del Sistema </a:t>
            </a:r>
            <a:r>
              <a:rPr kumimoji="0" lang="is-IS" sz="3200" b="1" i="0" u="none" strike="noStrike" kern="1200" cap="none" spc="0" normalizeH="0" baseline="0" noProof="0" dirty="0">
                <a:ln>
                  <a:noFill/>
                </a:ln>
                <a:effectLst/>
                <a:uLnTx/>
                <a:uFillTx/>
                <a:latin typeface="Calibri" panose="020F0502020204030204"/>
                <a:ea typeface="+mn-ea"/>
                <a:cs typeface="+mn-cs"/>
              </a:rPr>
              <a:t>…</a:t>
            </a:r>
            <a:r>
              <a:rPr kumimoji="0" lang="it-IT" sz="3200" b="1" i="0" u="none" strike="noStrike" kern="1200" cap="none" spc="0" normalizeH="0" baseline="0" noProof="0" dirty="0">
                <a:ln>
                  <a:noFill/>
                </a:ln>
                <a:effectLst/>
                <a:uLnTx/>
                <a:uFillTx/>
                <a:latin typeface="Calibri" panose="020F0502020204030204"/>
                <a:ea typeface="+mn-ea"/>
                <a:cs typeface="+mn-cs"/>
              </a:rPr>
              <a:t> </a:t>
            </a:r>
          </a:p>
        </p:txBody>
      </p:sp>
      <p:sp>
        <p:nvSpPr>
          <p:cNvPr id="8" name="Segnaposto contenuto 2"/>
          <p:cNvSpPr txBox="1">
            <a:spLocks/>
          </p:cNvSpPr>
          <p:nvPr/>
        </p:nvSpPr>
        <p:spPr>
          <a:xfrm>
            <a:off x="890337" y="4797153"/>
            <a:ext cx="9122260" cy="67666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3200" b="1" i="0" u="none" strike="noStrike" kern="1200" cap="none" spc="0" normalizeH="0" baseline="0" noProof="0" dirty="0">
                <a:ln>
                  <a:noFill/>
                </a:ln>
                <a:effectLst/>
                <a:uLnTx/>
                <a:uFillTx/>
                <a:latin typeface="Calibri" panose="020F0502020204030204"/>
                <a:ea typeface="+mn-ea"/>
                <a:cs typeface="+mn-cs"/>
              </a:rPr>
              <a:t>Valore del Volontariato .. e suo riconoscimento e valorizzazione </a:t>
            </a:r>
            <a:r>
              <a:rPr kumimoji="0" lang="is-IS" sz="3200" b="1" i="0" u="none" strike="noStrike" kern="1200" cap="none" spc="0" normalizeH="0" baseline="0" noProof="0" dirty="0">
                <a:ln>
                  <a:noFill/>
                </a:ln>
                <a:effectLst/>
                <a:uLnTx/>
                <a:uFillTx/>
                <a:latin typeface="Calibri" panose="020F0502020204030204"/>
                <a:ea typeface="+mn-ea"/>
                <a:cs typeface="+mn-cs"/>
              </a:rPr>
              <a:t>…</a:t>
            </a:r>
            <a:endParaRPr kumimoji="0" lang="it-IT" sz="3200" b="1" i="0" u="none" strike="noStrike" kern="1200" cap="none" spc="0" normalizeH="0" baseline="0" noProof="0" dirty="0">
              <a:ln>
                <a:noFill/>
              </a:ln>
              <a:effectLst/>
              <a:uLnTx/>
              <a:uFillTx/>
              <a:latin typeface="Calibri" panose="020F0502020204030204"/>
              <a:ea typeface="+mn-ea"/>
              <a:cs typeface="+mn-cs"/>
            </a:endParaRPr>
          </a:p>
        </p:txBody>
      </p:sp>
      <p:sp>
        <p:nvSpPr>
          <p:cNvPr id="9" name="Rettangolo 8"/>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itolo 1"/>
          <p:cNvSpPr txBox="1">
            <a:spLocks/>
          </p:cNvSpPr>
          <p:nvPr/>
        </p:nvSpPr>
        <p:spPr>
          <a:xfrm>
            <a:off x="485275" y="850871"/>
            <a:ext cx="11706725" cy="953876"/>
          </a:xfrm>
          <a:prstGeom prst="rect">
            <a:avLst/>
          </a:prstGeom>
          <a:solidFill>
            <a:srgbClr val="FFFFCC"/>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smtClean="0">
                <a:solidFill>
                  <a:schemeClr val="accent2"/>
                </a:solidFill>
                <a:latin typeface="Calibri" charset="0"/>
                <a:ea typeface="Calibri" charset="0"/>
                <a:cs typeface="Calibri" charset="0"/>
              </a:rPr>
              <a:t>Chiudi gli occhi e pensa alla tua interpretazione di: “Valore” in Oncologia </a:t>
            </a:r>
            <a:r>
              <a:rPr lang="is-IS" sz="2800" b="1" smtClean="0">
                <a:solidFill>
                  <a:schemeClr val="accent2"/>
                </a:solidFill>
                <a:latin typeface="Calibri" charset="0"/>
                <a:ea typeface="Calibri" charset="0"/>
                <a:cs typeface="Calibri" charset="0"/>
              </a:rPr>
              <a:t>…</a:t>
            </a:r>
            <a:endParaRPr lang="it-IT" sz="2800" i="1" dirty="0">
              <a:solidFill>
                <a:schemeClr val="accent2"/>
              </a:solidFill>
            </a:endParaRPr>
          </a:p>
        </p:txBody>
      </p:sp>
      <p:sp>
        <p:nvSpPr>
          <p:cNvPr id="14" name="Rettangolo 13"/>
          <p:cNvSpPr/>
          <p:nvPr/>
        </p:nvSpPr>
        <p:spPr>
          <a:xfrm>
            <a:off x="637674" y="0"/>
            <a:ext cx="10912642" cy="954107"/>
          </a:xfrm>
          <a:prstGeom prst="rect">
            <a:avLst/>
          </a:prstGeom>
        </p:spPr>
        <p:txBody>
          <a:bodyPr wrap="square">
            <a:spAutoFit/>
          </a:bodyPr>
          <a:lstStyle/>
          <a:p>
            <a:pPr lvl="0" algn="ctr">
              <a:spcBef>
                <a:spcPct val="0"/>
              </a:spcBef>
              <a:spcAft>
                <a:spcPts val="600"/>
              </a:spcAft>
              <a:defRPr/>
            </a:pPr>
            <a:r>
              <a:rPr lang="it-IT" sz="2800" b="1" dirty="0">
                <a:solidFill>
                  <a:schemeClr val="accent5">
                    <a:lumMod val="50000"/>
                  </a:schemeClr>
                </a:solidFill>
                <a:latin typeface="Calibri" charset="0"/>
                <a:ea typeface="Calibri" charset="0"/>
                <a:cs typeface="Calibri" charset="0"/>
              </a:rPr>
              <a:t>Il “Valore” in Oncologia: </a:t>
            </a:r>
            <a:br>
              <a:rPr lang="it-IT" sz="2800" b="1" dirty="0">
                <a:solidFill>
                  <a:schemeClr val="accent5">
                    <a:lumMod val="50000"/>
                  </a:schemeClr>
                </a:solidFill>
                <a:latin typeface="Calibri" charset="0"/>
                <a:ea typeface="Calibri" charset="0"/>
                <a:cs typeface="Calibri" charset="0"/>
              </a:rPr>
            </a:br>
            <a:r>
              <a:rPr lang="it-IT" sz="2800" b="1" i="1" dirty="0" smtClean="0">
                <a:solidFill>
                  <a:schemeClr val="accent5">
                    <a:lumMod val="50000"/>
                  </a:schemeClr>
                </a:solidFill>
                <a:latin typeface="Calibri" charset="0"/>
                <a:ea typeface="Calibri" charset="0"/>
                <a:cs typeface="Calibri" charset="0"/>
              </a:rPr>
              <a:t>Verso </a:t>
            </a:r>
            <a:r>
              <a:rPr lang="it-IT" sz="2800" b="1" i="1" dirty="0">
                <a:solidFill>
                  <a:schemeClr val="accent5">
                    <a:lumMod val="50000"/>
                  </a:schemeClr>
                </a:solidFill>
                <a:latin typeface="Calibri" charset="0"/>
                <a:ea typeface="Calibri" charset="0"/>
                <a:cs typeface="Calibri" charset="0"/>
              </a:rPr>
              <a:t>una Visione Innovativa del Paziente e della sua Malattia  </a:t>
            </a:r>
          </a:p>
        </p:txBody>
      </p:sp>
    </p:spTree>
    <p:extLst>
      <p:ext uri="{BB962C8B-B14F-4D97-AF65-F5344CB8AC3E}">
        <p14:creationId xmlns:p14="http://schemas.microsoft.com/office/powerpoint/2010/main" val="3761684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p:bldP spid="6" grpId="0"/>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ttore diritto 1"/>
          <p:cNvCxnSpPr/>
          <p:nvPr/>
        </p:nvCxnSpPr>
        <p:spPr>
          <a:xfrm>
            <a:off x="836024" y="940522"/>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311" y="170121"/>
            <a:ext cx="4986833" cy="2792627"/>
          </a:xfrm>
          <a:prstGeom prst="rect">
            <a:avLst/>
          </a:prstGeom>
        </p:spPr>
      </p:pic>
      <p:sp>
        <p:nvSpPr>
          <p:cNvPr id="4" name="Segnaposto contenuto 8"/>
          <p:cNvSpPr txBox="1">
            <a:spLocks/>
          </p:cNvSpPr>
          <p:nvPr/>
        </p:nvSpPr>
        <p:spPr>
          <a:xfrm>
            <a:off x="1474760" y="2449905"/>
            <a:ext cx="786956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it-IT" b="1" dirty="0"/>
              <a:t>NON SONO UN NUMERO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it-IT" b="1" dirty="0"/>
              <a:t>NON SONO LA MIA MALATTIA</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it-IT" dirty="0"/>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it-IT" dirty="0"/>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it-IT" dirty="0"/>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it-IT" dirty="0"/>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3600" b="1" dirty="0" smtClean="0">
                <a:solidFill>
                  <a:srgbClr val="4589C9"/>
                </a:solidFill>
              </a:rPr>
              <a:t>  I </a:t>
            </a:r>
            <a:r>
              <a:rPr lang="it-IT" sz="3600" b="1" dirty="0">
                <a:solidFill>
                  <a:srgbClr val="4589C9"/>
                </a:solidFill>
              </a:rPr>
              <a:t>PAZIENTI NON SONO TUTTI UGUALI</a:t>
            </a:r>
          </a:p>
        </p:txBody>
      </p:sp>
      <p:sp>
        <p:nvSpPr>
          <p:cNvPr id="5" name="Freccia in giù 4"/>
          <p:cNvSpPr/>
          <p:nvPr/>
        </p:nvSpPr>
        <p:spPr>
          <a:xfrm>
            <a:off x="5322477" y="3920798"/>
            <a:ext cx="360040" cy="1584176"/>
          </a:xfrm>
          <a:prstGeom prst="downArrow">
            <a:avLst/>
          </a:prstGeom>
          <a:solidFill>
            <a:srgbClr val="01415C"/>
          </a:solidFill>
          <a:ln>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it-IT" dirty="0"/>
          </a:p>
        </p:txBody>
      </p:sp>
      <p:sp>
        <p:nvSpPr>
          <p:cNvPr id="6" name="Rettangolo 5"/>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886250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576000" y="505284"/>
            <a:ext cx="11034000" cy="5963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00" b="1" dirty="0" smtClean="0">
                <a:solidFill>
                  <a:srgbClr val="01415C"/>
                </a:solidFill>
                <a:latin typeface="Calibri" panose="020F0502020204030204" pitchFamily="34" charset="0"/>
                <a:ea typeface="+mn-ea"/>
                <a:cs typeface="Calibri" panose="020F0502020204030204" pitchFamily="34" charset="0"/>
              </a:rPr>
              <a:t>I PAZIENTI NON SONO TUTTI UGUALI</a:t>
            </a:r>
            <a:br>
              <a:rPr lang="it-IT" sz="3600" b="1" dirty="0" smtClean="0">
                <a:solidFill>
                  <a:srgbClr val="01415C"/>
                </a:solidFill>
                <a:latin typeface="Calibri" panose="020F0502020204030204" pitchFamily="34" charset="0"/>
                <a:ea typeface="+mn-ea"/>
                <a:cs typeface="Calibri" panose="020F0502020204030204" pitchFamily="34" charset="0"/>
              </a:rPr>
            </a:br>
            <a:endParaRPr lang="it-IT" sz="3600" b="1" dirty="0">
              <a:solidFill>
                <a:srgbClr val="01415C"/>
              </a:solidFill>
            </a:endParaRPr>
          </a:p>
        </p:txBody>
      </p:sp>
      <p:sp>
        <p:nvSpPr>
          <p:cNvPr id="3" name="Ovale 2"/>
          <p:cNvSpPr/>
          <p:nvPr/>
        </p:nvSpPr>
        <p:spPr>
          <a:xfrm>
            <a:off x="3071664" y="1988840"/>
            <a:ext cx="1584176" cy="864096"/>
          </a:xfrm>
          <a:prstGeom prst="ellipse">
            <a:avLst/>
          </a:prstGeom>
          <a:noFill/>
          <a:ln>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AMICI</a:t>
            </a:r>
          </a:p>
        </p:txBody>
      </p:sp>
      <p:sp>
        <p:nvSpPr>
          <p:cNvPr id="4" name="Ovale 3"/>
          <p:cNvSpPr/>
          <p:nvPr/>
        </p:nvSpPr>
        <p:spPr>
          <a:xfrm>
            <a:off x="6598591" y="2121719"/>
            <a:ext cx="1800200" cy="936104"/>
          </a:xfrm>
          <a:prstGeom prst="ellipse">
            <a:avLst/>
          </a:prstGeom>
          <a:noFill/>
          <a:ln>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FAMILIARI</a:t>
            </a:r>
          </a:p>
        </p:txBody>
      </p:sp>
      <p:sp>
        <p:nvSpPr>
          <p:cNvPr id="5" name="CasellaDiTesto 4"/>
          <p:cNvSpPr txBox="1"/>
          <p:nvPr/>
        </p:nvSpPr>
        <p:spPr>
          <a:xfrm>
            <a:off x="3359696" y="4149081"/>
            <a:ext cx="489654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00FF"/>
                </a:solidFill>
                <a:effectLst/>
                <a:uLnTx/>
                <a:uFillTx/>
                <a:latin typeface="Calibri" panose="020F0502020204030204" pitchFamily="34" charset="0"/>
                <a:ea typeface="+mn-ea"/>
                <a:cs typeface="Calibri" panose="020F0502020204030204" pitchFamily="34" charset="0"/>
              </a:rPr>
              <a:t>TRASFORMARE L’INCERTEZZA IN UN PUNTO </a:t>
            </a:r>
            <a:r>
              <a:rPr kumimoji="0" lang="it-IT" sz="2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Calibri" panose="020F0502020204030204" pitchFamily="34" charset="0"/>
              </a:rPr>
              <a:t>DI</a:t>
            </a:r>
            <a:r>
              <a:rPr kumimoji="0" lang="it-IT" sz="2800" b="1" i="0" u="none" strike="noStrike" kern="1200" cap="none" spc="0" normalizeH="0" baseline="0" noProof="0" dirty="0">
                <a:ln>
                  <a:noFill/>
                </a:ln>
                <a:solidFill>
                  <a:srgbClr val="FF00FF"/>
                </a:solidFill>
                <a:effectLst/>
                <a:uLnTx/>
                <a:uFillTx/>
                <a:latin typeface="Calibri" panose="020F0502020204030204" pitchFamily="34" charset="0"/>
                <a:ea typeface="+mn-ea"/>
                <a:cs typeface="Calibri" panose="020F0502020204030204" pitchFamily="34" charset="0"/>
              </a:rPr>
              <a:t> FORZA</a:t>
            </a:r>
          </a:p>
        </p:txBody>
      </p:sp>
      <p:sp>
        <p:nvSpPr>
          <p:cNvPr id="6" name="Freccia in giù 5"/>
          <p:cNvSpPr/>
          <p:nvPr/>
        </p:nvSpPr>
        <p:spPr>
          <a:xfrm>
            <a:off x="5663952" y="1412776"/>
            <a:ext cx="288032" cy="2664296"/>
          </a:xfrm>
          <a:prstGeom prst="downArrow">
            <a:avLst/>
          </a:prstGeom>
          <a:solidFill>
            <a:srgbClr val="002385"/>
          </a:solidFill>
          <a:ln>
            <a:solidFill>
              <a:srgbClr val="0023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Ovale 6"/>
          <p:cNvSpPr/>
          <p:nvPr/>
        </p:nvSpPr>
        <p:spPr>
          <a:xfrm>
            <a:off x="7104112" y="4941168"/>
            <a:ext cx="2736304" cy="1440160"/>
          </a:xfrm>
          <a:prstGeom prst="ellipse">
            <a:avLst/>
          </a:prstGeom>
          <a:noFill/>
          <a:ln>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ORGANI </a:t>
            </a:r>
            <a:r>
              <a:rPr kumimoji="0" lang="it-IT"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DI</a:t>
            </a: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INFORMAZIONE</a:t>
            </a:r>
          </a:p>
        </p:txBody>
      </p:sp>
      <p:sp>
        <p:nvSpPr>
          <p:cNvPr id="8" name="Ovale 7"/>
          <p:cNvSpPr/>
          <p:nvPr/>
        </p:nvSpPr>
        <p:spPr>
          <a:xfrm>
            <a:off x="3287688" y="5373216"/>
            <a:ext cx="2448272" cy="792088"/>
          </a:xfrm>
          <a:prstGeom prst="ellipse">
            <a:avLst/>
          </a:prstGeom>
          <a:noFill/>
          <a:ln>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DOTT GOOGLE</a:t>
            </a:r>
          </a:p>
        </p:txBody>
      </p:sp>
      <p:sp>
        <p:nvSpPr>
          <p:cNvPr id="9" name="Ovale 8"/>
          <p:cNvSpPr/>
          <p:nvPr/>
        </p:nvSpPr>
        <p:spPr>
          <a:xfrm>
            <a:off x="1847528" y="3068960"/>
            <a:ext cx="2088232" cy="1080120"/>
          </a:xfrm>
          <a:prstGeom prst="ellipse">
            <a:avLst/>
          </a:prstGeom>
          <a:noFill/>
          <a:ln>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STATISTICHE</a:t>
            </a:r>
          </a:p>
        </p:txBody>
      </p:sp>
      <p:sp>
        <p:nvSpPr>
          <p:cNvPr id="10" name="Ovale 9"/>
          <p:cNvSpPr/>
          <p:nvPr/>
        </p:nvSpPr>
        <p:spPr>
          <a:xfrm>
            <a:off x="8341300" y="3501008"/>
            <a:ext cx="2088232" cy="864096"/>
          </a:xfrm>
          <a:prstGeom prst="ellipse">
            <a:avLst/>
          </a:prstGeom>
          <a:noFill/>
          <a:ln>
            <a:solidFill>
              <a:srgbClr val="E37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FAKE NEWS</a:t>
            </a:r>
          </a:p>
        </p:txBody>
      </p:sp>
      <p:sp>
        <p:nvSpPr>
          <p:cNvPr id="11" name="Rettangolo 10">
            <a:extLst>
              <a:ext uri="{FF2B5EF4-FFF2-40B4-BE49-F238E27FC236}">
                <a16:creationId xmlns:a16="http://schemas.microsoft.com/office/drawing/2014/main" id="{1DAC0F13-04CA-4292-8015-54575954E059}"/>
              </a:ext>
            </a:extLst>
          </p:cNvPr>
          <p:cNvSpPr/>
          <p:nvPr/>
        </p:nvSpPr>
        <p:spPr>
          <a:xfrm>
            <a:off x="2028439" y="3429000"/>
            <a:ext cx="9140304" cy="1815882"/>
          </a:xfrm>
          <a:prstGeom prst="rect">
            <a:avLst/>
          </a:prstGeom>
          <a:solidFill>
            <a:schemeClr val="accent5">
              <a:lumMod val="20000"/>
              <a:lumOff val="80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prstClr val="black"/>
                </a:solidFill>
                <a:effectLst/>
                <a:uLnTx/>
                <a:uFillTx/>
                <a:latin typeface="Calibri" panose="020F0502020204030204"/>
                <a:ea typeface="+mn-ea"/>
                <a:cs typeface="+mn-cs"/>
              </a:rPr>
              <a:t>“Una gran parte di quello che i medici sanno è insegnato loro dai malati.”</a:t>
            </a:r>
            <a:r>
              <a:rPr kumimoji="0" lang="it-IT"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a:ln>
                  <a:noFill/>
                </a:ln>
                <a:solidFill>
                  <a:srgbClr val="444444"/>
                </a:solidFill>
                <a:effectLst/>
                <a:uLnTx/>
                <a:uFillTx/>
                <a:latin typeface="Calibri" panose="020F0502020204030204"/>
                <a:ea typeface="+mn-ea"/>
                <a:cs typeface="+mn-cs"/>
              </a:rPr>
              <a:t>	Marcel Proust</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Connettore diritto 11"/>
          <p:cNvCxnSpPr/>
          <p:nvPr/>
        </p:nvCxnSpPr>
        <p:spPr>
          <a:xfrm>
            <a:off x="896658" y="1294475"/>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13" name="Rettangolo 12"/>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116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2">
            <a:extLst>
              <a:ext uri="{FF2B5EF4-FFF2-40B4-BE49-F238E27FC236}">
                <a16:creationId xmlns:a16="http://schemas.microsoft.com/office/drawing/2014/main" id="{8AD288AE-CFD8-448E-A8A9-139B67E3A10F}"/>
              </a:ext>
            </a:extLst>
          </p:cNvPr>
          <p:cNvSpPr txBox="1">
            <a:spLocks/>
          </p:cNvSpPr>
          <p:nvPr/>
        </p:nvSpPr>
        <p:spPr>
          <a:xfrm>
            <a:off x="1039285" y="381000"/>
            <a:ext cx="10111316" cy="1044388"/>
          </a:xfrm>
          <a:prstGeom prst="rect">
            <a:avLst/>
          </a:prstGeom>
          <a:ln/>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it-IT" altLang="it-IT" sz="3200" smtClean="0">
                <a:ea typeface="ＭＳ Ｐゴシック" panose="020B0600070205080204" pitchFamily="34" charset="-128"/>
              </a:rPr>
              <a:t>QUANDO GLI AMMALATI DIVENGONO VERAMENTE CONSAPEVOLI? </a:t>
            </a:r>
            <a:br>
              <a:rPr lang="it-IT" altLang="it-IT" sz="3200" smtClean="0">
                <a:ea typeface="ＭＳ Ｐゴシック" panose="020B0600070205080204" pitchFamily="34" charset="-128"/>
              </a:rPr>
            </a:br>
            <a:r>
              <a:rPr lang="it-IT" altLang="it-IT" sz="3200" smtClean="0">
                <a:ea typeface="ＭＳ Ｐゴシック" panose="020B0600070205080204" pitchFamily="34" charset="-128"/>
              </a:rPr>
              <a:t/>
            </a:r>
            <a:br>
              <a:rPr lang="it-IT" altLang="it-IT" sz="3200" smtClean="0">
                <a:ea typeface="ＭＳ Ｐゴシック" panose="020B0600070205080204" pitchFamily="34" charset="-128"/>
              </a:rPr>
            </a:br>
            <a:r>
              <a:rPr lang="it-IT" altLang="it-IT" sz="3200" smtClean="0">
                <a:ea typeface="ＭＳ Ｐゴシック" panose="020B0600070205080204" pitchFamily="34" charset="-128"/>
              </a:rPr>
              <a:t/>
            </a:r>
            <a:br>
              <a:rPr lang="it-IT" altLang="it-IT" sz="3200" smtClean="0">
                <a:ea typeface="ＭＳ Ｐゴシック" panose="020B0600070205080204" pitchFamily="34" charset="-128"/>
              </a:rPr>
            </a:br>
            <a:endParaRPr lang="it-IT" altLang="it-IT" sz="3200" u="sng" dirty="0">
              <a:ea typeface="ＭＳ Ｐゴシック" panose="020B0600070205080204" pitchFamily="34" charset="-128"/>
            </a:endParaRPr>
          </a:p>
        </p:txBody>
      </p:sp>
      <p:sp>
        <p:nvSpPr>
          <p:cNvPr id="6" name="Segnaposto contenuto 1">
            <a:extLst>
              <a:ext uri="{FF2B5EF4-FFF2-40B4-BE49-F238E27FC236}">
                <a16:creationId xmlns:a16="http://schemas.microsoft.com/office/drawing/2014/main" id="{6771469A-96BF-CFED-1E1E-43D49D62D26F}"/>
              </a:ext>
            </a:extLst>
          </p:cNvPr>
          <p:cNvSpPr txBox="1">
            <a:spLocks/>
          </p:cNvSpPr>
          <p:nvPr/>
        </p:nvSpPr>
        <p:spPr>
          <a:xfrm>
            <a:off x="2017730" y="1820982"/>
            <a:ext cx="8071773" cy="4729109"/>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a:defRPr/>
            </a:pPr>
            <a:r>
              <a:rPr lang="it-IT" sz="2800" b="1" dirty="0">
                <a:solidFill>
                  <a:srgbClr val="0070C0"/>
                </a:solidFill>
              </a:rPr>
              <a:t>I PATIENT REPORTED OUTCOMES (</a:t>
            </a:r>
            <a:r>
              <a:rPr lang="it-IT" sz="2800" b="1" dirty="0" err="1" smtClean="0">
                <a:solidFill>
                  <a:srgbClr val="0070C0"/>
                </a:solidFill>
              </a:rPr>
              <a:t>PROs</a:t>
            </a:r>
            <a:r>
              <a:rPr lang="it-IT" sz="2800" b="1" dirty="0" smtClean="0">
                <a:solidFill>
                  <a:srgbClr val="0070C0"/>
                </a:solidFill>
              </a:rPr>
              <a:t>)</a:t>
            </a:r>
          </a:p>
          <a:p>
            <a:pPr lvl="2">
              <a:buFont typeface="Wingdings" panose="05000000000000000000" pitchFamily="2" charset="2"/>
              <a:buChar char="Ø"/>
              <a:defRPr/>
            </a:pPr>
            <a:r>
              <a:rPr kumimoji="0" lang="it-IT" sz="2400" b="1" i="0" u="none" strike="noStrike" kern="1200" cap="none" spc="0" normalizeH="0" baseline="0" noProof="0" dirty="0" smtClean="0">
                <a:ln>
                  <a:noFill/>
                </a:ln>
                <a:solidFill>
                  <a:schemeClr val="tx1"/>
                </a:solidFill>
                <a:effectLst/>
                <a:uLnTx/>
                <a:uFillTx/>
                <a:latin typeface="Calibri" panose="020F0502020204030204" pitchFamily="34" charset="0"/>
                <a:cs typeface="Calibri" panose="020F0502020204030204" pitchFamily="34" charset="0"/>
              </a:rPr>
              <a:t>IMPORTANZA DEL VISSUTO DEI PAZIENTI……</a:t>
            </a:r>
          </a:p>
          <a:p>
            <a:pPr>
              <a:defRPr/>
            </a:pPr>
            <a:r>
              <a:rPr lang="it-IT" sz="2800" b="1" dirty="0" smtClean="0">
                <a:solidFill>
                  <a:srgbClr val="0070C0"/>
                </a:solidFill>
              </a:rPr>
              <a:t>MA ANCHE UNA NUOVA «FRAGILITA’»</a:t>
            </a:r>
          </a:p>
          <a:p>
            <a:pPr lvl="2">
              <a:defRPr/>
            </a:pPr>
            <a:r>
              <a:rPr lang="it-IT" sz="2400" b="1" dirty="0" smtClean="0">
                <a:solidFill>
                  <a:schemeClr val="tx1"/>
                </a:solidFill>
                <a:latin typeface="Calibri" panose="020F0502020204030204" pitchFamily="34" charset="0"/>
                <a:cs typeface="Calibri" panose="020F0502020204030204" pitchFamily="34" charset="0"/>
              </a:rPr>
              <a:t>SIA DEL PAZIENTE CHE DEL MEDICO……</a:t>
            </a:r>
            <a:endParaRPr lang="it-IT" sz="2400" b="1" dirty="0">
              <a:solidFill>
                <a:srgbClr val="0070C0"/>
              </a:solidFill>
            </a:endParaRPr>
          </a:p>
          <a:p>
            <a:pPr marL="577850" lvl="2" indent="0">
              <a:buNone/>
              <a:defRPr/>
            </a:pPr>
            <a:endParaRPr kumimoji="0" lang="it-IT" sz="2400" b="1" i="0" u="none" strike="noStrike" kern="1200" cap="none" spc="0" normalizeH="0" baseline="0" noProof="0" dirty="0" smtClean="0">
              <a:ln>
                <a:noFill/>
              </a:ln>
              <a:solidFill>
                <a:schemeClr val="tx1"/>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0"/>
              </a:spcBef>
              <a:spcAft>
                <a:spcPts val="0"/>
              </a:spcAft>
              <a:buClrTx/>
              <a:buSzTx/>
              <a:buNone/>
              <a:tabLst/>
              <a:defRPr/>
            </a:pPr>
            <a:endParaRPr kumimoji="0" lang="it-IT" sz="22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07617D99-7C89-F241-8BC1-98DAEA7FE897}"/>
              </a:ext>
            </a:extLst>
          </p:cNvPr>
          <p:cNvSpPr txBox="1"/>
          <p:nvPr/>
        </p:nvSpPr>
        <p:spPr>
          <a:xfrm>
            <a:off x="2814630" y="405666"/>
            <a:ext cx="6873612" cy="584775"/>
          </a:xfrm>
          <a:prstGeom prst="rect">
            <a:avLst/>
          </a:prstGeom>
          <a:noFill/>
        </p:spPr>
        <p:txBody>
          <a:bodyPr wrap="none" rtlCol="0">
            <a:spAutoFit/>
          </a:bodyPr>
          <a:lstStyle/>
          <a:p>
            <a:pPr algn="ctr"/>
            <a:r>
              <a:rPr lang="it-IT" sz="3200" b="1" dirty="0">
                <a:solidFill>
                  <a:srgbClr val="01415C"/>
                </a:solidFill>
              </a:rPr>
              <a:t>LA NUOVA CENTRALITA’ DEL </a:t>
            </a:r>
            <a:r>
              <a:rPr lang="it-IT" sz="3200" b="1" dirty="0" smtClean="0">
                <a:solidFill>
                  <a:srgbClr val="01415C"/>
                </a:solidFill>
              </a:rPr>
              <a:t>PAZIENTE</a:t>
            </a:r>
            <a:endParaRPr lang="it-IT" sz="3200" b="1" dirty="0">
              <a:solidFill>
                <a:srgbClr val="01415C"/>
              </a:solidFill>
            </a:endParaRPr>
          </a:p>
        </p:txBody>
      </p:sp>
      <p:cxnSp>
        <p:nvCxnSpPr>
          <p:cNvPr id="8" name="Connettore diritto 7"/>
          <p:cNvCxnSpPr/>
          <p:nvPr/>
        </p:nvCxnSpPr>
        <p:spPr>
          <a:xfrm>
            <a:off x="1027288" y="146864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descr="BILANCIA.jpg">
            <a:extLst>
              <a:ext uri="{FF2B5EF4-FFF2-40B4-BE49-F238E27FC236}">
                <a16:creationId xmlns:a16="http://schemas.microsoft.com/office/drawing/2014/main" id="{D1F63D0E-7B2E-0768-1C9B-6B2AD1E5FE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5347" y="3854315"/>
            <a:ext cx="3990663" cy="214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485273" y="4694288"/>
            <a:ext cx="3633302" cy="923330"/>
          </a:xfrm>
          <a:prstGeom prst="rect">
            <a:avLst/>
          </a:prstGeom>
        </p:spPr>
        <p:txBody>
          <a:bodyPr wrap="square">
            <a:spAutoFit/>
          </a:bodyPr>
          <a:lstStyle/>
          <a:p>
            <a:pPr lvl="0">
              <a:lnSpc>
                <a:spcPct val="90000"/>
              </a:lnSpc>
              <a:spcBef>
                <a:spcPts val="2000"/>
              </a:spcBef>
              <a:defRPr/>
            </a:pPr>
            <a:r>
              <a:rPr lang="it-IT" altLang="it-IT" sz="2400" b="1" dirty="0">
                <a:solidFill>
                  <a:srgbClr val="C00000"/>
                </a:solidFill>
                <a:ea typeface="ＭＳ Ｐゴシック" panose="020B0600070205080204" pitchFamily="34" charset="-128"/>
              </a:rPr>
              <a:t>ESSERE </a:t>
            </a:r>
            <a:r>
              <a:rPr lang="it-IT" altLang="it-IT" sz="2400" b="1" dirty="0" smtClean="0">
                <a:solidFill>
                  <a:srgbClr val="C00000"/>
                </a:solidFill>
                <a:ea typeface="ＭＳ Ｐゴシック" panose="020B0600070205080204" pitchFamily="34" charset="-128"/>
              </a:rPr>
              <a:t>PARTECIPE ..</a:t>
            </a:r>
            <a:r>
              <a:rPr lang="it-IT" altLang="it-IT" b="1" dirty="0" smtClean="0">
                <a:solidFill>
                  <a:srgbClr val="0070C0"/>
                </a:solidFill>
                <a:ea typeface="ＭＳ Ｐゴシック" panose="020B0600070205080204" pitchFamily="34" charset="-128"/>
              </a:rPr>
              <a:t>Visione </a:t>
            </a:r>
            <a:r>
              <a:rPr lang="it-IT" altLang="it-IT" b="1" dirty="0">
                <a:solidFill>
                  <a:srgbClr val="0070C0"/>
                </a:solidFill>
                <a:ea typeface="ＭＳ Ｐゴシック" panose="020B0600070205080204" pitchFamily="34" charset="-128"/>
              </a:rPr>
              <a:t>olistica </a:t>
            </a:r>
            <a:r>
              <a:rPr lang="it-IT" altLang="it-IT" dirty="0">
                <a:solidFill>
                  <a:sysClr val="windowText" lastClr="000000"/>
                </a:solidFill>
                <a:ea typeface="ＭＳ Ｐゴシック" panose="020B0600070205080204" pitchFamily="34" charset="-128"/>
              </a:rPr>
              <a:t>in cui ANCHE IL CORPO  del paziente partecipa!</a:t>
            </a:r>
          </a:p>
        </p:txBody>
      </p:sp>
      <p:sp>
        <p:nvSpPr>
          <p:cNvPr id="3" name="Rettangolo 2"/>
          <p:cNvSpPr/>
          <p:nvPr/>
        </p:nvSpPr>
        <p:spPr>
          <a:xfrm>
            <a:off x="8367277" y="4552482"/>
            <a:ext cx="3444451" cy="751103"/>
          </a:xfrm>
          <a:prstGeom prst="rect">
            <a:avLst/>
          </a:prstGeom>
        </p:spPr>
        <p:txBody>
          <a:bodyPr wrap="square">
            <a:spAutoFit/>
          </a:bodyPr>
          <a:lstStyle/>
          <a:p>
            <a:pPr lvl="0">
              <a:lnSpc>
                <a:spcPct val="70000"/>
              </a:lnSpc>
              <a:spcBef>
                <a:spcPts val="2000"/>
              </a:spcBef>
              <a:buClr>
                <a:srgbClr val="508709"/>
              </a:buClr>
              <a:defRPr/>
            </a:pPr>
            <a:r>
              <a:rPr lang="it-IT" altLang="it-IT" sz="2400" b="1" dirty="0">
                <a:solidFill>
                  <a:srgbClr val="C00000"/>
                </a:solidFill>
                <a:ea typeface="ＭＳ Ｐゴシック" panose="020B0600070205080204" pitchFamily="34" charset="-128"/>
              </a:rPr>
              <a:t>POTERSI </a:t>
            </a:r>
            <a:r>
              <a:rPr lang="it-IT" altLang="it-IT" sz="2400" b="1" dirty="0" err="1" smtClean="0">
                <a:solidFill>
                  <a:srgbClr val="C00000"/>
                </a:solidFill>
                <a:ea typeface="ＭＳ Ｐゴシック" panose="020B0600070205080204" pitchFamily="34" charset="-128"/>
              </a:rPr>
              <a:t>AFFIDARE..</a:t>
            </a:r>
            <a:r>
              <a:rPr lang="it-IT" altLang="it-IT" dirty="0" err="1" smtClean="0">
                <a:solidFill>
                  <a:sysClr val="windowText" lastClr="000000"/>
                </a:solidFill>
                <a:ea typeface="ＭＳ Ｐゴシック" panose="020B0600070205080204" pitchFamily="34" charset="-128"/>
              </a:rPr>
              <a:t>Medici</a:t>
            </a:r>
            <a:r>
              <a:rPr lang="it-IT" altLang="it-IT" dirty="0" smtClean="0">
                <a:solidFill>
                  <a:sysClr val="windowText" lastClr="000000"/>
                </a:solidFill>
                <a:ea typeface="ＭＳ Ｐゴシック" panose="020B0600070205080204" pitchFamily="34" charset="-128"/>
              </a:rPr>
              <a:t> </a:t>
            </a:r>
            <a:r>
              <a:rPr lang="it-IT" altLang="it-IT" dirty="0">
                <a:solidFill>
                  <a:sysClr val="windowText" lastClr="000000"/>
                </a:solidFill>
                <a:ea typeface="ＭＳ Ｐゴシック" panose="020B0600070205080204" pitchFamily="34" charset="-128"/>
              </a:rPr>
              <a:t>come protezione dalla </a:t>
            </a:r>
            <a:r>
              <a:rPr lang="it-IT" altLang="it-IT" dirty="0" smtClean="0">
                <a:solidFill>
                  <a:sysClr val="windowText" lastClr="000000"/>
                </a:solidFill>
                <a:ea typeface="ＭＳ Ｐゴシック" panose="020B0600070205080204" pitchFamily="34" charset="-128"/>
              </a:rPr>
              <a:t>sofferenza….</a:t>
            </a:r>
            <a:endParaRPr lang="it-IT" dirty="0"/>
          </a:p>
        </p:txBody>
      </p:sp>
    </p:spTree>
    <p:extLst>
      <p:ext uri="{BB962C8B-B14F-4D97-AF65-F5344CB8AC3E}">
        <p14:creationId xmlns:p14="http://schemas.microsoft.com/office/powerpoint/2010/main" val="97634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31951" y="1412875"/>
            <a:ext cx="1376363"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ttangolo 5"/>
          <p:cNvSpPr/>
          <p:nvPr/>
        </p:nvSpPr>
        <p:spPr>
          <a:xfrm>
            <a:off x="3143251" y="1412876"/>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
        <p:nvSpPr>
          <p:cNvPr id="7" name="Rettangolo 6"/>
          <p:cNvSpPr/>
          <p:nvPr/>
        </p:nvSpPr>
        <p:spPr>
          <a:xfrm>
            <a:off x="4664076" y="1412875"/>
            <a:ext cx="1376363"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ttangolo 7"/>
          <p:cNvSpPr/>
          <p:nvPr/>
        </p:nvSpPr>
        <p:spPr>
          <a:xfrm>
            <a:off x="1631951" y="2789239"/>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ttangolo 8"/>
          <p:cNvSpPr/>
          <p:nvPr/>
        </p:nvSpPr>
        <p:spPr>
          <a:xfrm>
            <a:off x="3143251" y="2789239"/>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ttangolo 9"/>
          <p:cNvSpPr/>
          <p:nvPr/>
        </p:nvSpPr>
        <p:spPr>
          <a:xfrm>
            <a:off x="4656138" y="2789239"/>
            <a:ext cx="1376362"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ttangolo 10"/>
          <p:cNvSpPr/>
          <p:nvPr/>
        </p:nvSpPr>
        <p:spPr>
          <a:xfrm>
            <a:off x="1631951" y="4156075"/>
            <a:ext cx="1376363"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ttangolo 11"/>
          <p:cNvSpPr/>
          <p:nvPr/>
        </p:nvSpPr>
        <p:spPr>
          <a:xfrm>
            <a:off x="3143251" y="4156076"/>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ttangolo 12"/>
          <p:cNvSpPr/>
          <p:nvPr/>
        </p:nvSpPr>
        <p:spPr>
          <a:xfrm>
            <a:off x="4664076" y="4156075"/>
            <a:ext cx="1376363"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ttangolo 13"/>
          <p:cNvSpPr/>
          <p:nvPr/>
        </p:nvSpPr>
        <p:spPr>
          <a:xfrm>
            <a:off x="6167438" y="1412876"/>
            <a:ext cx="1376362"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ttangolo 14"/>
          <p:cNvSpPr/>
          <p:nvPr/>
        </p:nvSpPr>
        <p:spPr>
          <a:xfrm>
            <a:off x="7688263" y="1412876"/>
            <a:ext cx="1376362"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ttangolo 15"/>
          <p:cNvSpPr/>
          <p:nvPr/>
        </p:nvSpPr>
        <p:spPr>
          <a:xfrm>
            <a:off x="6167438" y="2789239"/>
            <a:ext cx="1376362"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ttangolo 16"/>
          <p:cNvSpPr/>
          <p:nvPr/>
        </p:nvSpPr>
        <p:spPr>
          <a:xfrm>
            <a:off x="7680326" y="2789239"/>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ttangolo 17"/>
          <p:cNvSpPr/>
          <p:nvPr/>
        </p:nvSpPr>
        <p:spPr>
          <a:xfrm>
            <a:off x="6167438" y="4156076"/>
            <a:ext cx="1376362"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ttangolo 18"/>
          <p:cNvSpPr/>
          <p:nvPr/>
        </p:nvSpPr>
        <p:spPr>
          <a:xfrm>
            <a:off x="7688263" y="4156076"/>
            <a:ext cx="1376362"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ttangolo 19"/>
          <p:cNvSpPr/>
          <p:nvPr/>
        </p:nvSpPr>
        <p:spPr>
          <a:xfrm>
            <a:off x="9209088" y="1412875"/>
            <a:ext cx="1376362"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ttangolo 20"/>
          <p:cNvSpPr/>
          <p:nvPr/>
        </p:nvSpPr>
        <p:spPr>
          <a:xfrm>
            <a:off x="9201151" y="2789239"/>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ttangolo 21"/>
          <p:cNvSpPr/>
          <p:nvPr/>
        </p:nvSpPr>
        <p:spPr>
          <a:xfrm>
            <a:off x="9209088" y="4156075"/>
            <a:ext cx="1376362"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40" name="CasellaDiTesto 23"/>
          <p:cNvSpPr txBox="1">
            <a:spLocks noChangeArrowheads="1"/>
          </p:cNvSpPr>
          <p:nvPr/>
        </p:nvSpPr>
        <p:spPr bwMode="auto">
          <a:xfrm>
            <a:off x="1924051" y="16652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1863</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41" name="CasellaDiTesto 23"/>
          <p:cNvSpPr txBox="1">
            <a:spLocks noChangeArrowheads="1"/>
          </p:cNvSpPr>
          <p:nvPr/>
        </p:nvSpPr>
        <p:spPr bwMode="auto">
          <a:xfrm>
            <a:off x="3413126" y="16652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1898</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42" name="CasellaDiTesto 23"/>
          <p:cNvSpPr txBox="1">
            <a:spLocks noChangeArrowheads="1"/>
          </p:cNvSpPr>
          <p:nvPr/>
        </p:nvSpPr>
        <p:spPr bwMode="auto">
          <a:xfrm>
            <a:off x="6477001" y="16652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1957</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43" name="CasellaDiTesto 23"/>
          <p:cNvSpPr txBox="1">
            <a:spLocks noChangeArrowheads="1"/>
          </p:cNvSpPr>
          <p:nvPr/>
        </p:nvSpPr>
        <p:spPr bwMode="auto">
          <a:xfrm>
            <a:off x="7970839" y="16652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1973</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44" name="CasellaDiTesto 23"/>
          <p:cNvSpPr txBox="1">
            <a:spLocks noChangeArrowheads="1"/>
          </p:cNvSpPr>
          <p:nvPr/>
        </p:nvSpPr>
        <p:spPr bwMode="auto">
          <a:xfrm>
            <a:off x="9496426" y="16652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1974</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45" name="CasellaDiTesto 23"/>
          <p:cNvSpPr txBox="1">
            <a:spLocks noChangeArrowheads="1"/>
          </p:cNvSpPr>
          <p:nvPr/>
        </p:nvSpPr>
        <p:spPr bwMode="auto">
          <a:xfrm>
            <a:off x="1924051" y="3052764"/>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1976</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46" name="CasellaDiTesto 23"/>
          <p:cNvSpPr txBox="1">
            <a:spLocks noChangeArrowheads="1"/>
          </p:cNvSpPr>
          <p:nvPr/>
        </p:nvSpPr>
        <p:spPr bwMode="auto">
          <a:xfrm>
            <a:off x="3413126" y="3052764"/>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1983</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47" name="CasellaDiTesto 23"/>
          <p:cNvSpPr txBox="1">
            <a:spLocks noChangeArrowheads="1"/>
          </p:cNvSpPr>
          <p:nvPr/>
        </p:nvSpPr>
        <p:spPr bwMode="auto">
          <a:xfrm>
            <a:off x="4930776" y="3052764"/>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1985</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48" name="CasellaDiTesto 23"/>
          <p:cNvSpPr txBox="1">
            <a:spLocks noChangeArrowheads="1"/>
          </p:cNvSpPr>
          <p:nvPr/>
        </p:nvSpPr>
        <p:spPr bwMode="auto">
          <a:xfrm>
            <a:off x="6477001" y="3052764"/>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1991</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49" name="CasellaDiTesto 23"/>
          <p:cNvSpPr txBox="1">
            <a:spLocks noChangeArrowheads="1"/>
          </p:cNvSpPr>
          <p:nvPr/>
        </p:nvSpPr>
        <p:spPr bwMode="auto">
          <a:xfrm>
            <a:off x="7970839" y="3052764"/>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1992</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50" name="CasellaDiTesto 23"/>
          <p:cNvSpPr txBox="1">
            <a:spLocks noChangeArrowheads="1"/>
          </p:cNvSpPr>
          <p:nvPr/>
        </p:nvSpPr>
        <p:spPr bwMode="auto">
          <a:xfrm>
            <a:off x="9496426" y="3052764"/>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1995</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51" name="CasellaDiTesto 23"/>
          <p:cNvSpPr txBox="1">
            <a:spLocks noChangeArrowheads="1"/>
          </p:cNvSpPr>
          <p:nvPr/>
        </p:nvSpPr>
        <p:spPr bwMode="auto">
          <a:xfrm>
            <a:off x="1924051" y="444817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1996</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52" name="CasellaDiTesto 23"/>
          <p:cNvSpPr txBox="1">
            <a:spLocks noChangeArrowheads="1"/>
          </p:cNvSpPr>
          <p:nvPr/>
        </p:nvSpPr>
        <p:spPr bwMode="auto">
          <a:xfrm>
            <a:off x="3413126" y="444817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2002</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53" name="CasellaDiTesto 23"/>
          <p:cNvSpPr txBox="1">
            <a:spLocks noChangeArrowheads="1"/>
          </p:cNvSpPr>
          <p:nvPr/>
        </p:nvSpPr>
        <p:spPr bwMode="auto">
          <a:xfrm>
            <a:off x="4930776" y="444817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2008</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54" name="CasellaDiTesto 23"/>
          <p:cNvSpPr txBox="1">
            <a:spLocks noChangeArrowheads="1"/>
          </p:cNvSpPr>
          <p:nvPr/>
        </p:nvSpPr>
        <p:spPr bwMode="auto">
          <a:xfrm>
            <a:off x="6477001" y="444817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2009</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55" name="CasellaDiTesto 23"/>
          <p:cNvSpPr txBox="1">
            <a:spLocks noChangeArrowheads="1"/>
          </p:cNvSpPr>
          <p:nvPr/>
        </p:nvSpPr>
        <p:spPr bwMode="auto">
          <a:xfrm>
            <a:off x="7970839" y="444817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2010</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56" name="CasellaDiTesto 23"/>
          <p:cNvSpPr txBox="1">
            <a:spLocks noChangeArrowheads="1"/>
          </p:cNvSpPr>
          <p:nvPr/>
        </p:nvSpPr>
        <p:spPr bwMode="auto">
          <a:xfrm>
            <a:off x="4930776" y="16652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1908</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5157" name="CasellaDiTesto 23"/>
          <p:cNvSpPr txBox="1">
            <a:spLocks noChangeArrowheads="1"/>
          </p:cNvSpPr>
          <p:nvPr/>
        </p:nvSpPr>
        <p:spPr bwMode="auto">
          <a:xfrm>
            <a:off x="9496426" y="444817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2014</a:t>
            </a:r>
            <a:endPar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endParaRPr>
          </a:p>
        </p:txBody>
      </p:sp>
      <p:sp>
        <p:nvSpPr>
          <p:cNvPr id="39" name="Rectangle 4"/>
          <p:cNvSpPr>
            <a:spLocks noChangeArrowheads="1"/>
          </p:cNvSpPr>
          <p:nvPr/>
        </p:nvSpPr>
        <p:spPr bwMode="auto">
          <a:xfrm>
            <a:off x="6383339" y="6538914"/>
            <a:ext cx="4378325" cy="307975"/>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ts val="500"/>
              </a:spcBef>
              <a:spcAft>
                <a:spcPts val="500"/>
              </a:spcAft>
              <a:buClrTx/>
              <a:buSzTx/>
              <a:buFont typeface="Arial" pitchFamily="34" charset="0"/>
              <a:buNone/>
              <a:tabLst/>
              <a:defRPr/>
            </a:pPr>
            <a:r>
              <a:rPr kumimoji="0" lang="it-IT" altLang="it-IT" sz="1400" b="1" i="1" u="none" strike="noStrike" kern="1200" cap="none" spc="0" normalizeH="0" baseline="0" noProof="0" dirty="0" err="1">
                <a:ln>
                  <a:noFill/>
                </a:ln>
                <a:solidFill>
                  <a:prstClr val="black"/>
                </a:solidFill>
                <a:effectLst/>
                <a:uLnTx/>
                <a:uFillTx/>
                <a:latin typeface="Calibri" panose="020F0502020204030204"/>
                <a:ea typeface="+mn-ea"/>
                <a:cs typeface="+mn-cs"/>
              </a:rPr>
              <a:t>Inspired</a:t>
            </a:r>
            <a:r>
              <a:rPr kumimoji="0" lang="it-IT" altLang="it-IT" sz="1400" b="1" i="1" u="none" strike="noStrike" kern="1200" cap="none" spc="0" normalizeH="0" baseline="0" noProof="0" dirty="0">
                <a:ln>
                  <a:noFill/>
                </a:ln>
                <a:solidFill>
                  <a:prstClr val="black"/>
                </a:solidFill>
                <a:effectLst/>
                <a:uLnTx/>
                <a:uFillTx/>
                <a:latin typeface="Calibri" panose="020F0502020204030204"/>
                <a:ea typeface="+mn-ea"/>
                <a:cs typeface="+mn-cs"/>
              </a:rPr>
              <a:t> by On </a:t>
            </a:r>
            <a:r>
              <a:rPr kumimoji="0" lang="it-IT" altLang="it-IT" sz="1400" b="1" i="1" u="none" strike="noStrike" kern="1200" cap="none" spc="0" normalizeH="0" baseline="0" noProof="0" dirty="0" err="1">
                <a:ln>
                  <a:noFill/>
                </a:ln>
                <a:solidFill>
                  <a:prstClr val="black"/>
                </a:solidFill>
                <a:effectLst/>
                <a:uLnTx/>
                <a:uFillTx/>
                <a:latin typeface="Calibri" panose="020F0502020204030204"/>
                <a:ea typeface="+mn-ea"/>
                <a:cs typeface="+mn-cs"/>
              </a:rPr>
              <a:t>Kawara</a:t>
            </a:r>
            <a:r>
              <a:rPr kumimoji="0" lang="it-IT" altLang="it-IT" sz="1400" b="1" i="1" u="none" strike="noStrike" kern="1200" cap="none" spc="0" normalizeH="0" baseline="0" noProof="0" dirty="0">
                <a:ln>
                  <a:noFill/>
                </a:ln>
                <a:solidFill>
                  <a:prstClr val="black"/>
                </a:solidFill>
                <a:effectLst/>
                <a:uLnTx/>
                <a:uFillTx/>
                <a:latin typeface="Calibri" panose="020F0502020204030204"/>
                <a:ea typeface="+mn-ea"/>
                <a:cs typeface="+mn-cs"/>
              </a:rPr>
              <a:t>, Guggenheim </a:t>
            </a:r>
            <a:r>
              <a:rPr kumimoji="0" lang="it-IT" altLang="it-IT" sz="1400" b="1" i="1" u="none" strike="noStrike" kern="1200" cap="none" spc="0" normalizeH="0" baseline="0" noProof="0" dirty="0" err="1">
                <a:ln>
                  <a:noFill/>
                </a:ln>
                <a:solidFill>
                  <a:prstClr val="black"/>
                </a:solidFill>
                <a:effectLst/>
                <a:uLnTx/>
                <a:uFillTx/>
                <a:latin typeface="Calibri" panose="020F0502020204030204"/>
                <a:ea typeface="+mn-ea"/>
                <a:cs typeface="+mn-cs"/>
              </a:rPr>
              <a:t>Museum</a:t>
            </a:r>
            <a:r>
              <a:rPr kumimoji="0" lang="it-IT" altLang="it-IT" sz="1400" b="1" i="1" u="none" strike="noStrike" kern="1200" cap="none" spc="0" normalizeH="0" baseline="0" noProof="0" dirty="0">
                <a:ln>
                  <a:noFill/>
                </a:ln>
                <a:solidFill>
                  <a:prstClr val="black"/>
                </a:solidFill>
                <a:effectLst/>
                <a:uLnTx/>
                <a:uFillTx/>
                <a:latin typeface="Calibri" panose="020F0502020204030204"/>
                <a:ea typeface="+mn-ea"/>
                <a:cs typeface="+mn-cs"/>
              </a:rPr>
              <a:t>, New York</a:t>
            </a:r>
            <a:endParaRPr kumimoji="0" lang="it-IT" altLang="it-IT"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ttangolo 41"/>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2361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r="13622" b="2869"/>
          <a:stretch/>
        </p:blipFill>
        <p:spPr>
          <a:xfrm>
            <a:off x="276369" y="1095375"/>
            <a:ext cx="6623195" cy="2266662"/>
          </a:xfrm>
          <a:prstGeom prst="rect">
            <a:avLst/>
          </a:prstGeom>
        </p:spPr>
      </p:pic>
      <p:sp>
        <p:nvSpPr>
          <p:cNvPr id="5" name="Rettangolo 4"/>
          <p:cNvSpPr/>
          <p:nvPr/>
        </p:nvSpPr>
        <p:spPr>
          <a:xfrm>
            <a:off x="7439724" y="1497861"/>
            <a:ext cx="4382161" cy="1938992"/>
          </a:xfrm>
          <a:prstGeom prst="rect">
            <a:avLst/>
          </a:prstGeom>
        </p:spPr>
        <p:txBody>
          <a:bodyPr wrap="square">
            <a:spAutoFit/>
          </a:bodyPr>
          <a:lstStyle/>
          <a:p>
            <a:pPr marL="342900" indent="-342900">
              <a:buFont typeface="Arial" panose="020B0604020202020204" pitchFamily="34" charset="0"/>
              <a:buChar char="•"/>
            </a:pPr>
            <a:r>
              <a:rPr lang="it-IT" sz="2400" dirty="0" smtClean="0">
                <a:latin typeface="Calibri" panose="020F0502020204030204" pitchFamily="34" charset="0"/>
                <a:cs typeface="Calibri" panose="020F0502020204030204" pitchFamily="34" charset="0"/>
              </a:rPr>
              <a:t>In caso di </a:t>
            </a:r>
            <a:r>
              <a:rPr lang="it-IT" sz="2400" dirty="0">
                <a:latin typeface="Calibri" panose="020F0502020204030204" pitchFamily="34" charset="0"/>
                <a:cs typeface="Calibri" panose="020F0502020204030204" pitchFamily="34" charset="0"/>
              </a:rPr>
              <a:t>DP, </a:t>
            </a:r>
            <a:r>
              <a:rPr lang="it-IT" sz="2400" dirty="0" smtClean="0">
                <a:latin typeface="Calibri" panose="020F0502020204030204" pitchFamily="34" charset="0"/>
                <a:cs typeface="Calibri" panose="020F0502020204030204" pitchFamily="34" charset="0"/>
              </a:rPr>
              <a:t>la  </a:t>
            </a:r>
            <a:r>
              <a:rPr lang="it-IT" sz="2400" dirty="0">
                <a:latin typeface="Calibri" panose="020F0502020204030204" pitchFamily="34" charset="0"/>
                <a:cs typeface="Calibri" panose="020F0502020204030204" pitchFamily="34" charset="0"/>
              </a:rPr>
              <a:t>ricerca di </a:t>
            </a:r>
            <a:r>
              <a:rPr lang="it-IT" sz="2400" dirty="0" smtClean="0">
                <a:latin typeface="Calibri" panose="020F0502020204030204" pitchFamily="34" charset="0"/>
                <a:cs typeface="Calibri" panose="020F0502020204030204" pitchFamily="34" charset="0"/>
              </a:rPr>
              <a:t>SO che </a:t>
            </a:r>
            <a:r>
              <a:rPr lang="it-IT" sz="2400" dirty="0">
                <a:latin typeface="Calibri" panose="020F0502020204030204" pitchFamily="34" charset="0"/>
                <a:cs typeface="Calibri" panose="020F0502020204030204" pitchFamily="34" charset="0"/>
              </a:rPr>
              <a:t>può comportare l'inizio delle cure a fasi più avanzate con più interventi aggressivi rispetto all'inizio </a:t>
            </a:r>
            <a:endParaRPr lang="it-IT" sz="2400" dirty="0" smtClean="0">
              <a:latin typeface="Calibri" panose="020F0502020204030204" pitchFamily="34" charset="0"/>
              <a:cs typeface="Calibri" panose="020F0502020204030204" pitchFamily="34" charset="0"/>
            </a:endParaRPr>
          </a:p>
        </p:txBody>
      </p:sp>
      <p:sp>
        <p:nvSpPr>
          <p:cNvPr id="8" name="Rettangolo 7"/>
          <p:cNvSpPr/>
          <p:nvPr/>
        </p:nvSpPr>
        <p:spPr>
          <a:xfrm>
            <a:off x="1142668" y="3511669"/>
            <a:ext cx="9906663" cy="3416320"/>
          </a:xfrm>
          <a:prstGeom prst="rect">
            <a:avLst/>
          </a:prstGeom>
        </p:spPr>
        <p:txBody>
          <a:bodyPr wrap="square">
            <a:spAutoFit/>
          </a:bodyPr>
          <a:lstStyle/>
          <a:p>
            <a:pPr marL="342900" indent="-342900">
              <a:buFont typeface="Arial" panose="020B0604020202020204" pitchFamily="34" charset="0"/>
              <a:buChar char="•"/>
            </a:pPr>
            <a:r>
              <a:rPr lang="it-IT" sz="2400" dirty="0">
                <a:latin typeface="Calibri" panose="020F0502020204030204" pitchFamily="34" charset="0"/>
                <a:cs typeface="Calibri" panose="020F0502020204030204" pitchFamily="34" charset="0"/>
              </a:rPr>
              <a:t>Poca ricerca e nessuna linea guida su DP, specialmente per le diagnosi che non possiedono algoritmi di trattamento definiti </a:t>
            </a:r>
          </a:p>
          <a:p>
            <a:pPr marL="342900" indent="-342900">
              <a:buFont typeface="Arial" panose="020B0604020202020204" pitchFamily="34" charset="0"/>
              <a:buChar char="•"/>
            </a:pPr>
            <a:endParaRPr lang="it-IT" sz="2400" dirty="0" smtClean="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dirty="0" smtClean="0">
                <a:latin typeface="Calibri" panose="020F0502020204030204" pitchFamily="34" charset="0"/>
                <a:cs typeface="Calibri" panose="020F0502020204030204" pitchFamily="34" charset="0"/>
              </a:rPr>
              <a:t>Identificare </a:t>
            </a:r>
            <a:r>
              <a:rPr lang="it-IT" sz="2400" dirty="0">
                <a:latin typeface="Calibri" panose="020F0502020204030204" pitchFamily="34" charset="0"/>
                <a:cs typeface="Calibri" panose="020F0502020204030204" pitchFamily="34" charset="0"/>
              </a:rPr>
              <a:t>DP può favorire collaborazione medico-paziente e snellire i piani di trattamento, potenzialmente migliorando  la prognosi ed l’esperienza vissuta del paziente.</a:t>
            </a:r>
          </a:p>
          <a:p>
            <a:r>
              <a:rPr lang="it-IT" sz="2400" dirty="0">
                <a:latin typeface="Calibri" panose="020F0502020204030204" pitchFamily="34" charset="0"/>
                <a:cs typeface="Calibri" panose="020F0502020204030204" pitchFamily="34" charset="0"/>
              </a:rPr>
              <a:t/>
            </a:r>
            <a:br>
              <a:rPr lang="it-IT" sz="2400" dirty="0">
                <a:latin typeface="Calibri" panose="020F0502020204030204" pitchFamily="34" charset="0"/>
                <a:cs typeface="Calibri" panose="020F0502020204030204" pitchFamily="34" charset="0"/>
              </a:rPr>
            </a:br>
            <a:endParaRPr lang="it-IT"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it-IT" sz="2400" dirty="0">
              <a:latin typeface="Calibri" panose="020F0502020204030204" pitchFamily="34" charset="0"/>
              <a:cs typeface="Calibri" panose="020F0502020204030204" pitchFamily="34" charset="0"/>
            </a:endParaRPr>
          </a:p>
        </p:txBody>
      </p:sp>
      <p:sp>
        <p:nvSpPr>
          <p:cNvPr id="6" name="Rettangolo 5"/>
          <p:cNvSpPr/>
          <p:nvPr/>
        </p:nvSpPr>
        <p:spPr>
          <a:xfrm>
            <a:off x="2276149" y="209497"/>
            <a:ext cx="7216206" cy="584775"/>
          </a:xfrm>
          <a:prstGeom prst="rect">
            <a:avLst/>
          </a:prstGeom>
        </p:spPr>
        <p:txBody>
          <a:bodyPr wrap="none">
            <a:spAutoFit/>
          </a:bodyPr>
          <a:lstStyle/>
          <a:p>
            <a:pPr algn="ctr"/>
            <a:r>
              <a:rPr lang="it-IT" sz="3200" b="1" dirty="0">
                <a:solidFill>
                  <a:srgbClr val="01415C"/>
                </a:solidFill>
              </a:rPr>
              <a:t>LA </a:t>
            </a:r>
            <a:r>
              <a:rPr lang="it-IT" sz="3200" b="1" dirty="0" smtClean="0">
                <a:solidFill>
                  <a:srgbClr val="01415C"/>
                </a:solidFill>
              </a:rPr>
              <a:t>PARALISI DECISIONALE IN ONCOLOGIA</a:t>
            </a:r>
            <a:endParaRPr lang="it-IT" sz="3200" b="1" dirty="0">
              <a:solidFill>
                <a:srgbClr val="01415C"/>
              </a:solidFill>
            </a:endParaRPr>
          </a:p>
        </p:txBody>
      </p:sp>
      <p:cxnSp>
        <p:nvCxnSpPr>
          <p:cNvPr id="9" name="Connettore diritto 8"/>
          <p:cNvCxnSpPr/>
          <p:nvPr/>
        </p:nvCxnSpPr>
        <p:spPr>
          <a:xfrm>
            <a:off x="1027288" y="900756"/>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1784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110214" y="20955"/>
            <a:ext cx="7505700" cy="1695450"/>
          </a:xfrm>
          <a:prstGeom prst="rect">
            <a:avLst/>
          </a:prstGeom>
          <a:ln w="28575">
            <a:solidFill>
              <a:schemeClr val="accent5">
                <a:lumMod val="75000"/>
              </a:schemeClr>
            </a:solidFill>
          </a:ln>
        </p:spPr>
      </p:pic>
      <p:sp>
        <p:nvSpPr>
          <p:cNvPr id="4" name="Rettangolo 3"/>
          <p:cNvSpPr/>
          <p:nvPr/>
        </p:nvSpPr>
        <p:spPr>
          <a:xfrm>
            <a:off x="6498218" y="30580"/>
            <a:ext cx="1087655" cy="413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1"/>
          <p:cNvSpPr>
            <a:spLocks noChangeArrowheads="1"/>
          </p:cNvSpPr>
          <p:nvPr/>
        </p:nvSpPr>
        <p:spPr bwMode="auto">
          <a:xfrm>
            <a:off x="3388092" y="6402371"/>
            <a:ext cx="23421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Calibri" panose="020F0502020204030204" pitchFamily="34" charset="0"/>
              </a:rPr>
              <a:t>J </a:t>
            </a:r>
            <a:r>
              <a:rPr kumimoji="0" lang="it-IT" altLang="it-IT" sz="1600" b="0" i="0" u="none" strike="noStrike" cap="none" normalizeH="0" baseline="0" dirty="0" err="1" smtClean="0">
                <a:ln>
                  <a:noFill/>
                </a:ln>
                <a:solidFill>
                  <a:schemeClr val="tx1"/>
                </a:solidFill>
                <a:effectLst/>
                <a:latin typeface="Calibri" panose="020F0502020204030204" pitchFamily="34" charset="0"/>
              </a:rPr>
              <a:t>Clin</a:t>
            </a:r>
            <a:r>
              <a:rPr kumimoji="0" lang="it-IT" altLang="it-IT" sz="1600" b="0" i="0" u="none" strike="noStrike" cap="none" normalizeH="0" baseline="0" dirty="0" smtClean="0">
                <a:ln>
                  <a:noFill/>
                </a:ln>
                <a:solidFill>
                  <a:schemeClr val="tx1"/>
                </a:solidFill>
                <a:effectLst/>
                <a:latin typeface="Calibri" panose="020F0502020204030204" pitchFamily="34" charset="0"/>
              </a:rPr>
              <a:t> </a:t>
            </a:r>
            <a:r>
              <a:rPr kumimoji="0" lang="it-IT" altLang="it-IT" sz="1600" b="0" i="0" u="none" strike="noStrike" cap="none" normalizeH="0" baseline="0" dirty="0" err="1" smtClean="0">
                <a:ln>
                  <a:noFill/>
                </a:ln>
                <a:solidFill>
                  <a:schemeClr val="tx1"/>
                </a:solidFill>
                <a:effectLst/>
                <a:latin typeface="Calibri" panose="020F0502020204030204" pitchFamily="34" charset="0"/>
              </a:rPr>
              <a:t>Oncol</a:t>
            </a:r>
            <a:r>
              <a:rPr kumimoji="0" lang="it-IT" altLang="it-IT" sz="1600" b="0" i="0" u="none" strike="noStrike" cap="none" normalizeH="0" baseline="0" dirty="0" smtClean="0">
                <a:ln>
                  <a:noFill/>
                </a:ln>
                <a:solidFill>
                  <a:schemeClr val="tx1"/>
                </a:solidFill>
                <a:effectLst/>
                <a:latin typeface="Calibri" panose="020F0502020204030204" pitchFamily="34" charset="0"/>
              </a:rPr>
              <a:t> 41:4313-4314</a:t>
            </a:r>
            <a:endParaRPr kumimoji="0" lang="it-IT" altLang="it-IT" sz="1600" b="0" i="0" u="none" strike="noStrike" cap="none" normalizeH="0" baseline="0" dirty="0" smtClean="0">
              <a:ln>
                <a:noFill/>
              </a:ln>
              <a:solidFill>
                <a:schemeClr val="tx1"/>
              </a:solidFill>
              <a:effectLst/>
              <a:latin typeface="Arial" panose="020B0604020202020204" pitchFamily="34" charset="0"/>
            </a:endParaRPr>
          </a:p>
        </p:txBody>
      </p:sp>
      <p:pic>
        <p:nvPicPr>
          <p:cNvPr id="8" name="Immagine 7"/>
          <p:cNvPicPr>
            <a:picLocks noChangeAspect="1"/>
          </p:cNvPicPr>
          <p:nvPr/>
        </p:nvPicPr>
        <p:blipFill>
          <a:blip r:embed="rId4"/>
          <a:stretch>
            <a:fillRect/>
          </a:stretch>
        </p:blipFill>
        <p:spPr>
          <a:xfrm>
            <a:off x="1197868" y="2188874"/>
            <a:ext cx="4233762" cy="3162771"/>
          </a:xfrm>
          <a:prstGeom prst="rect">
            <a:avLst/>
          </a:prstGeom>
        </p:spPr>
      </p:pic>
      <p:pic>
        <p:nvPicPr>
          <p:cNvPr id="10" name="Immagine 9"/>
          <p:cNvPicPr>
            <a:picLocks noChangeAspect="1"/>
          </p:cNvPicPr>
          <p:nvPr/>
        </p:nvPicPr>
        <p:blipFill>
          <a:blip r:embed="rId5"/>
          <a:stretch>
            <a:fillRect/>
          </a:stretch>
        </p:blipFill>
        <p:spPr>
          <a:xfrm>
            <a:off x="6115456" y="3212432"/>
            <a:ext cx="6076544" cy="3359216"/>
          </a:xfrm>
          <a:prstGeom prst="rect">
            <a:avLst/>
          </a:prstGeom>
        </p:spPr>
      </p:pic>
      <p:sp>
        <p:nvSpPr>
          <p:cNvPr id="11" name="Fumetto 4 10"/>
          <p:cNvSpPr/>
          <p:nvPr/>
        </p:nvSpPr>
        <p:spPr>
          <a:xfrm>
            <a:off x="6658878" y="1700349"/>
            <a:ext cx="3851910" cy="1419803"/>
          </a:xfrm>
          <a:prstGeom prst="cloudCallou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7615914" y="1948585"/>
            <a:ext cx="2326278" cy="923330"/>
          </a:xfrm>
          <a:prstGeom prst="rect">
            <a:avLst/>
          </a:prstGeom>
          <a:noFill/>
        </p:spPr>
        <p:txBody>
          <a:bodyPr wrap="none" rtlCol="0">
            <a:spAutoFit/>
          </a:bodyPr>
          <a:lstStyle/>
          <a:p>
            <a:r>
              <a:rPr lang="it-IT" b="1" i="1" dirty="0" smtClean="0">
                <a:solidFill>
                  <a:srgbClr val="FF0000"/>
                </a:solidFill>
              </a:rPr>
              <a:t>GIC ; GOM ; MTB…ma </a:t>
            </a:r>
          </a:p>
          <a:p>
            <a:r>
              <a:rPr lang="it-IT" b="1" i="1" dirty="0" smtClean="0">
                <a:solidFill>
                  <a:srgbClr val="FF0000"/>
                </a:solidFill>
              </a:rPr>
              <a:t>tra di loro parleranno </a:t>
            </a:r>
          </a:p>
          <a:p>
            <a:r>
              <a:rPr lang="it-IT" b="1" i="1" dirty="0" smtClean="0">
                <a:solidFill>
                  <a:srgbClr val="FF0000"/>
                </a:solidFill>
              </a:rPr>
              <a:t>veramente??</a:t>
            </a:r>
            <a:endParaRPr lang="it-IT" b="1" i="1" dirty="0">
              <a:solidFill>
                <a:srgbClr val="FF0000"/>
              </a:solidFill>
            </a:endParaRPr>
          </a:p>
        </p:txBody>
      </p:sp>
    </p:spTree>
    <p:extLst>
      <p:ext uri="{BB962C8B-B14F-4D97-AF65-F5344CB8AC3E}">
        <p14:creationId xmlns:p14="http://schemas.microsoft.com/office/powerpoint/2010/main" val="19004099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diritto 5"/>
          <p:cNvCxnSpPr/>
          <p:nvPr/>
        </p:nvCxnSpPr>
        <p:spPr>
          <a:xfrm>
            <a:off x="204327" y="1334915"/>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2" name="Titolo 3"/>
          <p:cNvSpPr txBox="1">
            <a:spLocks/>
          </p:cNvSpPr>
          <p:nvPr/>
        </p:nvSpPr>
        <p:spPr>
          <a:xfrm>
            <a:off x="576000" y="406222"/>
            <a:ext cx="11034000" cy="596314"/>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it-IT" sz="4800" b="1" dirty="0" smtClean="0">
                <a:solidFill>
                  <a:srgbClr val="01415C"/>
                </a:solidFill>
                <a:latin typeface="Calibri" panose="020F0502020204030204" pitchFamily="34" charset="0"/>
                <a:cs typeface="Calibri" panose="020F0502020204030204" pitchFamily="34" charset="0"/>
              </a:rPr>
              <a:t>Le parole curano</a:t>
            </a:r>
            <a:endParaRPr lang="it-IT" sz="4800" b="1" dirty="0">
              <a:solidFill>
                <a:srgbClr val="01415C"/>
              </a:solidFill>
              <a:latin typeface="Calibri" panose="020F0502020204030204" pitchFamily="34" charset="0"/>
              <a:cs typeface="Calibri" panose="020F0502020204030204" pitchFamily="34" charset="0"/>
            </a:endParaRPr>
          </a:p>
        </p:txBody>
      </p:sp>
      <p:sp>
        <p:nvSpPr>
          <p:cNvPr id="3" name="Segnaposto testo 5"/>
          <p:cNvSpPr txBox="1">
            <a:spLocks/>
          </p:cNvSpPr>
          <p:nvPr/>
        </p:nvSpPr>
        <p:spPr>
          <a:xfrm>
            <a:off x="576000" y="1581912"/>
            <a:ext cx="8441735" cy="646331"/>
          </a:xfrm>
          <a:prstGeom prst="rect">
            <a:avLst/>
          </a:prstGeom>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it-IT" sz="3600" b="1" cap="small" dirty="0" smtClean="0">
                <a:solidFill>
                  <a:srgbClr val="4589C9"/>
                </a:solidFill>
                <a:latin typeface="Calibri" panose="020F0502020204030204" pitchFamily="34" charset="0"/>
                <a:cs typeface="Calibri" panose="020F0502020204030204" pitchFamily="34" charset="0"/>
              </a:rPr>
              <a:t>Una buona comunicazione medico – paziente:</a:t>
            </a:r>
            <a:endParaRPr lang="it-IT" sz="3600" b="1" cap="small" dirty="0">
              <a:solidFill>
                <a:srgbClr val="4589C9"/>
              </a:solidFill>
              <a:latin typeface="Calibri" panose="020F0502020204030204" pitchFamily="34" charset="0"/>
              <a:cs typeface="Calibri" panose="020F0502020204030204" pitchFamily="34" charset="0"/>
            </a:endParaRPr>
          </a:p>
        </p:txBody>
      </p:sp>
      <p:sp>
        <p:nvSpPr>
          <p:cNvPr id="4" name="Segnaposto contenuto 4"/>
          <p:cNvSpPr txBox="1">
            <a:spLocks/>
          </p:cNvSpPr>
          <p:nvPr/>
        </p:nvSpPr>
        <p:spPr>
          <a:xfrm>
            <a:off x="1724212" y="2473791"/>
            <a:ext cx="9283264" cy="33409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Pct val="101000"/>
              <a:buFont typeface="Wingdings" panose="05000000000000000000" pitchFamily="2" charset="2"/>
              <a:buChar char="ü"/>
              <a:tabLst/>
              <a:defRPr/>
            </a:pPr>
            <a:r>
              <a:rPr kumimoji="0" lang="it-IT" sz="2800" b="0" i="0" u="none" strike="noStrike" kern="1200" cap="none" spc="0" normalizeH="0" baseline="0" noProof="0" dirty="0" smtClean="0">
                <a:ln>
                  <a:noFill/>
                </a:ln>
                <a:solidFill>
                  <a:prstClr val="black"/>
                </a:solidFill>
                <a:effectLst/>
                <a:uLnTx/>
                <a:uFillTx/>
                <a:latin typeface="Calibri" panose="020F0502020204030204"/>
                <a:ea typeface="+mn-ea"/>
                <a:cs typeface="Calibri" panose="020F0502020204030204" pitchFamily="34" charset="0"/>
              </a:rPr>
              <a:t>Riduce l’ansia e lo stress del PAZIENTE</a:t>
            </a:r>
          </a:p>
          <a:p>
            <a:pPr marL="228600" marR="0" lvl="0" indent="-228600" algn="l" defTabSz="914400" rtl="0" eaLnBrk="1" fontAlgn="auto" latinLnBrk="0" hangingPunct="1">
              <a:lnSpc>
                <a:spcPct val="90000"/>
              </a:lnSpc>
              <a:spcBef>
                <a:spcPts val="1000"/>
              </a:spcBef>
              <a:spcAft>
                <a:spcPts val="0"/>
              </a:spcAft>
              <a:buClrTx/>
              <a:buSzPct val="101000"/>
              <a:buFont typeface="Wingdings" panose="05000000000000000000" pitchFamily="2" charset="2"/>
              <a:buChar char="ü"/>
              <a:tabLst/>
              <a:defRPr/>
            </a:pPr>
            <a:r>
              <a:rPr kumimoji="0" lang="it-IT" sz="2800" b="0" i="0" u="none" strike="noStrike" kern="1200" cap="none" spc="0" normalizeH="0" baseline="0" noProof="0" dirty="0" smtClean="0">
                <a:ln>
                  <a:noFill/>
                </a:ln>
                <a:solidFill>
                  <a:prstClr val="black"/>
                </a:solidFill>
                <a:effectLst/>
                <a:uLnTx/>
                <a:uFillTx/>
                <a:latin typeface="Calibri" panose="020F0502020204030204"/>
                <a:ea typeface="+mn-ea"/>
                <a:cs typeface="Calibri" panose="020F0502020204030204" pitchFamily="34" charset="0"/>
              </a:rPr>
              <a:t>Riduce il rischio che il paziente “integri” di propria iniziativa le terapie «Oncologiche convenzionali» con terapie COMPLEMENTARI/ALTERNATIVE</a:t>
            </a:r>
          </a:p>
          <a:p>
            <a:pPr marL="228600" marR="0" lvl="0" indent="-228600" algn="l" defTabSz="914400" rtl="0" eaLnBrk="1" fontAlgn="auto" latinLnBrk="0" hangingPunct="1">
              <a:lnSpc>
                <a:spcPct val="90000"/>
              </a:lnSpc>
              <a:spcBef>
                <a:spcPts val="1000"/>
              </a:spcBef>
              <a:spcAft>
                <a:spcPts val="0"/>
              </a:spcAft>
              <a:buClrTx/>
              <a:buSzPct val="101000"/>
              <a:buFont typeface="Wingdings" panose="05000000000000000000" pitchFamily="2" charset="2"/>
              <a:buChar char="ü"/>
              <a:tabLst/>
              <a:defRPr/>
            </a:pPr>
            <a:r>
              <a:rPr kumimoji="0" lang="it-IT" sz="2800" b="0" i="0" u="none" strike="noStrike" kern="1200" cap="none" spc="0" normalizeH="0" baseline="0" noProof="0" dirty="0" smtClean="0">
                <a:ln>
                  <a:noFill/>
                </a:ln>
                <a:solidFill>
                  <a:prstClr val="black"/>
                </a:solidFill>
                <a:effectLst/>
                <a:uLnTx/>
                <a:uFillTx/>
                <a:latin typeface="Calibri" panose="020F0502020204030204"/>
                <a:ea typeface="+mn-ea"/>
                <a:cs typeface="Calibri" panose="020F0502020204030204" pitchFamily="34" charset="0"/>
              </a:rPr>
              <a:t>Riduce la “necessità” di informarsi altrove </a:t>
            </a:r>
          </a:p>
          <a:p>
            <a:pPr marL="228600" marR="0" lvl="0" indent="-228600" algn="l" defTabSz="914400" rtl="0" eaLnBrk="1" fontAlgn="auto" latinLnBrk="0" hangingPunct="1">
              <a:lnSpc>
                <a:spcPct val="90000"/>
              </a:lnSpc>
              <a:spcBef>
                <a:spcPts val="1000"/>
              </a:spcBef>
              <a:spcAft>
                <a:spcPts val="0"/>
              </a:spcAft>
              <a:buClrTx/>
              <a:buSzPct val="101000"/>
              <a:buFont typeface="Wingdings" panose="05000000000000000000" pitchFamily="2" charset="2"/>
              <a:buChar char="ü"/>
              <a:tabLst/>
              <a:defRPr/>
            </a:pPr>
            <a:r>
              <a:rPr kumimoji="0" lang="it-IT" sz="2800" b="0" i="0" u="none" strike="noStrike" kern="1200" cap="none" spc="0" normalizeH="0" baseline="0" noProof="0" dirty="0" smtClean="0">
                <a:ln>
                  <a:noFill/>
                </a:ln>
                <a:solidFill>
                  <a:prstClr val="black"/>
                </a:solidFill>
                <a:effectLst/>
                <a:uLnTx/>
                <a:uFillTx/>
                <a:latin typeface="Calibri" panose="020F0502020204030204"/>
                <a:ea typeface="+mn-ea"/>
                <a:cs typeface="Calibri" panose="020F0502020204030204" pitchFamily="34" charset="0"/>
              </a:rPr>
              <a:t>Permette al medico di controllare meglio l’aderenza alla terapia</a:t>
            </a: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326" y="153162"/>
            <a:ext cx="2583711" cy="2583711"/>
          </a:xfrm>
          <a:prstGeom prst="rect">
            <a:avLst/>
          </a:prstGeom>
        </p:spPr>
      </p:pic>
      <p:sp>
        <p:nvSpPr>
          <p:cNvPr id="7" name="Rettangolo 6"/>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62398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3">
            <a:extLst>
              <a:ext uri="{FF2B5EF4-FFF2-40B4-BE49-F238E27FC236}">
                <a16:creationId xmlns:a16="http://schemas.microsoft.com/office/drawing/2014/main" id="{E8AB9D10-F33F-4353-B0DD-E20D9276405A}"/>
              </a:ext>
            </a:extLst>
          </p:cNvPr>
          <p:cNvSpPr txBox="1">
            <a:spLocks/>
          </p:cNvSpPr>
          <p:nvPr/>
        </p:nvSpPr>
        <p:spPr>
          <a:xfrm>
            <a:off x="820549" y="1989777"/>
            <a:ext cx="10789451" cy="3489960"/>
          </a:xfrm>
          <a:prstGeom prst="rect">
            <a:avLst/>
          </a:prstGeom>
        </p:spPr>
        <p:txBody>
          <a:bodyPr vert="horz" lIns="91440" tIns="45720" rIns="91440" bIns="45720" rtlCol="0" anchor="ctr"/>
          <a:lstStyle>
            <a:defPPr>
              <a:defRPr lang="it-IT"/>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it-IT" b="1" dirty="0" smtClean="0">
                <a:solidFill>
                  <a:srgbClr val="0070C0"/>
                </a:solidFill>
                <a:latin typeface="Calibri" panose="020F0502020204030204"/>
                <a:cs typeface="Arial" pitchFamily="34" charset="0"/>
              </a:rPr>
              <a:t>La comprensione degli aspetti tecnico professionali </a:t>
            </a:r>
          </a:p>
          <a:p>
            <a:pPr>
              <a:defRPr/>
            </a:pPr>
            <a:endParaRPr lang="it-IT" b="1" dirty="0" smtClean="0">
              <a:solidFill>
                <a:prstClr val="black"/>
              </a:solidFill>
              <a:latin typeface="Calibri" panose="020F0502020204030204"/>
              <a:cs typeface="Arial" pitchFamily="34" charset="0"/>
            </a:endParaRPr>
          </a:p>
          <a:p>
            <a:pPr>
              <a:defRPr/>
            </a:pPr>
            <a:r>
              <a:rPr lang="it-IT" dirty="0" smtClean="0">
                <a:solidFill>
                  <a:prstClr val="black"/>
                </a:solidFill>
                <a:latin typeface="Calibri" panose="020F0502020204030204"/>
                <a:cs typeface="Arial" panose="020B0604020202020204" pitchFamily="34" charset="0"/>
              </a:rPr>
              <a:t>La speranza per il paziente e per la famiglia</a:t>
            </a:r>
          </a:p>
          <a:p>
            <a:pPr>
              <a:defRPr/>
            </a:pPr>
            <a:endParaRPr lang="it-IT" dirty="0" smtClean="0">
              <a:solidFill>
                <a:prstClr val="black"/>
              </a:solidFill>
              <a:latin typeface="Calibri" panose="020F0502020204030204"/>
              <a:cs typeface="Arial" panose="020B0604020202020204" pitchFamily="34" charset="0"/>
            </a:endParaRPr>
          </a:p>
          <a:p>
            <a:pPr>
              <a:lnSpc>
                <a:spcPct val="150000"/>
              </a:lnSpc>
              <a:defRPr/>
            </a:pPr>
            <a:r>
              <a:rPr lang="it-IT" dirty="0" smtClean="0">
                <a:solidFill>
                  <a:prstClr val="black"/>
                </a:solidFill>
                <a:latin typeface="Calibri" panose="020F0502020204030204"/>
                <a:cs typeface="Arial" panose="020B0604020202020204" pitchFamily="34" charset="0"/>
              </a:rPr>
              <a:t>Il rapporto di fiducia con il professionista, con la Struttura e con il Servizio sanitario </a:t>
            </a:r>
          </a:p>
          <a:p>
            <a:pPr>
              <a:buFont typeface="Arial" panose="020B0604020202020204" pitchFamily="34" charset="0"/>
              <a:buNone/>
              <a:defRPr/>
            </a:pPr>
            <a:endParaRPr lang="it-IT" dirty="0">
              <a:solidFill>
                <a:prstClr val="black"/>
              </a:solidFill>
              <a:latin typeface="Calibri" panose="020F0502020204030204"/>
            </a:endParaRPr>
          </a:p>
        </p:txBody>
      </p:sp>
      <p:sp>
        <p:nvSpPr>
          <p:cNvPr id="3" name="Titolo 2">
            <a:extLst>
              <a:ext uri="{FF2B5EF4-FFF2-40B4-BE49-F238E27FC236}">
                <a16:creationId xmlns:a16="http://schemas.microsoft.com/office/drawing/2014/main" id="{B5450A8A-D887-4F06-ADB2-18DDA11730DE}"/>
              </a:ext>
            </a:extLst>
          </p:cNvPr>
          <p:cNvSpPr txBox="1">
            <a:spLocks/>
          </p:cNvSpPr>
          <p:nvPr/>
        </p:nvSpPr>
        <p:spPr>
          <a:xfrm>
            <a:off x="576000" y="406222"/>
            <a:ext cx="11034000" cy="5963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it-IT" b="1" dirty="0" smtClean="0">
                <a:solidFill>
                  <a:srgbClr val="01415C"/>
                </a:solidFill>
                <a:latin typeface="Calibri" panose="020F0502020204030204"/>
                <a:cs typeface="Arial" pitchFamily="34" charset="0"/>
              </a:rPr>
              <a:t>Tre aspetti della comunicazione </a:t>
            </a:r>
            <a:br>
              <a:rPr lang="it-IT" b="1" dirty="0" smtClean="0">
                <a:solidFill>
                  <a:srgbClr val="01415C"/>
                </a:solidFill>
                <a:latin typeface="Calibri" panose="020F0502020204030204"/>
                <a:cs typeface="Arial" pitchFamily="34" charset="0"/>
              </a:rPr>
            </a:br>
            <a:r>
              <a:rPr lang="it-IT" b="1" dirty="0" smtClean="0">
                <a:solidFill>
                  <a:srgbClr val="01415C"/>
                </a:solidFill>
                <a:latin typeface="Calibri" panose="020F0502020204030204"/>
                <a:cs typeface="Arial" pitchFamily="34" charset="0"/>
              </a:rPr>
              <a:t>in oncologia</a:t>
            </a:r>
            <a:endParaRPr lang="it-IT" b="1" dirty="0">
              <a:solidFill>
                <a:srgbClr val="01415C"/>
              </a:solidFill>
              <a:latin typeface="Calibri" panose="020F0502020204030204"/>
              <a:cs typeface="Arial" pitchFamily="34" charset="0"/>
            </a:endParaRPr>
          </a:p>
        </p:txBody>
      </p:sp>
      <p:pic>
        <p:nvPicPr>
          <p:cNvPr id="4" name="Picture 2"/>
          <p:cNvPicPr>
            <a:picLocks noChangeAspect="1" noChangeArrowheads="1"/>
          </p:cNvPicPr>
          <p:nvPr/>
        </p:nvPicPr>
        <p:blipFill>
          <a:blip r:embed="rId2" cstate="print"/>
          <a:srcRect l="28658" t="64638" r="45788" b="14807"/>
          <a:stretch>
            <a:fillRect/>
          </a:stretch>
        </p:blipFill>
        <p:spPr bwMode="auto">
          <a:xfrm>
            <a:off x="5256650" y="4907050"/>
            <a:ext cx="3486234" cy="1577406"/>
          </a:xfrm>
          <a:prstGeom prst="rect">
            <a:avLst/>
          </a:prstGeom>
          <a:noFill/>
          <a:ln w="9525">
            <a:noFill/>
            <a:miter lim="800000"/>
            <a:headEnd/>
            <a:tailEnd/>
          </a:ln>
        </p:spPr>
      </p:pic>
      <p:cxnSp>
        <p:nvCxnSpPr>
          <p:cNvPr id="5" name="Connettore diritto 4"/>
          <p:cNvCxnSpPr/>
          <p:nvPr/>
        </p:nvCxnSpPr>
        <p:spPr>
          <a:xfrm>
            <a:off x="820549" y="1674550"/>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374860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576000" y="406222"/>
            <a:ext cx="11034000" cy="59631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smtClean="0">
                <a:solidFill>
                  <a:srgbClr val="01415C"/>
                </a:solidFill>
                <a:latin typeface="Calibri" panose="020F0502020204030204"/>
                <a:ea typeface="SimSun" panose="02010600030101010101" pitchFamily="2" charset="-122"/>
                <a:cs typeface="Calibri" panose="020F0502020204030204" pitchFamily="34" charset="0"/>
              </a:rPr>
              <a:t>«CANCRO»….UNA MENTE «EMOTIVAMENTE SCOSSA» NON APPRENDE !</a:t>
            </a:r>
            <a:endParaRPr lang="it-IT" sz="3200" b="1" dirty="0">
              <a:solidFill>
                <a:srgbClr val="01415C"/>
              </a:solidFill>
            </a:endParaRPr>
          </a:p>
        </p:txBody>
      </p:sp>
      <p:sp>
        <p:nvSpPr>
          <p:cNvPr id="3" name="Segnaposto testo 2"/>
          <p:cNvSpPr txBox="1">
            <a:spLocks/>
          </p:cNvSpPr>
          <p:nvPr/>
        </p:nvSpPr>
        <p:spPr>
          <a:xfrm>
            <a:off x="576000" y="1382233"/>
            <a:ext cx="11034000" cy="8245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ctr">
              <a:lnSpc>
                <a:spcPct val="93000"/>
              </a:lnSpc>
              <a:spcBef>
                <a:spcPts val="0"/>
              </a:spcBef>
              <a:buSzPct val="100000"/>
              <a:buFont typeface="+mj-lt"/>
              <a:buAutoNum type="arabicPeriod"/>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lang="it-IT" altLang="it-IT" sz="3200" b="1" dirty="0" smtClean="0">
                <a:solidFill>
                  <a:srgbClr val="0070C0"/>
                </a:solidFill>
                <a:latin typeface="Calibri" panose="020F0502020204030204"/>
                <a:ea typeface="SimSun" panose="02010600030101010101" pitchFamily="2" charset="-122"/>
              </a:rPr>
              <a:t>Il primato delle emozioni</a:t>
            </a:r>
          </a:p>
          <a:p>
            <a:pPr marL="514350" indent="-514350" algn="ctr">
              <a:lnSpc>
                <a:spcPct val="93000"/>
              </a:lnSpc>
              <a:spcBef>
                <a:spcPts val="0"/>
              </a:spcBef>
              <a:buSzPct val="100000"/>
              <a:buFont typeface="+mj-lt"/>
              <a:buAutoNum type="arabicPeriod"/>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lang="it-IT" sz="3200" b="1" dirty="0" smtClean="0">
                <a:solidFill>
                  <a:srgbClr val="0070C0"/>
                </a:solidFill>
                <a:latin typeface="Calibri" panose="020F0502020204030204"/>
                <a:ea typeface="SimSun" panose="02010600030101010101" pitchFamily="2" charset="-122"/>
                <a:cs typeface="Calibri" panose="020F0502020204030204" pitchFamily="34" charset="0"/>
              </a:rPr>
              <a:t>L’ignoranza volontaria</a:t>
            </a:r>
            <a:r>
              <a:rPr lang="it-IT" sz="3200" dirty="0" smtClean="0">
                <a:solidFill>
                  <a:srgbClr val="0070C0"/>
                </a:solidFill>
                <a:latin typeface="Calibri" panose="020F0502020204030204"/>
                <a:ea typeface="SimSun" panose="02010600030101010101" pitchFamily="2" charset="-122"/>
                <a:cs typeface="Calibri" panose="020F0502020204030204" pitchFamily="34" charset="0"/>
              </a:rPr>
              <a:t>!</a:t>
            </a:r>
            <a:endParaRPr lang="it-IT" sz="3200" dirty="0">
              <a:solidFill>
                <a:srgbClr val="0070C0"/>
              </a:solidFill>
              <a:latin typeface="Calibri" panose="020F0502020204030204"/>
              <a:ea typeface="SimSun" panose="02010600030101010101" pitchFamily="2" charset="-122"/>
              <a:cs typeface="Calibri" panose="020F0502020204030204" pitchFamily="34" charset="0"/>
            </a:endParaRPr>
          </a:p>
        </p:txBody>
      </p:sp>
      <p:sp>
        <p:nvSpPr>
          <p:cNvPr id="4" name="Text Box 2">
            <a:extLst>
              <a:ext uri="{FF2B5EF4-FFF2-40B4-BE49-F238E27FC236}">
                <a16:creationId xmlns:a16="http://schemas.microsoft.com/office/drawing/2014/main" id="{7C0EDF49-16D5-4EC9-803F-79B1E363463F}"/>
              </a:ext>
            </a:extLst>
          </p:cNvPr>
          <p:cNvSpPr txBox="1">
            <a:spLocks noChangeArrowheads="1"/>
          </p:cNvSpPr>
          <p:nvPr/>
        </p:nvSpPr>
        <p:spPr bwMode="auto">
          <a:xfrm>
            <a:off x="5337544" y="2276856"/>
            <a:ext cx="6272456" cy="3489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81638" tIns="40819" rIns="81638" bIns="40819" rtlCol="0" anchor="ctr">
            <a:normAutofit fontScale="92500" lnSpcReduction="10000"/>
          </a:bodyPr>
          <a:lstStyle>
            <a:defPPr>
              <a:defRPr lang="it-IT"/>
            </a:defPPr>
            <a:lvl1pPr marL="0" algn="l" defTabSz="914400" rtl="0" eaLnBrk="1" latinLnBrk="0" hangingPunct="1">
              <a:lnSpc>
                <a:spcPct val="93000"/>
              </a:lnSpc>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200" kern="1200">
                <a:solidFill>
                  <a:schemeClr val="bg1"/>
                </a:solidFill>
                <a:latin typeface="Arial" panose="020B0604020202020204" pitchFamily="34" charset="0"/>
                <a:ea typeface="SimSun" panose="02010600030101010101" pitchFamily="2" charset="-122"/>
                <a:cs typeface="+mn-cs"/>
              </a:defRPr>
            </a:lvl1pPr>
            <a:lvl2pPr marL="457200" algn="l" defTabSz="914400" rtl="0" eaLnBrk="1" latinLnBrk="0" hangingPunct="1">
              <a:lnSpc>
                <a:spcPct val="93000"/>
              </a:lnSpc>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800" kern="1200">
                <a:solidFill>
                  <a:schemeClr val="bg1"/>
                </a:solidFill>
                <a:latin typeface="Arial" panose="020B0604020202020204" pitchFamily="34" charset="0"/>
                <a:ea typeface="SimSun" panose="02010600030101010101" pitchFamily="2" charset="-122"/>
                <a:cs typeface="+mn-cs"/>
              </a:defRPr>
            </a:lvl2pPr>
            <a:lvl3pPr marL="914400" algn="l" defTabSz="914400" rtl="0" eaLnBrk="1" latinLnBrk="0" hangingPunct="1">
              <a:lnSpc>
                <a:spcPct val="93000"/>
              </a:lnSpc>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800" kern="1200">
                <a:solidFill>
                  <a:schemeClr val="bg1"/>
                </a:solidFill>
                <a:latin typeface="Arial" panose="020B0604020202020204" pitchFamily="34" charset="0"/>
                <a:ea typeface="SimSun" panose="02010600030101010101" pitchFamily="2" charset="-122"/>
                <a:cs typeface="+mn-cs"/>
              </a:defRPr>
            </a:lvl3pPr>
            <a:lvl4pPr marL="1371600" algn="l" defTabSz="914400" rtl="0" eaLnBrk="1" latinLnBrk="0" hangingPunct="1">
              <a:lnSpc>
                <a:spcPct val="93000"/>
              </a:lnSpc>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800" kern="1200">
                <a:solidFill>
                  <a:schemeClr val="bg1"/>
                </a:solidFill>
                <a:latin typeface="Arial" panose="020B0604020202020204" pitchFamily="34" charset="0"/>
                <a:ea typeface="SimSun" panose="02010600030101010101" pitchFamily="2" charset="-122"/>
                <a:cs typeface="+mn-cs"/>
              </a:defRPr>
            </a:lvl4pPr>
            <a:lvl5pPr marL="1828800" algn="l" defTabSz="914400" rtl="0" eaLnBrk="1" latinLnBrk="0" hangingPunct="1">
              <a:lnSpc>
                <a:spcPct val="93000"/>
              </a:lnSpc>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800" kern="1200">
                <a:solidFill>
                  <a:schemeClr val="bg1"/>
                </a:solidFill>
                <a:latin typeface="Arial" panose="020B0604020202020204" pitchFamily="34" charset="0"/>
                <a:ea typeface="SimSun" panose="02010600030101010101" pitchFamily="2" charset="-122"/>
                <a:cs typeface="+mn-cs"/>
              </a:defRPr>
            </a:lvl5pPr>
            <a:lvl6pPr marL="2514600" indent="-228600" algn="l"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800" kern="1200">
                <a:solidFill>
                  <a:schemeClr val="bg1"/>
                </a:solidFill>
                <a:latin typeface="Arial" panose="020B0604020202020204" pitchFamily="34" charset="0"/>
                <a:ea typeface="SimSun" panose="02010600030101010101" pitchFamily="2" charset="-122"/>
                <a:cs typeface="+mn-cs"/>
              </a:defRPr>
            </a:lvl6pPr>
            <a:lvl7pPr marL="2971800" indent="-228600" algn="l"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800" kern="1200">
                <a:solidFill>
                  <a:schemeClr val="bg1"/>
                </a:solidFill>
                <a:latin typeface="Arial" panose="020B0604020202020204" pitchFamily="34" charset="0"/>
                <a:ea typeface="SimSun" panose="02010600030101010101" pitchFamily="2" charset="-122"/>
                <a:cs typeface="+mn-cs"/>
              </a:defRPr>
            </a:lvl7pPr>
            <a:lvl8pPr marL="3429000" indent="-228600" algn="l"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800" kern="1200">
                <a:solidFill>
                  <a:schemeClr val="bg1"/>
                </a:solidFill>
                <a:latin typeface="Arial" panose="020B0604020202020204" pitchFamily="34" charset="0"/>
                <a:ea typeface="SimSun" panose="02010600030101010101" pitchFamily="2" charset="-122"/>
                <a:cs typeface="+mn-cs"/>
              </a:defRPr>
            </a:lvl8pPr>
            <a:lvl9pPr marL="3886200" indent="-228600" algn="l"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800" kern="1200">
                <a:solidFill>
                  <a:schemeClr val="bg1"/>
                </a:solidFill>
                <a:latin typeface="Arial" panose="020B0604020202020204" pitchFamily="34" charset="0"/>
                <a:ea typeface="SimSun" panose="02010600030101010101" pitchFamily="2" charset="-122"/>
                <a:cs typeface="+mn-cs"/>
              </a:defRPr>
            </a:lvl9pPr>
          </a:lstStyle>
          <a:p>
            <a:pPr algn="ctr">
              <a:buClrTx/>
              <a:defRPr/>
            </a:pPr>
            <a:endParaRPr lang="it-IT" altLang="it-IT" sz="1800" b="1" smtClean="0">
              <a:solidFill>
                <a:srgbClr val="000000"/>
              </a:solidFill>
            </a:endParaRPr>
          </a:p>
          <a:p>
            <a:pPr algn="ctr">
              <a:buClrTx/>
              <a:defRPr/>
            </a:pPr>
            <a:r>
              <a:rPr lang="it-IT" altLang="it-IT" sz="2000" smtClean="0">
                <a:solidFill>
                  <a:srgbClr val="002060"/>
                </a:solidFill>
                <a:latin typeface="Calibri"/>
              </a:rPr>
              <a:t>Essere efficaci sul piano cognitivo è necessario ma non sufficiente</a:t>
            </a:r>
          </a:p>
          <a:p>
            <a:pPr algn="ctr">
              <a:buClrTx/>
              <a:defRPr/>
            </a:pPr>
            <a:endParaRPr lang="it-IT" altLang="it-IT" b="1" smtClean="0">
              <a:solidFill>
                <a:srgbClr val="002060"/>
              </a:solidFill>
              <a:latin typeface="Calibri"/>
            </a:endParaRPr>
          </a:p>
          <a:p>
            <a:pPr algn="ctr">
              <a:buClrTx/>
              <a:defRPr/>
            </a:pPr>
            <a:r>
              <a:rPr lang="it-IT" altLang="it-IT" sz="2000" b="1" i="1" smtClean="0">
                <a:solidFill>
                  <a:srgbClr val="002060"/>
                </a:solidFill>
                <a:latin typeface="Calibri"/>
              </a:rPr>
              <a:t>“ Incredibile: sono stato due ore a spiegargli tutto per filo e per segno, con tanto di disegnini e alla fine? Non aveva capito niente!”</a:t>
            </a:r>
          </a:p>
          <a:p>
            <a:pPr algn="ctr">
              <a:buClrTx/>
              <a:defRPr/>
            </a:pPr>
            <a:endParaRPr lang="it-IT" altLang="it-IT" sz="2000" b="1" i="1" smtClean="0">
              <a:solidFill>
                <a:srgbClr val="002060"/>
              </a:solidFill>
              <a:latin typeface="Calibri"/>
            </a:endParaRPr>
          </a:p>
          <a:p>
            <a:pPr algn="ctr">
              <a:buClrTx/>
              <a:defRPr/>
            </a:pPr>
            <a:r>
              <a:rPr lang="it-IT" altLang="it-IT" sz="2000" smtClean="0">
                <a:solidFill>
                  <a:srgbClr val="002060"/>
                </a:solidFill>
                <a:latin typeface="Calibri"/>
              </a:rPr>
              <a:t>Una persona puo' apprendere nuove informazioni solo se è emotivamente serena e sta sperimentando uno stato di sicurezza.</a:t>
            </a:r>
          </a:p>
          <a:p>
            <a:pPr algn="ctr">
              <a:buClrTx/>
              <a:defRPr/>
            </a:pPr>
            <a:endParaRPr lang="it-IT" altLang="it-IT" sz="2000" b="1" i="1" smtClean="0">
              <a:solidFill>
                <a:srgbClr val="002060"/>
              </a:solidFill>
              <a:latin typeface="Calibri"/>
            </a:endParaRPr>
          </a:p>
          <a:p>
            <a:pPr algn="ctr">
              <a:buClrTx/>
              <a:defRPr/>
            </a:pPr>
            <a:r>
              <a:rPr lang="it-IT" altLang="it-IT" sz="2000" b="1" smtClean="0">
                <a:solidFill>
                  <a:srgbClr val="002060"/>
                </a:solidFill>
                <a:latin typeface="Calibri"/>
              </a:rPr>
              <a:t>Una mente traumatizzata, cioè sovrastata dalle emozioni, è una mente che non puo' apprendere</a:t>
            </a:r>
            <a:r>
              <a:rPr lang="it-IT" altLang="it-IT" sz="1800" b="1" smtClean="0">
                <a:solidFill>
                  <a:srgbClr val="002060"/>
                </a:solidFill>
                <a:latin typeface="Calibri"/>
              </a:rPr>
              <a:t>.</a:t>
            </a:r>
            <a:endParaRPr lang="it-IT" altLang="it-IT" sz="1800" b="1" dirty="0">
              <a:solidFill>
                <a:srgbClr val="002060"/>
              </a:solidFill>
              <a:latin typeface="Calibri"/>
            </a:endParaRPr>
          </a:p>
        </p:txBody>
      </p:sp>
      <p:pic>
        <p:nvPicPr>
          <p:cNvPr id="5" name="Immagine 4"/>
          <p:cNvPicPr>
            <a:picLocks noChangeAspect="1"/>
          </p:cNvPicPr>
          <p:nvPr/>
        </p:nvPicPr>
        <p:blipFill>
          <a:blip r:embed="rId3"/>
          <a:srcRect/>
          <a:stretch>
            <a:fillRect/>
          </a:stretch>
        </p:blipFill>
        <p:spPr bwMode="auto">
          <a:xfrm>
            <a:off x="576000" y="2423885"/>
            <a:ext cx="4503414" cy="3445629"/>
          </a:xfrm>
          <a:prstGeom prst="rect">
            <a:avLst/>
          </a:prstGeom>
          <a:noFill/>
          <a:ln w="9525">
            <a:noFill/>
            <a:miter lim="800000"/>
            <a:headEnd/>
            <a:tailEnd/>
          </a:ln>
        </p:spPr>
      </p:pic>
      <p:cxnSp>
        <p:nvCxnSpPr>
          <p:cNvPr id="6" name="Connettore diritto 5"/>
          <p:cNvCxnSpPr/>
          <p:nvPr/>
        </p:nvCxnSpPr>
        <p:spPr>
          <a:xfrm>
            <a:off x="576000" y="1165099"/>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824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85119" y="281112"/>
            <a:ext cx="868583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Le</a:t>
            </a:r>
            <a:r>
              <a:rPr kumimoji="0" lang="it-IT" sz="4800" b="1" i="0" u="none" strike="noStrike" kern="1200" cap="none" spc="-15"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r>
              <a:rPr kumimoji="0" lang="it-IT" sz="4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parole</a:t>
            </a:r>
            <a:r>
              <a:rPr kumimoji="0" lang="it-IT" sz="4800" b="1" i="0" u="none" strike="noStrike" kern="1200" cap="none" spc="-15"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r>
              <a:rPr kumimoji="0" lang="it-IT" sz="4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di</a:t>
            </a:r>
            <a:r>
              <a:rPr kumimoji="0" lang="it-IT" sz="4800" b="1" i="0" u="none" strike="noStrike" kern="1200" cap="none" spc="-1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r>
              <a:rPr kumimoji="0" lang="it-IT" sz="4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“guerra”</a:t>
            </a:r>
            <a:r>
              <a:rPr kumimoji="0" lang="it-IT" sz="4800" b="1" i="0" u="none" strike="noStrike" kern="1200" cap="none" spc="-15"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r>
              <a:rPr kumimoji="0" lang="it-IT" sz="4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e</a:t>
            </a:r>
            <a:r>
              <a:rPr kumimoji="0" lang="it-IT" sz="4800" b="1" i="0" u="none" strike="noStrike" kern="1200" cap="none" spc="-15"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r>
              <a:rPr kumimoji="0" lang="it-IT" sz="4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il</a:t>
            </a:r>
            <a:r>
              <a:rPr kumimoji="0" lang="it-IT" sz="4800" b="1" i="0" u="none" strike="noStrike" kern="1200" cap="none" spc="-1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r>
              <a:rPr kumimoji="0" lang="it-IT" sz="4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“cancro”</a:t>
            </a:r>
            <a:endParaRPr kumimoji="0" lang="it-IT" sz="4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492" y="1527607"/>
            <a:ext cx="4250724" cy="3188043"/>
          </a:xfrm>
          <a:prstGeom prst="rect">
            <a:avLst/>
          </a:prstGeom>
        </p:spPr>
      </p:pic>
      <p:sp>
        <p:nvSpPr>
          <p:cNvPr id="4" name="Rettangolo 3"/>
          <p:cNvSpPr/>
          <p:nvPr/>
        </p:nvSpPr>
        <p:spPr>
          <a:xfrm>
            <a:off x="1788075" y="5131149"/>
            <a:ext cx="9279925"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In che modo questo linguaggio aggressivo influenza il paziente? </a:t>
            </a:r>
            <a:endParaRPr kumimoji="0" lang="it-IT"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Calibri" panose="020F0502020204030204"/>
                <a:ea typeface="+mn-ea"/>
                <a:cs typeface="+mn-cs"/>
              </a:rPr>
              <a:t>…..e </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la sua esperienza con il cancro? </a:t>
            </a:r>
          </a:p>
        </p:txBody>
      </p:sp>
      <p:sp>
        <p:nvSpPr>
          <p:cNvPr id="5" name="Rettangolo 4"/>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1547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710" y="579287"/>
            <a:ext cx="11276098" cy="4585871"/>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4000" b="1" i="0" u="none" strike="noStrike" kern="1200" cap="none" spc="0" normalizeH="0" baseline="0" noProof="0" dirty="0">
                <a:ln>
                  <a:noFill/>
                </a:ln>
                <a:solidFill>
                  <a:srgbClr val="01415C"/>
                </a:solidFill>
                <a:effectLst/>
                <a:uLnTx/>
                <a:uFillTx/>
                <a:latin typeface="Calibri" panose="020F0502020204030204"/>
                <a:ea typeface="+mn-ea"/>
                <a:cs typeface="+mn-cs"/>
              </a:rPr>
              <a:t>Il</a:t>
            </a:r>
            <a:r>
              <a:rPr kumimoji="0" lang="it-IT" sz="4000" b="0" i="0" u="none" strike="noStrike" kern="1200" cap="none" spc="0" normalizeH="0" baseline="0" noProof="0" dirty="0">
                <a:ln>
                  <a:noFill/>
                </a:ln>
                <a:solidFill>
                  <a:srgbClr val="01415C"/>
                </a:solidFill>
                <a:effectLst/>
                <a:uLnTx/>
                <a:uFillTx/>
                <a:latin typeface="Calibri" panose="020F0502020204030204"/>
                <a:ea typeface="+mn-ea"/>
                <a:cs typeface="+mn-cs"/>
              </a:rPr>
              <a:t> </a:t>
            </a:r>
            <a:r>
              <a:rPr kumimoji="0" lang="it-IT" sz="4000" b="1" i="0" u="none" strike="noStrike" kern="1200" cap="all" spc="0" normalizeH="0" baseline="0" noProof="0" dirty="0">
                <a:ln>
                  <a:noFill/>
                </a:ln>
                <a:solidFill>
                  <a:srgbClr val="01415C"/>
                </a:solidFill>
                <a:effectLst/>
                <a:uLnTx/>
                <a:uFillTx/>
                <a:latin typeface="Calibri" panose="020F0502020204030204"/>
                <a:ea typeface="+mn-ea"/>
                <a:cs typeface="+mn-cs"/>
              </a:rPr>
              <a:t>Tempo della </a:t>
            </a:r>
            <a:r>
              <a:rPr kumimoji="0" lang="it-IT" sz="4000" b="1" i="0" u="none" strike="noStrike" kern="1200" cap="none" spc="0" normalizeH="0" baseline="0" noProof="0" dirty="0">
                <a:ln>
                  <a:noFill/>
                </a:ln>
                <a:solidFill>
                  <a:srgbClr val="01415C"/>
                </a:solidFill>
                <a:effectLst/>
                <a:uLnTx/>
                <a:uFillTx/>
                <a:latin typeface="Calibri" panose="020F0502020204030204"/>
                <a:ea typeface="+mn-ea"/>
                <a:cs typeface="+mn-cs"/>
              </a:rPr>
              <a:t>COMUNICAZIONE E’ TEMPO DI CURA</a:t>
            </a:r>
            <a:r>
              <a:rPr kumimoji="0" lang="it-IT" sz="4000" b="0" i="0" u="none" strike="noStrike" kern="1200" cap="none" spc="0" normalizeH="0" baseline="0" noProof="0" dirty="0">
                <a:ln>
                  <a:noFill/>
                </a:ln>
                <a:solidFill>
                  <a:srgbClr val="01415C"/>
                </a:solidFill>
                <a:effectLst/>
                <a:uLnTx/>
                <a:uFillTx/>
                <a:latin typeface="Calibri" panose="020F0502020204030204"/>
                <a:ea typeface="+mn-ea"/>
                <a:cs typeface="+mn-cs"/>
              </a:rPr>
              <a:t> </a:t>
            </a:r>
            <a:r>
              <a:rPr kumimoji="0" lang="it-IT" sz="6000" b="0" i="0" u="none" strike="noStrike" kern="1200" cap="none" spc="0" normalizeH="0" baseline="0" noProof="0" dirty="0">
                <a:ln>
                  <a:noFill/>
                </a:ln>
                <a:solidFill>
                  <a:srgbClr val="01415C"/>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perchè</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…il “racconto” della propria situazione clinica è fondamentale. Per capire e per accettare!!!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4000" b="1" i="0" u="none" strike="noStrike" kern="1200" cap="none" spc="0" normalizeH="0" baseline="0" noProof="0" dirty="0" smtClean="0">
                <a:ln>
                  <a:noFill/>
                </a:ln>
                <a:solidFill>
                  <a:srgbClr val="01415C"/>
                </a:solidFill>
                <a:effectLst/>
                <a:uLnTx/>
                <a:uFillTx/>
                <a:latin typeface="Calibri" panose="020F0502020204030204"/>
                <a:ea typeface="+mn-ea"/>
                <a:cs typeface="+mn-cs"/>
              </a:rPr>
              <a:t>il </a:t>
            </a:r>
            <a:r>
              <a:rPr kumimoji="0" lang="it-IT" sz="4000" b="1" i="0" u="none" strike="noStrike" kern="1200" cap="none" spc="0" normalizeH="0" baseline="0" noProof="0" dirty="0">
                <a:ln>
                  <a:noFill/>
                </a:ln>
                <a:solidFill>
                  <a:srgbClr val="01415C"/>
                </a:solidFill>
                <a:effectLst/>
                <a:uLnTx/>
                <a:uFillTx/>
                <a:latin typeface="Calibri" panose="020F0502020204030204"/>
                <a:ea typeface="+mn-ea"/>
                <a:cs typeface="+mn-cs"/>
              </a:rPr>
              <a:t>rapporto medico/paziente deve essere di </a:t>
            </a:r>
            <a:r>
              <a:rPr kumimoji="0" lang="it-IT" sz="4000" b="1" i="0" u="none" strike="noStrike" kern="1200" cap="all" spc="0" normalizeH="0" baseline="0" noProof="0" dirty="0" smtClean="0">
                <a:ln>
                  <a:noFill/>
                </a:ln>
                <a:solidFill>
                  <a:srgbClr val="01415C"/>
                </a:solidFill>
                <a:effectLst/>
                <a:uLnTx/>
                <a:uFillTx/>
                <a:latin typeface="Calibri" panose="020F0502020204030204"/>
                <a:ea typeface="+mn-ea"/>
                <a:cs typeface="+mn-cs"/>
              </a:rPr>
              <a:t>verità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Si chiama tumore, si chiama chemioterapia, si chiama metastasi. Ma si chiama anche cura, farmaco, esame diagnostico. </a:t>
            </a:r>
            <a:endParaRPr kumimoji="0" 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4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636" y="4541531"/>
            <a:ext cx="3239655" cy="2155843"/>
          </a:xfrm>
          <a:prstGeom prst="rect">
            <a:avLst/>
          </a:prstGeom>
        </p:spPr>
      </p:pic>
      <p:sp>
        <p:nvSpPr>
          <p:cNvPr id="4" name="Rettangolo 3"/>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690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579" y="493505"/>
            <a:ext cx="4637204" cy="2438272"/>
          </a:xfrm>
          <a:prstGeom prst="rect">
            <a:avLst/>
          </a:prstGeom>
          <a:ln>
            <a:solidFill>
              <a:srgbClr val="C00000"/>
            </a:solidFill>
          </a:ln>
        </p:spPr>
      </p:pic>
      <p:sp>
        <p:nvSpPr>
          <p:cNvPr id="3" name="CasellaDiTesto 2"/>
          <p:cNvSpPr txBox="1"/>
          <p:nvPr/>
        </p:nvSpPr>
        <p:spPr>
          <a:xfrm flipH="1">
            <a:off x="3319499" y="3188281"/>
            <a:ext cx="27345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“diagnosi”</a:t>
            </a:r>
          </a:p>
        </p:txBody>
      </p:sp>
      <p:sp>
        <p:nvSpPr>
          <p:cNvPr id="4" name="Freccia bidirezionale orizzontale 3"/>
          <p:cNvSpPr/>
          <p:nvPr/>
        </p:nvSpPr>
        <p:spPr>
          <a:xfrm>
            <a:off x="4880919" y="3373395"/>
            <a:ext cx="1408670"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ttangolo 4"/>
          <p:cNvSpPr/>
          <p:nvPr/>
        </p:nvSpPr>
        <p:spPr>
          <a:xfrm>
            <a:off x="6401272" y="3234448"/>
            <a:ext cx="158408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“angoscia” </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p:cNvSpPr txBox="1"/>
          <p:nvPr/>
        </p:nvSpPr>
        <p:spPr>
          <a:xfrm flipH="1">
            <a:off x="2671374" y="4071519"/>
            <a:ext cx="27345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“chemioterapia”</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ccia bidirezionale orizzontale 6"/>
          <p:cNvSpPr/>
          <p:nvPr/>
        </p:nvSpPr>
        <p:spPr>
          <a:xfrm>
            <a:off x="4858112" y="4302351"/>
            <a:ext cx="1408670"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ttangolo 7"/>
          <p:cNvSpPr/>
          <p:nvPr/>
        </p:nvSpPr>
        <p:spPr>
          <a:xfrm>
            <a:off x="6247181" y="4071519"/>
            <a:ext cx="228216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“perdita capelli” </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ttangolo 8"/>
          <p:cNvSpPr/>
          <p:nvPr/>
        </p:nvSpPr>
        <p:spPr>
          <a:xfrm>
            <a:off x="8529344" y="4071518"/>
            <a:ext cx="16007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“parrucca” </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ttangolo 9"/>
          <p:cNvSpPr/>
          <p:nvPr/>
        </p:nvSpPr>
        <p:spPr>
          <a:xfrm>
            <a:off x="7879102" y="3234448"/>
            <a:ext cx="130048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rPr>
              <a:t>“rabbia” </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ttangolo 10"/>
          <p:cNvSpPr/>
          <p:nvPr/>
        </p:nvSpPr>
        <p:spPr>
          <a:xfrm>
            <a:off x="7578827" y="4533183"/>
            <a:ext cx="138582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rPr>
              <a:t>“vomito” </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ttangolo 11"/>
          <p:cNvSpPr/>
          <p:nvPr/>
        </p:nvSpPr>
        <p:spPr>
          <a:xfrm>
            <a:off x="1555686" y="5376797"/>
            <a:ext cx="997316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Trovare </a:t>
            </a:r>
            <a:r>
              <a:rPr kumimoji="0" lang="it-IT"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un linguaggio vero, scientifico </a:t>
            </a:r>
            <a:r>
              <a:rPr kumimoji="0" lang="it-IT" sz="2800" b="1"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e allo </a:t>
            </a:r>
            <a:r>
              <a:rPr kumimoji="0" lang="it-IT"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stesso </a:t>
            </a:r>
            <a:r>
              <a:rPr kumimoji="0" lang="it-IT" sz="2800" b="1"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tempo empatico è la sfida </a:t>
            </a:r>
            <a:r>
              <a:rPr kumimoji="0" lang="it-IT"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che spesso porta </a:t>
            </a:r>
            <a:r>
              <a:rPr kumimoji="0" lang="it-IT" sz="2800" b="1"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grandi soddisfazioni!</a:t>
            </a:r>
            <a:endParaRPr kumimoji="0" lang="it-IT"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13" name="Rettangolo 12"/>
          <p:cNvSpPr/>
          <p:nvPr/>
        </p:nvSpPr>
        <p:spPr>
          <a:xfrm>
            <a:off x="6998385" y="3549998"/>
            <a:ext cx="122995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“paura” </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ttangolo 14"/>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4099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3">
            <a:extLst>
              <a:ext uri="{FF2B5EF4-FFF2-40B4-BE49-F238E27FC236}">
                <a16:creationId xmlns:a16="http://schemas.microsoft.com/office/drawing/2014/main" id="{E8AB9D10-F33F-4353-B0DD-E20D9276405A}"/>
              </a:ext>
            </a:extLst>
          </p:cNvPr>
          <p:cNvSpPr txBox="1">
            <a:spLocks/>
          </p:cNvSpPr>
          <p:nvPr/>
        </p:nvSpPr>
        <p:spPr>
          <a:xfrm>
            <a:off x="820549" y="1989777"/>
            <a:ext cx="10789451" cy="3489960"/>
          </a:xfrm>
          <a:prstGeom prst="rect">
            <a:avLst/>
          </a:prstGeom>
        </p:spPr>
        <p:txBody>
          <a:bodyPr vert="horz" lIns="91440" tIns="45720" rIns="91440" bIns="45720" rtlCol="0" anchor="ctr"/>
          <a:lstStyle>
            <a:defPPr>
              <a:defRPr lang="it-IT"/>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it-IT" dirty="0" smtClean="0">
                <a:latin typeface="Calibri" panose="020F0502020204030204"/>
                <a:cs typeface="Arial" pitchFamily="34" charset="0"/>
              </a:rPr>
              <a:t>La comprensione degli aspetti tecnico professionali </a:t>
            </a:r>
          </a:p>
          <a:p>
            <a:pPr>
              <a:defRPr/>
            </a:pPr>
            <a:endParaRPr lang="it-IT" dirty="0" smtClean="0">
              <a:latin typeface="Calibri" panose="020F0502020204030204"/>
              <a:cs typeface="Arial" pitchFamily="34" charset="0"/>
            </a:endParaRPr>
          </a:p>
          <a:p>
            <a:pPr>
              <a:defRPr/>
            </a:pPr>
            <a:r>
              <a:rPr lang="it-IT" b="1" dirty="0" smtClean="0">
                <a:solidFill>
                  <a:srgbClr val="0070C0"/>
                </a:solidFill>
                <a:latin typeface="Calibri" panose="020F0502020204030204"/>
                <a:cs typeface="Arial" panose="020B0604020202020204" pitchFamily="34" charset="0"/>
              </a:rPr>
              <a:t>La speranza per il paziente e per la famiglia</a:t>
            </a:r>
          </a:p>
          <a:p>
            <a:pPr>
              <a:defRPr/>
            </a:pPr>
            <a:endParaRPr lang="it-IT" b="1" dirty="0" smtClean="0">
              <a:solidFill>
                <a:srgbClr val="0070C0"/>
              </a:solidFill>
              <a:latin typeface="Calibri" panose="020F0502020204030204"/>
              <a:cs typeface="Arial" panose="020B0604020202020204" pitchFamily="34" charset="0"/>
            </a:endParaRPr>
          </a:p>
          <a:p>
            <a:pPr>
              <a:lnSpc>
                <a:spcPct val="150000"/>
              </a:lnSpc>
              <a:defRPr/>
            </a:pPr>
            <a:r>
              <a:rPr lang="it-IT" dirty="0" smtClean="0">
                <a:solidFill>
                  <a:prstClr val="black"/>
                </a:solidFill>
                <a:latin typeface="Calibri" panose="020F0502020204030204"/>
                <a:cs typeface="Arial" panose="020B0604020202020204" pitchFamily="34" charset="0"/>
              </a:rPr>
              <a:t>Il rapporto di fiducia con il professionista, con la Struttura e con il Servizio sanitario </a:t>
            </a:r>
          </a:p>
          <a:p>
            <a:pPr>
              <a:buFont typeface="Arial" panose="020B0604020202020204" pitchFamily="34" charset="0"/>
              <a:buNone/>
              <a:defRPr/>
            </a:pPr>
            <a:endParaRPr lang="it-IT" dirty="0">
              <a:solidFill>
                <a:prstClr val="black"/>
              </a:solidFill>
              <a:latin typeface="Calibri" panose="020F0502020204030204"/>
            </a:endParaRPr>
          </a:p>
        </p:txBody>
      </p:sp>
      <p:sp>
        <p:nvSpPr>
          <p:cNvPr id="3" name="Titolo 2">
            <a:extLst>
              <a:ext uri="{FF2B5EF4-FFF2-40B4-BE49-F238E27FC236}">
                <a16:creationId xmlns:a16="http://schemas.microsoft.com/office/drawing/2014/main" id="{B5450A8A-D887-4F06-ADB2-18DDA11730DE}"/>
              </a:ext>
            </a:extLst>
          </p:cNvPr>
          <p:cNvSpPr txBox="1">
            <a:spLocks/>
          </p:cNvSpPr>
          <p:nvPr/>
        </p:nvSpPr>
        <p:spPr>
          <a:xfrm>
            <a:off x="576000" y="406222"/>
            <a:ext cx="11034000" cy="5963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it-IT" b="1" dirty="0" smtClean="0">
                <a:solidFill>
                  <a:srgbClr val="01415C"/>
                </a:solidFill>
                <a:latin typeface="Calibri" panose="020F0502020204030204"/>
                <a:cs typeface="Arial" pitchFamily="34" charset="0"/>
              </a:rPr>
              <a:t>Tre aspetti della comunicazione </a:t>
            </a:r>
            <a:br>
              <a:rPr lang="it-IT" b="1" dirty="0" smtClean="0">
                <a:solidFill>
                  <a:srgbClr val="01415C"/>
                </a:solidFill>
                <a:latin typeface="Calibri" panose="020F0502020204030204"/>
                <a:cs typeface="Arial" pitchFamily="34" charset="0"/>
              </a:rPr>
            </a:br>
            <a:r>
              <a:rPr lang="it-IT" b="1" dirty="0" smtClean="0">
                <a:solidFill>
                  <a:srgbClr val="01415C"/>
                </a:solidFill>
                <a:latin typeface="Calibri" panose="020F0502020204030204"/>
                <a:cs typeface="Arial" pitchFamily="34" charset="0"/>
              </a:rPr>
              <a:t>in oncologia</a:t>
            </a:r>
            <a:endParaRPr lang="it-IT" b="1" dirty="0">
              <a:solidFill>
                <a:srgbClr val="01415C"/>
              </a:solidFill>
              <a:latin typeface="Calibri" panose="020F0502020204030204"/>
              <a:cs typeface="Arial" pitchFamily="34" charset="0"/>
            </a:endParaRPr>
          </a:p>
        </p:txBody>
      </p:sp>
      <p:pic>
        <p:nvPicPr>
          <p:cNvPr id="4" name="Picture 2"/>
          <p:cNvPicPr>
            <a:picLocks noChangeAspect="1" noChangeArrowheads="1"/>
          </p:cNvPicPr>
          <p:nvPr/>
        </p:nvPicPr>
        <p:blipFill>
          <a:blip r:embed="rId2" cstate="print"/>
          <a:srcRect l="28658" t="64638" r="45788" b="14807"/>
          <a:stretch>
            <a:fillRect/>
          </a:stretch>
        </p:blipFill>
        <p:spPr bwMode="auto">
          <a:xfrm>
            <a:off x="5256650" y="4907050"/>
            <a:ext cx="3486234" cy="1577406"/>
          </a:xfrm>
          <a:prstGeom prst="rect">
            <a:avLst/>
          </a:prstGeom>
          <a:noFill/>
          <a:ln w="9525">
            <a:noFill/>
            <a:miter lim="800000"/>
            <a:headEnd/>
            <a:tailEnd/>
          </a:ln>
        </p:spPr>
      </p:pic>
      <p:cxnSp>
        <p:nvCxnSpPr>
          <p:cNvPr id="5" name="Connettore diritto 4"/>
          <p:cNvCxnSpPr/>
          <p:nvPr/>
        </p:nvCxnSpPr>
        <p:spPr>
          <a:xfrm>
            <a:off x="820549" y="1674550"/>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423525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809821"/>
          </a:xfrm>
          <a:prstGeom prst="rect">
            <a:avLst/>
          </a:prstGeom>
        </p:spPr>
      </p:pic>
      <p:sp>
        <p:nvSpPr>
          <p:cNvPr id="2" name="Rettangolo 1"/>
          <p:cNvSpPr/>
          <p:nvPr/>
        </p:nvSpPr>
        <p:spPr>
          <a:xfrm>
            <a:off x="4952999" y="573652"/>
            <a:ext cx="6574971" cy="3231654"/>
          </a:xfrm>
          <a:prstGeom prst="rect">
            <a:avLst/>
          </a:prstGeom>
        </p:spPr>
        <p:txBody>
          <a:bodyPr wrap="square">
            <a:spAutoFit/>
          </a:bodyPr>
          <a:lstStyle/>
          <a:p>
            <a:r>
              <a:rPr lang="en-GB" altLang="it-IT" sz="3600" b="1" dirty="0">
                <a:solidFill>
                  <a:srgbClr val="C00000"/>
                </a:solidFill>
              </a:rPr>
              <a:t>LA SPERANZA</a:t>
            </a:r>
          </a:p>
          <a:p>
            <a:endParaRPr lang="en-GB" altLang="it-IT" sz="2400" b="1" dirty="0">
              <a:solidFill>
                <a:srgbClr val="C00000"/>
              </a:solidFill>
            </a:endParaRPr>
          </a:p>
          <a:p>
            <a:r>
              <a:rPr lang="en-GB" altLang="it-IT" sz="2400" b="1" dirty="0">
                <a:solidFill>
                  <a:srgbClr val="C00000"/>
                </a:solidFill>
              </a:rPr>
              <a:t>FASI INIZIALI: </a:t>
            </a:r>
            <a:r>
              <a:rPr lang="en-GB" altLang="it-IT" sz="2400" b="1" dirty="0"/>
              <a:t>TEMPO LINEARE, PIU</a:t>
            </a:r>
            <a:r>
              <a:rPr lang="en-GB" altLang="en-GB" sz="2400" b="1" dirty="0"/>
              <a:t>’</a:t>
            </a:r>
            <a:r>
              <a:rPr lang="en-GB" altLang="it-IT" sz="2400" b="1" dirty="0"/>
              <a:t> COGNITIVA E SULLE CURE ATTIVE </a:t>
            </a:r>
          </a:p>
          <a:p>
            <a:endParaRPr lang="en-GB" altLang="it-IT" sz="2400" b="1" dirty="0">
              <a:solidFill>
                <a:srgbClr val="FFFFFF"/>
              </a:solidFill>
            </a:endParaRPr>
          </a:p>
          <a:p>
            <a:r>
              <a:rPr lang="en-GB" altLang="it-IT" sz="2400" b="1" dirty="0">
                <a:solidFill>
                  <a:srgbClr val="C00000"/>
                </a:solidFill>
              </a:rPr>
              <a:t>FASI AVANZATE: </a:t>
            </a:r>
            <a:r>
              <a:rPr lang="en-GB" altLang="it-IT" sz="2400" b="1" dirty="0"/>
              <a:t>TEMPO CICLICO,  PIU</a:t>
            </a:r>
            <a:r>
              <a:rPr lang="en-GB" altLang="en-GB" sz="2400" b="1" dirty="0"/>
              <a:t>’</a:t>
            </a:r>
            <a:r>
              <a:rPr lang="en-GB" altLang="it-IT" sz="2400" b="1" dirty="0"/>
              <a:t> RELAZIONALE E </a:t>
            </a:r>
          </a:p>
          <a:p>
            <a:r>
              <a:rPr lang="en-GB" altLang="it-IT" sz="2400" b="1" dirty="0"/>
              <a:t>SUL CONTROLLO DEI SINTOMI </a:t>
            </a:r>
          </a:p>
        </p:txBody>
      </p:sp>
    </p:spTree>
    <p:extLst>
      <p:ext uri="{BB962C8B-B14F-4D97-AF65-F5344CB8AC3E}">
        <p14:creationId xmlns:p14="http://schemas.microsoft.com/office/powerpoint/2010/main" val="37392190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14488" y="1593850"/>
            <a:ext cx="1376362"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p:cNvSpPr/>
          <p:nvPr/>
        </p:nvSpPr>
        <p:spPr>
          <a:xfrm>
            <a:off x="3143251" y="1593851"/>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
        <p:nvSpPr>
          <p:cNvPr id="7" name="Rettangolo 6"/>
          <p:cNvSpPr/>
          <p:nvPr/>
        </p:nvSpPr>
        <p:spPr>
          <a:xfrm>
            <a:off x="6173788" y="1593850"/>
            <a:ext cx="1376362"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ttangolo 7"/>
          <p:cNvSpPr/>
          <p:nvPr/>
        </p:nvSpPr>
        <p:spPr>
          <a:xfrm>
            <a:off x="3143251" y="3019426"/>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ttangolo 8"/>
          <p:cNvSpPr/>
          <p:nvPr/>
        </p:nvSpPr>
        <p:spPr>
          <a:xfrm>
            <a:off x="4660901" y="3019426"/>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ttangolo 10"/>
          <p:cNvSpPr/>
          <p:nvPr/>
        </p:nvSpPr>
        <p:spPr>
          <a:xfrm>
            <a:off x="3143251" y="4343400"/>
            <a:ext cx="1376363"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ttangolo 11"/>
          <p:cNvSpPr/>
          <p:nvPr/>
        </p:nvSpPr>
        <p:spPr>
          <a:xfrm>
            <a:off x="4660901" y="4343401"/>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ttangolo 12"/>
          <p:cNvSpPr/>
          <p:nvPr/>
        </p:nvSpPr>
        <p:spPr>
          <a:xfrm>
            <a:off x="6173788" y="4343400"/>
            <a:ext cx="1376362"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ttangolo 13"/>
          <p:cNvSpPr/>
          <p:nvPr/>
        </p:nvSpPr>
        <p:spPr>
          <a:xfrm>
            <a:off x="7685088" y="1593851"/>
            <a:ext cx="1376362"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ttangolo 14"/>
          <p:cNvSpPr/>
          <p:nvPr/>
        </p:nvSpPr>
        <p:spPr>
          <a:xfrm>
            <a:off x="9197976" y="1570039"/>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ttangolo 15"/>
          <p:cNvSpPr/>
          <p:nvPr/>
        </p:nvSpPr>
        <p:spPr>
          <a:xfrm>
            <a:off x="7685088" y="3019426"/>
            <a:ext cx="1376362"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ttangolo 16"/>
          <p:cNvSpPr/>
          <p:nvPr/>
        </p:nvSpPr>
        <p:spPr>
          <a:xfrm>
            <a:off x="9197976" y="2995614"/>
            <a:ext cx="1376363"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ttangolo 17"/>
          <p:cNvSpPr/>
          <p:nvPr/>
        </p:nvSpPr>
        <p:spPr>
          <a:xfrm>
            <a:off x="7685088" y="4343401"/>
            <a:ext cx="1376362"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ttangolo 19"/>
          <p:cNvSpPr/>
          <p:nvPr/>
        </p:nvSpPr>
        <p:spPr>
          <a:xfrm>
            <a:off x="1614488" y="3019425"/>
            <a:ext cx="1376362"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ttangolo 20"/>
          <p:cNvSpPr/>
          <p:nvPr/>
        </p:nvSpPr>
        <p:spPr>
          <a:xfrm>
            <a:off x="1614488" y="4343401"/>
            <a:ext cx="1376362"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63" name="CasellaDiTesto 23"/>
          <p:cNvSpPr txBox="1">
            <a:spLocks noChangeArrowheads="1"/>
          </p:cNvSpPr>
          <p:nvPr/>
        </p:nvSpPr>
        <p:spPr bwMode="auto">
          <a:xfrm>
            <a:off x="1901826" y="15589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w Cen MT Condensed Extra Bold" pitchFamily="34" charset="0"/>
                <a:ea typeface="+mn-ea"/>
                <a:cs typeface="+mn-cs"/>
              </a:rPr>
              <a:t>1863</a:t>
            </a:r>
          </a:p>
        </p:txBody>
      </p:sp>
      <p:sp>
        <p:nvSpPr>
          <p:cNvPr id="6164" name="CasellaDiTesto 23"/>
          <p:cNvSpPr txBox="1">
            <a:spLocks noChangeArrowheads="1"/>
          </p:cNvSpPr>
          <p:nvPr/>
        </p:nvSpPr>
        <p:spPr bwMode="auto">
          <a:xfrm>
            <a:off x="1577976" y="2025185"/>
            <a:ext cx="14843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Calibri" panose="020F0502020204030204"/>
                <a:ea typeface="+mn-ea"/>
                <a:cs typeface="+mn-cs"/>
              </a:rPr>
              <a:t>Virchow – Description of immune infiltrates in tumors </a:t>
            </a:r>
          </a:p>
        </p:txBody>
      </p:sp>
      <p:sp>
        <p:nvSpPr>
          <p:cNvPr id="6165" name="CasellaDiTesto 23"/>
          <p:cNvSpPr txBox="1">
            <a:spLocks noChangeArrowheads="1"/>
          </p:cNvSpPr>
          <p:nvPr/>
        </p:nvSpPr>
        <p:spPr bwMode="auto">
          <a:xfrm>
            <a:off x="3413126" y="15589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1898</a:t>
            </a:r>
          </a:p>
        </p:txBody>
      </p:sp>
      <p:sp>
        <p:nvSpPr>
          <p:cNvPr id="6166" name="CasellaDiTesto 25"/>
          <p:cNvSpPr txBox="1">
            <a:spLocks noChangeArrowheads="1"/>
          </p:cNvSpPr>
          <p:nvPr/>
        </p:nvSpPr>
        <p:spPr bwMode="auto">
          <a:xfrm>
            <a:off x="3092451" y="2025185"/>
            <a:ext cx="14843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Calibri" panose="020F0502020204030204"/>
                <a:ea typeface="+mn-ea"/>
                <a:cs typeface="+mn-cs"/>
              </a:rPr>
              <a:t>Coley</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 -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Bacterial products to treatment tumors</a:t>
            </a:r>
          </a:p>
        </p:txBody>
      </p:sp>
      <p:sp>
        <p:nvSpPr>
          <p:cNvPr id="6167" name="CasellaDiTesto 23"/>
          <p:cNvSpPr txBox="1">
            <a:spLocks noChangeArrowheads="1"/>
          </p:cNvSpPr>
          <p:nvPr/>
        </p:nvSpPr>
        <p:spPr bwMode="auto">
          <a:xfrm>
            <a:off x="6478589" y="15589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1957</a:t>
            </a:r>
          </a:p>
        </p:txBody>
      </p:sp>
      <p:sp>
        <p:nvSpPr>
          <p:cNvPr id="6168" name="CasellaDiTesto 27"/>
          <p:cNvSpPr txBox="1">
            <a:spLocks noChangeArrowheads="1"/>
          </p:cNvSpPr>
          <p:nvPr/>
        </p:nvSpPr>
        <p:spPr bwMode="auto">
          <a:xfrm>
            <a:off x="6072189" y="1998197"/>
            <a:ext cx="16478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Burnet - Hypothesis of ‘</a:t>
            </a:r>
            <a:r>
              <a:rPr kumimoji="0" lang="en-US" alt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immunosurveillance</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Allogenic BM transplant</a:t>
            </a:r>
          </a:p>
        </p:txBody>
      </p:sp>
      <p:sp>
        <p:nvSpPr>
          <p:cNvPr id="6169" name="CasellaDiTesto 23"/>
          <p:cNvSpPr txBox="1">
            <a:spLocks noChangeArrowheads="1"/>
          </p:cNvSpPr>
          <p:nvPr/>
        </p:nvSpPr>
        <p:spPr bwMode="auto">
          <a:xfrm>
            <a:off x="7972426" y="15589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1973</a:t>
            </a:r>
          </a:p>
        </p:txBody>
      </p:sp>
      <p:sp>
        <p:nvSpPr>
          <p:cNvPr id="6170" name="CasellaDiTesto 29"/>
          <p:cNvSpPr txBox="1">
            <a:spLocks noChangeArrowheads="1"/>
          </p:cNvSpPr>
          <p:nvPr/>
        </p:nvSpPr>
        <p:spPr bwMode="auto">
          <a:xfrm>
            <a:off x="7667626" y="1998197"/>
            <a:ext cx="1484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alibri" panose="020F0502020204030204"/>
                <a:ea typeface="+mn-ea"/>
                <a:cs typeface="+mn-cs"/>
              </a:rPr>
              <a:t>Steinman - Discovery of dendritic cell</a:t>
            </a:r>
          </a:p>
        </p:txBody>
      </p:sp>
      <p:sp>
        <p:nvSpPr>
          <p:cNvPr id="6171" name="CasellaDiTesto 23"/>
          <p:cNvSpPr txBox="1">
            <a:spLocks noChangeArrowheads="1"/>
          </p:cNvSpPr>
          <p:nvPr/>
        </p:nvSpPr>
        <p:spPr bwMode="auto">
          <a:xfrm>
            <a:off x="9496426" y="15589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1974</a:t>
            </a:r>
          </a:p>
        </p:txBody>
      </p:sp>
      <p:sp>
        <p:nvSpPr>
          <p:cNvPr id="6172" name="CasellaDiTesto 31"/>
          <p:cNvSpPr txBox="1">
            <a:spLocks noChangeArrowheads="1"/>
          </p:cNvSpPr>
          <p:nvPr/>
        </p:nvSpPr>
        <p:spPr bwMode="auto">
          <a:xfrm>
            <a:off x="9047164" y="1998197"/>
            <a:ext cx="17224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alibri" panose="020F0502020204030204"/>
                <a:ea typeface="+mn-ea"/>
                <a:cs typeface="+mn-cs"/>
              </a:rPr>
              <a:t>Zinkernagel, Doherty - MHC-I-restricted CD8</a:t>
            </a:r>
            <a:r>
              <a:rPr kumimoji="0" lang="en-US" altLang="en-US" sz="1200" b="0" i="0" u="none" strike="noStrike" kern="1200" cap="none" spc="0" normalizeH="0" baseline="30000" noProof="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alibri" panose="020F0502020204030204"/>
                <a:ea typeface="+mn-ea"/>
                <a:cs typeface="+mn-cs"/>
              </a:rPr>
              <a:t> T-cell recognition</a:t>
            </a:r>
          </a:p>
        </p:txBody>
      </p:sp>
      <p:sp>
        <p:nvSpPr>
          <p:cNvPr id="6173" name="CasellaDiTesto 23"/>
          <p:cNvSpPr txBox="1">
            <a:spLocks noChangeArrowheads="1"/>
          </p:cNvSpPr>
          <p:nvPr/>
        </p:nvSpPr>
        <p:spPr bwMode="auto">
          <a:xfrm>
            <a:off x="1901826" y="29813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1976</a:t>
            </a:r>
          </a:p>
        </p:txBody>
      </p:sp>
      <p:sp>
        <p:nvSpPr>
          <p:cNvPr id="6174" name="CasellaDiTesto 33"/>
          <p:cNvSpPr txBox="1">
            <a:spLocks noChangeArrowheads="1"/>
          </p:cNvSpPr>
          <p:nvPr/>
        </p:nvSpPr>
        <p:spPr bwMode="auto">
          <a:xfrm>
            <a:off x="1568078" y="3382299"/>
            <a:ext cx="1484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Tw Cen MT Condensed Extra Bold" pitchFamily="34" charset="0"/>
                <a:ea typeface="+mn-ea"/>
                <a:cs typeface="+mn-cs"/>
              </a:rPr>
              <a:t>Bevan - </a:t>
            </a:r>
            <a:r>
              <a:rPr kumimoji="0" lang="en-US" altLang="en-US" sz="1200" b="0" i="0" u="none" strike="noStrike" kern="1200" cap="none" spc="0" normalizeH="0" baseline="0" noProof="0" dirty="0" err="1">
                <a:ln>
                  <a:noFill/>
                </a:ln>
                <a:solidFill>
                  <a:prstClr val="white"/>
                </a:solidFill>
                <a:effectLst/>
                <a:uLnTx/>
                <a:uFillTx/>
                <a:latin typeface="Tw Cen MT Condensed Extra Bold" pitchFamily="34" charset="0"/>
                <a:ea typeface="+mn-ea"/>
                <a:cs typeface="+mn-cs"/>
              </a:rPr>
              <a:t>Crosspresentation</a:t>
            </a:r>
            <a:r>
              <a:rPr kumimoji="0" lang="en-US" altLang="en-US" sz="1200" b="0" i="0" u="none" strike="noStrike" kern="1200" cap="none" spc="0" normalizeH="0" baseline="0" noProof="0" dirty="0">
                <a:ln>
                  <a:noFill/>
                </a:ln>
                <a:solidFill>
                  <a:prstClr val="white"/>
                </a:solidFill>
                <a:effectLst/>
                <a:uLnTx/>
                <a:uFillTx/>
                <a:latin typeface="Tw Cen MT Condensed Extra Bold" pitchFamily="34" charset="0"/>
                <a:ea typeface="+mn-ea"/>
                <a:cs typeface="+mn-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Tw Cen MT Condensed Extra Bold" pitchFamily="34" charset="0"/>
                <a:ea typeface="+mn-ea"/>
                <a:cs typeface="+mn-cs"/>
              </a:rPr>
              <a:t>BCG in bladder cancer</a:t>
            </a:r>
          </a:p>
        </p:txBody>
      </p:sp>
      <p:sp>
        <p:nvSpPr>
          <p:cNvPr id="35" name="CasellaDiTesto 23"/>
          <p:cNvSpPr txBox="1">
            <a:spLocks noChangeArrowheads="1"/>
          </p:cNvSpPr>
          <p:nvPr/>
        </p:nvSpPr>
        <p:spPr bwMode="auto">
          <a:xfrm>
            <a:off x="2355901" y="527270"/>
            <a:ext cx="7743723" cy="584775"/>
          </a:xfrm>
          <a:prstGeom prst="rect">
            <a:avLst/>
          </a:prstGeom>
          <a:noFill/>
          <a:ln>
            <a:noFill/>
          </a:ln>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all" spc="0" normalizeH="0" baseline="0" noProof="0" dirty="0">
                <a:ln>
                  <a:noFill/>
                </a:ln>
                <a:solidFill>
                  <a:srgbClr val="006666"/>
                </a:solidFill>
                <a:effectLst/>
                <a:uLnTx/>
                <a:uFillTx/>
                <a:latin typeface="Calibri" panose="020F0502020204030204"/>
                <a:ea typeface="+mn-ea"/>
                <a:cs typeface="Arial" pitchFamily="34" charset="0"/>
              </a:rPr>
              <a:t>The history of cancer immunotherapy</a:t>
            </a:r>
          </a:p>
        </p:txBody>
      </p:sp>
      <p:sp>
        <p:nvSpPr>
          <p:cNvPr id="6176" name="CasellaDiTesto 23"/>
          <p:cNvSpPr txBox="1">
            <a:spLocks noChangeArrowheads="1"/>
          </p:cNvSpPr>
          <p:nvPr/>
        </p:nvSpPr>
        <p:spPr bwMode="auto">
          <a:xfrm>
            <a:off x="3413126" y="29813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w Cen MT Condensed Extra Bold" pitchFamily="34" charset="0"/>
                <a:ea typeface="+mn-ea"/>
                <a:cs typeface="+mn-cs"/>
              </a:rPr>
              <a:t>1983</a:t>
            </a:r>
          </a:p>
        </p:txBody>
      </p:sp>
      <p:sp>
        <p:nvSpPr>
          <p:cNvPr id="6177" name="CasellaDiTesto 36"/>
          <p:cNvSpPr txBox="1">
            <a:spLocks noChangeArrowheads="1"/>
          </p:cNvSpPr>
          <p:nvPr/>
        </p:nvSpPr>
        <p:spPr bwMode="auto">
          <a:xfrm>
            <a:off x="3100388" y="3519489"/>
            <a:ext cx="14843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First study with IL-2</a:t>
            </a:r>
          </a:p>
        </p:txBody>
      </p:sp>
      <p:sp>
        <p:nvSpPr>
          <p:cNvPr id="6178" name="CasellaDiTesto 23"/>
          <p:cNvSpPr txBox="1">
            <a:spLocks noChangeArrowheads="1"/>
          </p:cNvSpPr>
          <p:nvPr/>
        </p:nvSpPr>
        <p:spPr bwMode="auto">
          <a:xfrm>
            <a:off x="4930776" y="29813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1985</a:t>
            </a:r>
          </a:p>
        </p:txBody>
      </p:sp>
      <p:sp>
        <p:nvSpPr>
          <p:cNvPr id="6179" name="CasellaDiTesto 38"/>
          <p:cNvSpPr txBox="1">
            <a:spLocks noChangeArrowheads="1"/>
          </p:cNvSpPr>
          <p:nvPr/>
        </p:nvSpPr>
        <p:spPr bwMode="auto">
          <a:xfrm>
            <a:off x="4621213" y="3519488"/>
            <a:ext cx="1484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alibri" panose="020F0502020204030204"/>
                <a:ea typeface="+mn-ea"/>
                <a:cs typeface="+mn-cs"/>
              </a:rPr>
              <a:t>IFN-α and adoptive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alibri" panose="020F0502020204030204"/>
                <a:ea typeface="+mn-ea"/>
                <a:cs typeface="+mn-cs"/>
              </a:rPr>
              <a:t>T-cell transfer in melanoma </a:t>
            </a:r>
          </a:p>
        </p:txBody>
      </p:sp>
      <p:grpSp>
        <p:nvGrpSpPr>
          <p:cNvPr id="3" name="Gruppo 2"/>
          <p:cNvGrpSpPr/>
          <p:nvPr/>
        </p:nvGrpSpPr>
        <p:grpSpPr>
          <a:xfrm>
            <a:off x="6135688" y="2981326"/>
            <a:ext cx="1484312" cy="1190625"/>
            <a:chOff x="6135688" y="2981326"/>
            <a:chExt cx="1484312" cy="1190625"/>
          </a:xfrm>
        </p:grpSpPr>
        <p:sp>
          <p:nvSpPr>
            <p:cNvPr id="10" name="Rettangolo 9"/>
            <p:cNvSpPr/>
            <p:nvPr/>
          </p:nvSpPr>
          <p:spPr>
            <a:xfrm>
              <a:off x="6173788" y="3019426"/>
              <a:ext cx="1376362" cy="1152525"/>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80" name="CasellaDiTesto 23"/>
            <p:cNvSpPr txBox="1">
              <a:spLocks noChangeArrowheads="1"/>
            </p:cNvSpPr>
            <p:nvPr/>
          </p:nvSpPr>
          <p:spPr bwMode="auto">
            <a:xfrm>
              <a:off x="6478589" y="29813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w Cen MT Condensed Extra Bold" pitchFamily="34" charset="0"/>
                  <a:ea typeface="+mn-ea"/>
                  <a:cs typeface="+mn-cs"/>
                </a:rPr>
                <a:t>1991</a:t>
              </a:r>
            </a:p>
          </p:txBody>
        </p:sp>
        <p:sp>
          <p:nvSpPr>
            <p:cNvPr id="6181" name="CasellaDiTesto 40"/>
            <p:cNvSpPr txBox="1">
              <a:spLocks noChangeArrowheads="1"/>
            </p:cNvSpPr>
            <p:nvPr/>
          </p:nvSpPr>
          <p:spPr bwMode="auto">
            <a:xfrm>
              <a:off x="6135688" y="3519488"/>
              <a:ext cx="1484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Rosenberg, Boon - Tumor-associated antigens</a:t>
              </a:r>
            </a:p>
          </p:txBody>
        </p:sp>
      </p:grpSp>
      <p:sp>
        <p:nvSpPr>
          <p:cNvPr id="6182" name="CasellaDiTesto 23"/>
          <p:cNvSpPr txBox="1">
            <a:spLocks noChangeArrowheads="1"/>
          </p:cNvSpPr>
          <p:nvPr/>
        </p:nvSpPr>
        <p:spPr bwMode="auto">
          <a:xfrm>
            <a:off x="7972426" y="29813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1992</a:t>
            </a:r>
          </a:p>
        </p:txBody>
      </p:sp>
      <p:sp>
        <p:nvSpPr>
          <p:cNvPr id="6183" name="CasellaDiTesto 42"/>
          <p:cNvSpPr txBox="1">
            <a:spLocks noChangeArrowheads="1"/>
          </p:cNvSpPr>
          <p:nvPr/>
        </p:nvSpPr>
        <p:spPr bwMode="auto">
          <a:xfrm>
            <a:off x="7637463" y="3519489"/>
            <a:ext cx="1484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alibri" panose="020F0502020204030204"/>
                <a:ea typeface="+mn-ea"/>
                <a:cs typeface="+mn-cs"/>
              </a:rPr>
              <a:t>Limb perfusion with TNF in melanoma and sarcoma</a:t>
            </a:r>
          </a:p>
        </p:txBody>
      </p:sp>
      <p:sp>
        <p:nvSpPr>
          <p:cNvPr id="6184" name="CasellaDiTesto 23"/>
          <p:cNvSpPr txBox="1">
            <a:spLocks noChangeArrowheads="1"/>
          </p:cNvSpPr>
          <p:nvPr/>
        </p:nvSpPr>
        <p:spPr bwMode="auto">
          <a:xfrm>
            <a:off x="9496426" y="29813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1995</a:t>
            </a:r>
          </a:p>
        </p:txBody>
      </p:sp>
      <p:sp>
        <p:nvSpPr>
          <p:cNvPr id="6185" name="CasellaDiTesto 44"/>
          <p:cNvSpPr txBox="1">
            <a:spLocks noChangeArrowheads="1"/>
          </p:cNvSpPr>
          <p:nvPr/>
        </p:nvSpPr>
        <p:spPr bwMode="auto">
          <a:xfrm>
            <a:off x="9164638" y="3519488"/>
            <a:ext cx="1484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Sakaguchi</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Rediscovery of regulatory T cell</a:t>
            </a:r>
          </a:p>
        </p:txBody>
      </p:sp>
      <p:sp>
        <p:nvSpPr>
          <p:cNvPr id="6186" name="CasellaDiTesto 23"/>
          <p:cNvSpPr txBox="1">
            <a:spLocks noChangeArrowheads="1"/>
          </p:cNvSpPr>
          <p:nvPr/>
        </p:nvSpPr>
        <p:spPr bwMode="auto">
          <a:xfrm>
            <a:off x="1901826" y="43195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w Cen MT Condensed Extra Bold" pitchFamily="34" charset="0"/>
                <a:ea typeface="+mn-ea"/>
                <a:cs typeface="+mn-cs"/>
              </a:rPr>
              <a:t>1996</a:t>
            </a:r>
          </a:p>
        </p:txBody>
      </p:sp>
      <p:sp>
        <p:nvSpPr>
          <p:cNvPr id="6187" name="CasellaDiTesto 46"/>
          <p:cNvSpPr txBox="1">
            <a:spLocks noChangeArrowheads="1"/>
          </p:cNvSpPr>
          <p:nvPr/>
        </p:nvSpPr>
        <p:spPr bwMode="auto">
          <a:xfrm>
            <a:off x="1608138" y="4740276"/>
            <a:ext cx="148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Immunological function of Toll-like receptors</a:t>
            </a:r>
          </a:p>
        </p:txBody>
      </p:sp>
      <p:sp>
        <p:nvSpPr>
          <p:cNvPr id="6188" name="CasellaDiTesto 23"/>
          <p:cNvSpPr txBox="1">
            <a:spLocks noChangeArrowheads="1"/>
          </p:cNvSpPr>
          <p:nvPr/>
        </p:nvSpPr>
        <p:spPr bwMode="auto">
          <a:xfrm>
            <a:off x="3413126" y="43195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2002</a:t>
            </a:r>
          </a:p>
        </p:txBody>
      </p:sp>
      <p:sp>
        <p:nvSpPr>
          <p:cNvPr id="6189" name="CasellaDiTesto 50"/>
          <p:cNvSpPr txBox="1">
            <a:spLocks noChangeArrowheads="1"/>
          </p:cNvSpPr>
          <p:nvPr/>
        </p:nvSpPr>
        <p:spPr bwMode="auto">
          <a:xfrm>
            <a:off x="3059113" y="4752976"/>
            <a:ext cx="15541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Non-</a:t>
            </a:r>
            <a:r>
              <a:rPr kumimoji="0" lang="en-US" alt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myeloablative</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 chemotherapies and adoptive T cell transfer</a:t>
            </a:r>
          </a:p>
        </p:txBody>
      </p:sp>
      <p:sp>
        <p:nvSpPr>
          <p:cNvPr id="6190" name="CasellaDiTesto 23"/>
          <p:cNvSpPr txBox="1">
            <a:spLocks noChangeArrowheads="1"/>
          </p:cNvSpPr>
          <p:nvPr/>
        </p:nvSpPr>
        <p:spPr bwMode="auto">
          <a:xfrm>
            <a:off x="4930776" y="43195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2008</a:t>
            </a:r>
          </a:p>
        </p:txBody>
      </p:sp>
      <p:sp>
        <p:nvSpPr>
          <p:cNvPr id="6191" name="CasellaDiTesto 52"/>
          <p:cNvSpPr txBox="1">
            <a:spLocks noChangeArrowheads="1"/>
          </p:cNvSpPr>
          <p:nvPr/>
        </p:nvSpPr>
        <p:spPr bwMode="auto">
          <a:xfrm>
            <a:off x="4621213" y="4752976"/>
            <a:ext cx="1484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alibri" panose="020F0502020204030204"/>
                <a:ea typeface="+mn-ea"/>
                <a:cs typeface="+mn-cs"/>
              </a:rPr>
              <a:t>Imiquimod to treat vulval intraepithelial neoplasia</a:t>
            </a:r>
          </a:p>
        </p:txBody>
      </p:sp>
      <p:sp>
        <p:nvSpPr>
          <p:cNvPr id="6192" name="CasellaDiTesto 23"/>
          <p:cNvSpPr txBox="1">
            <a:spLocks noChangeArrowheads="1"/>
          </p:cNvSpPr>
          <p:nvPr/>
        </p:nvSpPr>
        <p:spPr bwMode="auto">
          <a:xfrm>
            <a:off x="6478589" y="43195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2009</a:t>
            </a:r>
          </a:p>
        </p:txBody>
      </p:sp>
      <p:sp>
        <p:nvSpPr>
          <p:cNvPr id="6193" name="CasellaDiTesto 54"/>
          <p:cNvSpPr txBox="1">
            <a:spLocks noChangeArrowheads="1"/>
          </p:cNvSpPr>
          <p:nvPr/>
        </p:nvSpPr>
        <p:spPr bwMode="auto">
          <a:xfrm>
            <a:off x="6135688" y="4752976"/>
            <a:ext cx="1484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alibri" panose="020F0502020204030204"/>
                <a:ea typeface="+mn-ea"/>
                <a:cs typeface="+mn-cs"/>
              </a:rPr>
              <a:t>HPV vaccination in vulval intraepithelial neoplasia</a:t>
            </a:r>
          </a:p>
        </p:txBody>
      </p:sp>
      <p:sp>
        <p:nvSpPr>
          <p:cNvPr id="6194" name="CasellaDiTesto 23"/>
          <p:cNvSpPr txBox="1">
            <a:spLocks noChangeArrowheads="1"/>
          </p:cNvSpPr>
          <p:nvPr/>
        </p:nvSpPr>
        <p:spPr bwMode="auto">
          <a:xfrm>
            <a:off x="7972426" y="43195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2010</a:t>
            </a:r>
          </a:p>
        </p:txBody>
      </p:sp>
      <p:sp>
        <p:nvSpPr>
          <p:cNvPr id="6195" name="CasellaDiTesto 56"/>
          <p:cNvSpPr txBox="1">
            <a:spLocks noChangeArrowheads="1"/>
          </p:cNvSpPr>
          <p:nvPr/>
        </p:nvSpPr>
        <p:spPr bwMode="auto">
          <a:xfrm>
            <a:off x="7646988" y="4752976"/>
            <a:ext cx="14843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white"/>
                </a:solidFill>
                <a:effectLst/>
                <a:uLnTx/>
                <a:uFillTx/>
                <a:latin typeface="Calibri" panose="020F0502020204030204"/>
                <a:ea typeface="+mn-ea"/>
                <a:cs typeface="+mn-cs"/>
              </a:rPr>
              <a:t>FDA approval of </a:t>
            </a:r>
            <a:r>
              <a:rPr kumimoji="0" lang="en-US" alt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Sipuleucel</a:t>
            </a:r>
            <a:r>
              <a:rPr kumimoji="0" lang="en-US" altLang="en-US" sz="1100" b="0" i="0" u="none" strike="noStrike" kern="1200" cap="none" spc="0" normalizeH="0" baseline="0" noProof="0" dirty="0">
                <a:ln>
                  <a:noFill/>
                </a:ln>
                <a:solidFill>
                  <a:prstClr val="white"/>
                </a:solidFill>
                <a:effectLst/>
                <a:uLnTx/>
                <a:uFillTx/>
                <a:latin typeface="Calibri" panose="020F0502020204030204"/>
                <a:ea typeface="+mn-ea"/>
                <a:cs typeface="+mn-cs"/>
              </a:rPr>
              <a:t> in prostate cancer, Ipilimumab in </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melanoma</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uppo 4"/>
          <p:cNvGrpSpPr/>
          <p:nvPr/>
        </p:nvGrpSpPr>
        <p:grpSpPr>
          <a:xfrm>
            <a:off x="9093201" y="4319589"/>
            <a:ext cx="1484313" cy="1150937"/>
            <a:chOff x="9093201" y="4319589"/>
            <a:chExt cx="1484313" cy="1150937"/>
          </a:xfrm>
        </p:grpSpPr>
        <p:sp>
          <p:nvSpPr>
            <p:cNvPr id="22" name="Rettangolo 21"/>
            <p:cNvSpPr/>
            <p:nvPr/>
          </p:nvSpPr>
          <p:spPr>
            <a:xfrm>
              <a:off x="9197976" y="4319589"/>
              <a:ext cx="1376363" cy="1150937"/>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96" name="CasellaDiTesto 23"/>
            <p:cNvSpPr txBox="1">
              <a:spLocks noChangeArrowheads="1"/>
            </p:cNvSpPr>
            <p:nvPr/>
          </p:nvSpPr>
          <p:spPr bwMode="auto">
            <a:xfrm>
              <a:off x="9496426" y="4319589"/>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2014</a:t>
              </a:r>
            </a:p>
          </p:txBody>
        </p:sp>
        <p:sp>
          <p:nvSpPr>
            <p:cNvPr id="6197" name="CasellaDiTesto 62"/>
            <p:cNvSpPr txBox="1">
              <a:spLocks noChangeArrowheads="1"/>
            </p:cNvSpPr>
            <p:nvPr/>
          </p:nvSpPr>
          <p:spPr bwMode="auto">
            <a:xfrm>
              <a:off x="9093201" y="4773613"/>
              <a:ext cx="148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FDA approval of </a:t>
              </a:r>
              <a:r>
                <a:rPr kumimoji="0" lang="en-US" alt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Nivolumab</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 in melanoma</a:t>
              </a:r>
            </a:p>
          </p:txBody>
        </p:sp>
      </p:grpSp>
      <p:sp>
        <p:nvSpPr>
          <p:cNvPr id="58" name="Rettangolo 57"/>
          <p:cNvSpPr/>
          <p:nvPr/>
        </p:nvSpPr>
        <p:spPr>
          <a:xfrm>
            <a:off x="4660901" y="1593850"/>
            <a:ext cx="1376363" cy="1150938"/>
          </a:xfrm>
          <a:prstGeom prst="rect">
            <a:avLst/>
          </a:prstGeom>
          <a:solidFill>
            <a:srgbClr val="EA2D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99" name="CasellaDiTesto 23"/>
          <p:cNvSpPr txBox="1">
            <a:spLocks noChangeArrowheads="1"/>
          </p:cNvSpPr>
          <p:nvPr/>
        </p:nvSpPr>
        <p:spPr bwMode="auto">
          <a:xfrm>
            <a:off x="4930776" y="155892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w Cen MT Condensed Extra Bold" pitchFamily="34" charset="0"/>
                <a:ea typeface="+mn-ea"/>
                <a:cs typeface="+mn-cs"/>
              </a:rPr>
              <a:t>1908</a:t>
            </a:r>
          </a:p>
        </p:txBody>
      </p:sp>
      <p:sp>
        <p:nvSpPr>
          <p:cNvPr id="6200" name="CasellaDiTesto 27"/>
          <p:cNvSpPr txBox="1">
            <a:spLocks noChangeArrowheads="1"/>
          </p:cNvSpPr>
          <p:nvPr/>
        </p:nvSpPr>
        <p:spPr bwMode="auto">
          <a:xfrm>
            <a:off x="4545013" y="2026772"/>
            <a:ext cx="16827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Calibri" panose="020F0502020204030204"/>
                <a:ea typeface="+mn-ea"/>
                <a:cs typeface="+mn-cs"/>
              </a:rPr>
              <a:t>Ehrlich - Propose a host protective role of immunity against cancer</a:t>
            </a:r>
          </a:p>
        </p:txBody>
      </p:sp>
      <p:sp>
        <p:nvSpPr>
          <p:cNvPr id="57" name="Rectangle 4"/>
          <p:cNvSpPr>
            <a:spLocks noChangeArrowheads="1"/>
          </p:cNvSpPr>
          <p:nvPr/>
        </p:nvSpPr>
        <p:spPr bwMode="auto">
          <a:xfrm>
            <a:off x="6383339" y="6538914"/>
            <a:ext cx="4378325" cy="307975"/>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ts val="500"/>
              </a:spcBef>
              <a:spcAft>
                <a:spcPts val="500"/>
              </a:spcAft>
              <a:buClrTx/>
              <a:buSzTx/>
              <a:buFont typeface="Arial" pitchFamily="34" charset="0"/>
              <a:buNone/>
              <a:tabLst/>
              <a:defRPr/>
            </a:pPr>
            <a:r>
              <a:rPr kumimoji="0" lang="it-IT" altLang="it-IT" sz="1400" b="1" i="1" u="none" strike="noStrike" kern="1200" cap="none" spc="0" normalizeH="0" baseline="0" noProof="0" dirty="0" err="1">
                <a:ln>
                  <a:noFill/>
                </a:ln>
                <a:solidFill>
                  <a:prstClr val="black"/>
                </a:solidFill>
                <a:effectLst/>
                <a:uLnTx/>
                <a:uFillTx/>
                <a:latin typeface="Calibri" panose="020F0502020204030204"/>
                <a:ea typeface="+mn-ea"/>
                <a:cs typeface="+mn-cs"/>
              </a:rPr>
              <a:t>Inspired</a:t>
            </a:r>
            <a:r>
              <a:rPr kumimoji="0" lang="it-IT" altLang="it-IT" sz="1400" b="1" i="1" u="none" strike="noStrike" kern="1200" cap="none" spc="0" normalizeH="0" baseline="0" noProof="0" dirty="0">
                <a:ln>
                  <a:noFill/>
                </a:ln>
                <a:solidFill>
                  <a:prstClr val="black"/>
                </a:solidFill>
                <a:effectLst/>
                <a:uLnTx/>
                <a:uFillTx/>
                <a:latin typeface="Calibri" panose="020F0502020204030204"/>
                <a:ea typeface="+mn-ea"/>
                <a:cs typeface="+mn-cs"/>
              </a:rPr>
              <a:t> by On </a:t>
            </a:r>
            <a:r>
              <a:rPr kumimoji="0" lang="it-IT" altLang="it-IT" sz="1400" b="1" i="1" u="none" strike="noStrike" kern="1200" cap="none" spc="0" normalizeH="0" baseline="0" noProof="0" dirty="0" err="1">
                <a:ln>
                  <a:noFill/>
                </a:ln>
                <a:solidFill>
                  <a:prstClr val="black"/>
                </a:solidFill>
                <a:effectLst/>
                <a:uLnTx/>
                <a:uFillTx/>
                <a:latin typeface="Calibri" panose="020F0502020204030204"/>
                <a:ea typeface="+mn-ea"/>
                <a:cs typeface="+mn-cs"/>
              </a:rPr>
              <a:t>Kawara</a:t>
            </a:r>
            <a:r>
              <a:rPr kumimoji="0" lang="it-IT" altLang="it-IT" sz="1400" b="1" i="1" u="none" strike="noStrike" kern="1200" cap="none" spc="0" normalizeH="0" baseline="0" noProof="0" dirty="0">
                <a:ln>
                  <a:noFill/>
                </a:ln>
                <a:solidFill>
                  <a:prstClr val="black"/>
                </a:solidFill>
                <a:effectLst/>
                <a:uLnTx/>
                <a:uFillTx/>
                <a:latin typeface="Calibri" panose="020F0502020204030204"/>
                <a:ea typeface="+mn-ea"/>
                <a:cs typeface="+mn-cs"/>
              </a:rPr>
              <a:t>, Guggenheim </a:t>
            </a:r>
            <a:r>
              <a:rPr kumimoji="0" lang="it-IT" altLang="it-IT" sz="1400" b="1" i="1" u="none" strike="noStrike" kern="1200" cap="none" spc="0" normalizeH="0" baseline="0" noProof="0" dirty="0" err="1">
                <a:ln>
                  <a:noFill/>
                </a:ln>
                <a:solidFill>
                  <a:prstClr val="black"/>
                </a:solidFill>
                <a:effectLst/>
                <a:uLnTx/>
                <a:uFillTx/>
                <a:latin typeface="Calibri" panose="020F0502020204030204"/>
                <a:ea typeface="+mn-ea"/>
                <a:cs typeface="+mn-cs"/>
              </a:rPr>
              <a:t>Museum</a:t>
            </a:r>
            <a:r>
              <a:rPr kumimoji="0" lang="it-IT" altLang="it-IT" sz="1400" b="1" i="1" u="none" strike="noStrike" kern="1200" cap="none" spc="0" normalizeH="0" baseline="0" noProof="0" dirty="0">
                <a:ln>
                  <a:noFill/>
                </a:ln>
                <a:solidFill>
                  <a:prstClr val="black"/>
                </a:solidFill>
                <a:effectLst/>
                <a:uLnTx/>
                <a:uFillTx/>
                <a:latin typeface="Calibri" panose="020F0502020204030204"/>
                <a:ea typeface="+mn-ea"/>
                <a:cs typeface="+mn-cs"/>
              </a:rPr>
              <a:t>, New York</a:t>
            </a:r>
            <a:endParaRPr kumimoji="0" lang="it-IT" altLang="it-IT"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Immagin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557" y="2238079"/>
            <a:ext cx="3332721" cy="2562820"/>
          </a:xfrm>
          <a:prstGeom prst="rect">
            <a:avLst/>
          </a:prstGeom>
        </p:spPr>
      </p:pic>
      <p:pic>
        <p:nvPicPr>
          <p:cNvPr id="25" name="Immagin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1939" y="4294182"/>
            <a:ext cx="2497124" cy="1686770"/>
          </a:xfrm>
          <a:prstGeom prst="rect">
            <a:avLst/>
          </a:prstGeom>
        </p:spPr>
      </p:pic>
      <p:pic>
        <p:nvPicPr>
          <p:cNvPr id="26" name="Immagin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6827" y="2138782"/>
            <a:ext cx="3496212" cy="4518360"/>
          </a:xfrm>
          <a:prstGeom prst="rect">
            <a:avLst/>
          </a:prstGeom>
        </p:spPr>
      </p:pic>
      <p:grpSp>
        <p:nvGrpSpPr>
          <p:cNvPr id="28" name="Gruppo 27"/>
          <p:cNvGrpSpPr/>
          <p:nvPr/>
        </p:nvGrpSpPr>
        <p:grpSpPr>
          <a:xfrm>
            <a:off x="7093752" y="2171271"/>
            <a:ext cx="2875595" cy="2074499"/>
            <a:chOff x="7093752" y="2171271"/>
            <a:chExt cx="2875595" cy="2074499"/>
          </a:xfrm>
        </p:grpSpPr>
        <p:sp>
          <p:nvSpPr>
            <p:cNvPr id="23" name="Rettangolo 22"/>
            <p:cNvSpPr/>
            <p:nvPr/>
          </p:nvSpPr>
          <p:spPr>
            <a:xfrm>
              <a:off x="7093752" y="2171271"/>
              <a:ext cx="2875595" cy="64633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PhD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fellow-Ludwig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Institute </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for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Cancer Research- Brussel</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Immagin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3089" y="2843172"/>
              <a:ext cx="1712110" cy="1402598"/>
            </a:xfrm>
            <a:prstGeom prst="rect">
              <a:avLst/>
            </a:prstGeom>
          </p:spPr>
        </p:pic>
      </p:grpSp>
      <p:sp>
        <p:nvSpPr>
          <p:cNvPr id="66" name="Rettangolo 65"/>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Connettore diritto 66"/>
          <p:cNvCxnSpPr/>
          <p:nvPr/>
        </p:nvCxnSpPr>
        <p:spPr>
          <a:xfrm>
            <a:off x="981938" y="1112045"/>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59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176"/>
                                        </p:tgtEl>
                                        <p:attrNameLst>
                                          <p:attrName>style.visibility</p:attrName>
                                        </p:attrNameLst>
                                      </p:cBhvr>
                                      <p:to>
                                        <p:strVal val="visible"/>
                                      </p:to>
                                    </p:set>
                                    <p:anim calcmode="lin" valueType="num">
                                      <p:cBhvr>
                                        <p:cTn id="7" dur="1000" fill="hold"/>
                                        <p:tgtEl>
                                          <p:spTgt spid="6176"/>
                                        </p:tgtEl>
                                        <p:attrNameLst>
                                          <p:attrName>ppt_w</p:attrName>
                                        </p:attrNameLst>
                                      </p:cBhvr>
                                      <p:tavLst>
                                        <p:tav tm="0">
                                          <p:val>
                                            <p:fltVal val="0"/>
                                          </p:val>
                                        </p:tav>
                                        <p:tav tm="100000">
                                          <p:val>
                                            <p:strVal val="#ppt_w"/>
                                          </p:val>
                                        </p:tav>
                                      </p:tavLst>
                                    </p:anim>
                                    <p:anim calcmode="lin" valueType="num">
                                      <p:cBhvr>
                                        <p:cTn id="8" dur="1000" fill="hold"/>
                                        <p:tgtEl>
                                          <p:spTgt spid="6176"/>
                                        </p:tgtEl>
                                        <p:attrNameLst>
                                          <p:attrName>ppt_h</p:attrName>
                                        </p:attrNameLst>
                                      </p:cBhvr>
                                      <p:tavLst>
                                        <p:tav tm="0">
                                          <p:val>
                                            <p:fltVal val="0"/>
                                          </p:val>
                                        </p:tav>
                                        <p:tav tm="100000">
                                          <p:val>
                                            <p:strVal val="#ppt_h"/>
                                          </p:val>
                                        </p:tav>
                                      </p:tavLst>
                                    </p:anim>
                                    <p:anim calcmode="lin" valueType="num">
                                      <p:cBhvr>
                                        <p:cTn id="9" dur="1000" fill="hold"/>
                                        <p:tgtEl>
                                          <p:spTgt spid="6176"/>
                                        </p:tgtEl>
                                        <p:attrNameLst>
                                          <p:attrName>style.rotation</p:attrName>
                                        </p:attrNameLst>
                                      </p:cBhvr>
                                      <p:tavLst>
                                        <p:tav tm="0">
                                          <p:val>
                                            <p:fltVal val="90"/>
                                          </p:val>
                                        </p:tav>
                                        <p:tav tm="100000">
                                          <p:val>
                                            <p:fltVal val="0"/>
                                          </p:val>
                                        </p:tav>
                                      </p:tavLst>
                                    </p:anim>
                                    <p:animEffect transition="in" filter="fade">
                                      <p:cBhvr>
                                        <p:cTn id="10" dur="1000"/>
                                        <p:tgtEl>
                                          <p:spTgt spid="617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177"/>
                                        </p:tgtEl>
                                        <p:attrNameLst>
                                          <p:attrName>style.visibility</p:attrName>
                                        </p:attrNameLst>
                                      </p:cBhvr>
                                      <p:to>
                                        <p:strVal val="visible"/>
                                      </p:to>
                                    </p:set>
                                    <p:anim calcmode="lin" valueType="num">
                                      <p:cBhvr>
                                        <p:cTn id="13" dur="1000" fill="hold"/>
                                        <p:tgtEl>
                                          <p:spTgt spid="6177"/>
                                        </p:tgtEl>
                                        <p:attrNameLst>
                                          <p:attrName>ppt_w</p:attrName>
                                        </p:attrNameLst>
                                      </p:cBhvr>
                                      <p:tavLst>
                                        <p:tav tm="0">
                                          <p:val>
                                            <p:fltVal val="0"/>
                                          </p:val>
                                        </p:tav>
                                        <p:tav tm="100000">
                                          <p:val>
                                            <p:strVal val="#ppt_w"/>
                                          </p:val>
                                        </p:tav>
                                      </p:tavLst>
                                    </p:anim>
                                    <p:anim calcmode="lin" valueType="num">
                                      <p:cBhvr>
                                        <p:cTn id="14" dur="1000" fill="hold"/>
                                        <p:tgtEl>
                                          <p:spTgt spid="6177"/>
                                        </p:tgtEl>
                                        <p:attrNameLst>
                                          <p:attrName>ppt_h</p:attrName>
                                        </p:attrNameLst>
                                      </p:cBhvr>
                                      <p:tavLst>
                                        <p:tav tm="0">
                                          <p:val>
                                            <p:fltVal val="0"/>
                                          </p:val>
                                        </p:tav>
                                        <p:tav tm="100000">
                                          <p:val>
                                            <p:strVal val="#ppt_h"/>
                                          </p:val>
                                        </p:tav>
                                      </p:tavLst>
                                    </p:anim>
                                    <p:anim calcmode="lin" valueType="num">
                                      <p:cBhvr>
                                        <p:cTn id="15" dur="1000" fill="hold"/>
                                        <p:tgtEl>
                                          <p:spTgt spid="6177"/>
                                        </p:tgtEl>
                                        <p:attrNameLst>
                                          <p:attrName>style.rotation</p:attrName>
                                        </p:attrNameLst>
                                      </p:cBhvr>
                                      <p:tavLst>
                                        <p:tav tm="0">
                                          <p:val>
                                            <p:fltVal val="90"/>
                                          </p:val>
                                        </p:tav>
                                        <p:tav tm="100000">
                                          <p:val>
                                            <p:fltVal val="0"/>
                                          </p:val>
                                        </p:tav>
                                      </p:tavLst>
                                    </p:anim>
                                    <p:animEffect transition="in" filter="fade">
                                      <p:cBhvr>
                                        <p:cTn id="16" dur="1000"/>
                                        <p:tgtEl>
                                          <p:spTgt spid="617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anim calcmode="lin" valueType="num">
                                      <p:cBhvr>
                                        <p:cTn id="49" dur="1000" fill="hold"/>
                                        <p:tgtEl>
                                          <p:spTgt spid="5"/>
                                        </p:tgtEl>
                                        <p:attrNameLst>
                                          <p:attrName>style.rotation</p:attrName>
                                        </p:attrNameLst>
                                      </p:cBhvr>
                                      <p:tavLst>
                                        <p:tav tm="0">
                                          <p:val>
                                            <p:fltVal val="90"/>
                                          </p:val>
                                        </p:tav>
                                        <p:tav tm="100000">
                                          <p:val>
                                            <p:fltVal val="0"/>
                                          </p:val>
                                        </p:tav>
                                      </p:tavLst>
                                    </p:anim>
                                    <p:animEffect transition="in" filter="fade">
                                      <p:cBhvr>
                                        <p:cTn id="50" dur="10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176" grpId="0"/>
      <p:bldP spid="6177"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68633" y="917629"/>
            <a:ext cx="1955011" cy="2752672"/>
          </a:xfrm>
          <a:prstGeom prst="rect">
            <a:avLst/>
          </a:prstGeom>
          <a:noFill/>
          <a:ln w="9525">
            <a:solidFill>
              <a:srgbClr val="C00000"/>
            </a:solidFill>
            <a:miter lim="800000"/>
            <a:headEnd/>
            <a:tailEnd/>
          </a:ln>
        </p:spPr>
      </p:pic>
      <p:pic>
        <p:nvPicPr>
          <p:cNvPr id="3" name="Picture 4"/>
          <p:cNvPicPr>
            <a:picLocks noChangeAspect="1" noChangeArrowheads="1"/>
          </p:cNvPicPr>
          <p:nvPr/>
        </p:nvPicPr>
        <p:blipFill>
          <a:blip r:embed="rId4" cstate="print"/>
          <a:srcRect/>
          <a:stretch>
            <a:fillRect/>
          </a:stretch>
        </p:blipFill>
        <p:spPr bwMode="auto">
          <a:xfrm>
            <a:off x="4652792" y="429188"/>
            <a:ext cx="7130597" cy="699025"/>
          </a:xfrm>
          <a:prstGeom prst="rect">
            <a:avLst/>
          </a:prstGeom>
          <a:noFill/>
          <a:ln w="9525">
            <a:noFill/>
            <a:miter lim="800000"/>
            <a:headEnd/>
            <a:tailEnd/>
          </a:ln>
        </p:spPr>
      </p:pic>
      <p:pic>
        <p:nvPicPr>
          <p:cNvPr id="4" name="Picture 5"/>
          <p:cNvPicPr>
            <a:picLocks noChangeAspect="1" noChangeArrowheads="1"/>
          </p:cNvPicPr>
          <p:nvPr/>
        </p:nvPicPr>
        <p:blipFill>
          <a:blip r:embed="rId5" cstate="print"/>
          <a:srcRect l="-257" t="30426" r="31005" b="53520"/>
          <a:stretch>
            <a:fillRect/>
          </a:stretch>
        </p:blipFill>
        <p:spPr bwMode="auto">
          <a:xfrm>
            <a:off x="477286" y="406222"/>
            <a:ext cx="3502761" cy="433136"/>
          </a:xfrm>
          <a:prstGeom prst="rect">
            <a:avLst/>
          </a:prstGeom>
          <a:noFill/>
          <a:ln w="9525">
            <a:noFill/>
            <a:miter lim="800000"/>
            <a:headEnd/>
            <a:tailEnd/>
          </a:ln>
        </p:spPr>
      </p:pic>
      <p:pic>
        <p:nvPicPr>
          <p:cNvPr id="5" name="Picture 5"/>
          <p:cNvPicPr>
            <a:picLocks noChangeAspect="1" noChangeArrowheads="1"/>
          </p:cNvPicPr>
          <p:nvPr/>
        </p:nvPicPr>
        <p:blipFill>
          <a:blip r:embed="rId5" cstate="print"/>
          <a:srcRect l="-187" t="8224" r="84907" b="81184"/>
          <a:stretch>
            <a:fillRect/>
          </a:stretch>
        </p:blipFill>
        <p:spPr bwMode="auto">
          <a:xfrm>
            <a:off x="230274" y="406222"/>
            <a:ext cx="1114378" cy="434506"/>
          </a:xfrm>
          <a:prstGeom prst="rect">
            <a:avLst/>
          </a:prstGeom>
          <a:noFill/>
          <a:ln w="9525">
            <a:noFill/>
            <a:miter lim="800000"/>
            <a:headEnd/>
            <a:tailEnd/>
          </a:ln>
        </p:spPr>
      </p:pic>
      <p:sp>
        <p:nvSpPr>
          <p:cNvPr id="6" name="CasellaDiTesto 5"/>
          <p:cNvSpPr txBox="1"/>
          <p:nvPr/>
        </p:nvSpPr>
        <p:spPr>
          <a:xfrm>
            <a:off x="2552700" y="1024024"/>
            <a:ext cx="9230689"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400" dirty="0" smtClean="0">
                <a:solidFill>
                  <a:srgbClr val="002060"/>
                </a:solidFill>
                <a:latin typeface="Calibri"/>
                <a:cs typeface="Arial" pitchFamily="34" charset="0"/>
              </a:rPr>
              <a:t>P</a:t>
            </a:r>
            <a:r>
              <a:rPr kumimoji="0" lang="it-IT" sz="2400" b="0" i="0" u="none" strike="noStrike" kern="1200" cap="none" spc="0" normalizeH="0" baseline="0" noProof="0" dirty="0" err="1" smtClean="0">
                <a:ln>
                  <a:noFill/>
                </a:ln>
                <a:solidFill>
                  <a:srgbClr val="002060"/>
                </a:solidFill>
                <a:effectLst/>
                <a:uLnTx/>
                <a:uFillTx/>
                <a:latin typeface="Calibri"/>
                <a:ea typeface="+mn-ea"/>
                <a:cs typeface="Arial" pitchFamily="34" charset="0"/>
              </a:rPr>
              <a:t>otential</a:t>
            </a:r>
            <a:r>
              <a:rPr kumimoji="0" lang="it-IT" sz="2400" b="0" i="0"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0" i="0" u="none" strike="noStrike" kern="1200" cap="none" spc="0" normalizeH="0" baseline="0" noProof="0" dirty="0" err="1" smtClean="0">
                <a:ln>
                  <a:noFill/>
                </a:ln>
                <a:solidFill>
                  <a:srgbClr val="002060"/>
                </a:solidFill>
                <a:effectLst/>
                <a:uLnTx/>
                <a:uFillTx/>
                <a:latin typeface="Calibri"/>
                <a:ea typeface="+mn-ea"/>
                <a:cs typeface="Arial" pitchFamily="34" charset="0"/>
              </a:rPr>
              <a:t>therapeutic</a:t>
            </a:r>
            <a:r>
              <a:rPr kumimoji="0" lang="it-IT" sz="2400" b="0" i="0" u="none" strike="noStrike" kern="1200" cap="none" spc="0" normalizeH="0" baseline="0" noProof="0" dirty="0" smtClean="0">
                <a:ln>
                  <a:noFill/>
                </a:ln>
                <a:solidFill>
                  <a:srgbClr val="002060"/>
                </a:solidFill>
                <a:effectLst/>
                <a:uLnTx/>
                <a:uFillTx/>
                <a:latin typeface="Calibri"/>
                <a:ea typeface="+mn-ea"/>
                <a:cs typeface="Arial" pitchFamily="34" charset="0"/>
              </a:rPr>
              <a:t> benefit of </a:t>
            </a:r>
            <a:r>
              <a:rPr kumimoji="0" lang="it-IT" sz="2400" b="0" i="0" u="none" strike="noStrike" kern="1200" cap="none" spc="0" normalizeH="0" baseline="0" noProof="0" dirty="0" err="1" smtClean="0">
                <a:ln>
                  <a:noFill/>
                </a:ln>
                <a:solidFill>
                  <a:srgbClr val="002060"/>
                </a:solidFill>
                <a:effectLst/>
                <a:uLnTx/>
                <a:uFillTx/>
                <a:latin typeface="Calibri"/>
                <a:ea typeface="+mn-ea"/>
                <a:cs typeface="Arial" pitchFamily="34" charset="0"/>
              </a:rPr>
              <a:t>hope</a:t>
            </a:r>
            <a:r>
              <a:rPr kumimoji="0" lang="it-IT" sz="2400" b="0" i="0" u="none" strike="noStrike" kern="1200" cap="none" spc="0" normalizeH="0" baseline="0" noProof="0" dirty="0" smtClean="0">
                <a:ln>
                  <a:noFill/>
                </a:ln>
                <a:solidFill>
                  <a:srgbClr val="002060"/>
                </a:solidFill>
                <a:effectLst/>
                <a:uLnTx/>
                <a:uFillTx/>
                <a:latin typeface="Calibri"/>
                <a:ea typeface="+mn-ea"/>
                <a:cs typeface="Arial" pitchFamily="34" charset="0"/>
              </a:rPr>
              <a:t>.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err="1" smtClean="0">
                <a:ln>
                  <a:noFill/>
                </a:ln>
                <a:solidFill>
                  <a:srgbClr val="002060"/>
                </a:solidFill>
                <a:effectLst/>
                <a:uLnTx/>
                <a:uFillTx/>
                <a:latin typeface="Calibri"/>
                <a:ea typeface="+mn-ea"/>
                <a:cs typeface="Arial" pitchFamily="34" charset="0"/>
              </a:rPr>
              <a:t>Conversely</a:t>
            </a:r>
            <a:r>
              <a:rPr kumimoji="0" lang="it-IT" sz="2400" b="0" i="0"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0" i="0" u="none" strike="noStrike" kern="1200" cap="none" spc="0" normalizeH="0" baseline="0" noProof="0" dirty="0" err="1" smtClean="0">
                <a:ln>
                  <a:noFill/>
                </a:ln>
                <a:solidFill>
                  <a:srgbClr val="002060"/>
                </a:solidFill>
                <a:effectLst/>
                <a:uLnTx/>
                <a:uFillTx/>
                <a:latin typeface="Calibri"/>
                <a:ea typeface="+mn-ea"/>
                <a:cs typeface="Arial" pitchFamily="34" charset="0"/>
              </a:rPr>
              <a:t>clinicians</a:t>
            </a:r>
            <a:r>
              <a:rPr lang="it-IT" sz="2400" dirty="0" smtClean="0">
                <a:solidFill>
                  <a:srgbClr val="002060"/>
                </a:solidFill>
                <a:latin typeface="Calibri"/>
                <a:cs typeface="Arial" pitchFamily="34" charset="0"/>
              </a:rPr>
              <a:t> </a:t>
            </a:r>
            <a:r>
              <a:rPr kumimoji="0" lang="it-IT" sz="2400" b="0" i="0" u="none" strike="noStrike" kern="1200" cap="none" spc="0" normalizeH="0" baseline="0" noProof="0" dirty="0" err="1" smtClean="0">
                <a:ln>
                  <a:noFill/>
                </a:ln>
                <a:solidFill>
                  <a:srgbClr val="002060"/>
                </a:solidFill>
                <a:effectLst/>
                <a:uLnTx/>
                <a:uFillTx/>
                <a:latin typeface="Calibri"/>
                <a:ea typeface="+mn-ea"/>
                <a:cs typeface="Arial" pitchFamily="34" charset="0"/>
              </a:rPr>
              <a:t>concerned</a:t>
            </a:r>
            <a:r>
              <a:rPr kumimoji="0" lang="it-IT" sz="2400" b="0" i="0"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0" i="0" u="none" strike="noStrike" kern="1200" cap="none" spc="0" normalizeH="0" baseline="0" noProof="0" dirty="0" err="1" smtClean="0">
                <a:ln>
                  <a:noFill/>
                </a:ln>
                <a:solidFill>
                  <a:srgbClr val="002060"/>
                </a:solidFill>
                <a:effectLst/>
                <a:uLnTx/>
                <a:uFillTx/>
                <a:latin typeface="Calibri"/>
                <a:ea typeface="+mn-ea"/>
                <a:cs typeface="Arial" pitchFamily="34" charset="0"/>
              </a:rPr>
              <a:t>about</a:t>
            </a:r>
            <a:r>
              <a:rPr kumimoji="0" lang="it-IT" sz="2400" b="0" i="0"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0" i="0" u="none" strike="noStrike" kern="1200" cap="none" spc="0" normalizeH="0" baseline="0" noProof="0" dirty="0" err="1" smtClean="0">
                <a:ln>
                  <a:noFill/>
                </a:ln>
                <a:solidFill>
                  <a:srgbClr val="002060"/>
                </a:solidFill>
                <a:effectLst/>
                <a:uLnTx/>
                <a:uFillTx/>
                <a:latin typeface="Calibri"/>
                <a:ea typeface="+mn-ea"/>
                <a:cs typeface="Arial" pitchFamily="34" charset="0"/>
              </a:rPr>
              <a:t>patients</a:t>
            </a:r>
            <a:r>
              <a:rPr kumimoji="0" lang="it-IT" sz="2400" b="0" i="0"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0" i="0" u="none" strike="noStrike" kern="1200" cap="none" spc="0" normalizeH="0" baseline="0" noProof="0" dirty="0" err="1" smtClean="0">
                <a:ln>
                  <a:noFill/>
                </a:ln>
                <a:solidFill>
                  <a:srgbClr val="002060"/>
                </a:solidFill>
                <a:effectLst/>
                <a:uLnTx/>
                <a:uFillTx/>
                <a:latin typeface="Calibri"/>
                <a:ea typeface="+mn-ea"/>
                <a:cs typeface="Arial" pitchFamily="34" charset="0"/>
              </a:rPr>
              <a:t>unrealistic</a:t>
            </a:r>
            <a:r>
              <a:rPr kumimoji="0" lang="it-IT" sz="2400" b="0" i="0"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0" i="0" u="none" strike="noStrike" kern="1200" cap="none" spc="0" normalizeH="0" baseline="0" noProof="0" dirty="0" err="1" smtClean="0">
                <a:ln>
                  <a:noFill/>
                </a:ln>
                <a:solidFill>
                  <a:srgbClr val="002060"/>
                </a:solidFill>
                <a:effectLst/>
                <a:uLnTx/>
                <a:uFillTx/>
                <a:latin typeface="Calibri"/>
                <a:ea typeface="+mn-ea"/>
                <a:cs typeface="Arial" pitchFamily="34" charset="0"/>
              </a:rPr>
              <a:t>hopes</a:t>
            </a:r>
            <a:r>
              <a:rPr kumimoji="0" lang="it-IT" sz="2400" b="0" i="0" u="none" strike="noStrike" kern="1200" cap="none" spc="0" normalizeH="0" baseline="0" noProof="0" dirty="0" smtClean="0">
                <a:ln>
                  <a:noFill/>
                </a:ln>
                <a:solidFill>
                  <a:srgbClr val="002060"/>
                </a:solidFill>
                <a:effectLst/>
                <a:uLnTx/>
                <a:uFillTx/>
                <a:latin typeface="Calibri"/>
                <a:ea typeface="+mn-ea"/>
                <a:cs typeface="Arial" pitchFamily="34" charset="0"/>
              </a:rPr>
              <a:t>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2400" b="0" i="1" u="none" strike="noStrike" kern="1200" cap="none" spc="0" normalizeH="0" baseline="0" noProof="0" dirty="0" smtClean="0">
              <a:ln>
                <a:noFill/>
              </a:ln>
              <a:solidFill>
                <a:srgbClr val="002060"/>
              </a:solidFill>
              <a:effectLst/>
              <a:uLnTx/>
              <a:uFillTx/>
              <a:latin typeface="Calibri"/>
              <a:ea typeface="+mn-ea"/>
              <a:cs typeface="Arial"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How can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clinicians</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help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patients</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hold</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onto</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hope</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Should</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hope</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be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protected</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even</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if</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unrealistic</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Or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should</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clinicians</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risk</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loss</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of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hope</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to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ensure</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that</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patients</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understand</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their</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r>
              <a:rPr kumimoji="0" lang="it-IT" sz="2400" b="1" i="1" u="none" strike="noStrike" kern="1200" cap="none" spc="0" normalizeH="0" baseline="0" noProof="0" dirty="0" err="1" smtClean="0">
                <a:ln>
                  <a:noFill/>
                </a:ln>
                <a:solidFill>
                  <a:srgbClr val="002060"/>
                </a:solidFill>
                <a:effectLst/>
                <a:uLnTx/>
                <a:uFillTx/>
                <a:latin typeface="Calibri"/>
                <a:ea typeface="+mn-ea"/>
                <a:cs typeface="Arial" pitchFamily="34" charset="0"/>
              </a:rPr>
              <a:t>prognosis</a:t>
            </a:r>
            <a:r>
              <a:rPr kumimoji="0" lang="it-IT" sz="2400" b="1" i="1" u="none" strike="noStrike" kern="1200" cap="none" spc="0" normalizeH="0" baseline="0" noProof="0" dirty="0" smtClean="0">
                <a:ln>
                  <a:noFill/>
                </a:ln>
                <a:solidFill>
                  <a:srgbClr val="002060"/>
                </a:solidFill>
                <a:effectLst/>
                <a:uLnTx/>
                <a:uFillTx/>
                <a:latin typeface="Calibri"/>
                <a:ea typeface="+mn-ea"/>
                <a:cs typeface="Arial"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7" name="CasellaDiTesto 6"/>
          <p:cNvSpPr txBox="1"/>
          <p:nvPr/>
        </p:nvSpPr>
        <p:spPr>
          <a:xfrm>
            <a:off x="11231777" y="839358"/>
            <a:ext cx="794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(1/3)</a:t>
            </a:r>
          </a:p>
        </p:txBody>
      </p:sp>
      <p:sp>
        <p:nvSpPr>
          <p:cNvPr id="8" name="Rettangolo 7"/>
          <p:cNvSpPr/>
          <p:nvPr/>
        </p:nvSpPr>
        <p:spPr>
          <a:xfrm>
            <a:off x="1344652" y="3998437"/>
            <a:ext cx="9372600" cy="3354765"/>
          </a:xfrm>
          <a:prstGeom prst="rect">
            <a:avLst/>
          </a:prstGeom>
        </p:spPr>
        <p:txBody>
          <a:bodyPr wrap="square">
            <a:spAutoFit/>
          </a:bodyPr>
          <a:lstStyle/>
          <a:p>
            <a:pPr lvl="0" algn="ctr">
              <a:defRPr/>
            </a:pPr>
            <a:r>
              <a:rPr lang="it-IT" sz="2800" b="1" dirty="0" err="1">
                <a:solidFill>
                  <a:srgbClr val="01415C"/>
                </a:solidFill>
                <a:cs typeface="Arial" pitchFamily="34" charset="0"/>
              </a:rPr>
              <a:t>These</a:t>
            </a:r>
            <a:r>
              <a:rPr lang="it-IT" sz="2800" b="1" dirty="0">
                <a:solidFill>
                  <a:srgbClr val="01415C"/>
                </a:solidFill>
                <a:cs typeface="Arial" pitchFamily="34" charset="0"/>
              </a:rPr>
              <a:t> </a:t>
            </a:r>
            <a:r>
              <a:rPr lang="it-IT" sz="2800" b="1" dirty="0" err="1">
                <a:solidFill>
                  <a:srgbClr val="01415C"/>
                </a:solidFill>
                <a:cs typeface="Arial" pitchFamily="34" charset="0"/>
              </a:rPr>
              <a:t>may</a:t>
            </a:r>
            <a:r>
              <a:rPr lang="it-IT" sz="2800" b="1" dirty="0">
                <a:solidFill>
                  <a:srgbClr val="01415C"/>
                </a:solidFill>
                <a:cs typeface="Arial" pitchFamily="34" charset="0"/>
              </a:rPr>
              <a:t> be the </a:t>
            </a:r>
            <a:r>
              <a:rPr lang="it-IT" sz="2800" b="1" dirty="0" err="1">
                <a:solidFill>
                  <a:srgbClr val="01415C"/>
                </a:solidFill>
                <a:cs typeface="Arial" pitchFamily="34" charset="0"/>
              </a:rPr>
              <a:t>wrong</a:t>
            </a:r>
            <a:r>
              <a:rPr lang="it-IT" sz="2800" b="1" dirty="0">
                <a:solidFill>
                  <a:srgbClr val="01415C"/>
                </a:solidFill>
                <a:cs typeface="Arial" pitchFamily="34" charset="0"/>
              </a:rPr>
              <a:t> </a:t>
            </a:r>
            <a:r>
              <a:rPr lang="it-IT" sz="2800" b="1" dirty="0" err="1">
                <a:solidFill>
                  <a:srgbClr val="01415C"/>
                </a:solidFill>
                <a:cs typeface="Arial" pitchFamily="34" charset="0"/>
              </a:rPr>
              <a:t>questions</a:t>
            </a:r>
            <a:r>
              <a:rPr lang="it-IT" sz="2800" b="1" dirty="0">
                <a:solidFill>
                  <a:srgbClr val="01415C"/>
                </a:solidFill>
                <a:cs typeface="Arial" pitchFamily="34" charset="0"/>
              </a:rPr>
              <a:t> !</a:t>
            </a:r>
          </a:p>
          <a:p>
            <a:pPr lvl="0" algn="ctr">
              <a:defRPr/>
            </a:pPr>
            <a:endParaRPr lang="it-IT" sz="2800" dirty="0">
              <a:solidFill>
                <a:prstClr val="black"/>
              </a:solidFill>
              <a:cs typeface="Arial" pitchFamily="34" charset="0"/>
            </a:endParaRPr>
          </a:p>
          <a:p>
            <a:pPr algn="just">
              <a:defRPr/>
            </a:pPr>
            <a:r>
              <a:rPr lang="it-IT" sz="2400" dirty="0">
                <a:solidFill>
                  <a:prstClr val="black"/>
                </a:solidFill>
                <a:cs typeface="Arial" pitchFamily="34" charset="0"/>
              </a:rPr>
              <a:t>P</a:t>
            </a:r>
            <a:r>
              <a:rPr lang="it-IT" sz="2400" dirty="0" smtClean="0">
                <a:solidFill>
                  <a:prstClr val="black"/>
                </a:solidFill>
                <a:cs typeface="Arial" pitchFamily="34" charset="0"/>
              </a:rPr>
              <a:t>eople </a:t>
            </a:r>
            <a:r>
              <a:rPr lang="it-IT" sz="2400" dirty="0" err="1">
                <a:solidFill>
                  <a:prstClr val="black"/>
                </a:solidFill>
                <a:cs typeface="Arial" pitchFamily="34" charset="0"/>
              </a:rPr>
              <a:t>have</a:t>
            </a:r>
            <a:r>
              <a:rPr lang="it-IT" sz="2400" dirty="0">
                <a:solidFill>
                  <a:prstClr val="black"/>
                </a:solidFill>
                <a:cs typeface="Arial" pitchFamily="34" charset="0"/>
              </a:rPr>
              <a:t> </a:t>
            </a:r>
            <a:r>
              <a:rPr lang="it-IT" sz="2400" dirty="0" err="1">
                <a:solidFill>
                  <a:prstClr val="black"/>
                </a:solidFill>
                <a:cs typeface="Arial" pitchFamily="34" charset="0"/>
              </a:rPr>
              <a:t>many</a:t>
            </a:r>
            <a:r>
              <a:rPr lang="it-IT" sz="2400" dirty="0">
                <a:solidFill>
                  <a:prstClr val="black"/>
                </a:solidFill>
                <a:cs typeface="Arial" pitchFamily="34" charset="0"/>
              </a:rPr>
              <a:t> </a:t>
            </a:r>
            <a:r>
              <a:rPr lang="it-IT" sz="2400" dirty="0" err="1" smtClean="0">
                <a:solidFill>
                  <a:prstClr val="black"/>
                </a:solidFill>
                <a:cs typeface="Arial" pitchFamily="34" charset="0"/>
              </a:rPr>
              <a:t>hopes</a:t>
            </a:r>
            <a:r>
              <a:rPr lang="it-IT" sz="2400" dirty="0" smtClean="0">
                <a:solidFill>
                  <a:prstClr val="black"/>
                </a:solidFill>
                <a:cs typeface="Arial" pitchFamily="34" charset="0"/>
              </a:rPr>
              <a:t>. The </a:t>
            </a:r>
            <a:r>
              <a:rPr lang="it-IT" sz="2400" dirty="0" err="1">
                <a:solidFill>
                  <a:prstClr val="black"/>
                </a:solidFill>
                <a:cs typeface="Arial" pitchFamily="34" charset="0"/>
              </a:rPr>
              <a:t>role</a:t>
            </a:r>
            <a:r>
              <a:rPr lang="it-IT" sz="2400" dirty="0">
                <a:solidFill>
                  <a:prstClr val="black"/>
                </a:solidFill>
                <a:cs typeface="Arial" pitchFamily="34" charset="0"/>
              </a:rPr>
              <a:t> of </a:t>
            </a:r>
            <a:r>
              <a:rPr lang="it-IT" sz="2400" dirty="0" err="1">
                <a:solidFill>
                  <a:prstClr val="black"/>
                </a:solidFill>
                <a:cs typeface="Arial" pitchFamily="34" charset="0"/>
              </a:rPr>
              <a:t>clinicians</a:t>
            </a:r>
            <a:r>
              <a:rPr lang="it-IT" sz="2400" dirty="0">
                <a:solidFill>
                  <a:prstClr val="black"/>
                </a:solidFill>
                <a:cs typeface="Arial" pitchFamily="34" charset="0"/>
              </a:rPr>
              <a:t> </a:t>
            </a:r>
            <a:r>
              <a:rPr lang="it-IT" sz="2400" dirty="0" err="1" smtClean="0">
                <a:solidFill>
                  <a:prstClr val="black"/>
                </a:solidFill>
                <a:cs typeface="Arial" pitchFamily="34" charset="0"/>
              </a:rPr>
              <a:t>is</a:t>
            </a:r>
            <a:r>
              <a:rPr lang="it-IT" sz="2400" dirty="0" smtClean="0">
                <a:solidFill>
                  <a:prstClr val="black"/>
                </a:solidFill>
                <a:cs typeface="Arial" pitchFamily="34" charset="0"/>
              </a:rPr>
              <a:t> to </a:t>
            </a:r>
            <a:r>
              <a:rPr lang="it-IT" sz="2400" dirty="0">
                <a:solidFill>
                  <a:prstClr val="black"/>
                </a:solidFill>
                <a:cs typeface="Arial" pitchFamily="34" charset="0"/>
              </a:rPr>
              <a:t>help </a:t>
            </a:r>
            <a:r>
              <a:rPr lang="it-IT" sz="2400" dirty="0" err="1">
                <a:solidFill>
                  <a:prstClr val="black"/>
                </a:solidFill>
                <a:cs typeface="Arial" pitchFamily="34" charset="0"/>
              </a:rPr>
              <a:t>patients</a:t>
            </a:r>
            <a:r>
              <a:rPr lang="it-IT" sz="2400" dirty="0">
                <a:solidFill>
                  <a:prstClr val="black"/>
                </a:solidFill>
                <a:cs typeface="Arial" pitchFamily="34" charset="0"/>
              </a:rPr>
              <a:t> balance and </a:t>
            </a:r>
            <a:r>
              <a:rPr lang="it-IT" sz="2400" dirty="0" err="1">
                <a:solidFill>
                  <a:prstClr val="black"/>
                </a:solidFill>
                <a:cs typeface="Arial" pitchFamily="34" charset="0"/>
              </a:rPr>
              <a:t>diversify</a:t>
            </a:r>
            <a:r>
              <a:rPr lang="it-IT" sz="2400" dirty="0">
                <a:solidFill>
                  <a:prstClr val="black"/>
                </a:solidFill>
                <a:cs typeface="Arial" pitchFamily="34" charset="0"/>
              </a:rPr>
              <a:t> </a:t>
            </a:r>
            <a:r>
              <a:rPr lang="it-IT" sz="2400" dirty="0" err="1">
                <a:solidFill>
                  <a:prstClr val="black"/>
                </a:solidFill>
                <a:cs typeface="Arial" pitchFamily="34" charset="0"/>
              </a:rPr>
              <a:t>their</a:t>
            </a:r>
            <a:r>
              <a:rPr lang="it-IT" sz="2400" dirty="0">
                <a:solidFill>
                  <a:prstClr val="black"/>
                </a:solidFill>
                <a:cs typeface="Arial" pitchFamily="34" charset="0"/>
              </a:rPr>
              <a:t> </a:t>
            </a:r>
            <a:r>
              <a:rPr lang="it-IT" sz="2400" dirty="0" err="1">
                <a:solidFill>
                  <a:prstClr val="black"/>
                </a:solidFill>
                <a:cs typeface="Arial" pitchFamily="34" charset="0"/>
              </a:rPr>
              <a:t>hopes</a:t>
            </a:r>
            <a:r>
              <a:rPr lang="it-IT" sz="2400" dirty="0">
                <a:solidFill>
                  <a:prstClr val="black"/>
                </a:solidFill>
                <a:cs typeface="Arial" pitchFamily="34" charset="0"/>
              </a:rPr>
              <a:t>, </a:t>
            </a:r>
            <a:r>
              <a:rPr lang="it-IT" sz="2400" dirty="0" err="1">
                <a:solidFill>
                  <a:prstClr val="black"/>
                </a:solidFill>
                <a:cs typeface="Arial" pitchFamily="34" charset="0"/>
              </a:rPr>
              <a:t>providing</a:t>
            </a:r>
            <a:r>
              <a:rPr lang="it-IT" sz="2400" dirty="0">
                <a:solidFill>
                  <a:prstClr val="black"/>
                </a:solidFill>
                <a:cs typeface="Arial" pitchFamily="34" charset="0"/>
              </a:rPr>
              <a:t> </a:t>
            </a:r>
            <a:r>
              <a:rPr lang="it-IT" sz="2400" dirty="0" err="1">
                <a:solidFill>
                  <a:prstClr val="black"/>
                </a:solidFill>
                <a:cs typeface="Arial" pitchFamily="34" charset="0"/>
              </a:rPr>
              <a:t>flexible</a:t>
            </a:r>
            <a:r>
              <a:rPr lang="it-IT" sz="2400" dirty="0">
                <a:solidFill>
                  <a:prstClr val="black"/>
                </a:solidFill>
                <a:cs typeface="Arial" pitchFamily="34" charset="0"/>
              </a:rPr>
              <a:t> future </a:t>
            </a:r>
            <a:r>
              <a:rPr lang="it-IT" sz="2400" dirty="0" err="1">
                <a:solidFill>
                  <a:prstClr val="black"/>
                </a:solidFill>
                <a:cs typeface="Arial" pitchFamily="34" charset="0"/>
              </a:rPr>
              <a:t>directions</a:t>
            </a:r>
            <a:r>
              <a:rPr lang="it-IT" sz="2400" dirty="0">
                <a:solidFill>
                  <a:prstClr val="black"/>
                </a:solidFill>
                <a:cs typeface="Arial" pitchFamily="34" charset="0"/>
              </a:rPr>
              <a:t> and </a:t>
            </a:r>
            <a:r>
              <a:rPr lang="it-IT" sz="2400" dirty="0" err="1">
                <a:solidFill>
                  <a:prstClr val="black"/>
                </a:solidFill>
                <a:cs typeface="Arial" pitchFamily="34" charset="0"/>
              </a:rPr>
              <a:t>possibilities</a:t>
            </a:r>
            <a:r>
              <a:rPr lang="it-IT" sz="2400" dirty="0">
                <a:solidFill>
                  <a:prstClr val="black"/>
                </a:solidFill>
                <a:cs typeface="Arial" pitchFamily="34" charset="0"/>
              </a:rPr>
              <a:t>.</a:t>
            </a:r>
          </a:p>
          <a:p>
            <a:pPr lvl="0" algn="just">
              <a:defRPr/>
            </a:pPr>
            <a:r>
              <a:rPr lang="it-IT" sz="2400" b="1" i="1" dirty="0" smtClean="0">
                <a:solidFill>
                  <a:srgbClr val="01415C"/>
                </a:solidFill>
                <a:cs typeface="Arial" pitchFamily="34" charset="0"/>
              </a:rPr>
              <a:t>“</a:t>
            </a:r>
            <a:r>
              <a:rPr lang="it-IT" sz="2400" b="1" i="1" dirty="0" err="1">
                <a:solidFill>
                  <a:srgbClr val="01415C"/>
                </a:solidFill>
                <a:cs typeface="Arial" pitchFamily="34" charset="0"/>
              </a:rPr>
              <a:t>Given</a:t>
            </a:r>
            <a:r>
              <a:rPr lang="it-IT" sz="2400" b="1" i="1" dirty="0">
                <a:solidFill>
                  <a:srgbClr val="01415C"/>
                </a:solidFill>
                <a:cs typeface="Arial" pitchFamily="34" charset="0"/>
              </a:rPr>
              <a:t> </a:t>
            </a:r>
            <a:r>
              <a:rPr lang="it-IT" sz="2400" b="1" i="1" dirty="0" err="1">
                <a:solidFill>
                  <a:srgbClr val="01415C"/>
                </a:solidFill>
                <a:cs typeface="Arial" pitchFamily="34" charset="0"/>
              </a:rPr>
              <a:t>what</a:t>
            </a:r>
            <a:r>
              <a:rPr lang="it-IT" sz="2400" b="1" i="1" dirty="0">
                <a:solidFill>
                  <a:srgbClr val="01415C"/>
                </a:solidFill>
                <a:cs typeface="Arial" pitchFamily="34" charset="0"/>
              </a:rPr>
              <a:t> </a:t>
            </a:r>
            <a:r>
              <a:rPr lang="it-IT" sz="2400" b="1" i="1" dirty="0" err="1">
                <a:solidFill>
                  <a:srgbClr val="01415C"/>
                </a:solidFill>
                <a:cs typeface="Arial" pitchFamily="34" charset="0"/>
              </a:rPr>
              <a:t>is</a:t>
            </a:r>
            <a:r>
              <a:rPr lang="it-IT" sz="2400" b="1" i="1" dirty="0">
                <a:solidFill>
                  <a:srgbClr val="01415C"/>
                </a:solidFill>
                <a:cs typeface="Arial" pitchFamily="34" charset="0"/>
              </a:rPr>
              <a:t> </a:t>
            </a:r>
            <a:r>
              <a:rPr lang="it-IT" sz="2400" b="1" i="1" dirty="0" err="1">
                <a:solidFill>
                  <a:srgbClr val="01415C"/>
                </a:solidFill>
                <a:cs typeface="Arial" pitchFamily="34" charset="0"/>
              </a:rPr>
              <a:t>coming</a:t>
            </a:r>
            <a:r>
              <a:rPr lang="it-IT" sz="2400" b="1" i="1" dirty="0">
                <a:solidFill>
                  <a:srgbClr val="01415C"/>
                </a:solidFill>
                <a:cs typeface="Arial" pitchFamily="34" charset="0"/>
              </a:rPr>
              <a:t>, </a:t>
            </a:r>
            <a:r>
              <a:rPr lang="it-IT" sz="2400" b="1" i="1" dirty="0" err="1">
                <a:solidFill>
                  <a:srgbClr val="01415C"/>
                </a:solidFill>
                <a:cs typeface="Arial" pitchFamily="34" charset="0"/>
              </a:rPr>
              <a:t>what</a:t>
            </a:r>
            <a:r>
              <a:rPr lang="it-IT" sz="2400" b="1" i="1" dirty="0">
                <a:solidFill>
                  <a:srgbClr val="01415C"/>
                </a:solidFill>
                <a:cs typeface="Arial" pitchFamily="34" charset="0"/>
              </a:rPr>
              <a:t> are </a:t>
            </a:r>
            <a:r>
              <a:rPr lang="it-IT" sz="2400" b="1" i="1" dirty="0" err="1">
                <a:solidFill>
                  <a:srgbClr val="01415C"/>
                </a:solidFill>
                <a:cs typeface="Arial" pitchFamily="34" charset="0"/>
              </a:rPr>
              <a:t>you</a:t>
            </a:r>
            <a:r>
              <a:rPr lang="it-IT" sz="2400" b="1" i="1" dirty="0">
                <a:solidFill>
                  <a:srgbClr val="01415C"/>
                </a:solidFill>
                <a:cs typeface="Arial" pitchFamily="34" charset="0"/>
              </a:rPr>
              <a:t> </a:t>
            </a:r>
            <a:r>
              <a:rPr lang="it-IT" sz="2400" b="1" i="1" dirty="0" err="1">
                <a:solidFill>
                  <a:srgbClr val="01415C"/>
                </a:solidFill>
                <a:cs typeface="Arial" pitchFamily="34" charset="0"/>
              </a:rPr>
              <a:t>hoping</a:t>
            </a:r>
            <a:r>
              <a:rPr lang="it-IT" sz="2400" b="1" i="1" dirty="0">
                <a:solidFill>
                  <a:srgbClr val="01415C"/>
                </a:solidFill>
                <a:cs typeface="Arial" pitchFamily="34" charset="0"/>
              </a:rPr>
              <a:t> for?”  “</a:t>
            </a:r>
            <a:r>
              <a:rPr lang="it-IT" sz="2400" b="1" i="1" dirty="0" err="1">
                <a:solidFill>
                  <a:srgbClr val="01415C"/>
                </a:solidFill>
                <a:cs typeface="Arial" pitchFamily="34" charset="0"/>
              </a:rPr>
              <a:t>What</a:t>
            </a:r>
            <a:r>
              <a:rPr lang="it-IT" sz="2400" b="1" i="1" dirty="0">
                <a:solidFill>
                  <a:srgbClr val="01415C"/>
                </a:solidFill>
                <a:cs typeface="Arial" pitchFamily="34" charset="0"/>
              </a:rPr>
              <a:t> else are </a:t>
            </a:r>
            <a:r>
              <a:rPr lang="it-IT" sz="2400" b="1" i="1" dirty="0" err="1">
                <a:solidFill>
                  <a:srgbClr val="01415C"/>
                </a:solidFill>
                <a:cs typeface="Arial" pitchFamily="34" charset="0"/>
              </a:rPr>
              <a:t>you</a:t>
            </a:r>
            <a:r>
              <a:rPr lang="it-IT" sz="2400" b="1" i="1" dirty="0">
                <a:solidFill>
                  <a:srgbClr val="01415C"/>
                </a:solidFill>
                <a:cs typeface="Arial" pitchFamily="34" charset="0"/>
              </a:rPr>
              <a:t> </a:t>
            </a:r>
            <a:r>
              <a:rPr lang="it-IT" sz="2400" b="1" i="1" dirty="0" err="1">
                <a:solidFill>
                  <a:srgbClr val="01415C"/>
                </a:solidFill>
                <a:cs typeface="Arial" pitchFamily="34" charset="0"/>
              </a:rPr>
              <a:t>hoping</a:t>
            </a:r>
            <a:r>
              <a:rPr lang="it-IT" sz="2400" b="1" i="1" dirty="0">
                <a:solidFill>
                  <a:srgbClr val="01415C"/>
                </a:solidFill>
                <a:cs typeface="Arial" pitchFamily="34" charset="0"/>
              </a:rPr>
              <a:t> for?” </a:t>
            </a:r>
          </a:p>
          <a:p>
            <a:pPr lvl="0" algn="just">
              <a:defRPr/>
            </a:pPr>
            <a:endParaRPr lang="it-IT" b="1" i="1" dirty="0">
              <a:solidFill>
                <a:schemeClr val="accent2">
                  <a:lumMod val="75000"/>
                </a:schemeClr>
              </a:solidFill>
              <a:cs typeface="Arial" pitchFamily="34" charset="0"/>
            </a:endParaRPr>
          </a:p>
          <a:p>
            <a:pPr lvl="0" algn="just">
              <a:defRPr/>
            </a:pPr>
            <a:r>
              <a:rPr lang="it-IT" b="1" i="1" dirty="0">
                <a:solidFill>
                  <a:prstClr val="black"/>
                </a:solidFill>
                <a:cs typeface="Arial" pitchFamily="34" charset="0"/>
              </a:rPr>
              <a:t> </a:t>
            </a:r>
            <a:endParaRPr lang="it-IT" dirty="0">
              <a:solidFill>
                <a:prstClr val="black"/>
              </a:solidFill>
              <a:cs typeface="Arial" pitchFamily="34" charset="0"/>
            </a:endParaRPr>
          </a:p>
        </p:txBody>
      </p:sp>
      <p:sp>
        <p:nvSpPr>
          <p:cNvPr id="10" name="Rettangolo 9"/>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27504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4180615" y="1"/>
            <a:ext cx="7744974" cy="759252"/>
          </a:xfrm>
          <a:prstGeom prst="rect">
            <a:avLst/>
          </a:prstGeom>
          <a:noFill/>
          <a:ln w="9525">
            <a:noFill/>
            <a:miter lim="800000"/>
            <a:headEnd/>
            <a:tailEnd/>
          </a:ln>
        </p:spPr>
      </p:pic>
      <p:sp>
        <p:nvSpPr>
          <p:cNvPr id="3" name="CasellaDiTesto 2"/>
          <p:cNvSpPr txBox="1"/>
          <p:nvPr/>
        </p:nvSpPr>
        <p:spPr>
          <a:xfrm>
            <a:off x="265089" y="609432"/>
            <a:ext cx="11686783" cy="7078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2060"/>
              </a:solidFill>
              <a:effectLst/>
              <a:uLnTx/>
              <a:uFillTx/>
              <a:latin typeface="Calibri"/>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2060"/>
              </a:solidFill>
              <a:effectLst/>
              <a:uLnTx/>
              <a:uFillTx/>
              <a:latin typeface="Calibri"/>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Holding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hope</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requires</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800" b="1" i="0" u="none" strike="noStrike" kern="1200" cap="none" spc="0" normalizeH="0" baseline="0" noProof="0" dirty="0">
                <a:ln>
                  <a:noFill/>
                </a:ln>
                <a:solidFill>
                  <a:srgbClr val="01415C"/>
                </a:solidFill>
                <a:effectLst/>
                <a:uLnTx/>
                <a:uFillTx/>
                <a:latin typeface="Calibri"/>
                <a:ea typeface="+mn-ea"/>
                <a:cs typeface="Arial" pitchFamily="34" charset="0"/>
              </a:rPr>
              <a:t>time and </a:t>
            </a:r>
            <a:r>
              <a:rPr kumimoji="0" lang="it-IT" sz="2800" b="1" i="0" u="none" strike="noStrike" kern="1200" cap="none" spc="0" normalizeH="0" baseline="0" noProof="0" dirty="0" err="1">
                <a:ln>
                  <a:noFill/>
                </a:ln>
                <a:solidFill>
                  <a:srgbClr val="01415C"/>
                </a:solidFill>
                <a:effectLst/>
                <a:uLnTx/>
                <a:uFillTx/>
                <a:latin typeface="Calibri"/>
                <a:ea typeface="+mn-ea"/>
                <a:cs typeface="Arial" pitchFamily="34" charset="0"/>
              </a:rPr>
              <a:t>patience</a:t>
            </a:r>
            <a:r>
              <a:rPr kumimoji="0" lang="it-IT" sz="2800" b="1" i="0" u="none" strike="noStrike" kern="1200" cap="none" spc="0" normalizeH="0" baseline="0" noProof="0" dirty="0">
                <a:ln>
                  <a:noFill/>
                </a:ln>
                <a:solidFill>
                  <a:srgbClr val="01415C"/>
                </a:solidFill>
                <a:effectLst/>
                <a:uLnTx/>
                <a:uFillTx/>
                <a:latin typeface="Calibri"/>
                <a:ea typeface="+mn-ea"/>
                <a:cs typeface="Arial"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Acceptance</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and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coping</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with</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serious</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illness</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does</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not</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happen</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quickly</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Clinicians</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should</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remember</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that</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800" b="1" i="0" u="none" strike="noStrike" kern="1200" cap="none" spc="0" normalizeH="0" baseline="0" noProof="0" dirty="0" err="1">
                <a:ln>
                  <a:noFill/>
                </a:ln>
                <a:solidFill>
                  <a:srgbClr val="01415C"/>
                </a:solidFill>
                <a:effectLst/>
                <a:uLnTx/>
                <a:uFillTx/>
                <a:latin typeface="Calibri"/>
                <a:ea typeface="+mn-ea"/>
                <a:cs typeface="Arial" pitchFamily="34" charset="0"/>
              </a:rPr>
              <a:t>hope</a:t>
            </a:r>
            <a:r>
              <a:rPr kumimoji="0" lang="it-IT" sz="2800" b="1" i="0" u="none" strike="noStrike" kern="1200" cap="none" spc="0" normalizeH="0" baseline="0" noProof="0" dirty="0">
                <a:ln>
                  <a:noFill/>
                </a:ln>
                <a:solidFill>
                  <a:srgbClr val="01415C"/>
                </a:solidFill>
                <a:effectLst/>
                <a:uLnTx/>
                <a:uFillTx/>
                <a:latin typeface="Calibri"/>
                <a:ea typeface="+mn-ea"/>
                <a:cs typeface="Arial" pitchFamily="34" charset="0"/>
              </a:rPr>
              <a:t> </a:t>
            </a:r>
            <a:r>
              <a:rPr kumimoji="0" lang="it-IT" sz="2800" b="1" i="0" u="none" strike="noStrike" kern="1200" cap="none" spc="0" normalizeH="0" baseline="0" noProof="0" dirty="0" err="1">
                <a:ln>
                  <a:noFill/>
                </a:ln>
                <a:solidFill>
                  <a:srgbClr val="01415C"/>
                </a:solidFill>
                <a:effectLst/>
                <a:uLnTx/>
                <a:uFillTx/>
                <a:latin typeface="Calibri"/>
                <a:ea typeface="+mn-ea"/>
                <a:cs typeface="Arial" pitchFamily="34" charset="0"/>
              </a:rPr>
              <a:t>is</a:t>
            </a:r>
            <a:r>
              <a:rPr kumimoji="0" lang="it-IT" sz="2800" b="1" i="0" u="none" strike="noStrike" kern="1200" cap="none" spc="0" normalizeH="0" baseline="0" noProof="0" dirty="0">
                <a:ln>
                  <a:noFill/>
                </a:ln>
                <a:solidFill>
                  <a:srgbClr val="01415C"/>
                </a:solidFill>
                <a:effectLst/>
                <a:uLnTx/>
                <a:uFillTx/>
                <a:latin typeface="Calibri"/>
                <a:ea typeface="+mn-ea"/>
                <a:cs typeface="Arial" pitchFamily="34" charset="0"/>
              </a:rPr>
              <a:t> </a:t>
            </a:r>
            <a:r>
              <a:rPr kumimoji="0" lang="it-IT" sz="2800" b="1" i="0" u="none" strike="noStrike" kern="1200" cap="none" spc="0" normalizeH="0" baseline="0" noProof="0" dirty="0" err="1">
                <a:ln>
                  <a:noFill/>
                </a:ln>
                <a:solidFill>
                  <a:srgbClr val="01415C"/>
                </a:solidFill>
                <a:effectLst/>
                <a:uLnTx/>
                <a:uFillTx/>
                <a:latin typeface="Calibri"/>
                <a:ea typeface="+mn-ea"/>
                <a:cs typeface="Arial" pitchFamily="34" charset="0"/>
              </a:rPr>
              <a:t>protective</a:t>
            </a:r>
            <a:r>
              <a:rPr kumimoji="0" lang="it-IT" sz="2800" b="1" i="0" u="none" strike="noStrike" kern="1200" cap="none" spc="0" normalizeH="0" baseline="0" noProof="0" dirty="0">
                <a:ln>
                  <a:noFill/>
                </a:ln>
                <a:solidFill>
                  <a:srgbClr val="01415C"/>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if</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not</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smtClean="0">
                <a:ln>
                  <a:noFill/>
                </a:ln>
                <a:solidFill>
                  <a:prstClr val="black"/>
                </a:solidFill>
                <a:effectLst/>
                <a:uLnTx/>
                <a:uFillTx/>
                <a:latin typeface="Calibri"/>
                <a:ea typeface="+mn-ea"/>
                <a:cs typeface="Arial" pitchFamily="34" charset="0"/>
              </a:rPr>
              <a:t>necessary</a:t>
            </a:r>
            <a:r>
              <a:rPr kumimoji="0" lang="it-IT" sz="2400" b="0" i="0" u="none" strike="noStrike" kern="1200" cap="none" spc="0" normalizeH="0" baseline="0" noProof="0" dirty="0" smtClean="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for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managing</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serious</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illness</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Holding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complex</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flexible</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and diverse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hopes</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enables</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patients</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to</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800" b="1" i="0" u="none" strike="noStrike" kern="1200" cap="none" spc="0" normalizeH="0" baseline="0" noProof="0" dirty="0" err="1">
                <a:ln>
                  <a:noFill/>
                </a:ln>
                <a:solidFill>
                  <a:srgbClr val="01415C"/>
                </a:solidFill>
                <a:effectLst/>
                <a:uLnTx/>
                <a:uFillTx/>
                <a:latin typeface="Calibri"/>
                <a:ea typeface="+mn-ea"/>
                <a:cs typeface="Arial" pitchFamily="34" charset="0"/>
              </a:rPr>
              <a:t>believe</a:t>
            </a:r>
            <a:r>
              <a:rPr kumimoji="0" lang="it-IT" sz="2800" b="1" i="0" u="none" strike="noStrike" kern="1200" cap="none" spc="0" normalizeH="0" baseline="0" noProof="0" dirty="0">
                <a:ln>
                  <a:noFill/>
                </a:ln>
                <a:solidFill>
                  <a:srgbClr val="01415C"/>
                </a:solidFill>
                <a:effectLst/>
                <a:uLnTx/>
                <a:uFillTx/>
                <a:latin typeface="Calibri"/>
                <a:ea typeface="+mn-ea"/>
                <a:cs typeface="Arial" pitchFamily="34" charset="0"/>
              </a:rPr>
              <a:t> in the </a:t>
            </a:r>
            <a:r>
              <a:rPr kumimoji="0" lang="it-IT" sz="2800" b="1" i="0" u="none" strike="noStrike" kern="1200" cap="none" spc="0" normalizeH="0" baseline="0" noProof="0" dirty="0" err="1">
                <a:ln>
                  <a:noFill/>
                </a:ln>
                <a:solidFill>
                  <a:srgbClr val="01415C"/>
                </a:solidFill>
                <a:effectLst/>
                <a:uLnTx/>
                <a:uFillTx/>
                <a:latin typeface="Calibri"/>
                <a:ea typeface="+mn-ea"/>
                <a:cs typeface="Arial" pitchFamily="34" charset="0"/>
              </a:rPr>
              <a:t>unlikely</a:t>
            </a:r>
            <a:r>
              <a:rPr kumimoji="0" lang="it-IT" sz="2800" b="1" i="0" u="none" strike="noStrike" kern="1200" cap="none" spc="0" normalizeH="0" baseline="0" noProof="0" dirty="0">
                <a:ln>
                  <a:noFill/>
                </a:ln>
                <a:solidFill>
                  <a:srgbClr val="01415C"/>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while</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400" b="0" i="0" u="none" strike="noStrike" kern="1200" cap="none" spc="0" normalizeH="0" baseline="0" noProof="0" dirty="0" err="1">
                <a:ln>
                  <a:noFill/>
                </a:ln>
                <a:solidFill>
                  <a:prstClr val="black"/>
                </a:solidFill>
                <a:effectLst/>
                <a:uLnTx/>
                <a:uFillTx/>
                <a:latin typeface="Calibri"/>
                <a:ea typeface="+mn-ea"/>
                <a:cs typeface="Arial" pitchFamily="34" charset="0"/>
              </a:rPr>
              <a:t>simultaneously</a:t>
            </a:r>
            <a:r>
              <a:rPr kumimoji="0" lang="it-IT" sz="2400" b="0"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2800" b="1" i="0" u="none" strike="noStrike" kern="1200" cap="none" spc="0" normalizeH="0" baseline="0" noProof="0" dirty="0" err="1">
                <a:ln>
                  <a:noFill/>
                </a:ln>
                <a:solidFill>
                  <a:srgbClr val="01415C"/>
                </a:solidFill>
                <a:effectLst/>
                <a:uLnTx/>
                <a:uFillTx/>
                <a:latin typeface="Calibri"/>
                <a:ea typeface="+mn-ea"/>
                <a:cs typeface="Arial" pitchFamily="34" charset="0"/>
              </a:rPr>
              <a:t>accepting</a:t>
            </a:r>
            <a:r>
              <a:rPr kumimoji="0" lang="it-IT" sz="2800" b="1" i="0" u="none" strike="noStrike" kern="1200" cap="none" spc="0" normalizeH="0" baseline="0" noProof="0" dirty="0">
                <a:ln>
                  <a:noFill/>
                </a:ln>
                <a:solidFill>
                  <a:srgbClr val="01415C"/>
                </a:solidFill>
                <a:effectLst/>
                <a:uLnTx/>
                <a:uFillTx/>
                <a:latin typeface="Calibri"/>
                <a:ea typeface="+mn-ea"/>
                <a:cs typeface="Arial" pitchFamily="34" charset="0"/>
              </a:rPr>
              <a:t> the </a:t>
            </a:r>
            <a:r>
              <a:rPr kumimoji="0" lang="it-IT" sz="2800" b="1" i="0" u="none" strike="noStrike" kern="1200" cap="none" spc="0" normalizeH="0" baseline="0" noProof="0" dirty="0" err="1">
                <a:ln>
                  <a:noFill/>
                </a:ln>
                <a:solidFill>
                  <a:srgbClr val="01415C"/>
                </a:solidFill>
                <a:effectLst/>
                <a:uLnTx/>
                <a:uFillTx/>
                <a:latin typeface="Calibri"/>
                <a:ea typeface="+mn-ea"/>
                <a:cs typeface="Arial" pitchFamily="34" charset="0"/>
              </a:rPr>
              <a:t>inevitable</a:t>
            </a:r>
            <a:endParaRPr kumimoji="0" lang="it-IT" sz="2800" b="1" i="0" u="none" strike="noStrike" kern="1200" cap="none" spc="0" normalizeH="0" baseline="0" noProof="0" dirty="0">
              <a:ln>
                <a:noFill/>
              </a:ln>
              <a:solidFill>
                <a:srgbClr val="01415C"/>
              </a:solidFill>
              <a:effectLst/>
              <a:uLnTx/>
              <a:uFillTx/>
              <a:latin typeface="Calibri"/>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Calibri"/>
                <a:ea typeface="+mn-ea"/>
                <a:cs typeface="Arial"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prstClr val="black"/>
              </a:solidFill>
              <a:effectLst/>
              <a:uLnTx/>
              <a:uFillTx/>
              <a:latin typeface="Calibri"/>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it-IT" sz="4000" b="1" i="0" u="none" strike="noStrike" kern="1200" cap="none" spc="0" normalizeH="0" baseline="0" noProof="0" dirty="0">
                <a:ln>
                  <a:noFill/>
                </a:ln>
                <a:solidFill>
                  <a:srgbClr val="0070C0"/>
                </a:solidFill>
                <a:effectLst/>
                <a:uLnTx/>
                <a:uFillTx/>
                <a:latin typeface="Calibri"/>
                <a:ea typeface="+mn-ea"/>
                <a:cs typeface="Arial" pitchFamily="34" charset="0"/>
              </a:rPr>
              <a:t>The </a:t>
            </a:r>
            <a:r>
              <a:rPr kumimoji="0" lang="it-IT" sz="4000" b="1" i="0" u="none" strike="noStrike" kern="1200" cap="none" spc="0" normalizeH="0" baseline="0" noProof="0" dirty="0" err="1">
                <a:ln>
                  <a:noFill/>
                </a:ln>
                <a:solidFill>
                  <a:srgbClr val="0070C0"/>
                </a:solidFill>
                <a:effectLst/>
                <a:uLnTx/>
                <a:uFillTx/>
                <a:latin typeface="Calibri"/>
                <a:ea typeface="+mn-ea"/>
                <a:cs typeface="Arial" pitchFamily="34" charset="0"/>
              </a:rPr>
              <a:t>role</a:t>
            </a:r>
            <a:r>
              <a:rPr kumimoji="0" lang="it-IT" sz="4000" b="1" i="0" u="none" strike="noStrike" kern="1200" cap="none" spc="0" normalizeH="0" baseline="0" noProof="0" dirty="0">
                <a:ln>
                  <a:noFill/>
                </a:ln>
                <a:solidFill>
                  <a:srgbClr val="0070C0"/>
                </a:solidFill>
                <a:effectLst/>
                <a:uLnTx/>
                <a:uFillTx/>
                <a:latin typeface="Calibri"/>
                <a:ea typeface="+mn-ea"/>
                <a:cs typeface="Arial" pitchFamily="34" charset="0"/>
              </a:rPr>
              <a:t> of </a:t>
            </a:r>
            <a:r>
              <a:rPr kumimoji="0" lang="it-IT" sz="4000" b="1" i="0" u="none" strike="noStrike" kern="1200" cap="none" spc="0" normalizeH="0" baseline="0" noProof="0" dirty="0" err="1">
                <a:ln>
                  <a:noFill/>
                </a:ln>
                <a:solidFill>
                  <a:srgbClr val="0070C0"/>
                </a:solidFill>
                <a:effectLst/>
                <a:uLnTx/>
                <a:uFillTx/>
                <a:latin typeface="Calibri"/>
                <a:ea typeface="+mn-ea"/>
                <a:cs typeface="Arial" pitchFamily="34" charset="0"/>
              </a:rPr>
              <a:t>clincians</a:t>
            </a:r>
            <a:r>
              <a:rPr kumimoji="0" lang="it-IT" sz="4000" b="1" i="0" u="none" strike="noStrike" kern="1200" cap="none" spc="0" normalizeH="0" baseline="0" noProof="0" dirty="0">
                <a:ln>
                  <a:noFill/>
                </a:ln>
                <a:solidFill>
                  <a:srgbClr val="0070C0"/>
                </a:solidFill>
                <a:effectLst/>
                <a:uLnTx/>
                <a:uFillTx/>
                <a:latin typeface="Calibri"/>
                <a:ea typeface="+mn-ea"/>
                <a:cs typeface="Arial" pitchFamily="34" charset="0"/>
              </a:rPr>
              <a:t> </a:t>
            </a:r>
            <a:r>
              <a:rPr kumimoji="0" lang="it-IT" sz="4000" b="1" i="0" u="none" strike="noStrike" kern="1200" cap="none" spc="0" normalizeH="0" baseline="0" noProof="0" dirty="0" err="1">
                <a:ln>
                  <a:noFill/>
                </a:ln>
                <a:solidFill>
                  <a:srgbClr val="0070C0"/>
                </a:solidFill>
                <a:effectLst/>
                <a:uLnTx/>
                <a:uFillTx/>
                <a:latin typeface="Calibri"/>
                <a:ea typeface="+mn-ea"/>
                <a:cs typeface="Arial" pitchFamily="34" charset="0"/>
              </a:rPr>
              <a:t>is</a:t>
            </a:r>
            <a:r>
              <a:rPr kumimoji="0" lang="it-IT" sz="4000" b="1" i="0" u="none" strike="noStrike" kern="1200" cap="none" spc="0" normalizeH="0" baseline="0" noProof="0" dirty="0">
                <a:ln>
                  <a:noFill/>
                </a:ln>
                <a:solidFill>
                  <a:srgbClr val="0070C0"/>
                </a:solidFill>
                <a:effectLst/>
                <a:uLnTx/>
                <a:uFillTx/>
                <a:latin typeface="Calibri"/>
                <a:ea typeface="+mn-ea"/>
                <a:cs typeface="Arial" pitchFamily="34" charset="0"/>
              </a:rPr>
              <a:t> to support </a:t>
            </a:r>
            <a:r>
              <a:rPr kumimoji="0" lang="it-IT" sz="4000" b="1" i="0" u="none" strike="noStrike" kern="1200" cap="none" spc="0" normalizeH="0" baseline="0" noProof="0" dirty="0" err="1">
                <a:ln>
                  <a:noFill/>
                </a:ln>
                <a:solidFill>
                  <a:srgbClr val="0070C0"/>
                </a:solidFill>
                <a:effectLst/>
                <a:uLnTx/>
                <a:uFillTx/>
                <a:latin typeface="Calibri"/>
                <a:ea typeface="+mn-ea"/>
                <a:cs typeface="Arial" pitchFamily="34" charset="0"/>
              </a:rPr>
              <a:t>both</a:t>
            </a:r>
            <a:endParaRPr kumimoji="0" lang="it-IT" sz="4000" b="1" i="0" u="none" strike="noStrike" kern="1200" cap="none" spc="0" normalizeH="0" baseline="0" noProof="0" dirty="0">
              <a:ln>
                <a:noFill/>
              </a:ln>
              <a:solidFill>
                <a:srgbClr val="0070C0"/>
              </a:solidFill>
              <a:effectLst/>
              <a:uLnTx/>
              <a:uFillTx/>
              <a:latin typeface="Calibri"/>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4000" b="0" i="0" u="none" strike="noStrike" kern="1200" cap="none" spc="0" normalizeH="0" baseline="0" noProof="0" dirty="0">
              <a:ln>
                <a:noFill/>
              </a:ln>
              <a:solidFill>
                <a:srgbClr val="0070C0"/>
              </a:solidFill>
              <a:effectLst/>
              <a:uLnTx/>
              <a:uFillTx/>
              <a:latin typeface="Calibri"/>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4" name="CasellaDiTesto 3"/>
          <p:cNvSpPr txBox="1"/>
          <p:nvPr/>
        </p:nvSpPr>
        <p:spPr>
          <a:xfrm>
            <a:off x="9239251" y="531092"/>
            <a:ext cx="794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(3/3)</a:t>
            </a:r>
          </a:p>
        </p:txBody>
      </p:sp>
      <p:pic>
        <p:nvPicPr>
          <p:cNvPr id="5" name="Picture 5"/>
          <p:cNvPicPr>
            <a:picLocks noChangeAspect="1" noChangeArrowheads="1"/>
          </p:cNvPicPr>
          <p:nvPr/>
        </p:nvPicPr>
        <p:blipFill>
          <a:blip r:embed="rId3" cstate="print"/>
          <a:srcRect l="-257" t="30426" r="31005" b="53520"/>
          <a:stretch>
            <a:fillRect/>
          </a:stretch>
        </p:blipFill>
        <p:spPr bwMode="auto">
          <a:xfrm>
            <a:off x="338927" y="1371"/>
            <a:ext cx="3502761" cy="433136"/>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l="-187" t="8224" r="84907" b="81184"/>
          <a:stretch>
            <a:fillRect/>
          </a:stretch>
        </p:blipFill>
        <p:spPr bwMode="auto">
          <a:xfrm>
            <a:off x="0" y="1"/>
            <a:ext cx="1114378" cy="434506"/>
          </a:xfrm>
          <a:prstGeom prst="rect">
            <a:avLst/>
          </a:prstGeom>
          <a:noFill/>
          <a:ln w="9525">
            <a:noFill/>
            <a:miter lim="800000"/>
            <a:headEnd/>
            <a:tailEnd/>
          </a:ln>
        </p:spPr>
      </p:pic>
      <p:sp>
        <p:nvSpPr>
          <p:cNvPr id="7" name="Rettangolo 6"/>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434020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3">
            <a:extLst>
              <a:ext uri="{FF2B5EF4-FFF2-40B4-BE49-F238E27FC236}">
                <a16:creationId xmlns:a16="http://schemas.microsoft.com/office/drawing/2014/main" id="{E8AB9D10-F33F-4353-B0DD-E20D9276405A}"/>
              </a:ext>
            </a:extLst>
          </p:cNvPr>
          <p:cNvSpPr txBox="1">
            <a:spLocks/>
          </p:cNvSpPr>
          <p:nvPr/>
        </p:nvSpPr>
        <p:spPr>
          <a:xfrm>
            <a:off x="820549" y="1989777"/>
            <a:ext cx="10789451" cy="3489960"/>
          </a:xfrm>
          <a:prstGeom prst="rect">
            <a:avLst/>
          </a:prstGeom>
        </p:spPr>
        <p:txBody>
          <a:bodyPr vert="horz" lIns="91440" tIns="45720" rIns="91440" bIns="45720" rtlCol="0" anchor="ctr"/>
          <a:lstStyle>
            <a:defPPr>
              <a:defRPr lang="it-IT"/>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it-IT" smtClean="0">
                <a:latin typeface="Calibri" panose="020F0502020204030204"/>
                <a:cs typeface="Arial" pitchFamily="34" charset="0"/>
              </a:rPr>
              <a:t>La comprensione degli aspetti tecnico professionali </a:t>
            </a:r>
          </a:p>
          <a:p>
            <a:pPr>
              <a:defRPr/>
            </a:pPr>
            <a:endParaRPr lang="it-IT" smtClean="0">
              <a:latin typeface="Calibri" panose="020F0502020204030204"/>
              <a:cs typeface="Arial" pitchFamily="34" charset="0"/>
            </a:endParaRPr>
          </a:p>
          <a:p>
            <a:pPr>
              <a:defRPr/>
            </a:pPr>
            <a:r>
              <a:rPr lang="it-IT" smtClean="0">
                <a:latin typeface="Calibri" panose="020F0502020204030204"/>
                <a:cs typeface="Arial" pitchFamily="34" charset="0"/>
              </a:rPr>
              <a:t>La speranza per il paziente e per la famiglia</a:t>
            </a:r>
          </a:p>
          <a:p>
            <a:pPr>
              <a:defRPr/>
            </a:pPr>
            <a:endParaRPr lang="it-IT" b="1" smtClean="0">
              <a:solidFill>
                <a:srgbClr val="0070C0"/>
              </a:solidFill>
              <a:latin typeface="Calibri" panose="020F0502020204030204"/>
              <a:cs typeface="Arial" panose="020B0604020202020204" pitchFamily="34" charset="0"/>
            </a:endParaRPr>
          </a:p>
          <a:p>
            <a:pPr>
              <a:lnSpc>
                <a:spcPct val="150000"/>
              </a:lnSpc>
              <a:defRPr/>
            </a:pPr>
            <a:r>
              <a:rPr lang="it-IT" b="1" smtClean="0">
                <a:solidFill>
                  <a:srgbClr val="0070C0"/>
                </a:solidFill>
                <a:latin typeface="Calibri" panose="020F0502020204030204"/>
                <a:cs typeface="Arial" panose="020B0604020202020204" pitchFamily="34" charset="0"/>
              </a:rPr>
              <a:t>Il rapporto di fiducia con il professionista, con la Struttura e con il Servizio sanitario </a:t>
            </a:r>
          </a:p>
          <a:p>
            <a:pPr>
              <a:buFont typeface="Arial" panose="020B0604020202020204" pitchFamily="34" charset="0"/>
              <a:buNone/>
              <a:defRPr/>
            </a:pPr>
            <a:endParaRPr lang="it-IT" dirty="0">
              <a:solidFill>
                <a:prstClr val="black"/>
              </a:solidFill>
              <a:latin typeface="Calibri" panose="020F0502020204030204"/>
            </a:endParaRPr>
          </a:p>
        </p:txBody>
      </p:sp>
      <p:sp>
        <p:nvSpPr>
          <p:cNvPr id="3" name="Titolo 2">
            <a:extLst>
              <a:ext uri="{FF2B5EF4-FFF2-40B4-BE49-F238E27FC236}">
                <a16:creationId xmlns:a16="http://schemas.microsoft.com/office/drawing/2014/main" id="{B5450A8A-D887-4F06-ADB2-18DDA11730DE}"/>
              </a:ext>
            </a:extLst>
          </p:cNvPr>
          <p:cNvSpPr txBox="1">
            <a:spLocks/>
          </p:cNvSpPr>
          <p:nvPr/>
        </p:nvSpPr>
        <p:spPr>
          <a:xfrm>
            <a:off x="576000" y="406222"/>
            <a:ext cx="11034000" cy="5963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it-IT" b="1" dirty="0" smtClean="0">
                <a:solidFill>
                  <a:srgbClr val="01415C"/>
                </a:solidFill>
                <a:latin typeface="Calibri" panose="020F0502020204030204"/>
                <a:cs typeface="Arial" pitchFamily="34" charset="0"/>
              </a:rPr>
              <a:t>Tre aspetti della comunicazione </a:t>
            </a:r>
            <a:br>
              <a:rPr lang="it-IT" b="1" dirty="0" smtClean="0">
                <a:solidFill>
                  <a:srgbClr val="01415C"/>
                </a:solidFill>
                <a:latin typeface="Calibri" panose="020F0502020204030204"/>
                <a:cs typeface="Arial" pitchFamily="34" charset="0"/>
              </a:rPr>
            </a:br>
            <a:r>
              <a:rPr lang="it-IT" b="1" dirty="0" smtClean="0">
                <a:solidFill>
                  <a:srgbClr val="01415C"/>
                </a:solidFill>
                <a:latin typeface="Calibri" panose="020F0502020204030204"/>
                <a:cs typeface="Arial" pitchFamily="34" charset="0"/>
              </a:rPr>
              <a:t>in oncologia</a:t>
            </a:r>
            <a:endParaRPr lang="it-IT" b="1" dirty="0">
              <a:solidFill>
                <a:srgbClr val="01415C"/>
              </a:solidFill>
              <a:latin typeface="Calibri" panose="020F0502020204030204"/>
              <a:cs typeface="Arial" pitchFamily="34" charset="0"/>
            </a:endParaRPr>
          </a:p>
        </p:txBody>
      </p:sp>
      <p:pic>
        <p:nvPicPr>
          <p:cNvPr id="4" name="Picture 2"/>
          <p:cNvPicPr>
            <a:picLocks noChangeAspect="1" noChangeArrowheads="1"/>
          </p:cNvPicPr>
          <p:nvPr/>
        </p:nvPicPr>
        <p:blipFill>
          <a:blip r:embed="rId2" cstate="print"/>
          <a:srcRect l="28658" t="64638" r="45788" b="14807"/>
          <a:stretch>
            <a:fillRect/>
          </a:stretch>
        </p:blipFill>
        <p:spPr bwMode="auto">
          <a:xfrm>
            <a:off x="5256650" y="4907050"/>
            <a:ext cx="3486234" cy="1577406"/>
          </a:xfrm>
          <a:prstGeom prst="rect">
            <a:avLst/>
          </a:prstGeom>
          <a:noFill/>
          <a:ln w="9525">
            <a:noFill/>
            <a:miter lim="800000"/>
            <a:headEnd/>
            <a:tailEnd/>
          </a:ln>
        </p:spPr>
      </p:pic>
      <p:cxnSp>
        <p:nvCxnSpPr>
          <p:cNvPr id="5" name="Connettore diritto 4"/>
          <p:cNvCxnSpPr/>
          <p:nvPr/>
        </p:nvCxnSpPr>
        <p:spPr>
          <a:xfrm>
            <a:off x="820549" y="1674550"/>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0" y="-55418"/>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607072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F6D57E1-839A-59AA-D913-5150EACEE241}"/>
              </a:ext>
            </a:extLst>
          </p:cNvPr>
          <p:cNvSpPr txBox="1">
            <a:spLocks noChangeArrowheads="1"/>
          </p:cNvSpPr>
          <p:nvPr/>
        </p:nvSpPr>
        <p:spPr>
          <a:xfrm>
            <a:off x="2351089" y="620714"/>
            <a:ext cx="7583487" cy="10445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000" b="1" dirty="0" smtClean="0">
                <a:solidFill>
                  <a:srgbClr val="01415C"/>
                </a:solidFill>
                <a:latin typeface="Calibri" panose="020F0502020204030204" pitchFamily="34" charset="0"/>
                <a:ea typeface="ＭＳ Ｐゴシック" panose="020B0600070205080204" pitchFamily="34" charset="-128"/>
              </a:rPr>
              <a:t>LA QUALITA</a:t>
            </a:r>
            <a:r>
              <a:rPr lang="ja-JP" altLang="it-IT" sz="4000" b="1" dirty="0" smtClean="0">
                <a:solidFill>
                  <a:srgbClr val="01415C"/>
                </a:solidFill>
                <a:latin typeface="Calibri" panose="020F0502020204030204" pitchFamily="34" charset="0"/>
                <a:ea typeface="ＭＳ Ｐゴシック" panose="020B0600070205080204" pitchFamily="34" charset="-128"/>
              </a:rPr>
              <a:t>’</a:t>
            </a:r>
            <a:r>
              <a:rPr lang="it-IT" altLang="ja-JP" sz="4000" b="1" dirty="0" smtClean="0">
                <a:solidFill>
                  <a:srgbClr val="01415C"/>
                </a:solidFill>
                <a:latin typeface="Calibri" panose="020F0502020204030204" pitchFamily="34" charset="0"/>
                <a:ea typeface="ＭＳ Ｐゴシック" panose="020B0600070205080204" pitchFamily="34" charset="-128"/>
              </a:rPr>
              <a:t> DELLA RELAZIONE MEDICO- PAZIENTE</a:t>
            </a:r>
            <a:endParaRPr lang="it-IT" altLang="it-IT" sz="4000" b="1" dirty="0">
              <a:solidFill>
                <a:srgbClr val="01415C"/>
              </a:solidFill>
              <a:latin typeface="Calibri" panose="020F0502020204030204" pitchFamily="34" charset="0"/>
              <a:ea typeface="ＭＳ Ｐゴシック" panose="020B0600070205080204" pitchFamily="34" charset="-128"/>
            </a:endParaRPr>
          </a:p>
        </p:txBody>
      </p:sp>
      <p:sp>
        <p:nvSpPr>
          <p:cNvPr id="3" name="Rectangle 3">
            <a:extLst>
              <a:ext uri="{FF2B5EF4-FFF2-40B4-BE49-F238E27FC236}">
                <a16:creationId xmlns:a16="http://schemas.microsoft.com/office/drawing/2014/main" id="{B407DCE1-041A-9AB6-BFCB-79BB58A1F278}"/>
              </a:ext>
            </a:extLst>
          </p:cNvPr>
          <p:cNvSpPr txBox="1">
            <a:spLocks noChangeArrowheads="1"/>
          </p:cNvSpPr>
          <p:nvPr/>
        </p:nvSpPr>
        <p:spPr>
          <a:xfrm>
            <a:off x="2208214" y="2354491"/>
            <a:ext cx="7583487" cy="1800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None/>
            </a:pPr>
            <a:r>
              <a:rPr lang="it-IT" altLang="it-IT" b="1" dirty="0" smtClean="0">
                <a:latin typeface="Constantia" panose="02030602050306030303" pitchFamily="18" charset="0"/>
                <a:ea typeface="ＭＳ Ｐゴシック" panose="020B0600070205080204" pitchFamily="34" charset="-128"/>
              </a:rPr>
              <a:t> </a:t>
            </a:r>
            <a:r>
              <a:rPr lang="it-IT" altLang="it-IT"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ASPETTATIVE PAZIENTE</a:t>
            </a:r>
          </a:p>
          <a:p>
            <a:pPr algn="ctr">
              <a:buFont typeface="Wingdings" panose="05000000000000000000" pitchFamily="2" charset="2"/>
              <a:buNone/>
            </a:pPr>
            <a:endParaRPr lang="it-IT" altLang="it-IT"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endParaRPr>
          </a:p>
          <a:p>
            <a:pPr algn="ctr">
              <a:buFont typeface="Wingdings" panose="05000000000000000000" pitchFamily="2" charset="2"/>
              <a:buNone/>
            </a:pPr>
            <a:endParaRPr lang="it-IT" altLang="it-IT"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endParaRPr>
          </a:p>
          <a:p>
            <a:pPr algn="ctr">
              <a:buFont typeface="Wingdings" panose="05000000000000000000" pitchFamily="2" charset="2"/>
              <a:buNone/>
            </a:pPr>
            <a:endParaRPr lang="it-IT" altLang="it-IT" b="1"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4" name="AutoShape 4">
            <a:extLst>
              <a:ext uri="{FF2B5EF4-FFF2-40B4-BE49-F238E27FC236}">
                <a16:creationId xmlns:a16="http://schemas.microsoft.com/office/drawing/2014/main" id="{5619B5B8-604C-502B-81D8-1F6AAC695203}"/>
              </a:ext>
            </a:extLst>
          </p:cNvPr>
          <p:cNvSpPr>
            <a:spLocks noChangeArrowheads="1"/>
          </p:cNvSpPr>
          <p:nvPr/>
        </p:nvSpPr>
        <p:spPr bwMode="auto">
          <a:xfrm>
            <a:off x="5664201" y="3435578"/>
            <a:ext cx="485775" cy="976312"/>
          </a:xfrm>
          <a:prstGeom prst="downArrow">
            <a:avLst>
              <a:gd name="adj1" fmla="val 50000"/>
              <a:gd name="adj2" fmla="val 50245"/>
            </a:avLst>
          </a:prstGeom>
          <a:solidFill>
            <a:srgbClr val="002385"/>
          </a:solidFill>
          <a:ln w="9525">
            <a:solidFill>
              <a:srgbClr val="002385"/>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en-GB" altLang="it-IT" sz="1800"/>
          </a:p>
        </p:txBody>
      </p:sp>
      <p:cxnSp>
        <p:nvCxnSpPr>
          <p:cNvPr id="5" name="Connettore 1 2">
            <a:extLst>
              <a:ext uri="{FF2B5EF4-FFF2-40B4-BE49-F238E27FC236}">
                <a16:creationId xmlns:a16="http://schemas.microsoft.com/office/drawing/2014/main" id="{BFB548E0-159E-B471-2C02-6BD7FA019077}"/>
              </a:ext>
            </a:extLst>
          </p:cNvPr>
          <p:cNvCxnSpPr/>
          <p:nvPr/>
        </p:nvCxnSpPr>
        <p:spPr>
          <a:xfrm>
            <a:off x="2927350" y="3146653"/>
            <a:ext cx="6337300" cy="0"/>
          </a:xfrm>
          <a:prstGeom prst="line">
            <a:avLst/>
          </a:prstGeom>
          <a:ln w="38100">
            <a:solidFill>
              <a:srgbClr val="002385"/>
            </a:solidFill>
          </a:ln>
        </p:spPr>
        <p:style>
          <a:lnRef idx="2">
            <a:schemeClr val="accent1"/>
          </a:lnRef>
          <a:fillRef idx="0">
            <a:schemeClr val="accent1"/>
          </a:fillRef>
          <a:effectRef idx="1">
            <a:schemeClr val="accent1"/>
          </a:effectRef>
          <a:fontRef idx="minor">
            <a:schemeClr val="tx1"/>
          </a:fontRef>
        </p:style>
      </p:cxnSp>
      <p:cxnSp>
        <p:nvCxnSpPr>
          <p:cNvPr id="6" name="Connettore 1 6">
            <a:extLst>
              <a:ext uri="{FF2B5EF4-FFF2-40B4-BE49-F238E27FC236}">
                <a16:creationId xmlns:a16="http://schemas.microsoft.com/office/drawing/2014/main" id="{947FC27D-53DB-FBB4-073D-07300DDE13D6}"/>
              </a:ext>
            </a:extLst>
          </p:cNvPr>
          <p:cNvCxnSpPr/>
          <p:nvPr/>
        </p:nvCxnSpPr>
        <p:spPr>
          <a:xfrm>
            <a:off x="2927350" y="4659540"/>
            <a:ext cx="6337300" cy="0"/>
          </a:xfrm>
          <a:prstGeom prst="line">
            <a:avLst/>
          </a:prstGeom>
          <a:ln w="38100">
            <a:solidFill>
              <a:srgbClr val="002385"/>
            </a:solidFill>
          </a:ln>
        </p:spPr>
        <p:style>
          <a:lnRef idx="2">
            <a:schemeClr val="accent1"/>
          </a:lnRef>
          <a:fillRef idx="0">
            <a:schemeClr val="accent1"/>
          </a:fillRef>
          <a:effectRef idx="1">
            <a:schemeClr val="accent1"/>
          </a:effectRef>
          <a:fontRef idx="minor">
            <a:schemeClr val="tx1"/>
          </a:fontRef>
        </p:style>
      </p:cxnSp>
      <p:sp>
        <p:nvSpPr>
          <p:cNvPr id="7" name="Rettangolo 1">
            <a:extLst>
              <a:ext uri="{FF2B5EF4-FFF2-40B4-BE49-F238E27FC236}">
                <a16:creationId xmlns:a16="http://schemas.microsoft.com/office/drawing/2014/main" id="{714CC6AC-9F4F-23F0-0FDA-42AD747FA102}"/>
              </a:ext>
            </a:extLst>
          </p:cNvPr>
          <p:cNvSpPr>
            <a:spLocks noChangeArrowheads="1"/>
          </p:cNvSpPr>
          <p:nvPr/>
        </p:nvSpPr>
        <p:spPr bwMode="auto">
          <a:xfrm>
            <a:off x="3935412" y="5018316"/>
            <a:ext cx="5132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2575" indent="-282575"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spcBef>
                <a:spcPts val="2000"/>
              </a:spcBef>
            </a:pPr>
            <a:r>
              <a:rPr lang="en-GB" altLang="it-IT" sz="2800" b="1" dirty="0">
                <a:solidFill>
                  <a:srgbClr val="0070C0"/>
                </a:solidFill>
                <a:latin typeface="Calibri" panose="020F0502020204030204" pitchFamily="34" charset="0"/>
                <a:cs typeface="Calibri" panose="020F0502020204030204" pitchFamily="34" charset="0"/>
              </a:rPr>
              <a:t>ASPETTATIVE </a:t>
            </a:r>
            <a:r>
              <a:rPr lang="en-GB" altLang="it-IT" sz="2800" b="1" dirty="0" smtClean="0">
                <a:solidFill>
                  <a:srgbClr val="0070C0"/>
                </a:solidFill>
                <a:latin typeface="Calibri" panose="020F0502020204030204" pitchFamily="34" charset="0"/>
                <a:cs typeface="Calibri" panose="020F0502020204030204" pitchFamily="34" charset="0"/>
              </a:rPr>
              <a:t>MEDICO</a:t>
            </a:r>
            <a:endParaRPr lang="en-GB" altLang="it-IT" sz="2800" b="1" dirty="0">
              <a:solidFill>
                <a:srgbClr val="0070C0"/>
              </a:solidFill>
              <a:latin typeface="Calibri" panose="020F0502020204030204" pitchFamily="34" charset="0"/>
              <a:cs typeface="Calibri" panose="020F0502020204030204" pitchFamily="34" charset="0"/>
            </a:endParaRPr>
          </a:p>
        </p:txBody>
      </p:sp>
      <p:cxnSp>
        <p:nvCxnSpPr>
          <p:cNvPr id="8" name="Connettore diritto 7"/>
          <p:cNvCxnSpPr/>
          <p:nvPr/>
        </p:nvCxnSpPr>
        <p:spPr>
          <a:xfrm>
            <a:off x="836024" y="1992437"/>
            <a:ext cx="10110651" cy="0"/>
          </a:xfrm>
          <a:prstGeom prst="line">
            <a:avLst/>
          </a:prstGeom>
          <a:ln w="28575">
            <a:solidFill>
              <a:srgbClr val="01415C"/>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 name="Gruppo 11"/>
          <p:cNvGrpSpPr/>
          <p:nvPr/>
        </p:nvGrpSpPr>
        <p:grpSpPr>
          <a:xfrm>
            <a:off x="2569187" y="1122303"/>
            <a:ext cx="6830846" cy="4492774"/>
            <a:chOff x="2569187" y="1122303"/>
            <a:chExt cx="6830846" cy="4492774"/>
          </a:xfrm>
        </p:grpSpPr>
        <p:sp>
          <p:nvSpPr>
            <p:cNvPr id="10" name="Rettangolo 9"/>
            <p:cNvSpPr/>
            <p:nvPr/>
          </p:nvSpPr>
          <p:spPr>
            <a:xfrm>
              <a:off x="2569187" y="1122303"/>
              <a:ext cx="3337901" cy="707886"/>
            </a:xfrm>
            <a:prstGeom prst="rect">
              <a:avLst/>
            </a:prstGeom>
            <a:solidFill>
              <a:schemeClr val="bg1"/>
            </a:solidFill>
          </p:spPr>
          <p:txBody>
            <a:bodyPr wrap="none">
              <a:spAutoFit/>
            </a:bodyPr>
            <a:lstStyle/>
            <a:p>
              <a:r>
                <a:rPr lang="it-IT" sz="4000" b="1" cap="all" dirty="0" smtClean="0">
                  <a:solidFill>
                    <a:schemeClr val="accent2"/>
                  </a:solidFill>
                  <a:latin typeface="Calibri" panose="020F0502020204030204" pitchFamily="34" charset="0"/>
                  <a:ea typeface="ＭＳ Ｐゴシック" panose="020B0600070205080204" pitchFamily="34" charset="-128"/>
                </a:rPr>
                <a:t>Team di cura</a:t>
              </a:r>
              <a:endParaRPr lang="it-IT" sz="4000" cap="all" dirty="0">
                <a:solidFill>
                  <a:schemeClr val="accent2"/>
                </a:solidFill>
              </a:endParaRPr>
            </a:p>
          </p:txBody>
        </p:sp>
        <p:sp>
          <p:nvSpPr>
            <p:cNvPr id="11" name="Rettangolo 10"/>
            <p:cNvSpPr/>
            <p:nvPr/>
          </p:nvSpPr>
          <p:spPr>
            <a:xfrm>
              <a:off x="6062132" y="4907191"/>
              <a:ext cx="3337901" cy="707886"/>
            </a:xfrm>
            <a:prstGeom prst="rect">
              <a:avLst/>
            </a:prstGeom>
            <a:solidFill>
              <a:schemeClr val="bg1"/>
            </a:solidFill>
          </p:spPr>
          <p:txBody>
            <a:bodyPr wrap="none">
              <a:spAutoFit/>
            </a:bodyPr>
            <a:lstStyle/>
            <a:p>
              <a:r>
                <a:rPr lang="it-IT" sz="4000" b="1" cap="all" dirty="0" smtClean="0">
                  <a:solidFill>
                    <a:schemeClr val="accent2"/>
                  </a:solidFill>
                  <a:latin typeface="Calibri" panose="020F0502020204030204" pitchFamily="34" charset="0"/>
                  <a:ea typeface="ＭＳ Ｐゴシック" panose="020B0600070205080204" pitchFamily="34" charset="-128"/>
                </a:rPr>
                <a:t>Team di cura</a:t>
              </a:r>
              <a:endParaRPr lang="it-IT" sz="4000" cap="all" dirty="0">
                <a:solidFill>
                  <a:schemeClr val="accent2"/>
                </a:solidFill>
              </a:endParaRPr>
            </a:p>
          </p:txBody>
        </p:sp>
      </p:grpSp>
    </p:spTree>
    <p:extLst>
      <p:ext uri="{BB962C8B-B14F-4D97-AF65-F5344CB8AC3E}">
        <p14:creationId xmlns:p14="http://schemas.microsoft.com/office/powerpoint/2010/main" val="302204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ttangolo 3"/>
          <p:cNvSpPr/>
          <p:nvPr/>
        </p:nvSpPr>
        <p:spPr>
          <a:xfrm>
            <a:off x="815817" y="839606"/>
            <a:ext cx="10066345" cy="32624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a:noFill/>
                </a:ln>
                <a:solidFill>
                  <a:prstClr val="white"/>
                </a:solidFill>
                <a:effectLst/>
                <a:uLnTx/>
                <a:uFillTx/>
                <a:latin typeface="Calibri" panose="020F0502020204030204"/>
                <a:ea typeface="+mn-ea"/>
                <a:cs typeface="+mn-cs"/>
              </a:rPr>
              <a:t>"Non ho tempo per </a:t>
            </a:r>
            <a:r>
              <a:rPr kumimoji="0" lang="it-IT" sz="5400" b="1" i="0" u="none" strike="noStrike" kern="1200" cap="none" spc="0" normalizeH="0" baseline="0" noProof="0" dirty="0" smtClean="0">
                <a:ln>
                  <a:noFill/>
                </a:ln>
                <a:solidFill>
                  <a:prstClr val="white"/>
                </a:solidFill>
                <a:effectLst/>
                <a:uLnTx/>
                <a:uFillTx/>
                <a:latin typeface="Calibri" panose="020F0502020204030204"/>
                <a:ea typeface="+mn-ea"/>
                <a:cs typeface="+mn-cs"/>
              </a:rPr>
              <a:t>queste cose</a:t>
            </a:r>
            <a:r>
              <a:rPr kumimoji="0" lang="it-IT" sz="5400" b="1"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it-IT" sz="54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smtClean="0">
                <a:ln>
                  <a:noFill/>
                </a:ln>
                <a:solidFill>
                  <a:prstClr val="white"/>
                </a:solidFill>
                <a:effectLst/>
                <a:uLnTx/>
                <a:uFillTx/>
                <a:latin typeface="Calibri" panose="020F0502020204030204"/>
                <a:ea typeface="+mn-ea"/>
                <a:cs typeface="+mn-cs"/>
              </a:rPr>
              <a:t>mi disse</a:t>
            </a:r>
            <a:r>
              <a:rPr kumimoji="0" lang="it-IT" sz="44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it-IT" sz="44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smtClean="0">
                <a:ln>
                  <a:noFill/>
                </a:ln>
                <a:solidFill>
                  <a:prstClr val="white"/>
                </a:solidFill>
                <a:effectLst/>
                <a:uLnTx/>
                <a:uFillTx/>
                <a:latin typeface="Calibri" panose="020F0502020204030204"/>
                <a:ea typeface="+mn-ea"/>
                <a:cs typeface="+mn-cs"/>
              </a:rPr>
              <a:t>"</a:t>
            </a:r>
            <a:r>
              <a:rPr kumimoji="0" lang="it-IT" sz="5400" b="1" i="0" u="none" strike="noStrike" kern="1200" cap="none" spc="0" normalizeH="0" baseline="0" noProof="0" dirty="0">
                <a:ln>
                  <a:noFill/>
                </a:ln>
                <a:solidFill>
                  <a:prstClr val="white"/>
                </a:solidFill>
                <a:effectLst/>
                <a:uLnTx/>
                <a:uFillTx/>
                <a:latin typeface="Calibri" panose="020F0502020204030204"/>
                <a:ea typeface="+mn-ea"/>
                <a:cs typeface="+mn-cs"/>
              </a:rPr>
              <a:t>Ho il </a:t>
            </a:r>
            <a:r>
              <a:rPr kumimoji="0" lang="it-IT" sz="5400" b="1" i="0" u="none" strike="noStrike" kern="1200" cap="none" spc="0" normalizeH="0" baseline="0" noProof="0" dirty="0" smtClean="0">
                <a:ln>
                  <a:noFill/>
                </a:ln>
                <a:solidFill>
                  <a:prstClr val="white"/>
                </a:solidFill>
                <a:effectLst/>
                <a:uLnTx/>
                <a:uFillTx/>
                <a:latin typeface="Calibri" panose="020F0502020204030204"/>
                <a:ea typeface="+mn-ea"/>
                <a:cs typeface="+mn-cs"/>
              </a:rPr>
              <a:t>cancro"!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54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it-IT" sz="2800" b="1" i="0" u="none" strike="noStrike" kern="1200" cap="none" spc="0" normalizeH="0" baseline="0" noProof="0" dirty="0" smtClean="0">
                <a:ln>
                  <a:noFill/>
                </a:ln>
                <a:solidFill>
                  <a:prstClr val="white"/>
                </a:solidFill>
                <a:effectLst/>
                <a:uLnTx/>
                <a:uFillTx/>
                <a:latin typeface="Calibri" panose="020F0502020204030204"/>
                <a:ea typeface="+mn-ea"/>
                <a:cs typeface="+mn-cs"/>
              </a:rPr>
              <a:t>L.S. </a:t>
            </a:r>
            <a:r>
              <a:rPr kumimoji="0" lang="it-IT" sz="2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d.n</a:t>
            </a:r>
            <a:r>
              <a:rPr kumimoji="0" lang="it-IT" sz="2800" b="1" i="0" u="none" strike="noStrike" kern="1200" cap="none" spc="0" normalizeH="0" baseline="0" noProof="0" dirty="0" smtClean="0">
                <a:ln>
                  <a:noFill/>
                </a:ln>
                <a:solidFill>
                  <a:prstClr val="white"/>
                </a:solidFill>
                <a:effectLst/>
                <a:uLnTx/>
                <a:uFillTx/>
                <a:latin typeface="Calibri" panose="020F0502020204030204"/>
                <a:ea typeface="+mn-ea"/>
                <a:cs typeface="+mn-cs"/>
              </a:rPr>
              <a:t>. 07/1985 </a:t>
            </a:r>
            <a:endPar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utoShape 2" descr="Tumore del pomone: evento per i pazient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l="-973" t="-7862" r="973" b="11781"/>
          <a:stretch/>
        </p:blipFill>
        <p:spPr>
          <a:xfrm>
            <a:off x="8293443" y="3880407"/>
            <a:ext cx="3810000" cy="2718101"/>
          </a:xfrm>
          <a:prstGeom prst="rect">
            <a:avLst/>
          </a:prstGeom>
        </p:spPr>
      </p:pic>
    </p:spTree>
    <p:extLst>
      <p:ext uri="{BB962C8B-B14F-4D97-AF65-F5344CB8AC3E}">
        <p14:creationId xmlns:p14="http://schemas.microsoft.com/office/powerpoint/2010/main" val="7990894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626774"/>
          </a:xfrm>
          <a:prstGeom prst="rect">
            <a:avLst/>
          </a:prstGeom>
        </p:spPr>
      </p:pic>
      <p:sp>
        <p:nvSpPr>
          <p:cNvPr id="4" name="Rettangolo 3"/>
          <p:cNvSpPr/>
          <p:nvPr/>
        </p:nvSpPr>
        <p:spPr>
          <a:xfrm>
            <a:off x="2943496" y="266700"/>
            <a:ext cx="8826137"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prstClr val="white"/>
                </a:solidFill>
                <a:effectLst/>
                <a:uLnTx/>
                <a:uFillTx/>
                <a:latin typeface="Calibri" panose="020F0502020204030204"/>
                <a:ea typeface="+mn-ea"/>
                <a:cs typeface="+mn-cs"/>
              </a:rPr>
              <a:t>Possiamo avere tutti i mezzi di comunicazione del mondo ma niente, assolutamente niente, sostituisce lo sguardo dell’essere umano.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(Paolo Coelho) </a:t>
            </a:r>
            <a:endParaRPr kumimoji="0" lang="it-IT"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ttangolo 4"/>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450206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141026" y="2958304"/>
            <a:ext cx="9459472" cy="787454"/>
          </a:xfrm>
          <a:prstGeom prst="rect">
            <a:avLst/>
          </a:prstGeom>
          <a:solidFill>
            <a:srgbClr val="F8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03200" algn="l"/>
              </a:tabLst>
              <a:defRPr>
                <a:solidFill>
                  <a:schemeClr val="tx1"/>
                </a:solidFill>
                <a:latin typeface="Arial" panose="020B0604020202020204" pitchFamily="34" charset="0"/>
              </a:defRPr>
            </a:lvl1pPr>
            <a:lvl2pPr eaLnBrk="0" fontAlgn="base" hangingPunct="0">
              <a:spcBef>
                <a:spcPct val="0"/>
              </a:spcBef>
              <a:spcAft>
                <a:spcPct val="0"/>
              </a:spcAft>
              <a:tabLst>
                <a:tab pos="203200" algn="l"/>
              </a:tabLst>
              <a:defRPr>
                <a:solidFill>
                  <a:schemeClr val="tx1"/>
                </a:solidFill>
                <a:latin typeface="Arial" panose="020B0604020202020204" pitchFamily="34" charset="0"/>
              </a:defRPr>
            </a:lvl2pPr>
            <a:lvl3pPr eaLnBrk="0" fontAlgn="base" hangingPunct="0">
              <a:spcBef>
                <a:spcPct val="0"/>
              </a:spcBef>
              <a:spcAft>
                <a:spcPct val="0"/>
              </a:spcAft>
              <a:tabLst>
                <a:tab pos="203200" algn="l"/>
              </a:tabLst>
              <a:defRPr>
                <a:solidFill>
                  <a:schemeClr val="tx1"/>
                </a:solidFill>
                <a:latin typeface="Arial" panose="020B0604020202020204" pitchFamily="34" charset="0"/>
              </a:defRPr>
            </a:lvl3pPr>
            <a:lvl4pPr eaLnBrk="0" fontAlgn="base" hangingPunct="0">
              <a:spcBef>
                <a:spcPct val="0"/>
              </a:spcBef>
              <a:spcAft>
                <a:spcPct val="0"/>
              </a:spcAft>
              <a:tabLst>
                <a:tab pos="203200" algn="l"/>
              </a:tabLst>
              <a:defRPr>
                <a:solidFill>
                  <a:schemeClr val="tx1"/>
                </a:solidFill>
                <a:latin typeface="Arial" panose="020B0604020202020204" pitchFamily="34" charset="0"/>
              </a:defRPr>
            </a:lvl4pPr>
            <a:lvl5pPr eaLnBrk="0" fontAlgn="base" hangingPunct="0">
              <a:spcBef>
                <a:spcPct val="0"/>
              </a:spcBef>
              <a:spcAft>
                <a:spcPct val="0"/>
              </a:spcAft>
              <a:tabLst>
                <a:tab pos="203200" algn="l"/>
              </a:tabLst>
              <a:defRPr>
                <a:solidFill>
                  <a:schemeClr val="tx1"/>
                </a:solidFill>
                <a:latin typeface="Arial" panose="020B0604020202020204" pitchFamily="34" charset="0"/>
              </a:defRPr>
            </a:lvl5pPr>
            <a:lvl6pPr eaLnBrk="0" fontAlgn="base" hangingPunct="0">
              <a:spcBef>
                <a:spcPct val="0"/>
              </a:spcBef>
              <a:spcAft>
                <a:spcPct val="0"/>
              </a:spcAft>
              <a:tabLst>
                <a:tab pos="203200" algn="l"/>
              </a:tabLst>
              <a:defRPr>
                <a:solidFill>
                  <a:schemeClr val="tx1"/>
                </a:solidFill>
                <a:latin typeface="Arial" panose="020B0604020202020204" pitchFamily="34" charset="0"/>
              </a:defRPr>
            </a:lvl6pPr>
            <a:lvl7pPr eaLnBrk="0" fontAlgn="base" hangingPunct="0">
              <a:spcBef>
                <a:spcPct val="0"/>
              </a:spcBef>
              <a:spcAft>
                <a:spcPct val="0"/>
              </a:spcAft>
              <a:tabLst>
                <a:tab pos="203200" algn="l"/>
              </a:tabLst>
              <a:defRPr>
                <a:solidFill>
                  <a:schemeClr val="tx1"/>
                </a:solidFill>
                <a:latin typeface="Arial" panose="020B0604020202020204" pitchFamily="34" charset="0"/>
              </a:defRPr>
            </a:lvl7pPr>
            <a:lvl8pPr eaLnBrk="0" fontAlgn="base" hangingPunct="0">
              <a:spcBef>
                <a:spcPct val="0"/>
              </a:spcBef>
              <a:spcAft>
                <a:spcPct val="0"/>
              </a:spcAft>
              <a:tabLst>
                <a:tab pos="203200" algn="l"/>
              </a:tabLst>
              <a:defRPr>
                <a:solidFill>
                  <a:schemeClr val="tx1"/>
                </a:solidFill>
                <a:latin typeface="Arial" panose="020B0604020202020204" pitchFamily="34" charset="0"/>
              </a:defRPr>
            </a:lvl8pPr>
            <a:lvl9pPr eaLnBrk="0" fontAlgn="base" hangingPunct="0">
              <a:spcBef>
                <a:spcPct val="0"/>
              </a:spcBef>
              <a:spcAft>
                <a:spcPct val="0"/>
              </a:spcAft>
              <a:tabLst>
                <a:tab pos="203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03200" algn="l"/>
              </a:tabLst>
              <a:defRPr/>
            </a:pPr>
            <a:r>
              <a:rPr kumimoji="0" lang="it-IT" altLang="it-IT"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5. Spiega </a:t>
            </a:r>
            <a:r>
              <a:rPr kumimoji="0" lang="it-IT" altLang="it-IT"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 terapia di supporto e le Cure </a:t>
            </a:r>
            <a:r>
              <a:rPr kumimoji="0" lang="it-IT" altLang="it-IT"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Palliative</a:t>
            </a:r>
            <a:endParaRPr kumimoji="0" lang="it-IT" altLang="it-IT"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 Box 1"/>
          <p:cNvSpPr txBox="1">
            <a:spLocks noChangeArrowheads="1"/>
          </p:cNvSpPr>
          <p:nvPr/>
        </p:nvSpPr>
        <p:spPr bwMode="auto">
          <a:xfrm>
            <a:off x="5870762" y="740683"/>
            <a:ext cx="6157913" cy="463509"/>
          </a:xfrm>
          <a:prstGeom prst="rect">
            <a:avLst/>
          </a:prstGeom>
          <a:solidFill>
            <a:srgbClr val="F8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50825" algn="l"/>
              </a:tabLst>
              <a:defRPr>
                <a:solidFill>
                  <a:schemeClr val="tx1"/>
                </a:solidFill>
                <a:latin typeface="Arial" panose="020B0604020202020204" pitchFamily="34" charset="0"/>
              </a:defRPr>
            </a:lvl1pPr>
            <a:lvl2pPr eaLnBrk="0" fontAlgn="base" hangingPunct="0">
              <a:spcBef>
                <a:spcPct val="0"/>
              </a:spcBef>
              <a:spcAft>
                <a:spcPct val="0"/>
              </a:spcAft>
              <a:tabLst>
                <a:tab pos="250825" algn="l"/>
              </a:tabLst>
              <a:defRPr>
                <a:solidFill>
                  <a:schemeClr val="tx1"/>
                </a:solidFill>
                <a:latin typeface="Arial" panose="020B0604020202020204" pitchFamily="34" charset="0"/>
              </a:defRPr>
            </a:lvl2pPr>
            <a:lvl3pPr eaLnBrk="0" fontAlgn="base" hangingPunct="0">
              <a:spcBef>
                <a:spcPct val="0"/>
              </a:spcBef>
              <a:spcAft>
                <a:spcPct val="0"/>
              </a:spcAft>
              <a:tabLst>
                <a:tab pos="250825" algn="l"/>
              </a:tabLst>
              <a:defRPr>
                <a:solidFill>
                  <a:schemeClr val="tx1"/>
                </a:solidFill>
                <a:latin typeface="Arial" panose="020B0604020202020204" pitchFamily="34" charset="0"/>
              </a:defRPr>
            </a:lvl3pPr>
            <a:lvl4pPr eaLnBrk="0" fontAlgn="base" hangingPunct="0">
              <a:spcBef>
                <a:spcPct val="0"/>
              </a:spcBef>
              <a:spcAft>
                <a:spcPct val="0"/>
              </a:spcAft>
              <a:tabLst>
                <a:tab pos="250825" algn="l"/>
              </a:tabLst>
              <a:defRPr>
                <a:solidFill>
                  <a:schemeClr val="tx1"/>
                </a:solidFill>
                <a:latin typeface="Arial" panose="020B0604020202020204" pitchFamily="34" charset="0"/>
              </a:defRPr>
            </a:lvl4pPr>
            <a:lvl5pPr eaLnBrk="0" fontAlgn="base" hangingPunct="0">
              <a:spcBef>
                <a:spcPct val="0"/>
              </a:spcBef>
              <a:spcAft>
                <a:spcPct val="0"/>
              </a:spcAft>
              <a:tabLst>
                <a:tab pos="250825" algn="l"/>
              </a:tabLst>
              <a:defRPr>
                <a:solidFill>
                  <a:schemeClr val="tx1"/>
                </a:solidFill>
                <a:latin typeface="Arial" panose="020B0604020202020204" pitchFamily="34" charset="0"/>
              </a:defRPr>
            </a:lvl5pPr>
            <a:lvl6pPr eaLnBrk="0" fontAlgn="base" hangingPunct="0">
              <a:spcBef>
                <a:spcPct val="0"/>
              </a:spcBef>
              <a:spcAft>
                <a:spcPct val="0"/>
              </a:spcAft>
              <a:tabLst>
                <a:tab pos="250825" algn="l"/>
              </a:tabLst>
              <a:defRPr>
                <a:solidFill>
                  <a:schemeClr val="tx1"/>
                </a:solidFill>
                <a:latin typeface="Arial" panose="020B0604020202020204" pitchFamily="34" charset="0"/>
              </a:defRPr>
            </a:lvl6pPr>
            <a:lvl7pPr eaLnBrk="0" fontAlgn="base" hangingPunct="0">
              <a:spcBef>
                <a:spcPct val="0"/>
              </a:spcBef>
              <a:spcAft>
                <a:spcPct val="0"/>
              </a:spcAft>
              <a:tabLst>
                <a:tab pos="250825" algn="l"/>
              </a:tabLst>
              <a:defRPr>
                <a:solidFill>
                  <a:schemeClr val="tx1"/>
                </a:solidFill>
                <a:latin typeface="Arial" panose="020B0604020202020204" pitchFamily="34" charset="0"/>
              </a:defRPr>
            </a:lvl7pPr>
            <a:lvl8pPr eaLnBrk="0" fontAlgn="base" hangingPunct="0">
              <a:spcBef>
                <a:spcPct val="0"/>
              </a:spcBef>
              <a:spcAft>
                <a:spcPct val="0"/>
              </a:spcAft>
              <a:tabLst>
                <a:tab pos="250825" algn="l"/>
              </a:tabLst>
              <a:defRPr>
                <a:solidFill>
                  <a:schemeClr val="tx1"/>
                </a:solidFill>
                <a:latin typeface="Arial" panose="020B0604020202020204" pitchFamily="34" charset="0"/>
              </a:defRPr>
            </a:lvl8pPr>
            <a:lvl9pPr eaLnBrk="0" fontAlgn="base" hangingPunct="0">
              <a:spcBef>
                <a:spcPct val="0"/>
              </a:spcBef>
              <a:spcAft>
                <a:spcPct val="0"/>
              </a:spcAft>
              <a:tabLst>
                <a:tab pos="2508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50825" algn="l"/>
              </a:tabLst>
              <a:defRPr/>
            </a:pPr>
            <a:r>
              <a:rPr kumimoji="0" lang="it-IT" altLang="it-IT" sz="3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it-IT" altLang="it-IT"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Ascolta </a:t>
            </a:r>
            <a:r>
              <a:rPr kumimoji="0" lang="it-IT" altLang="it-IT"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 tuoi pazienti. </a:t>
            </a:r>
          </a:p>
          <a:p>
            <a:pPr marL="0" marR="0" lvl="0" indent="0" algn="just" defTabSz="914400" rtl="0" eaLnBrk="0" fontAlgn="base" latinLnBrk="0" hangingPunct="0">
              <a:lnSpc>
                <a:spcPct val="100000"/>
              </a:lnSpc>
              <a:spcBef>
                <a:spcPct val="0"/>
              </a:spcBef>
              <a:spcAft>
                <a:spcPct val="0"/>
              </a:spcAft>
              <a:buClrTx/>
              <a:buSzTx/>
              <a:buFontTx/>
              <a:buNone/>
              <a:tabLst>
                <a:tab pos="250825" algn="l"/>
              </a:tabLst>
              <a:defRPr/>
            </a:pPr>
            <a:endParaRPr kumimoji="0" lang="it-IT" altLang="it-IT"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 name="Rectangle 4"/>
          <p:cNvSpPr>
            <a:spLocks noChangeArrowheads="1"/>
          </p:cNvSpPr>
          <p:nvPr/>
        </p:nvSpPr>
        <p:spPr bwMode="auto">
          <a:xfrm>
            <a:off x="5321890" y="-66322"/>
            <a:ext cx="6219203"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800" b="0" i="0" u="none" strike="noStrike" kern="1200" cap="none" spc="0" normalizeH="0" baseline="0" noProof="0" dirty="0" smtClean="0">
              <a:ln>
                <a:noFill/>
              </a:ln>
              <a:solidFill>
                <a:srgbClr val="01415C"/>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3600" b="1" i="0" u="none" strike="noStrike" kern="1200" cap="none" spc="0" normalizeH="0" baseline="0" noProof="0" dirty="0" smtClean="0">
                <a:ln>
                  <a:noFill/>
                </a:ln>
                <a:solidFill>
                  <a:srgbClr val="01415C"/>
                </a:solidFill>
                <a:effectLst/>
                <a:uLnTx/>
                <a:uFillTx/>
                <a:latin typeface="Calibri" panose="020F0502020204030204" pitchFamily="34" charset="0"/>
                <a:ea typeface="+mn-ea"/>
                <a:cs typeface="Calibri" panose="020F0502020204030204" pitchFamily="34" charset="0"/>
              </a:rPr>
              <a:t>UN DECALOGO per l‘ oncologo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smtClean="0">
              <a:ln>
                <a:noFill/>
              </a:ln>
              <a:solidFill>
                <a:srgbClr val="01415C"/>
              </a:solidFill>
              <a:effectLst/>
              <a:uLnTx/>
              <a:uFillTx/>
              <a:latin typeface="Arial" panose="020B0604020202020204" pitchFamily="34" charset="0"/>
              <a:ea typeface="+mn-ea"/>
              <a:cs typeface="+mn-cs"/>
            </a:endParaRPr>
          </a:p>
        </p:txBody>
      </p:sp>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27693" t="39237" b="14858"/>
          <a:stretch/>
        </p:blipFill>
        <p:spPr>
          <a:xfrm>
            <a:off x="195688" y="161005"/>
            <a:ext cx="3664043" cy="1550771"/>
          </a:xfrm>
          <a:prstGeom prst="rect">
            <a:avLst/>
          </a:prstGeom>
        </p:spPr>
      </p:pic>
      <p:sp>
        <p:nvSpPr>
          <p:cNvPr id="6" name="Rettangolo 5"/>
          <p:cNvSpPr/>
          <p:nvPr/>
        </p:nvSpPr>
        <p:spPr>
          <a:xfrm>
            <a:off x="7011877" y="1146235"/>
            <a:ext cx="4871911" cy="584775"/>
          </a:xfrm>
          <a:prstGeom prst="rect">
            <a:avLst/>
          </a:prstGeom>
        </p:spPr>
        <p:txBody>
          <a:bodyPr wrap="none">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203200" algn="l"/>
              </a:tabLst>
              <a:defRPr/>
            </a:pPr>
            <a:r>
              <a:rPr kumimoji="0" lang="it-IT" altLang="it-IT" sz="3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it-IT" altLang="it-IT"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Personalizza </a:t>
            </a:r>
            <a:r>
              <a:rPr kumimoji="0" lang="it-IT" altLang="it-IT"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il tuo linguaggio</a:t>
            </a:r>
            <a:r>
              <a:rPr kumimoji="0" lang="it-IT" altLang="it-IT"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it-IT" altLang="it-IT"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ttangolo 6"/>
          <p:cNvSpPr/>
          <p:nvPr/>
        </p:nvSpPr>
        <p:spPr>
          <a:xfrm>
            <a:off x="980499" y="1658358"/>
            <a:ext cx="10560594"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3.Rifletti </a:t>
            </a:r>
            <a:r>
              <a:rPr kumimoji="0" lang="it-IT" altLang="it-IT"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prima di usare metafore di guerra o  di parlare di cancro in termini di vincere e perdere</a:t>
            </a:r>
          </a:p>
        </p:txBody>
      </p:sp>
      <p:sp>
        <p:nvSpPr>
          <p:cNvPr id="8" name="Text Box 2"/>
          <p:cNvSpPr txBox="1">
            <a:spLocks noChangeArrowheads="1"/>
          </p:cNvSpPr>
          <p:nvPr/>
        </p:nvSpPr>
        <p:spPr bwMode="auto">
          <a:xfrm>
            <a:off x="2730971" y="2582636"/>
            <a:ext cx="9297704" cy="486645"/>
          </a:xfrm>
          <a:prstGeom prst="rect">
            <a:avLst/>
          </a:prstGeom>
          <a:solidFill>
            <a:srgbClr val="F8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03200" algn="l"/>
              </a:tabLst>
              <a:defRPr>
                <a:solidFill>
                  <a:schemeClr val="tx1"/>
                </a:solidFill>
                <a:latin typeface="Arial" panose="020B0604020202020204" pitchFamily="34" charset="0"/>
              </a:defRPr>
            </a:lvl1pPr>
            <a:lvl2pPr eaLnBrk="0" fontAlgn="base" hangingPunct="0">
              <a:spcBef>
                <a:spcPct val="0"/>
              </a:spcBef>
              <a:spcAft>
                <a:spcPct val="0"/>
              </a:spcAft>
              <a:tabLst>
                <a:tab pos="203200" algn="l"/>
              </a:tabLst>
              <a:defRPr>
                <a:solidFill>
                  <a:schemeClr val="tx1"/>
                </a:solidFill>
                <a:latin typeface="Arial" panose="020B0604020202020204" pitchFamily="34" charset="0"/>
              </a:defRPr>
            </a:lvl2pPr>
            <a:lvl3pPr eaLnBrk="0" fontAlgn="base" hangingPunct="0">
              <a:spcBef>
                <a:spcPct val="0"/>
              </a:spcBef>
              <a:spcAft>
                <a:spcPct val="0"/>
              </a:spcAft>
              <a:tabLst>
                <a:tab pos="203200" algn="l"/>
              </a:tabLst>
              <a:defRPr>
                <a:solidFill>
                  <a:schemeClr val="tx1"/>
                </a:solidFill>
                <a:latin typeface="Arial" panose="020B0604020202020204" pitchFamily="34" charset="0"/>
              </a:defRPr>
            </a:lvl3pPr>
            <a:lvl4pPr eaLnBrk="0" fontAlgn="base" hangingPunct="0">
              <a:spcBef>
                <a:spcPct val="0"/>
              </a:spcBef>
              <a:spcAft>
                <a:spcPct val="0"/>
              </a:spcAft>
              <a:tabLst>
                <a:tab pos="203200" algn="l"/>
              </a:tabLst>
              <a:defRPr>
                <a:solidFill>
                  <a:schemeClr val="tx1"/>
                </a:solidFill>
                <a:latin typeface="Arial" panose="020B0604020202020204" pitchFamily="34" charset="0"/>
              </a:defRPr>
            </a:lvl4pPr>
            <a:lvl5pPr eaLnBrk="0" fontAlgn="base" hangingPunct="0">
              <a:spcBef>
                <a:spcPct val="0"/>
              </a:spcBef>
              <a:spcAft>
                <a:spcPct val="0"/>
              </a:spcAft>
              <a:tabLst>
                <a:tab pos="203200" algn="l"/>
              </a:tabLst>
              <a:defRPr>
                <a:solidFill>
                  <a:schemeClr val="tx1"/>
                </a:solidFill>
                <a:latin typeface="Arial" panose="020B0604020202020204" pitchFamily="34" charset="0"/>
              </a:defRPr>
            </a:lvl5pPr>
            <a:lvl6pPr eaLnBrk="0" fontAlgn="base" hangingPunct="0">
              <a:spcBef>
                <a:spcPct val="0"/>
              </a:spcBef>
              <a:spcAft>
                <a:spcPct val="0"/>
              </a:spcAft>
              <a:tabLst>
                <a:tab pos="203200" algn="l"/>
              </a:tabLst>
              <a:defRPr>
                <a:solidFill>
                  <a:schemeClr val="tx1"/>
                </a:solidFill>
                <a:latin typeface="Arial" panose="020B0604020202020204" pitchFamily="34" charset="0"/>
              </a:defRPr>
            </a:lvl6pPr>
            <a:lvl7pPr eaLnBrk="0" fontAlgn="base" hangingPunct="0">
              <a:spcBef>
                <a:spcPct val="0"/>
              </a:spcBef>
              <a:spcAft>
                <a:spcPct val="0"/>
              </a:spcAft>
              <a:tabLst>
                <a:tab pos="203200" algn="l"/>
              </a:tabLst>
              <a:defRPr>
                <a:solidFill>
                  <a:schemeClr val="tx1"/>
                </a:solidFill>
                <a:latin typeface="Arial" panose="020B0604020202020204" pitchFamily="34" charset="0"/>
              </a:defRPr>
            </a:lvl7pPr>
            <a:lvl8pPr eaLnBrk="0" fontAlgn="base" hangingPunct="0">
              <a:spcBef>
                <a:spcPct val="0"/>
              </a:spcBef>
              <a:spcAft>
                <a:spcPct val="0"/>
              </a:spcAft>
              <a:tabLst>
                <a:tab pos="203200" algn="l"/>
              </a:tabLst>
              <a:defRPr>
                <a:solidFill>
                  <a:schemeClr val="tx1"/>
                </a:solidFill>
                <a:latin typeface="Arial" panose="020B0604020202020204" pitchFamily="34" charset="0"/>
              </a:defRPr>
            </a:lvl8pPr>
            <a:lvl9pPr eaLnBrk="0" fontAlgn="base" hangingPunct="0">
              <a:spcBef>
                <a:spcPct val="0"/>
              </a:spcBef>
              <a:spcAft>
                <a:spcPct val="0"/>
              </a:spcAft>
              <a:tabLst>
                <a:tab pos="203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03200" algn="l"/>
              </a:tabLst>
              <a:defRPr/>
            </a:pPr>
            <a:r>
              <a:rPr kumimoji="0" lang="it-IT" altLang="it-IT"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3. Fissa obiettivi condivisi (…la cronicizzazione!) </a:t>
            </a:r>
          </a:p>
        </p:txBody>
      </p:sp>
      <p:sp>
        <p:nvSpPr>
          <p:cNvPr id="9" name="Text Box 2"/>
          <p:cNvSpPr txBox="1">
            <a:spLocks noChangeArrowheads="1"/>
          </p:cNvSpPr>
          <p:nvPr/>
        </p:nvSpPr>
        <p:spPr bwMode="auto">
          <a:xfrm>
            <a:off x="2530357" y="3475246"/>
            <a:ext cx="9270216" cy="819469"/>
          </a:xfrm>
          <a:prstGeom prst="rect">
            <a:avLst/>
          </a:prstGeom>
          <a:solidFill>
            <a:srgbClr val="F8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03200" algn="l"/>
              </a:tabLst>
              <a:defRPr>
                <a:solidFill>
                  <a:schemeClr val="tx1"/>
                </a:solidFill>
                <a:latin typeface="Arial" panose="020B0604020202020204" pitchFamily="34" charset="0"/>
              </a:defRPr>
            </a:lvl1pPr>
            <a:lvl2pPr eaLnBrk="0" fontAlgn="base" hangingPunct="0">
              <a:spcBef>
                <a:spcPct val="0"/>
              </a:spcBef>
              <a:spcAft>
                <a:spcPct val="0"/>
              </a:spcAft>
              <a:tabLst>
                <a:tab pos="203200" algn="l"/>
              </a:tabLst>
              <a:defRPr>
                <a:solidFill>
                  <a:schemeClr val="tx1"/>
                </a:solidFill>
                <a:latin typeface="Arial" panose="020B0604020202020204" pitchFamily="34" charset="0"/>
              </a:defRPr>
            </a:lvl2pPr>
            <a:lvl3pPr eaLnBrk="0" fontAlgn="base" hangingPunct="0">
              <a:spcBef>
                <a:spcPct val="0"/>
              </a:spcBef>
              <a:spcAft>
                <a:spcPct val="0"/>
              </a:spcAft>
              <a:tabLst>
                <a:tab pos="203200" algn="l"/>
              </a:tabLst>
              <a:defRPr>
                <a:solidFill>
                  <a:schemeClr val="tx1"/>
                </a:solidFill>
                <a:latin typeface="Arial" panose="020B0604020202020204" pitchFamily="34" charset="0"/>
              </a:defRPr>
            </a:lvl3pPr>
            <a:lvl4pPr eaLnBrk="0" fontAlgn="base" hangingPunct="0">
              <a:spcBef>
                <a:spcPct val="0"/>
              </a:spcBef>
              <a:spcAft>
                <a:spcPct val="0"/>
              </a:spcAft>
              <a:tabLst>
                <a:tab pos="203200" algn="l"/>
              </a:tabLst>
              <a:defRPr>
                <a:solidFill>
                  <a:schemeClr val="tx1"/>
                </a:solidFill>
                <a:latin typeface="Arial" panose="020B0604020202020204" pitchFamily="34" charset="0"/>
              </a:defRPr>
            </a:lvl4pPr>
            <a:lvl5pPr eaLnBrk="0" fontAlgn="base" hangingPunct="0">
              <a:spcBef>
                <a:spcPct val="0"/>
              </a:spcBef>
              <a:spcAft>
                <a:spcPct val="0"/>
              </a:spcAft>
              <a:tabLst>
                <a:tab pos="203200" algn="l"/>
              </a:tabLst>
              <a:defRPr>
                <a:solidFill>
                  <a:schemeClr val="tx1"/>
                </a:solidFill>
                <a:latin typeface="Arial" panose="020B0604020202020204" pitchFamily="34" charset="0"/>
              </a:defRPr>
            </a:lvl5pPr>
            <a:lvl6pPr eaLnBrk="0" fontAlgn="base" hangingPunct="0">
              <a:spcBef>
                <a:spcPct val="0"/>
              </a:spcBef>
              <a:spcAft>
                <a:spcPct val="0"/>
              </a:spcAft>
              <a:tabLst>
                <a:tab pos="203200" algn="l"/>
              </a:tabLst>
              <a:defRPr>
                <a:solidFill>
                  <a:schemeClr val="tx1"/>
                </a:solidFill>
                <a:latin typeface="Arial" panose="020B0604020202020204" pitchFamily="34" charset="0"/>
              </a:defRPr>
            </a:lvl6pPr>
            <a:lvl7pPr eaLnBrk="0" fontAlgn="base" hangingPunct="0">
              <a:spcBef>
                <a:spcPct val="0"/>
              </a:spcBef>
              <a:spcAft>
                <a:spcPct val="0"/>
              </a:spcAft>
              <a:tabLst>
                <a:tab pos="203200" algn="l"/>
              </a:tabLst>
              <a:defRPr>
                <a:solidFill>
                  <a:schemeClr val="tx1"/>
                </a:solidFill>
                <a:latin typeface="Arial" panose="020B0604020202020204" pitchFamily="34" charset="0"/>
              </a:defRPr>
            </a:lvl7pPr>
            <a:lvl8pPr eaLnBrk="0" fontAlgn="base" hangingPunct="0">
              <a:spcBef>
                <a:spcPct val="0"/>
              </a:spcBef>
              <a:spcAft>
                <a:spcPct val="0"/>
              </a:spcAft>
              <a:tabLst>
                <a:tab pos="203200" algn="l"/>
              </a:tabLst>
              <a:defRPr>
                <a:solidFill>
                  <a:schemeClr val="tx1"/>
                </a:solidFill>
                <a:latin typeface="Arial" panose="020B0604020202020204" pitchFamily="34" charset="0"/>
              </a:defRPr>
            </a:lvl8pPr>
            <a:lvl9pPr eaLnBrk="0" fontAlgn="base" hangingPunct="0">
              <a:spcBef>
                <a:spcPct val="0"/>
              </a:spcBef>
              <a:spcAft>
                <a:spcPct val="0"/>
              </a:spcAft>
              <a:tabLst>
                <a:tab pos="203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03200" algn="l"/>
              </a:tabLst>
              <a:defRPr/>
            </a:pPr>
            <a:r>
              <a:rPr kumimoji="0" lang="it-IT" altLang="it-IT"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6. Impara a dire di NO</a:t>
            </a:r>
          </a:p>
        </p:txBody>
      </p:sp>
      <p:sp>
        <p:nvSpPr>
          <p:cNvPr id="10" name="Text Box 2"/>
          <p:cNvSpPr txBox="1">
            <a:spLocks noChangeArrowheads="1"/>
          </p:cNvSpPr>
          <p:nvPr/>
        </p:nvSpPr>
        <p:spPr bwMode="auto">
          <a:xfrm>
            <a:off x="382654" y="3898061"/>
            <a:ext cx="11417919" cy="396683"/>
          </a:xfrm>
          <a:prstGeom prst="rect">
            <a:avLst/>
          </a:prstGeom>
          <a:solidFill>
            <a:srgbClr val="F8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03200" algn="l"/>
              </a:tabLst>
              <a:defRPr>
                <a:solidFill>
                  <a:schemeClr val="tx1"/>
                </a:solidFill>
                <a:latin typeface="Arial" panose="020B0604020202020204" pitchFamily="34" charset="0"/>
              </a:defRPr>
            </a:lvl1pPr>
            <a:lvl2pPr eaLnBrk="0" fontAlgn="base" hangingPunct="0">
              <a:spcBef>
                <a:spcPct val="0"/>
              </a:spcBef>
              <a:spcAft>
                <a:spcPct val="0"/>
              </a:spcAft>
              <a:tabLst>
                <a:tab pos="203200" algn="l"/>
              </a:tabLst>
              <a:defRPr>
                <a:solidFill>
                  <a:schemeClr val="tx1"/>
                </a:solidFill>
                <a:latin typeface="Arial" panose="020B0604020202020204" pitchFamily="34" charset="0"/>
              </a:defRPr>
            </a:lvl2pPr>
            <a:lvl3pPr eaLnBrk="0" fontAlgn="base" hangingPunct="0">
              <a:spcBef>
                <a:spcPct val="0"/>
              </a:spcBef>
              <a:spcAft>
                <a:spcPct val="0"/>
              </a:spcAft>
              <a:tabLst>
                <a:tab pos="203200" algn="l"/>
              </a:tabLst>
              <a:defRPr>
                <a:solidFill>
                  <a:schemeClr val="tx1"/>
                </a:solidFill>
                <a:latin typeface="Arial" panose="020B0604020202020204" pitchFamily="34" charset="0"/>
              </a:defRPr>
            </a:lvl3pPr>
            <a:lvl4pPr eaLnBrk="0" fontAlgn="base" hangingPunct="0">
              <a:spcBef>
                <a:spcPct val="0"/>
              </a:spcBef>
              <a:spcAft>
                <a:spcPct val="0"/>
              </a:spcAft>
              <a:tabLst>
                <a:tab pos="203200" algn="l"/>
              </a:tabLst>
              <a:defRPr>
                <a:solidFill>
                  <a:schemeClr val="tx1"/>
                </a:solidFill>
                <a:latin typeface="Arial" panose="020B0604020202020204" pitchFamily="34" charset="0"/>
              </a:defRPr>
            </a:lvl4pPr>
            <a:lvl5pPr eaLnBrk="0" fontAlgn="base" hangingPunct="0">
              <a:spcBef>
                <a:spcPct val="0"/>
              </a:spcBef>
              <a:spcAft>
                <a:spcPct val="0"/>
              </a:spcAft>
              <a:tabLst>
                <a:tab pos="203200" algn="l"/>
              </a:tabLst>
              <a:defRPr>
                <a:solidFill>
                  <a:schemeClr val="tx1"/>
                </a:solidFill>
                <a:latin typeface="Arial" panose="020B0604020202020204" pitchFamily="34" charset="0"/>
              </a:defRPr>
            </a:lvl5pPr>
            <a:lvl6pPr eaLnBrk="0" fontAlgn="base" hangingPunct="0">
              <a:spcBef>
                <a:spcPct val="0"/>
              </a:spcBef>
              <a:spcAft>
                <a:spcPct val="0"/>
              </a:spcAft>
              <a:tabLst>
                <a:tab pos="203200" algn="l"/>
              </a:tabLst>
              <a:defRPr>
                <a:solidFill>
                  <a:schemeClr val="tx1"/>
                </a:solidFill>
                <a:latin typeface="Arial" panose="020B0604020202020204" pitchFamily="34" charset="0"/>
              </a:defRPr>
            </a:lvl6pPr>
            <a:lvl7pPr eaLnBrk="0" fontAlgn="base" hangingPunct="0">
              <a:spcBef>
                <a:spcPct val="0"/>
              </a:spcBef>
              <a:spcAft>
                <a:spcPct val="0"/>
              </a:spcAft>
              <a:tabLst>
                <a:tab pos="203200" algn="l"/>
              </a:tabLst>
              <a:defRPr>
                <a:solidFill>
                  <a:schemeClr val="tx1"/>
                </a:solidFill>
                <a:latin typeface="Arial" panose="020B0604020202020204" pitchFamily="34" charset="0"/>
              </a:defRPr>
            </a:lvl7pPr>
            <a:lvl8pPr eaLnBrk="0" fontAlgn="base" hangingPunct="0">
              <a:spcBef>
                <a:spcPct val="0"/>
              </a:spcBef>
              <a:spcAft>
                <a:spcPct val="0"/>
              </a:spcAft>
              <a:tabLst>
                <a:tab pos="203200" algn="l"/>
              </a:tabLst>
              <a:defRPr>
                <a:solidFill>
                  <a:schemeClr val="tx1"/>
                </a:solidFill>
                <a:latin typeface="Arial" panose="020B0604020202020204" pitchFamily="34" charset="0"/>
              </a:defRPr>
            </a:lvl8pPr>
            <a:lvl9pPr eaLnBrk="0" fontAlgn="base" hangingPunct="0">
              <a:spcBef>
                <a:spcPct val="0"/>
              </a:spcBef>
              <a:spcAft>
                <a:spcPct val="0"/>
              </a:spcAft>
              <a:tabLst>
                <a:tab pos="203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03200" algn="l"/>
              </a:tabLst>
              <a:defRPr/>
            </a:pPr>
            <a:r>
              <a:rPr kumimoji="0" lang="it-IT" altLang="it-IT"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7</a:t>
            </a:r>
            <a:r>
              <a:rPr kumimoji="0" lang="it-IT" altLang="it-IT"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La chemioterapia non ha funzionato (SI) il </a:t>
            </a:r>
            <a:r>
              <a:rPr kumimoji="0" lang="it-IT" altLang="it-IT" sz="28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paz</a:t>
            </a:r>
            <a:r>
              <a:rPr kumimoji="0" lang="it-IT" altLang="it-IT"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non ha risposto (NO)</a:t>
            </a:r>
          </a:p>
        </p:txBody>
      </p:sp>
      <p:sp>
        <p:nvSpPr>
          <p:cNvPr id="11" name="Rettangolo 10"/>
          <p:cNvSpPr/>
          <p:nvPr/>
        </p:nvSpPr>
        <p:spPr>
          <a:xfrm>
            <a:off x="478055" y="4523717"/>
            <a:ext cx="1132251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Calibri" panose="020F0502020204030204"/>
                <a:ea typeface="+mn-ea"/>
                <a:cs typeface="+mn-cs"/>
              </a:rPr>
              <a:t>8. La </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semplicità è una virtù. Scegli il termine più semplice del dizionario per esprimere quel concetto</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 name="Rettangolo 11"/>
          <p:cNvSpPr/>
          <p:nvPr/>
        </p:nvSpPr>
        <p:spPr>
          <a:xfrm>
            <a:off x="1009837" y="5477824"/>
            <a:ext cx="972185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Calibri" panose="020F0502020204030204"/>
                <a:ea typeface="+mn-ea"/>
                <a:cs typeface="+mn-cs"/>
              </a:rPr>
              <a:t>9. Sii </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preciso e diretto. A volte le metafore aiutano a trasmettere un'idea; altre volte oscurano il punto</a:t>
            </a:r>
          </a:p>
        </p:txBody>
      </p:sp>
      <p:sp>
        <p:nvSpPr>
          <p:cNvPr id="13" name="Text Box 2"/>
          <p:cNvSpPr txBox="1">
            <a:spLocks noChangeArrowheads="1"/>
          </p:cNvSpPr>
          <p:nvPr/>
        </p:nvSpPr>
        <p:spPr bwMode="auto">
          <a:xfrm>
            <a:off x="199532" y="4769669"/>
            <a:ext cx="11829143" cy="1647311"/>
          </a:xfrm>
          <a:prstGeom prst="rect">
            <a:avLst/>
          </a:prstGeom>
          <a:solidFill>
            <a:schemeClr val="accent5">
              <a:lumMod val="20000"/>
              <a:lumOff val="80000"/>
            </a:schemeClr>
          </a:solidFill>
          <a:ln>
            <a:noFill/>
          </a:ln>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03200" algn="l"/>
              </a:tabLst>
              <a:defRPr>
                <a:solidFill>
                  <a:schemeClr val="tx1"/>
                </a:solidFill>
                <a:latin typeface="Arial" panose="020B0604020202020204" pitchFamily="34" charset="0"/>
              </a:defRPr>
            </a:lvl1pPr>
            <a:lvl2pPr eaLnBrk="0" fontAlgn="base" hangingPunct="0">
              <a:spcBef>
                <a:spcPct val="0"/>
              </a:spcBef>
              <a:spcAft>
                <a:spcPct val="0"/>
              </a:spcAft>
              <a:tabLst>
                <a:tab pos="203200" algn="l"/>
              </a:tabLst>
              <a:defRPr>
                <a:solidFill>
                  <a:schemeClr val="tx1"/>
                </a:solidFill>
                <a:latin typeface="Arial" panose="020B0604020202020204" pitchFamily="34" charset="0"/>
              </a:defRPr>
            </a:lvl2pPr>
            <a:lvl3pPr eaLnBrk="0" fontAlgn="base" hangingPunct="0">
              <a:spcBef>
                <a:spcPct val="0"/>
              </a:spcBef>
              <a:spcAft>
                <a:spcPct val="0"/>
              </a:spcAft>
              <a:tabLst>
                <a:tab pos="203200" algn="l"/>
              </a:tabLst>
              <a:defRPr>
                <a:solidFill>
                  <a:schemeClr val="tx1"/>
                </a:solidFill>
                <a:latin typeface="Arial" panose="020B0604020202020204" pitchFamily="34" charset="0"/>
              </a:defRPr>
            </a:lvl3pPr>
            <a:lvl4pPr eaLnBrk="0" fontAlgn="base" hangingPunct="0">
              <a:spcBef>
                <a:spcPct val="0"/>
              </a:spcBef>
              <a:spcAft>
                <a:spcPct val="0"/>
              </a:spcAft>
              <a:tabLst>
                <a:tab pos="203200" algn="l"/>
              </a:tabLst>
              <a:defRPr>
                <a:solidFill>
                  <a:schemeClr val="tx1"/>
                </a:solidFill>
                <a:latin typeface="Arial" panose="020B0604020202020204" pitchFamily="34" charset="0"/>
              </a:defRPr>
            </a:lvl4pPr>
            <a:lvl5pPr eaLnBrk="0" fontAlgn="base" hangingPunct="0">
              <a:spcBef>
                <a:spcPct val="0"/>
              </a:spcBef>
              <a:spcAft>
                <a:spcPct val="0"/>
              </a:spcAft>
              <a:tabLst>
                <a:tab pos="203200" algn="l"/>
              </a:tabLst>
              <a:defRPr>
                <a:solidFill>
                  <a:schemeClr val="tx1"/>
                </a:solidFill>
                <a:latin typeface="Arial" panose="020B0604020202020204" pitchFamily="34" charset="0"/>
              </a:defRPr>
            </a:lvl5pPr>
            <a:lvl6pPr eaLnBrk="0" fontAlgn="base" hangingPunct="0">
              <a:spcBef>
                <a:spcPct val="0"/>
              </a:spcBef>
              <a:spcAft>
                <a:spcPct val="0"/>
              </a:spcAft>
              <a:tabLst>
                <a:tab pos="203200" algn="l"/>
              </a:tabLst>
              <a:defRPr>
                <a:solidFill>
                  <a:schemeClr val="tx1"/>
                </a:solidFill>
                <a:latin typeface="Arial" panose="020B0604020202020204" pitchFamily="34" charset="0"/>
              </a:defRPr>
            </a:lvl6pPr>
            <a:lvl7pPr eaLnBrk="0" fontAlgn="base" hangingPunct="0">
              <a:spcBef>
                <a:spcPct val="0"/>
              </a:spcBef>
              <a:spcAft>
                <a:spcPct val="0"/>
              </a:spcAft>
              <a:tabLst>
                <a:tab pos="203200" algn="l"/>
              </a:tabLst>
              <a:defRPr>
                <a:solidFill>
                  <a:schemeClr val="tx1"/>
                </a:solidFill>
                <a:latin typeface="Arial" panose="020B0604020202020204" pitchFamily="34" charset="0"/>
              </a:defRPr>
            </a:lvl7pPr>
            <a:lvl8pPr eaLnBrk="0" fontAlgn="base" hangingPunct="0">
              <a:spcBef>
                <a:spcPct val="0"/>
              </a:spcBef>
              <a:spcAft>
                <a:spcPct val="0"/>
              </a:spcAft>
              <a:tabLst>
                <a:tab pos="203200" algn="l"/>
              </a:tabLst>
              <a:defRPr>
                <a:solidFill>
                  <a:schemeClr val="tx1"/>
                </a:solidFill>
                <a:latin typeface="Arial" panose="020B0604020202020204" pitchFamily="34" charset="0"/>
              </a:defRPr>
            </a:lvl8pPr>
            <a:lvl9pPr eaLnBrk="0" fontAlgn="base" hangingPunct="0">
              <a:spcBef>
                <a:spcPct val="0"/>
              </a:spcBef>
              <a:spcAft>
                <a:spcPct val="0"/>
              </a:spcAft>
              <a:tabLst>
                <a:tab pos="2032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3200" algn="l"/>
              </a:tabLst>
              <a:defRPr/>
            </a:pPr>
            <a:r>
              <a:rPr kumimoji="0" lang="it-IT" sz="4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10. </a:t>
            </a:r>
            <a:r>
              <a:rPr kumimoji="0" lang="it-IT" sz="4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Non avere paura di entrare in relazione con i tuoi pazienti</a:t>
            </a:r>
            <a:endParaRPr kumimoji="0" lang="it-IT" altLang="it-IT" sz="4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ttangolo 14"/>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6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7" grpId="0"/>
      <p:bldP spid="8" grpId="0" animBg="1"/>
      <p:bldP spid="9" grpId="0" animBg="1"/>
      <p:bldP spid="10" grpId="0" animBg="1"/>
      <p:bldP spid="11" grpId="0"/>
      <p:bldP spid="12" grpId="0"/>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3"/>
          <p:cNvSpPr>
            <a:spLocks noChangeArrowheads="1"/>
          </p:cNvSpPr>
          <p:nvPr/>
        </p:nvSpPr>
        <p:spPr bwMode="auto">
          <a:xfrm>
            <a:off x="4906963" y="1050150"/>
            <a:ext cx="6523305" cy="1077218"/>
          </a:xfrm>
          <a:prstGeom prst="rect">
            <a:avLst/>
          </a:prstGeom>
          <a:noFill/>
          <a:ln w="28575">
            <a:solidFill>
              <a:schemeClr val="accent5">
                <a:lumMod val="75000"/>
              </a:schemeClr>
            </a:solid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it-IT" altLang="it-IT" sz="3200" b="1" i="0" u="none" strike="noStrike" kern="1200" cap="none" spc="0" normalizeH="0" baseline="0" noProof="0" dirty="0">
                <a:ln>
                  <a:noFill/>
                </a:ln>
                <a:solidFill>
                  <a:srgbClr val="4589C9"/>
                </a:solidFill>
                <a:effectLst/>
                <a:uLnTx/>
                <a:uFillTx/>
                <a:latin typeface="Calibri" panose="020F0502020204030204"/>
                <a:ea typeface="+mn-ea"/>
                <a:cs typeface="+mn-cs"/>
              </a:rPr>
              <a:t>PERCHÉ DIVENTARE UN ONCOLOGO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it-IT" altLang="it-IT"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ttangolo 2"/>
          <p:cNvSpPr/>
          <p:nvPr/>
        </p:nvSpPr>
        <p:spPr>
          <a:xfrm>
            <a:off x="4906963" y="2391618"/>
            <a:ext cx="4572000" cy="2677656"/>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it-IT" altLang="it-IT" sz="2400" b="0" i="0" u="none" strike="noStrike" kern="1200" cap="none" spc="0" normalizeH="0" baseline="0" noProof="0" dirty="0">
                <a:ln>
                  <a:noFill/>
                </a:ln>
                <a:solidFill>
                  <a:prstClr val="black"/>
                </a:solidFill>
                <a:effectLst/>
                <a:uLnTx/>
                <a:uFillTx/>
                <a:latin typeface="Calibri" panose="020F0502020204030204"/>
                <a:ea typeface="+mn-ea"/>
                <a:cs typeface="+mn-cs"/>
              </a:rPr>
              <a:t>L'oncologia è la scienza, le prove, l'evento avverso </a:t>
            </a:r>
            <a:r>
              <a:rPr kumimoji="0" lang="it-IT" alt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it-IT" alt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it-IT" alt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 il sorriso,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le lacrime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 </a:t>
            </a:r>
            <a:r>
              <a:rPr kumimoji="0" lang="it-IT" altLang="it-IT" sz="2400" b="0" i="0" u="none" strike="noStrike" kern="1200" cap="none" spc="0" normalizeH="0" baseline="0" noProof="0" dirty="0">
                <a:ln>
                  <a:noFill/>
                </a:ln>
                <a:solidFill>
                  <a:prstClr val="black"/>
                </a:solidFill>
                <a:effectLst/>
                <a:uLnTx/>
                <a:uFillTx/>
                <a:latin typeface="Calibri" panose="020F0502020204030204"/>
                <a:ea typeface="+mn-ea"/>
                <a:cs typeface="+mn-cs"/>
              </a:rPr>
              <a:t>il "</a:t>
            </a:r>
            <a:r>
              <a:rPr kumimoji="0" lang="it-IT" altLang="it-IT" sz="24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panose="020F0502020204030204"/>
                <a:ea typeface="+mn-ea"/>
                <a:cs typeface="+mn-cs"/>
              </a:rPr>
              <a:t>grazie</a:t>
            </a:r>
            <a:r>
              <a:rPr kumimoji="0" lang="it-IT" alt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dirty="0">
                <a:ln>
                  <a:noFill/>
                </a:ln>
                <a:solidFill>
                  <a:prstClr val="black"/>
                </a:solidFill>
                <a:effectLst/>
                <a:uLnTx/>
                <a:uFillTx/>
                <a:latin typeface="Calibri" panose="020F0502020204030204"/>
                <a:ea typeface="+mn-ea"/>
                <a:cs typeface="+mn-cs"/>
              </a:rPr>
              <a:t>del paziente. </a:t>
            </a:r>
            <a:endParaRPr kumimoji="0" lang="it-IT" altLang="it-IT"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Risultati immagini per grazie per l'attenzi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782" y="5511324"/>
            <a:ext cx="3757859" cy="1110946"/>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uppo 10"/>
          <p:cNvGrpSpPr/>
          <p:nvPr/>
        </p:nvGrpSpPr>
        <p:grpSpPr>
          <a:xfrm>
            <a:off x="764610" y="363256"/>
            <a:ext cx="4019057" cy="6070584"/>
            <a:chOff x="764610" y="363256"/>
            <a:chExt cx="4019057" cy="6070584"/>
          </a:xfrm>
        </p:grpSpPr>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10" y="363256"/>
              <a:ext cx="4019057" cy="2679372"/>
            </a:xfrm>
            <a:prstGeom prst="rect">
              <a:avLst/>
            </a:prstGeom>
          </p:spPr>
        </p:pic>
        <p:pic>
          <p:nvPicPr>
            <p:cNvPr id="10" name="Immagine 9"/>
            <p:cNvPicPr>
              <a:picLocks noChangeAspect="1"/>
            </p:cNvPicPr>
            <p:nvPr/>
          </p:nvPicPr>
          <p:blipFill rotWithShape="1">
            <a:blip r:embed="rId5" cstate="print">
              <a:extLst>
                <a:ext uri="{28A0092B-C50C-407E-A947-70E740481C1C}">
                  <a14:useLocalDpi xmlns:a14="http://schemas.microsoft.com/office/drawing/2010/main" val="0"/>
                </a:ext>
              </a:extLst>
            </a:blip>
            <a:srcRect l="14510" t="19797" r="21344" b="372"/>
            <a:stretch/>
          </p:blipFill>
          <p:spPr>
            <a:xfrm>
              <a:off x="826804" y="3202831"/>
              <a:ext cx="3894667" cy="3231009"/>
            </a:xfrm>
            <a:prstGeom prst="rect">
              <a:avLst/>
            </a:prstGeom>
          </p:spPr>
        </p:pic>
      </p:grpSp>
      <p:pic>
        <p:nvPicPr>
          <p:cNvPr id="7" name="Immagine 6"/>
          <p:cNvPicPr>
            <a:picLocks noChangeAspect="1"/>
          </p:cNvPicPr>
          <p:nvPr/>
        </p:nvPicPr>
        <p:blipFill>
          <a:blip r:embed="rId6"/>
          <a:stretch>
            <a:fillRect/>
          </a:stretch>
        </p:blipFill>
        <p:spPr>
          <a:xfrm>
            <a:off x="9057222" y="2311638"/>
            <a:ext cx="2904197" cy="4310632"/>
          </a:xfrm>
          <a:prstGeom prst="rect">
            <a:avLst/>
          </a:prstGeom>
        </p:spPr>
      </p:pic>
    </p:spTree>
    <p:extLst>
      <p:ext uri="{BB962C8B-B14F-4D97-AF65-F5344CB8AC3E}">
        <p14:creationId xmlns:p14="http://schemas.microsoft.com/office/powerpoint/2010/main" val="181552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map_italia.gif"/>
          <p:cNvPicPr>
            <a:picLocks noChangeAspect="1"/>
          </p:cNvPicPr>
          <p:nvPr/>
        </p:nvPicPr>
        <p:blipFill>
          <a:blip r:embed="rId3" cstate="print"/>
          <a:stretch>
            <a:fillRect/>
          </a:stretch>
        </p:blipFill>
        <p:spPr>
          <a:xfrm>
            <a:off x="5651805" y="608749"/>
            <a:ext cx="5027207" cy="5924922"/>
          </a:xfrm>
          <a:prstGeom prst="rect">
            <a:avLst/>
          </a:prstGeom>
        </p:spPr>
      </p:pic>
      <p:sp>
        <p:nvSpPr>
          <p:cNvPr id="6" name="Freccia circolare a sinistra 5"/>
          <p:cNvSpPr/>
          <p:nvPr/>
        </p:nvSpPr>
        <p:spPr>
          <a:xfrm rot="-720000" flipH="1" flipV="1">
            <a:off x="6802743" y="3118365"/>
            <a:ext cx="1392123" cy="2798413"/>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CasellaDiTesto 6"/>
          <p:cNvSpPr txBox="1"/>
          <p:nvPr/>
        </p:nvSpPr>
        <p:spPr>
          <a:xfrm>
            <a:off x="7641067" y="2773957"/>
            <a:ext cx="1048685" cy="369332"/>
          </a:xfrm>
          <a:prstGeom prst="rect">
            <a:avLst/>
          </a:prstGeom>
          <a:noFill/>
        </p:spPr>
        <p:txBody>
          <a:bodyPr wrap="none" rtlCol="0">
            <a:spAutoFit/>
          </a:bodyPr>
          <a:lstStyle/>
          <a:p>
            <a:r>
              <a:rPr lang="it-IT" b="1" dirty="0" smtClean="0">
                <a:solidFill>
                  <a:srgbClr val="0000FF"/>
                </a:solidFill>
              </a:rPr>
              <a:t>PERUGIA</a:t>
            </a:r>
            <a:endParaRPr lang="it-IT" b="1" dirty="0">
              <a:solidFill>
                <a:srgbClr val="0000FF"/>
              </a:solidFill>
            </a:endParaRPr>
          </a:p>
        </p:txBody>
      </p:sp>
      <p:sp>
        <p:nvSpPr>
          <p:cNvPr id="8" name="CasellaDiTesto 7"/>
          <p:cNvSpPr txBox="1"/>
          <p:nvPr/>
        </p:nvSpPr>
        <p:spPr>
          <a:xfrm>
            <a:off x="8319298" y="5677503"/>
            <a:ext cx="740908" cy="369332"/>
          </a:xfrm>
          <a:prstGeom prst="rect">
            <a:avLst/>
          </a:prstGeom>
          <a:noFill/>
        </p:spPr>
        <p:txBody>
          <a:bodyPr wrap="none" rtlCol="0">
            <a:spAutoFit/>
          </a:bodyPr>
          <a:lstStyle/>
          <a:p>
            <a:r>
              <a:rPr lang="it-IT" b="1" dirty="0" smtClean="0">
                <a:solidFill>
                  <a:srgbClr val="0000FF"/>
                </a:solidFill>
              </a:rPr>
              <a:t>ENNA</a:t>
            </a:r>
            <a:endParaRPr lang="it-IT" b="1" dirty="0">
              <a:solidFill>
                <a:srgbClr val="0000FF"/>
              </a:solidFill>
            </a:endParaRPr>
          </a:p>
        </p:txBody>
      </p:sp>
      <p:sp>
        <p:nvSpPr>
          <p:cNvPr id="10" name="Rettangolo 9"/>
          <p:cNvSpPr/>
          <p:nvPr/>
        </p:nvSpPr>
        <p:spPr>
          <a:xfrm>
            <a:off x="417218" y="284420"/>
            <a:ext cx="5234587" cy="3046988"/>
          </a:xfrm>
          <a:prstGeom prst="rect">
            <a:avLst/>
          </a:prstGeom>
        </p:spPr>
        <p:txBody>
          <a:bodyPr wrap="square">
            <a:spAutoFit/>
          </a:bodyPr>
          <a:lstStyle/>
          <a:p>
            <a:r>
              <a:rPr lang="it-IT" sz="2400" b="1" dirty="0">
                <a:solidFill>
                  <a:schemeClr val="accent5">
                    <a:lumMod val="75000"/>
                  </a:schemeClr>
                </a:solidFill>
              </a:rPr>
              <a:t>13/04/2013</a:t>
            </a:r>
            <a:r>
              <a:rPr lang="it-IT" sz="2400" b="1" dirty="0"/>
              <a:t> </a:t>
            </a:r>
            <a:r>
              <a:rPr lang="it-IT" sz="2400" b="1" dirty="0" smtClean="0"/>
              <a:t>Donna di 65 anni ex- nuotatrice a  livello agonistico che entra nel protocollo di studio CA209-017 e riceve </a:t>
            </a:r>
            <a:r>
              <a:rPr lang="it-IT" sz="2400" b="1" dirty="0" err="1" smtClean="0"/>
              <a:t>nivolumab</a:t>
            </a:r>
            <a:r>
              <a:rPr lang="it-IT" sz="2400" b="1" dirty="0" smtClean="0"/>
              <a:t> in seconda linea di trattamento per un tumore del polmone metastatico….a quel tempo la sopravvivenza attesa per un </a:t>
            </a:r>
            <a:r>
              <a:rPr lang="it-IT" sz="2400" b="1" dirty="0" err="1" smtClean="0"/>
              <a:t>paz</a:t>
            </a:r>
            <a:r>
              <a:rPr lang="it-IT" sz="2400" b="1" dirty="0" smtClean="0"/>
              <a:t> di questo tipo era di 4-5 mesi</a:t>
            </a:r>
            <a:endParaRPr lang="it-IT" sz="2400" b="1" dirty="0"/>
          </a:p>
        </p:txBody>
      </p:sp>
      <p:sp>
        <p:nvSpPr>
          <p:cNvPr id="12" name="Rettangolo 11"/>
          <p:cNvSpPr/>
          <p:nvPr/>
        </p:nvSpPr>
        <p:spPr>
          <a:xfrm>
            <a:off x="0" y="0"/>
            <a:ext cx="12192000" cy="6858000"/>
          </a:xfrm>
          <a:prstGeom prst="rect">
            <a:avLst/>
          </a:prstGeom>
          <a:noFill/>
          <a:ln w="57150">
            <a:solidFill>
              <a:srgbClr val="014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Freccia in giù 1"/>
          <p:cNvSpPr/>
          <p:nvPr/>
        </p:nvSpPr>
        <p:spPr>
          <a:xfrm>
            <a:off x="2086377" y="3571210"/>
            <a:ext cx="1030310" cy="6916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547789" y="4378541"/>
            <a:ext cx="5278946" cy="369332"/>
          </a:xfrm>
          <a:prstGeom prst="rect">
            <a:avLst/>
          </a:prstGeom>
        </p:spPr>
        <p:txBody>
          <a:bodyPr wrap="none">
            <a:spAutoFit/>
          </a:bodyPr>
          <a:lstStyle/>
          <a:p>
            <a:r>
              <a:rPr lang="it-IT" b="1" dirty="0" smtClean="0">
                <a:solidFill>
                  <a:schemeClr val="accent5">
                    <a:lumMod val="75000"/>
                  </a:schemeClr>
                </a:solidFill>
              </a:rPr>
              <a:t>Maggio 2015 </a:t>
            </a:r>
            <a:r>
              <a:rPr lang="it-IT" b="1" dirty="0" smtClean="0"/>
              <a:t>stop </a:t>
            </a:r>
            <a:r>
              <a:rPr lang="it-IT" b="1" dirty="0" err="1" smtClean="0"/>
              <a:t>nivolumab</a:t>
            </a:r>
            <a:r>
              <a:rPr lang="it-IT" b="1" dirty="0" smtClean="0"/>
              <a:t> dopo 2 anni di terapia </a:t>
            </a:r>
            <a:endParaRPr lang="it-IT" b="1" dirty="0"/>
          </a:p>
        </p:txBody>
      </p:sp>
      <p:sp>
        <p:nvSpPr>
          <p:cNvPr id="11" name="Freccia in giù 10"/>
          <p:cNvSpPr/>
          <p:nvPr/>
        </p:nvSpPr>
        <p:spPr>
          <a:xfrm>
            <a:off x="2004202" y="4972122"/>
            <a:ext cx="1030310" cy="6916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579986" y="5903236"/>
            <a:ext cx="5295039" cy="369332"/>
          </a:xfrm>
          <a:prstGeom prst="rect">
            <a:avLst/>
          </a:prstGeom>
        </p:spPr>
        <p:txBody>
          <a:bodyPr wrap="none">
            <a:spAutoFit/>
          </a:bodyPr>
          <a:lstStyle/>
          <a:p>
            <a:r>
              <a:rPr lang="it-IT" b="1" dirty="0" smtClean="0">
                <a:solidFill>
                  <a:schemeClr val="accent5">
                    <a:lumMod val="75000"/>
                  </a:schemeClr>
                </a:solidFill>
              </a:rPr>
              <a:t>settembre 2023:  </a:t>
            </a:r>
            <a:r>
              <a:rPr lang="it-IT" b="1" dirty="0" smtClean="0"/>
              <a:t>LIBERA DA MALATTIA = GUARITA???</a:t>
            </a:r>
            <a:endParaRPr lang="it-IT" b="1" dirty="0"/>
          </a:p>
        </p:txBody>
      </p:sp>
      <p:grpSp>
        <p:nvGrpSpPr>
          <p:cNvPr id="14" name="Gruppo 13"/>
          <p:cNvGrpSpPr/>
          <p:nvPr/>
        </p:nvGrpSpPr>
        <p:grpSpPr>
          <a:xfrm>
            <a:off x="5733980" y="106475"/>
            <a:ext cx="5514148" cy="4109901"/>
            <a:chOff x="448736" y="1989744"/>
            <a:chExt cx="4229229" cy="3501803"/>
          </a:xfrm>
        </p:grpSpPr>
        <p:grpSp>
          <p:nvGrpSpPr>
            <p:cNvPr id="15" name="Gruppo 14"/>
            <p:cNvGrpSpPr/>
            <p:nvPr/>
          </p:nvGrpSpPr>
          <p:grpSpPr>
            <a:xfrm>
              <a:off x="485485" y="3033210"/>
              <a:ext cx="4137996" cy="2123982"/>
              <a:chOff x="4693509" y="2448778"/>
              <a:chExt cx="5709271" cy="3299588"/>
            </a:xfrm>
          </p:grpSpPr>
          <p:pic>
            <p:nvPicPr>
              <p:cNvPr id="19"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3509" y="2448778"/>
                <a:ext cx="5709271" cy="3299588"/>
              </a:xfrm>
              <a:prstGeom prst="rect">
                <a:avLst/>
              </a:prstGeom>
            </p:spPr>
          </p:pic>
          <p:sp>
            <p:nvSpPr>
              <p:cNvPr id="20" name="TextBox 2"/>
              <p:cNvSpPr txBox="1"/>
              <p:nvPr/>
            </p:nvSpPr>
            <p:spPr>
              <a:xfrm>
                <a:off x="4786445" y="2628868"/>
                <a:ext cx="2185269" cy="869696"/>
              </a:xfrm>
              <a:prstGeom prst="rect">
                <a:avLst/>
              </a:prstGeom>
              <a:noFill/>
            </p:spPr>
            <p:txBody>
              <a:bodyPr wrap="square" rtlCol="0">
                <a:spAutoFit/>
              </a:bodyPr>
              <a:lstStyle/>
              <a:p>
                <a:pPr defTabSz="514350">
                  <a:defRPr/>
                </a:pPr>
                <a:r>
                  <a:rPr lang="en-US" sz="3038" kern="0" dirty="0" err="1" smtClean="0">
                    <a:solidFill>
                      <a:srgbClr val="000099"/>
                    </a:solidFill>
                    <a:latin typeface="Calibri" panose="020F0502020204030204"/>
                    <a:ea typeface="ＭＳ Ｐゴシック" pitchFamily="34" charset="-128"/>
                  </a:rPr>
                  <a:t>Guarita</a:t>
                </a:r>
                <a:r>
                  <a:rPr lang="en-US" sz="3038" kern="0" dirty="0" smtClean="0">
                    <a:solidFill>
                      <a:srgbClr val="000099"/>
                    </a:solidFill>
                    <a:latin typeface="Calibri" panose="020F0502020204030204"/>
                    <a:ea typeface="ＭＳ Ｐゴシック" pitchFamily="34" charset="-128"/>
                  </a:rPr>
                  <a:t>?</a:t>
                </a:r>
                <a:endParaRPr lang="en-US" sz="3038" kern="0" dirty="0">
                  <a:solidFill>
                    <a:srgbClr val="000099"/>
                  </a:solidFill>
                  <a:latin typeface="Calibri" panose="020F0502020204030204"/>
                  <a:ea typeface="ＭＳ Ｐゴシック" pitchFamily="34" charset="-128"/>
                </a:endParaRPr>
              </a:p>
            </p:txBody>
          </p:sp>
        </p:grpSp>
        <p:grpSp>
          <p:nvGrpSpPr>
            <p:cNvPr id="16" name="Gruppo 15"/>
            <p:cNvGrpSpPr/>
            <p:nvPr/>
          </p:nvGrpSpPr>
          <p:grpSpPr>
            <a:xfrm>
              <a:off x="448736" y="1989744"/>
              <a:ext cx="4229229" cy="3501803"/>
              <a:chOff x="488533" y="2078315"/>
              <a:chExt cx="4229229" cy="3501803"/>
            </a:xfrm>
          </p:grpSpPr>
          <p:sp>
            <p:nvSpPr>
              <p:cNvPr id="17" name="Rettangolo 16"/>
              <p:cNvSpPr/>
              <p:nvPr/>
            </p:nvSpPr>
            <p:spPr>
              <a:xfrm>
                <a:off x="538954" y="2078315"/>
                <a:ext cx="4178808" cy="350180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Rettangolo 17"/>
              <p:cNvSpPr/>
              <p:nvPr/>
            </p:nvSpPr>
            <p:spPr>
              <a:xfrm>
                <a:off x="488533" y="2503266"/>
                <a:ext cx="4179164" cy="646331"/>
              </a:xfrm>
              <a:prstGeom prst="rect">
                <a:avLst/>
              </a:prstGeom>
              <a:solidFill>
                <a:schemeClr val="bg1">
                  <a:lumMod val="85000"/>
                </a:schemeClr>
              </a:solidFill>
            </p:spPr>
            <p:txBody>
              <a:bodyPr wrap="square">
                <a:spAutoFit/>
              </a:bodyPr>
              <a:lstStyle/>
              <a:p>
                <a:r>
                  <a:rPr lang="en-US" b="1" kern="0" dirty="0" err="1">
                    <a:solidFill>
                      <a:srgbClr val="C00000"/>
                    </a:solidFill>
                    <a:latin typeface="Calibri" panose="020F0502020204030204" pitchFamily="34" charset="0"/>
                    <a:ea typeface="ＭＳ Ｐゴシック" charset="0"/>
                    <a:cs typeface="Calibri" panose="020F0502020204030204" pitchFamily="34" charset="0"/>
                  </a:rPr>
                  <a:t>Anticorpi</a:t>
                </a:r>
                <a:r>
                  <a:rPr lang="en-US" b="1" kern="0" dirty="0">
                    <a:solidFill>
                      <a:srgbClr val="C00000"/>
                    </a:solidFill>
                    <a:latin typeface="Calibri" panose="020F0502020204030204" pitchFamily="34" charset="0"/>
                    <a:ea typeface="ＭＳ Ｐゴシック" charset="0"/>
                    <a:cs typeface="Calibri" panose="020F0502020204030204" pitchFamily="34" charset="0"/>
                  </a:rPr>
                  <a:t> </a:t>
                </a:r>
                <a:r>
                  <a:rPr lang="en-US" b="1" kern="0" dirty="0" err="1">
                    <a:solidFill>
                      <a:srgbClr val="C00000"/>
                    </a:solidFill>
                    <a:latin typeface="Calibri" panose="020F0502020204030204" pitchFamily="34" charset="0"/>
                    <a:ea typeface="ＭＳ Ｐゴシック" charset="0"/>
                    <a:cs typeface="Calibri" panose="020F0502020204030204" pitchFamily="34" charset="0"/>
                  </a:rPr>
                  <a:t>monoclonali</a:t>
                </a:r>
                <a:r>
                  <a:rPr lang="en-US" b="1" kern="0" dirty="0">
                    <a:solidFill>
                      <a:srgbClr val="C00000"/>
                    </a:solidFill>
                    <a:latin typeface="Calibri" panose="020F0502020204030204" pitchFamily="34" charset="0"/>
                    <a:ea typeface="ＭＳ Ｐゴシック" charset="0"/>
                    <a:cs typeface="Calibri" panose="020F0502020204030204" pitchFamily="34" charset="0"/>
                  </a:rPr>
                  <a:t> anti PD-1 o anti PD-L1 </a:t>
                </a:r>
                <a:r>
                  <a:rPr lang="en-US" b="1" kern="0" dirty="0" err="1">
                    <a:solidFill>
                      <a:srgbClr val="C00000"/>
                    </a:solidFill>
                    <a:latin typeface="Calibri" panose="020F0502020204030204" pitchFamily="34" charset="0"/>
                    <a:ea typeface="ＭＳ Ｐゴシック" charset="0"/>
                    <a:cs typeface="Calibri" panose="020F0502020204030204" pitchFamily="34" charset="0"/>
                  </a:rPr>
                  <a:t>riattivano</a:t>
                </a:r>
                <a:r>
                  <a:rPr lang="en-US" b="1" kern="0" dirty="0">
                    <a:solidFill>
                      <a:srgbClr val="C00000"/>
                    </a:solidFill>
                    <a:latin typeface="Calibri" panose="020F0502020204030204" pitchFamily="34" charset="0"/>
                    <a:ea typeface="ＭＳ Ｐゴシック" charset="0"/>
                    <a:cs typeface="Calibri" panose="020F0502020204030204" pitchFamily="34" charset="0"/>
                  </a:rPr>
                  <a:t> </a:t>
                </a:r>
                <a:r>
                  <a:rPr lang="en-US" b="1" kern="0" dirty="0" err="1">
                    <a:solidFill>
                      <a:srgbClr val="C00000"/>
                    </a:solidFill>
                    <a:latin typeface="Calibri" panose="020F0502020204030204" pitchFamily="34" charset="0"/>
                    <a:ea typeface="ＭＳ Ｐゴシック" charset="0"/>
                    <a:cs typeface="Calibri" panose="020F0502020204030204" pitchFamily="34" charset="0"/>
                  </a:rPr>
                  <a:t>il</a:t>
                </a:r>
                <a:r>
                  <a:rPr lang="en-US" b="1" kern="0" dirty="0">
                    <a:solidFill>
                      <a:srgbClr val="C00000"/>
                    </a:solidFill>
                    <a:latin typeface="Calibri" panose="020F0502020204030204" pitchFamily="34" charset="0"/>
                    <a:ea typeface="ＭＳ Ｐゴシック" charset="0"/>
                    <a:cs typeface="Calibri" panose="020F0502020204030204" pitchFamily="34" charset="0"/>
                  </a:rPr>
                  <a:t> Sistema </a:t>
                </a:r>
                <a:r>
                  <a:rPr lang="en-US" b="1" kern="0" dirty="0" err="1">
                    <a:solidFill>
                      <a:srgbClr val="C00000"/>
                    </a:solidFill>
                    <a:latin typeface="Calibri" panose="020F0502020204030204" pitchFamily="34" charset="0"/>
                    <a:ea typeface="ＭＳ Ｐゴシック" charset="0"/>
                    <a:cs typeface="Calibri" panose="020F0502020204030204" pitchFamily="34" charset="0"/>
                  </a:rPr>
                  <a:t>immunitario</a:t>
                </a:r>
                <a:endParaRPr lang="it-IT" dirty="0"/>
              </a:p>
            </p:txBody>
          </p:sp>
        </p:grpSp>
      </p:grpSp>
    </p:spTree>
    <p:extLst>
      <p:ext uri="{BB962C8B-B14F-4D97-AF65-F5344CB8AC3E}">
        <p14:creationId xmlns:p14="http://schemas.microsoft.com/office/powerpoint/2010/main" val="669626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206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7D0096"/>
      </a:accent1>
      <a:accent2>
        <a:srgbClr val="BC36F0"/>
      </a:accent2>
      <a:accent3>
        <a:srgbClr val="1482FA"/>
      </a:accent3>
      <a:accent4>
        <a:srgbClr val="FF8782"/>
      </a:accent4>
      <a:accent5>
        <a:srgbClr val="FFBD69"/>
      </a:accent5>
      <a:accent6>
        <a:srgbClr val="0B41CD"/>
      </a:accent6>
      <a:hlink>
        <a:srgbClr val="44546A"/>
      </a:hlink>
      <a:folHlink>
        <a:srgbClr val="4454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oAutofit/>
      </a:bodyPr>
      <a:lstStyle>
        <a:defPPr marL="285750" indent="-285750" algn="l">
          <a:spcBef>
            <a:spcPts val="0"/>
          </a:spcBef>
          <a:spcAft>
            <a:spcPts val="1200"/>
          </a:spcAft>
          <a:buFont typeface="Arial" panose="020B0604020202020204" pitchFamily="34" charset="0"/>
          <a:buChar char="•"/>
          <a:defRPr sz="2000" smtClean="0">
            <a:solidFill>
              <a:schemeClr val="tx2">
                <a:lumMod val="7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rgbClr val="FFFFFF"/>
    </a:lt1>
    <a:dk2>
      <a:srgbClr val="44546A"/>
    </a:dk2>
    <a:lt2>
      <a:srgbClr val="E7E6E6"/>
    </a:lt2>
    <a:accent1>
      <a:srgbClr val="7D0096"/>
    </a:accent1>
    <a:accent2>
      <a:srgbClr val="BC36F0"/>
    </a:accent2>
    <a:accent3>
      <a:srgbClr val="1482FA"/>
    </a:accent3>
    <a:accent4>
      <a:srgbClr val="FF8782"/>
    </a:accent4>
    <a:accent5>
      <a:srgbClr val="FFBD69"/>
    </a:accent5>
    <a:accent6>
      <a:srgbClr val="0B41CD"/>
    </a:accent6>
    <a:hlink>
      <a:srgbClr val="44546A"/>
    </a:hlink>
    <a:folHlink>
      <a:srgbClr val="4454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44546A"/>
    </a:dk2>
    <a:lt2>
      <a:srgbClr val="E7E6E6"/>
    </a:lt2>
    <a:accent1>
      <a:srgbClr val="7D0096"/>
    </a:accent1>
    <a:accent2>
      <a:srgbClr val="BC36F0"/>
    </a:accent2>
    <a:accent3>
      <a:srgbClr val="1482FA"/>
    </a:accent3>
    <a:accent4>
      <a:srgbClr val="FF8782"/>
    </a:accent4>
    <a:accent5>
      <a:srgbClr val="FFBD69"/>
    </a:accent5>
    <a:accent6>
      <a:srgbClr val="0B41CD"/>
    </a:accent6>
    <a:hlink>
      <a:srgbClr val="44546A"/>
    </a:hlink>
    <a:folHlink>
      <a:srgbClr val="4454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2">
    <a:dk1>
      <a:srgbClr val="000000"/>
    </a:dk1>
    <a:lt1>
      <a:srgbClr val="FFFFFF"/>
    </a:lt1>
    <a:dk2>
      <a:srgbClr val="44546A"/>
    </a:dk2>
    <a:lt2>
      <a:srgbClr val="E7E6E6"/>
    </a:lt2>
    <a:accent1>
      <a:srgbClr val="7D0096"/>
    </a:accent1>
    <a:accent2>
      <a:srgbClr val="BC36F0"/>
    </a:accent2>
    <a:accent3>
      <a:srgbClr val="1482FA"/>
    </a:accent3>
    <a:accent4>
      <a:srgbClr val="FF8782"/>
    </a:accent4>
    <a:accent5>
      <a:srgbClr val="FFBD69"/>
    </a:accent5>
    <a:accent6>
      <a:srgbClr val="0B41CD"/>
    </a:accent6>
    <a:hlink>
      <a:srgbClr val="44546A"/>
    </a:hlink>
    <a:folHlink>
      <a:srgbClr val="4454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2">
    <a:dk1>
      <a:srgbClr val="000000"/>
    </a:dk1>
    <a:lt1>
      <a:srgbClr val="FFFFFF"/>
    </a:lt1>
    <a:dk2>
      <a:srgbClr val="44546A"/>
    </a:dk2>
    <a:lt2>
      <a:srgbClr val="E7E6E6"/>
    </a:lt2>
    <a:accent1>
      <a:srgbClr val="7D0096"/>
    </a:accent1>
    <a:accent2>
      <a:srgbClr val="BC36F0"/>
    </a:accent2>
    <a:accent3>
      <a:srgbClr val="1482FA"/>
    </a:accent3>
    <a:accent4>
      <a:srgbClr val="FF8782"/>
    </a:accent4>
    <a:accent5>
      <a:srgbClr val="FFBD69"/>
    </a:accent5>
    <a:accent6>
      <a:srgbClr val="0B41CD"/>
    </a:accent6>
    <a:hlink>
      <a:srgbClr val="44546A"/>
    </a:hlink>
    <a:folHlink>
      <a:srgbClr val="4454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2">
    <a:dk1>
      <a:srgbClr val="000000"/>
    </a:dk1>
    <a:lt1>
      <a:srgbClr val="FFFFFF"/>
    </a:lt1>
    <a:dk2>
      <a:srgbClr val="44546A"/>
    </a:dk2>
    <a:lt2>
      <a:srgbClr val="E7E6E6"/>
    </a:lt2>
    <a:accent1>
      <a:srgbClr val="7D0096"/>
    </a:accent1>
    <a:accent2>
      <a:srgbClr val="BC36F0"/>
    </a:accent2>
    <a:accent3>
      <a:srgbClr val="1482FA"/>
    </a:accent3>
    <a:accent4>
      <a:srgbClr val="FF8782"/>
    </a:accent4>
    <a:accent5>
      <a:srgbClr val="FFBD69"/>
    </a:accent5>
    <a:accent6>
      <a:srgbClr val="0B41CD"/>
    </a:accent6>
    <a:hlink>
      <a:srgbClr val="44546A"/>
    </a:hlink>
    <a:folHlink>
      <a:srgbClr val="4454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2">
    <a:dk1>
      <a:srgbClr val="000000"/>
    </a:dk1>
    <a:lt1>
      <a:srgbClr val="FFFFFF"/>
    </a:lt1>
    <a:dk2>
      <a:srgbClr val="44546A"/>
    </a:dk2>
    <a:lt2>
      <a:srgbClr val="E7E6E6"/>
    </a:lt2>
    <a:accent1>
      <a:srgbClr val="7D0096"/>
    </a:accent1>
    <a:accent2>
      <a:srgbClr val="BC36F0"/>
    </a:accent2>
    <a:accent3>
      <a:srgbClr val="1482FA"/>
    </a:accent3>
    <a:accent4>
      <a:srgbClr val="FF8782"/>
    </a:accent4>
    <a:accent5>
      <a:srgbClr val="FFBD69"/>
    </a:accent5>
    <a:accent6>
      <a:srgbClr val="0B41CD"/>
    </a:accent6>
    <a:hlink>
      <a:srgbClr val="44546A"/>
    </a:hlink>
    <a:folHlink>
      <a:srgbClr val="4454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2">
    <a:dk1>
      <a:srgbClr val="000000"/>
    </a:dk1>
    <a:lt1>
      <a:srgbClr val="FFFFFF"/>
    </a:lt1>
    <a:dk2>
      <a:srgbClr val="44546A"/>
    </a:dk2>
    <a:lt2>
      <a:srgbClr val="E7E6E6"/>
    </a:lt2>
    <a:accent1>
      <a:srgbClr val="7D0096"/>
    </a:accent1>
    <a:accent2>
      <a:srgbClr val="BC36F0"/>
    </a:accent2>
    <a:accent3>
      <a:srgbClr val="1482FA"/>
    </a:accent3>
    <a:accent4>
      <a:srgbClr val="FF8782"/>
    </a:accent4>
    <a:accent5>
      <a:srgbClr val="FFBD69"/>
    </a:accent5>
    <a:accent6>
      <a:srgbClr val="0B41CD"/>
    </a:accent6>
    <a:hlink>
      <a:srgbClr val="44546A"/>
    </a:hlink>
    <a:folHlink>
      <a:srgbClr val="4454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2">
    <a:dk1>
      <a:srgbClr val="000000"/>
    </a:dk1>
    <a:lt1>
      <a:srgbClr val="FFFFFF"/>
    </a:lt1>
    <a:dk2>
      <a:srgbClr val="44546A"/>
    </a:dk2>
    <a:lt2>
      <a:srgbClr val="E7E6E6"/>
    </a:lt2>
    <a:accent1>
      <a:srgbClr val="7D0096"/>
    </a:accent1>
    <a:accent2>
      <a:srgbClr val="BC36F0"/>
    </a:accent2>
    <a:accent3>
      <a:srgbClr val="1482FA"/>
    </a:accent3>
    <a:accent4>
      <a:srgbClr val="FF8782"/>
    </a:accent4>
    <a:accent5>
      <a:srgbClr val="FFBD69"/>
    </a:accent5>
    <a:accent6>
      <a:srgbClr val="0B41CD"/>
    </a:accent6>
    <a:hlink>
      <a:srgbClr val="44546A"/>
    </a:hlink>
    <a:folHlink>
      <a:srgbClr val="4454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1572</TotalTime>
  <Words>10822</Words>
  <Application>Microsoft Office PowerPoint</Application>
  <PresentationFormat>Widescreen</PresentationFormat>
  <Paragraphs>1593</Paragraphs>
  <Slides>87</Slides>
  <Notes>49</Notes>
  <HiddenSlides>6</HiddenSlides>
  <MMClips>0</MMClips>
  <ScaleCrop>false</ScaleCrop>
  <HeadingPairs>
    <vt:vector size="6" baseType="variant">
      <vt:variant>
        <vt:lpstr>Caratteri utilizzati</vt:lpstr>
      </vt:variant>
      <vt:variant>
        <vt:i4>23</vt:i4>
      </vt:variant>
      <vt:variant>
        <vt:lpstr>Tema</vt:lpstr>
      </vt:variant>
      <vt:variant>
        <vt:i4>11</vt:i4>
      </vt:variant>
      <vt:variant>
        <vt:lpstr>Titoli diapositive</vt:lpstr>
      </vt:variant>
      <vt:variant>
        <vt:i4>87</vt:i4>
      </vt:variant>
    </vt:vector>
  </HeadingPairs>
  <TitlesOfParts>
    <vt:vector size="121" baseType="lpstr">
      <vt:lpstr>ＭＳ Ｐゴシック</vt:lpstr>
      <vt:lpstr>ＭＳ Ｐゴシック</vt:lpstr>
      <vt:lpstr>SimSun</vt:lpstr>
      <vt:lpstr>Aharoni</vt:lpstr>
      <vt:lpstr>Arial</vt:lpstr>
      <vt:lpstr>Arial Black</vt:lpstr>
      <vt:lpstr>Arial MT</vt:lpstr>
      <vt:lpstr>Bahnschrift</vt:lpstr>
      <vt:lpstr>Calibri</vt:lpstr>
      <vt:lpstr>Calibri Light</vt:lpstr>
      <vt:lpstr>Constantia</vt:lpstr>
      <vt:lpstr>Forte</vt:lpstr>
      <vt:lpstr>Georgia</vt:lpstr>
      <vt:lpstr>Gill Sans</vt:lpstr>
      <vt:lpstr>Helvetica</vt:lpstr>
      <vt:lpstr>Segoe UI</vt:lpstr>
      <vt:lpstr>Tahoma</vt:lpstr>
      <vt:lpstr>Times New Roman</vt:lpstr>
      <vt:lpstr>Trebuchet MS</vt:lpstr>
      <vt:lpstr>Tw Cen MT Condensed Extra Bold</vt:lpstr>
      <vt:lpstr>Verdana</vt:lpstr>
      <vt:lpstr>Wingdings</vt:lpstr>
      <vt:lpstr>Wingdings 2</vt:lpstr>
      <vt:lpstr>Tema di Office</vt:lpstr>
      <vt:lpstr>1_Office Theme</vt:lpstr>
      <vt:lpstr>1_Tema di Office</vt:lpstr>
      <vt:lpstr>2_Tema di Office</vt:lpstr>
      <vt:lpstr>5_Tema di Office</vt:lpstr>
      <vt:lpstr>Thème Office</vt:lpstr>
      <vt:lpstr>2_Office Theme</vt:lpstr>
      <vt:lpstr>Office Theme</vt:lpstr>
      <vt:lpstr>3_Tema di Office</vt:lpstr>
      <vt:lpstr>1_Thème Office</vt:lpstr>
      <vt:lpstr>4_Tema di Office</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Evoluzione concettuale delle terapie antitumorali</vt:lpstr>
      <vt:lpstr>Presentazione standard di PowerPoint</vt:lpstr>
      <vt:lpstr>Presentazione standard di PowerPoint</vt:lpstr>
      <vt:lpstr>Presentazione standard di PowerPoint</vt:lpstr>
      <vt:lpstr>Presentazione standard di PowerPoint</vt:lpstr>
      <vt:lpstr>Presentazione standard di PowerPoint</vt:lpstr>
      <vt:lpstr>Il NSCLC «Oncogene addicted»</vt:lpstr>
      <vt:lpstr>Presentazione standard di PowerPoint</vt:lpstr>
      <vt:lpstr>Osimertinib vs. Standard of Gefitinib/Erlotinib – FLAURA trial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2023:Immunoterapia centrale nel trattamento di moltissime neoplasia solide</vt:lpstr>
      <vt:lpstr>Presentazione standard di PowerPoint</vt:lpstr>
      <vt:lpstr>Proprietà fondamentali delle cellule T nella terapia del cancro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Chiudi gli occhi e pensa alla tua interpretazione di: “Valore” in Oncologia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Ricerca, umanizzazione e cura in oncologia… la stessa passione!   Dr. Rita Chiari  Direttore UOC Oncologia Pesaro e Fano AST PU</dc:title>
  <dc:creator>Rita Chiari</dc:creator>
  <cp:lastModifiedBy>Rita Chiari</cp:lastModifiedBy>
  <cp:revision>39</cp:revision>
  <dcterms:created xsi:type="dcterms:W3CDTF">2023-09-22T11:02:58Z</dcterms:created>
  <dcterms:modified xsi:type="dcterms:W3CDTF">2023-11-19T13:08:44Z</dcterms:modified>
</cp:coreProperties>
</file>