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58"/>
  </p:notesMasterIdLst>
  <p:handoutMasterIdLst>
    <p:handoutMasterId r:id="rId59"/>
  </p:handoutMasterIdLst>
  <p:sldIdLst>
    <p:sldId id="256" r:id="rId3"/>
    <p:sldId id="348" r:id="rId4"/>
    <p:sldId id="351" r:id="rId5"/>
    <p:sldId id="352" r:id="rId6"/>
    <p:sldId id="353" r:id="rId7"/>
    <p:sldId id="354" r:id="rId8"/>
    <p:sldId id="355" r:id="rId9"/>
    <p:sldId id="356" r:id="rId10"/>
    <p:sldId id="357" r:id="rId11"/>
    <p:sldId id="358" r:id="rId12"/>
    <p:sldId id="359" r:id="rId13"/>
    <p:sldId id="360" r:id="rId14"/>
    <p:sldId id="361" r:id="rId15"/>
    <p:sldId id="362" r:id="rId16"/>
    <p:sldId id="396" r:id="rId17"/>
    <p:sldId id="363" r:id="rId18"/>
    <p:sldId id="364" r:id="rId19"/>
    <p:sldId id="365" r:id="rId20"/>
    <p:sldId id="366" r:id="rId21"/>
    <p:sldId id="367" r:id="rId22"/>
    <p:sldId id="368" r:id="rId23"/>
    <p:sldId id="369" r:id="rId24"/>
    <p:sldId id="370" r:id="rId25"/>
    <p:sldId id="371"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79" r:id="rId40"/>
    <p:sldId id="380" r:id="rId41"/>
    <p:sldId id="381" r:id="rId42"/>
    <p:sldId id="382" r:id="rId43"/>
    <p:sldId id="372" r:id="rId44"/>
    <p:sldId id="373" r:id="rId45"/>
    <p:sldId id="374" r:id="rId46"/>
    <p:sldId id="375" r:id="rId47"/>
    <p:sldId id="376" r:id="rId48"/>
    <p:sldId id="377" r:id="rId49"/>
    <p:sldId id="397" r:id="rId50"/>
    <p:sldId id="398" r:id="rId51"/>
    <p:sldId id="378" r:id="rId52"/>
    <p:sldId id="399" r:id="rId53"/>
    <p:sldId id="402" r:id="rId54"/>
    <p:sldId id="400" r:id="rId55"/>
    <p:sldId id="403" r:id="rId56"/>
    <p:sldId id="401" r:id="rId5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C69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9670" autoAdjust="0"/>
    <p:restoredTop sz="86541" autoAdjust="0"/>
  </p:normalViewPr>
  <p:slideViewPr>
    <p:cSldViewPr snapToGrid="0" snapToObjects="1">
      <p:cViewPr varScale="1">
        <p:scale>
          <a:sx n="96" d="100"/>
          <a:sy n="96" d="100"/>
        </p:scale>
        <p:origin x="-1980" y="-102"/>
      </p:cViewPr>
      <p:guideLst>
        <p:guide orient="horz" pos="2160"/>
        <p:guide pos="2880"/>
      </p:guideLst>
    </p:cSldViewPr>
  </p:slideViewPr>
  <p:outlineViewPr>
    <p:cViewPr>
      <p:scale>
        <a:sx n="33" d="100"/>
        <a:sy n="33" d="100"/>
      </p:scale>
      <p:origin x="0" y="-42912"/>
    </p:cViewPr>
  </p:outlineViewPr>
  <p:notesTextViewPr>
    <p:cViewPr>
      <p:scale>
        <a:sx n="100" d="100"/>
        <a:sy n="100" d="100"/>
      </p:scale>
      <p:origin x="0" y="0"/>
    </p:cViewPr>
  </p:notesTextViewPr>
  <p:sorterViewPr>
    <p:cViewPr varScale="1">
      <p:scale>
        <a:sx n="100" d="100"/>
        <a:sy n="100" d="100"/>
      </p:scale>
      <p:origin x="0" y="-22190"/>
    </p:cViewPr>
  </p:sorterViewPr>
  <p:notesViewPr>
    <p:cSldViewPr snapToGrid="0" snapToObjects="1" showGuides="1">
      <p:cViewPr varScale="1">
        <p:scale>
          <a:sx n="67" d="100"/>
          <a:sy n="67" d="100"/>
        </p:scale>
        <p:origin x="2748" y="8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it-IT"/>
          </a:p>
        </p:txBody>
      </p:sp>
      <p:sp>
        <p:nvSpPr>
          <p:cNvPr id="3" name="Segnaposto data 2"/>
          <p:cNvSpPr>
            <a:spLocks noGrp="1"/>
          </p:cNvSpPr>
          <p:nvPr>
            <p:ph type="dt" sz="quarter" idx="1"/>
          </p:nvPr>
        </p:nvSpPr>
        <p:spPr>
          <a:xfrm>
            <a:off x="3850294" y="1"/>
            <a:ext cx="2945862" cy="495872"/>
          </a:xfrm>
          <a:prstGeom prst="rect">
            <a:avLst/>
          </a:prstGeom>
        </p:spPr>
        <p:txBody>
          <a:bodyPr vert="horz" lIns="88230" tIns="44115" rIns="88230" bIns="44115" rtlCol="0"/>
          <a:lstStyle>
            <a:lvl1pPr algn="r">
              <a:defRPr sz="1200"/>
            </a:lvl1pPr>
          </a:lstStyle>
          <a:p>
            <a:fld id="{981FC585-953F-4BED-B0D3-86F46B94F71C}" type="datetimeFigureOut">
              <a:rPr lang="it-IT" smtClean="0"/>
              <a:t>09/11/2023</a:t>
            </a:fld>
            <a:endParaRPr lang="it-IT"/>
          </a:p>
        </p:txBody>
      </p:sp>
      <p:sp>
        <p:nvSpPr>
          <p:cNvPr id="4" name="Segnaposto piè di pagina 3"/>
          <p:cNvSpPr>
            <a:spLocks noGrp="1"/>
          </p:cNvSpPr>
          <p:nvPr>
            <p:ph type="ftr" sz="quarter" idx="2"/>
          </p:nvPr>
        </p:nvSpPr>
        <p:spPr>
          <a:xfrm>
            <a:off x="0" y="9430813"/>
            <a:ext cx="2945862" cy="495872"/>
          </a:xfrm>
          <a:prstGeom prst="rect">
            <a:avLst/>
          </a:prstGeom>
        </p:spPr>
        <p:txBody>
          <a:bodyPr vert="horz" lIns="88230" tIns="44115" rIns="88230" bIns="44115"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294" y="9430813"/>
            <a:ext cx="2945862" cy="495872"/>
          </a:xfrm>
          <a:prstGeom prst="rect">
            <a:avLst/>
          </a:prstGeom>
        </p:spPr>
        <p:txBody>
          <a:bodyPr vert="horz" lIns="88230" tIns="44115" rIns="88230" bIns="44115" rtlCol="0" anchor="b"/>
          <a:lstStyle>
            <a:lvl1pPr algn="r">
              <a:defRPr sz="1200"/>
            </a:lvl1pPr>
          </a:lstStyle>
          <a:p>
            <a:fld id="{D05E3AD5-B95F-46A0-8434-D8A93885B3BA}" type="slidenum">
              <a:rPr lang="it-IT" smtClean="0"/>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5571" tIns="47786" rIns="95571" bIns="47786" rtlCol="0"/>
          <a:lstStyle>
            <a:lvl1pPr algn="l">
              <a:defRPr sz="13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5571" tIns="47786" rIns="95571" bIns="47786" rtlCol="0"/>
          <a:lstStyle>
            <a:lvl1pPr algn="r">
              <a:defRPr sz="1300"/>
            </a:lvl1pPr>
          </a:lstStyle>
          <a:p>
            <a:fld id="{EBE1E8A2-4B7C-4C69-8383-081E3FDBED16}" type="datetimeFigureOut">
              <a:rPr lang="it-IT" smtClean="0"/>
              <a:pPr/>
              <a:t>09/11/2023</a:t>
            </a:fld>
            <a:endParaRPr lang="it-IT"/>
          </a:p>
        </p:txBody>
      </p:sp>
      <p:sp>
        <p:nvSpPr>
          <p:cNvPr id="4" name="Segnaposto immagine diapositiva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5571" tIns="47786" rIns="95571" bIns="47786"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5571" tIns="47786" rIns="95571" bIns="47786"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2"/>
            <a:ext cx="2945659" cy="498134"/>
          </a:xfrm>
          <a:prstGeom prst="rect">
            <a:avLst/>
          </a:prstGeom>
        </p:spPr>
        <p:txBody>
          <a:bodyPr vert="horz" lIns="95571" tIns="47786" rIns="95571" bIns="47786"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30092"/>
            <a:ext cx="2945659" cy="498134"/>
          </a:xfrm>
          <a:prstGeom prst="rect">
            <a:avLst/>
          </a:prstGeom>
        </p:spPr>
        <p:txBody>
          <a:bodyPr vert="horz" lIns="95571" tIns="47786" rIns="95571" bIns="47786" rtlCol="0" anchor="b"/>
          <a:lstStyle>
            <a:lvl1pPr algn="r">
              <a:defRPr sz="1300"/>
            </a:lvl1pPr>
          </a:lstStyle>
          <a:p>
            <a:fld id="{3C8AC26B-E8B2-4D6E-AC7D-3E3F86400024}" type="slidenum">
              <a:rPr lang="it-IT" smtClean="0"/>
              <a:pPr/>
              <a:t>‹N›</a:t>
            </a:fld>
            <a:endParaRPr lang="it-IT"/>
          </a:p>
        </p:txBody>
      </p:sp>
    </p:spTree>
    <p:extLst>
      <p:ext uri="{BB962C8B-B14F-4D97-AF65-F5344CB8AC3E}">
        <p14:creationId xmlns:p14="http://schemas.microsoft.com/office/powerpoint/2010/main" xmlns="" val="238555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C8AC26B-E8B2-4D6E-AC7D-3E3F86400024}" type="slidenum">
              <a:rPr lang="it-IT" smtClean="0"/>
              <a:pPr/>
              <a:t>1</a:t>
            </a:fld>
            <a:endParaRPr lang="it-IT"/>
          </a:p>
        </p:txBody>
      </p:sp>
    </p:spTree>
    <p:extLst>
      <p:ext uri="{BB962C8B-B14F-4D97-AF65-F5344CB8AC3E}">
        <p14:creationId xmlns:p14="http://schemas.microsoft.com/office/powerpoint/2010/main" xmlns="" val="379574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7"/>
          <p:cNvSpPr>
            <a:spLocks noGrp="1" noChangeArrowheads="1"/>
          </p:cNvSpPr>
          <p:nvPr>
            <p:ph type="sldNum" sz="quarter"/>
          </p:nvPr>
        </p:nvSpPr>
        <p:spPr>
          <a:xfrm>
            <a:off x="3850837" y="9429517"/>
            <a:ext cx="2945659" cy="496412"/>
          </a:xfrm>
          <a:prstGeom prst="rect">
            <a:avLst/>
          </a:prstGeom>
          <a:noFill/>
          <a:ln/>
        </p:spPr>
        <p:txBody>
          <a:bodyPr/>
          <a:lstStyle/>
          <a:p>
            <a:fld id="{206A83C8-43D4-4F94-B6EE-13B45FFA82B1}" type="slidenum">
              <a:rPr lang="it-IT" smtClean="0"/>
              <a:pPr/>
              <a:t>9</a:t>
            </a:fld>
            <a:endParaRPr lang="it-IT" smtClean="0"/>
          </a:p>
        </p:txBody>
      </p:sp>
      <p:sp>
        <p:nvSpPr>
          <p:cNvPr id="166915" name="Rectangle 1"/>
          <p:cNvSpPr>
            <a:spLocks noGrp="1" noRot="1" noChangeAspect="1" noChangeArrowheads="1" noTextEdit="1"/>
          </p:cNvSpPr>
          <p:nvPr>
            <p:ph type="sldImg"/>
          </p:nvPr>
        </p:nvSpPr>
        <p:spPr>
          <a:xfrm>
            <a:off x="919163" y="746125"/>
            <a:ext cx="4959350" cy="3721100"/>
          </a:xfrm>
          <a:ln/>
        </p:spPr>
      </p:sp>
      <p:sp>
        <p:nvSpPr>
          <p:cNvPr id="166916" name="Rectangle 2"/>
          <p:cNvSpPr>
            <a:spLocks noGrp="1" noChangeArrowheads="1"/>
          </p:cNvSpPr>
          <p:nvPr>
            <p:ph type="body" idx="1"/>
          </p:nvPr>
        </p:nvSpPr>
        <p:spPr>
          <a:xfrm>
            <a:off x="906358" y="4715907"/>
            <a:ext cx="4984961" cy="4467701"/>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C8AC26B-E8B2-4D6E-AC7D-3E3F86400024}" type="slidenum">
              <a:rPr lang="it-IT" smtClean="0"/>
              <a:pPr/>
              <a:t>41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ctr">
              <a:defRPr sz="5400" cap="all" baseline="0"/>
            </a:lvl1pPr>
          </a:lstStyle>
          <a:p>
            <a:r>
              <a:rPr lang="it-IT" dirty="0"/>
              <a:t>Fare clic per modificare stile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ttangolo 6"/>
          <p:cNvSpPr/>
          <p:nvPr userDrawn="1"/>
        </p:nvSpPr>
        <p:spPr>
          <a:xfrm>
            <a:off x="2332019" y="6550223"/>
            <a:ext cx="5002007" cy="307777"/>
          </a:xfrm>
          <a:prstGeom prst="rect">
            <a:avLst/>
          </a:prstGeom>
        </p:spPr>
        <p:txBody>
          <a:bodyPr wrap="square">
            <a:spAutoFit/>
          </a:bodyPr>
          <a:lstStyle/>
          <a:p>
            <a:pPr algn="ctr"/>
            <a:r>
              <a:rPr lang="it-IT" sz="1400" dirty="0">
                <a:solidFill>
                  <a:srgbClr val="5C697C"/>
                </a:solidFill>
                <a:latin typeface="Helvetica"/>
                <a:cs typeface="Helvetica"/>
              </a:rPr>
              <a:t>® APEO tutti i diritti riservati – ogni riproduzione vietata</a:t>
            </a:r>
            <a:endParaRPr lang="en-US" sz="1400" dirty="0"/>
          </a:p>
        </p:txBody>
      </p:sp>
      <p:pic>
        <p:nvPicPr>
          <p:cNvPr id="9" name="Immagine 8"/>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2081194" y="6388100"/>
            <a:ext cx="50165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ttangolo 9">
            <a:extLst>
              <a:ext uri="{FF2B5EF4-FFF2-40B4-BE49-F238E27FC236}">
                <a16:creationId xmlns:a16="http://schemas.microsoft.com/office/drawing/2014/main" xmlns="" id="{0D510822-C79E-4961-8730-B3EC7CC59E7F}"/>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19/11/2023</a:t>
            </a:r>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Thursday, November 9,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stile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November 9, 2023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80910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0037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21969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671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825625"/>
            <a:ext cx="38671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374531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335004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501655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408541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73362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dirty="0"/>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ttangolo 6"/>
          <p:cNvSpPr/>
          <p:nvPr userDrawn="1"/>
        </p:nvSpPr>
        <p:spPr>
          <a:xfrm>
            <a:off x="2332019" y="6550223"/>
            <a:ext cx="5002007" cy="307777"/>
          </a:xfrm>
          <a:prstGeom prst="rect">
            <a:avLst/>
          </a:prstGeom>
        </p:spPr>
        <p:txBody>
          <a:bodyPr wrap="square">
            <a:spAutoFit/>
          </a:bodyPr>
          <a:lstStyle/>
          <a:p>
            <a:pPr algn="ctr"/>
            <a:r>
              <a:rPr lang="it-IT" sz="1400" dirty="0">
                <a:solidFill>
                  <a:srgbClr val="5C697C"/>
                </a:solidFill>
                <a:latin typeface="Helvetica"/>
                <a:cs typeface="Helvetica"/>
              </a:rPr>
              <a:t>® APEO tutti i diritti riservati – ogni riproduzione vietata</a:t>
            </a:r>
            <a:endParaRPr lang="en-US" sz="1400" dirty="0"/>
          </a:p>
        </p:txBody>
      </p:sp>
      <p:pic>
        <p:nvPicPr>
          <p:cNvPr id="8" name="Immagine 7"/>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2081194" y="6388100"/>
            <a:ext cx="501650"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ttangolo 9">
            <a:extLst>
              <a:ext uri="{FF2B5EF4-FFF2-40B4-BE49-F238E27FC236}">
                <a16:creationId xmlns:a16="http://schemas.microsoft.com/office/drawing/2014/main" xmlns="" id="{70566973-343D-4000-A86B-30A9AC0FF203}"/>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19/11/2023</a:t>
            </a:r>
            <a:endParaRPr lang="en-US" sz="14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34026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3135050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7626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217235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Fare clic per modificare stile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xmlns="" id="{E331EB7C-8029-4A4E-82C8-05469AEAD260}"/>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19/11/2023</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November 9,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November 9, 2023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Thursday, November 9, 2023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November 9, 2023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a:t>
            </a:fld>
            <a:endParaRPr lang="en-US"/>
          </a:p>
        </p:txBody>
      </p:sp>
      <p:sp>
        <p:nvSpPr>
          <p:cNvPr id="5" name="Rettangolo 4">
            <a:extLst>
              <a:ext uri="{FF2B5EF4-FFF2-40B4-BE49-F238E27FC236}">
                <a16:creationId xmlns:a16="http://schemas.microsoft.com/office/drawing/2014/main" xmlns="" id="{AD5E7E00-0323-4F0C-A90F-EF96322FD182}"/>
              </a:ext>
            </a:extLst>
          </p:cNvPr>
          <p:cNvSpPr/>
          <p:nvPr userDrawn="1"/>
        </p:nvSpPr>
        <p:spPr>
          <a:xfrm>
            <a:off x="6782099" y="26926"/>
            <a:ext cx="2361901" cy="307777"/>
          </a:xfrm>
          <a:prstGeom prst="rect">
            <a:avLst/>
          </a:prstGeom>
        </p:spPr>
        <p:txBody>
          <a:bodyPr wrap="square">
            <a:spAutoFit/>
          </a:bodyPr>
          <a:lstStyle/>
          <a:p>
            <a:pPr algn="ctr"/>
            <a:r>
              <a:rPr lang="it-IT" sz="1400" dirty="0">
                <a:solidFill>
                  <a:srgbClr val="5C697C"/>
                </a:solidFill>
                <a:latin typeface="Helvetica"/>
                <a:cs typeface="Helvetica"/>
              </a:rPr>
              <a:t>Rev. 07/09/2015</a:t>
            </a:r>
            <a:endParaRPr 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stile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FE976D3-5B7F-4300-ABED-C91F1B2AE209}" type="datetime2">
              <a:rPr lang="en-US" smtClean="0"/>
              <a:pPr/>
              <a:t>Thursday, November 9,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Fare clic per modificare stile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BDC1E59-17DD-41CE-97CA-624A472382D4}" type="datetime2">
              <a:rPr lang="en-US" smtClean="0"/>
              <a:pPr/>
              <a:t>Thursday, November 9, 2023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November 9, 2023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3681C-9F2D-460B-A49E-852BD011FA48}" type="datetimeFigureOut">
              <a:rPr lang="it-IT" smtClean="0"/>
              <a:pPr/>
              <a:t>09/11/2023</a:t>
            </a:fld>
            <a:endParaRPr lang="it-IT"/>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D61E1-6C6A-4448-BFFF-5655853C997C}" type="slidenum">
              <a:rPr lang="it-IT" smtClean="0"/>
              <a:pPr/>
              <a:t>‹N›</a:t>
            </a:fld>
            <a:endParaRPr lang="it-IT"/>
          </a:p>
        </p:txBody>
      </p:sp>
    </p:spTree>
    <p:extLst>
      <p:ext uri="{BB962C8B-B14F-4D97-AF65-F5344CB8AC3E}">
        <p14:creationId xmlns:p14="http://schemas.microsoft.com/office/powerpoint/2010/main" xmlns="" val="58901060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799" y="1371600"/>
            <a:ext cx="8010939" cy="1927225"/>
          </a:xfrm>
        </p:spPr>
        <p:txBody>
          <a:bodyPr/>
          <a:lstStyle/>
          <a:p>
            <a:pPr algn="ctr"/>
            <a:r>
              <a:rPr lang="it-IT" sz="4400" dirty="0" smtClean="0"/>
              <a:t>ONCOLOGIA ED EMATOLOGIA PEDIATRICA</a:t>
            </a:r>
            <a:endParaRPr lang="it-IT" dirty="0"/>
          </a:p>
        </p:txBody>
      </p:sp>
      <p:sp>
        <p:nvSpPr>
          <p:cNvPr id="3" name="Sottotitolo 2"/>
          <p:cNvSpPr>
            <a:spLocks noGrp="1"/>
          </p:cNvSpPr>
          <p:nvPr>
            <p:ph type="subTitle" idx="1"/>
          </p:nvPr>
        </p:nvSpPr>
        <p:spPr>
          <a:xfrm>
            <a:off x="685800" y="3505199"/>
            <a:ext cx="6934200" cy="2376055"/>
          </a:xfrm>
        </p:spPr>
        <p:txBody>
          <a:bodyPr>
            <a:normAutofit/>
          </a:bodyPr>
          <a:lstStyle/>
          <a:p>
            <a:pPr algn="ctr"/>
            <a:r>
              <a:rPr lang="it-IT" dirty="0">
                <a:solidFill>
                  <a:schemeClr val="accent5">
                    <a:lumMod val="75000"/>
                  </a:schemeClr>
                </a:solidFill>
              </a:rPr>
              <a:t>VIII° Congresso Scientifico APEO 2023</a:t>
            </a:r>
          </a:p>
          <a:p>
            <a:endParaRPr lang="it-IT" dirty="0">
              <a:solidFill>
                <a:schemeClr val="accent5">
                  <a:lumMod val="75000"/>
                </a:schemeClr>
              </a:solidFill>
            </a:endParaRPr>
          </a:p>
          <a:p>
            <a:r>
              <a:rPr lang="it-IT" dirty="0" smtClean="0">
                <a:solidFill>
                  <a:schemeClr val="accent5">
                    <a:lumMod val="75000"/>
                  </a:schemeClr>
                </a:solidFill>
              </a:rPr>
              <a:t>Dr. </a:t>
            </a:r>
            <a:r>
              <a:rPr lang="it-IT" dirty="0" err="1" smtClean="0">
                <a:solidFill>
                  <a:schemeClr val="accent5">
                    <a:lumMod val="75000"/>
                  </a:schemeClr>
                </a:solidFill>
              </a:rPr>
              <a:t>Momcilo</a:t>
            </a:r>
            <a:r>
              <a:rPr lang="it-IT" dirty="0" smtClean="0">
                <a:solidFill>
                  <a:schemeClr val="accent5">
                    <a:lumMod val="75000"/>
                  </a:schemeClr>
                </a:solidFill>
              </a:rPr>
              <a:t> </a:t>
            </a:r>
            <a:r>
              <a:rPr lang="it-IT" dirty="0" err="1" smtClean="0">
                <a:solidFill>
                  <a:schemeClr val="accent5">
                    <a:lumMod val="75000"/>
                  </a:schemeClr>
                </a:solidFill>
              </a:rPr>
              <a:t>Jankovic</a:t>
            </a:r>
            <a:endParaRPr lang="it-IT" dirty="0">
              <a:solidFill>
                <a:schemeClr val="accent5">
                  <a:lumMod val="75000"/>
                </a:schemeClr>
              </a:solidFill>
            </a:endParaRPr>
          </a:p>
          <a:p>
            <a:r>
              <a:rPr lang="it-IT" sz="2200" i="1" dirty="0" smtClean="0">
                <a:solidFill>
                  <a:schemeClr val="accent5">
                    <a:lumMod val="75000"/>
                  </a:schemeClr>
                </a:solidFill>
              </a:rPr>
              <a:t>Specializzato </a:t>
            </a:r>
            <a:r>
              <a:rPr lang="it-IT" sz="2200" i="1" dirty="0">
                <a:solidFill>
                  <a:schemeClr val="accent5">
                    <a:lumMod val="75000"/>
                  </a:schemeClr>
                </a:solidFill>
              </a:rPr>
              <a:t>in </a:t>
            </a:r>
            <a:r>
              <a:rPr lang="it-IT" sz="2200" i="1" dirty="0" smtClean="0">
                <a:solidFill>
                  <a:schemeClr val="accent5">
                    <a:lumMod val="75000"/>
                  </a:schemeClr>
                </a:solidFill>
              </a:rPr>
              <a:t>Pediatria ed Ematologia</a:t>
            </a:r>
            <a:endParaRPr lang="it-IT" sz="2200" i="1" dirty="0">
              <a:solidFill>
                <a:schemeClr val="accent5">
                  <a:lumMod val="75000"/>
                </a:schemeClr>
              </a:solidFill>
            </a:endParaRPr>
          </a:p>
          <a:p>
            <a:endParaRPr lang="it-IT" dirty="0">
              <a:solidFill>
                <a:schemeClr val="accent5">
                  <a:lumMod val="75000"/>
                </a:schemeClr>
              </a:solidFill>
            </a:endParaRPr>
          </a:p>
        </p:txBody>
      </p:sp>
    </p:spTree>
    <p:extLst>
      <p:ext uri="{BB962C8B-B14F-4D97-AF65-F5344CB8AC3E}">
        <p14:creationId xmlns:p14="http://schemas.microsoft.com/office/powerpoint/2010/main" xmlns="" val="340355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vetrate K-R.jpg"/>
          <p:cNvPicPr>
            <a:picLocks noGrp="1"/>
          </p:cNvPicPr>
          <p:nvPr>
            <p:ph idx="4294967295"/>
          </p:nvPr>
        </p:nvPicPr>
        <p:blipFill>
          <a:blip r:embed="rId2" cstate="print">
            <a:lum bright="-10000" contrast="20000"/>
          </a:blip>
          <a:srcRect b="43683"/>
          <a:stretch>
            <a:fillRect/>
          </a:stretch>
        </p:blipFill>
        <p:spPr>
          <a:xfrm>
            <a:off x="340564" y="0"/>
            <a:ext cx="8460000" cy="6854448"/>
          </a:xfrm>
        </p:spPr>
      </p:pic>
    </p:spTree>
    <p:extLst>
      <p:ext uri="{BB962C8B-B14F-4D97-AF65-F5344CB8AC3E}">
        <p14:creationId xmlns:p14="http://schemas.microsoft.com/office/powerpoint/2010/main" xmlns="" val="182159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87624" y="1870435"/>
            <a:ext cx="6768752" cy="3895153"/>
            <a:chOff x="1341" y="2508"/>
            <a:chExt cx="9540" cy="4057"/>
          </a:xfrm>
          <a:effectLst>
            <a:outerShdw blurRad="152400" dist="317500" dir="5400000" sx="90000" sy="-19000" rotWithShape="0">
              <a:prstClr val="black">
                <a:alpha val="15000"/>
              </a:prstClr>
            </a:outerShdw>
          </a:effectLst>
        </p:grpSpPr>
        <p:sp>
          <p:nvSpPr>
            <p:cNvPr id="16389" name="WordArt 3"/>
            <p:cNvSpPr>
              <a:spLocks noChangeArrowheads="1" noChangeShapeType="1" noTextEdit="1"/>
            </p:cNvSpPr>
            <p:nvPr/>
          </p:nvSpPr>
          <p:spPr bwMode="auto">
            <a:xfrm>
              <a:off x="8901" y="4077"/>
              <a:ext cx="1980" cy="360"/>
            </a:xfrm>
            <a:prstGeom prst="rect">
              <a:avLst/>
            </a:prstGeom>
          </p:spPr>
          <p:txBody>
            <a:bodyPr wrap="none" fromWordArt="1">
              <a:prstTxWarp prst="textPlain">
                <a:avLst>
                  <a:gd name="adj" fmla="val 50000"/>
                </a:avLst>
              </a:prstTxWarp>
            </a:bodyPr>
            <a:lstStyle/>
            <a:p>
              <a:pPr eaLnBrk="1" hangingPunct="1">
                <a:defRPr/>
              </a:pPr>
              <a:r>
                <a:rPr lang="it-IT" sz="3600" kern="10" dirty="0">
                  <a:ln w="18415" cmpd="sng">
                    <a:noFill/>
                    <a:prstDash val="solid"/>
                  </a:ln>
                  <a:solidFill>
                    <a:srgbClr val="C00000"/>
                  </a:solidFill>
                  <a:latin typeface="ZapfCalligr BT"/>
                  <a:ea typeface="ＭＳ Ｐゴシック" charset="-128"/>
                </a:rPr>
                <a:t>Successo</a:t>
              </a:r>
            </a:p>
          </p:txBody>
        </p:sp>
        <p:grpSp>
          <p:nvGrpSpPr>
            <p:cNvPr id="3" name="Group 4"/>
            <p:cNvGrpSpPr>
              <a:grpSpLocks/>
            </p:cNvGrpSpPr>
            <p:nvPr/>
          </p:nvGrpSpPr>
          <p:grpSpPr bwMode="auto">
            <a:xfrm>
              <a:off x="1341" y="2508"/>
              <a:ext cx="8640" cy="4057"/>
              <a:chOff x="1341" y="2249"/>
              <a:chExt cx="8640" cy="4057"/>
            </a:xfrm>
          </p:grpSpPr>
          <p:sp>
            <p:nvSpPr>
              <p:cNvPr id="16391" name="Oval 5"/>
              <p:cNvSpPr>
                <a:spLocks noChangeArrowheads="1"/>
              </p:cNvSpPr>
              <p:nvPr/>
            </p:nvSpPr>
            <p:spPr bwMode="auto">
              <a:xfrm>
                <a:off x="3321" y="2466"/>
                <a:ext cx="5220" cy="3420"/>
              </a:xfrm>
              <a:prstGeom prst="ellipse">
                <a:avLst/>
              </a:prstGeom>
              <a:solidFill>
                <a:srgbClr val="FFFF66"/>
              </a:solidFill>
              <a:ln w="9525">
                <a:solidFill>
                  <a:srgbClr val="000000"/>
                </a:solidFill>
                <a:round/>
                <a:headEnd/>
                <a:tailEnd/>
              </a:ln>
              <a:effectLst>
                <a:innerShdw blurRad="393700">
                  <a:prstClr val="black">
                    <a:alpha val="73000"/>
                  </a:prstClr>
                </a:innerShdw>
              </a:effectLst>
            </p:spPr>
            <p:txBody>
              <a:bodyPr wrap="none" anchor="ctr"/>
              <a:lstStyle/>
              <a:p>
                <a:pPr eaLnBrk="1" hangingPunct="1">
                  <a:defRPr/>
                </a:pPr>
                <a:endParaRPr lang="it-IT" sz="1800">
                  <a:solidFill>
                    <a:srgbClr val="C00000"/>
                  </a:solidFill>
                  <a:latin typeface="Bell MT" pitchFamily="18" charset="0"/>
                  <a:ea typeface="ＭＳ Ｐゴシック" charset="-128"/>
                </a:endParaRPr>
              </a:p>
            </p:txBody>
          </p:sp>
          <p:sp>
            <p:nvSpPr>
              <p:cNvPr id="16392" name="WordArt 6"/>
              <p:cNvSpPr>
                <a:spLocks noChangeArrowheads="1" noChangeShapeType="1" noTextEdit="1"/>
              </p:cNvSpPr>
              <p:nvPr/>
            </p:nvSpPr>
            <p:spPr bwMode="auto">
              <a:xfrm>
                <a:off x="1341" y="3818"/>
                <a:ext cx="1440" cy="360"/>
              </a:xfrm>
              <a:prstGeom prst="rect">
                <a:avLst/>
              </a:prstGeom>
            </p:spPr>
            <p:txBody>
              <a:bodyPr wrap="none" fromWordArt="1">
                <a:prstTxWarp prst="textPlain">
                  <a:avLst>
                    <a:gd name="adj" fmla="val 50000"/>
                  </a:avLst>
                </a:prstTxWarp>
              </a:bodyPr>
              <a:lstStyle/>
              <a:p>
                <a:pPr eaLnBrk="1" hangingPunct="1">
                  <a:defRPr/>
                </a:pPr>
                <a:r>
                  <a:rPr lang="it-IT" sz="3600" kern="10" dirty="0">
                    <a:ln w="9525">
                      <a:noFill/>
                      <a:round/>
                      <a:headEnd/>
                      <a:tailEnd/>
                    </a:ln>
                    <a:solidFill>
                      <a:srgbClr val="C00000"/>
                    </a:solidFill>
                    <a:latin typeface="ZapfCalligr BT"/>
                    <a:ea typeface="ＭＳ Ｐゴシック" charset="-128"/>
                  </a:rPr>
                  <a:t>Sfida</a:t>
                </a:r>
              </a:p>
            </p:txBody>
          </p:sp>
          <p:sp>
            <p:nvSpPr>
              <p:cNvPr id="16393" name="WordArt 7"/>
              <p:cNvSpPr>
                <a:spLocks noChangeArrowheads="1" noChangeShapeType="1" noTextEdit="1"/>
              </p:cNvSpPr>
              <p:nvPr/>
            </p:nvSpPr>
            <p:spPr bwMode="auto">
              <a:xfrm>
                <a:off x="6921" y="5856"/>
                <a:ext cx="2340" cy="360"/>
              </a:xfrm>
              <a:prstGeom prst="rect">
                <a:avLst/>
              </a:prstGeom>
            </p:spPr>
            <p:txBody>
              <a:bodyPr wrap="none" fromWordArt="1">
                <a:prstTxWarp prst="textPlain">
                  <a:avLst>
                    <a:gd name="adj" fmla="val 50000"/>
                  </a:avLst>
                </a:prstTxWarp>
              </a:bodyPr>
              <a:lstStyle/>
              <a:p>
                <a:pPr eaLnBrk="1" hangingPunct="1">
                  <a:defRPr/>
                </a:pPr>
                <a:r>
                  <a:rPr lang="it-IT" sz="3600" kern="10" dirty="0">
                    <a:ln w="9525">
                      <a:noFill/>
                      <a:round/>
                      <a:headEnd/>
                      <a:tailEnd/>
                    </a:ln>
                    <a:solidFill>
                      <a:srgbClr val="C00000"/>
                    </a:solidFill>
                    <a:latin typeface="ZapfCalligr BT"/>
                    <a:ea typeface="ＭＳ Ｐゴシック" charset="-128"/>
                  </a:rPr>
                  <a:t>Riflessione</a:t>
                </a:r>
              </a:p>
            </p:txBody>
          </p:sp>
          <p:sp>
            <p:nvSpPr>
              <p:cNvPr id="16394" name="WordArt 8"/>
              <p:cNvSpPr>
                <a:spLocks noChangeArrowheads="1" noChangeShapeType="1" noTextEdit="1"/>
              </p:cNvSpPr>
              <p:nvPr/>
            </p:nvSpPr>
            <p:spPr bwMode="auto">
              <a:xfrm>
                <a:off x="3141" y="5766"/>
                <a:ext cx="1800" cy="540"/>
              </a:xfrm>
              <a:prstGeom prst="rect">
                <a:avLst/>
              </a:prstGeom>
            </p:spPr>
            <p:txBody>
              <a:bodyPr wrap="none" fromWordArt="1">
                <a:prstTxWarp prst="textPlain">
                  <a:avLst>
                    <a:gd name="adj" fmla="val 50000"/>
                  </a:avLst>
                </a:prstTxWarp>
              </a:bodyPr>
              <a:lstStyle/>
              <a:p>
                <a:pPr eaLnBrk="1" hangingPunct="1">
                  <a:defRPr/>
                </a:pPr>
                <a:r>
                  <a:rPr lang="it-IT" sz="3600" kern="10" dirty="0">
                    <a:ln w="9525">
                      <a:noFill/>
                      <a:round/>
                      <a:headEnd/>
                      <a:tailEnd/>
                    </a:ln>
                    <a:solidFill>
                      <a:srgbClr val="C00000"/>
                    </a:solidFill>
                    <a:latin typeface="ZapfCalligr BT"/>
                    <a:ea typeface="ＭＳ Ｐゴシック" charset="-128"/>
                  </a:rPr>
                  <a:t>Scoperta</a:t>
                </a:r>
              </a:p>
            </p:txBody>
          </p:sp>
          <p:sp>
            <p:nvSpPr>
              <p:cNvPr id="16395" name="WordArt 9"/>
              <p:cNvSpPr>
                <a:spLocks noChangeArrowheads="1" noChangeShapeType="1" noTextEdit="1"/>
              </p:cNvSpPr>
              <p:nvPr/>
            </p:nvSpPr>
            <p:spPr bwMode="auto">
              <a:xfrm>
                <a:off x="7101" y="2249"/>
                <a:ext cx="2880" cy="360"/>
              </a:xfrm>
              <a:prstGeom prst="rect">
                <a:avLst/>
              </a:prstGeom>
            </p:spPr>
            <p:txBody>
              <a:bodyPr wrap="none" fromWordArt="1">
                <a:prstTxWarp prst="textPlain">
                  <a:avLst>
                    <a:gd name="adj" fmla="val 50000"/>
                  </a:avLst>
                </a:prstTxWarp>
              </a:bodyPr>
              <a:lstStyle/>
              <a:p>
                <a:pPr eaLnBrk="1" hangingPunct="1">
                  <a:defRPr/>
                </a:pPr>
                <a:r>
                  <a:rPr lang="it-IT" sz="3600" kern="10" dirty="0">
                    <a:ln w="9525">
                      <a:noFill/>
                      <a:round/>
                      <a:headEnd/>
                      <a:tailEnd/>
                    </a:ln>
                    <a:solidFill>
                      <a:srgbClr val="C00000"/>
                    </a:solidFill>
                    <a:latin typeface="ZapfCalligr BT"/>
                    <a:ea typeface="ＭＳ Ｐゴシック" charset="-128"/>
                  </a:rPr>
                  <a:t>Collaborazione</a:t>
                </a:r>
              </a:p>
            </p:txBody>
          </p:sp>
          <p:sp>
            <p:nvSpPr>
              <p:cNvPr id="16396" name="WordArt 10"/>
              <p:cNvSpPr>
                <a:spLocks noChangeArrowheads="1" noChangeShapeType="1" noTextEdit="1"/>
              </p:cNvSpPr>
              <p:nvPr/>
            </p:nvSpPr>
            <p:spPr bwMode="auto">
              <a:xfrm>
                <a:off x="2961" y="2249"/>
                <a:ext cx="1440" cy="360"/>
              </a:xfrm>
              <a:prstGeom prst="rect">
                <a:avLst/>
              </a:prstGeom>
            </p:spPr>
            <p:txBody>
              <a:bodyPr wrap="none" fromWordArt="1">
                <a:prstTxWarp prst="textPlain">
                  <a:avLst>
                    <a:gd name="adj" fmla="val 50000"/>
                  </a:avLst>
                </a:prstTxWarp>
              </a:bodyPr>
              <a:lstStyle/>
              <a:p>
                <a:pPr eaLnBrk="1" hangingPunct="1">
                  <a:defRPr/>
                </a:pPr>
                <a:r>
                  <a:rPr lang="it-IT" sz="3600" kern="10" dirty="0">
                    <a:ln w="9525">
                      <a:noFill/>
                      <a:round/>
                      <a:headEnd/>
                      <a:tailEnd/>
                    </a:ln>
                    <a:solidFill>
                      <a:srgbClr val="C00000"/>
                    </a:solidFill>
                    <a:latin typeface="ZapfCalligr BT"/>
                    <a:ea typeface="ＭＳ Ｐゴシック" charset="-128"/>
                  </a:rPr>
                  <a:t>Scelta</a:t>
                </a:r>
              </a:p>
            </p:txBody>
          </p:sp>
          <p:sp>
            <p:nvSpPr>
              <p:cNvPr id="16397" name="WordArt 11"/>
              <p:cNvSpPr>
                <a:spLocks noChangeArrowheads="1" noChangeShapeType="1" noTextEdit="1"/>
              </p:cNvSpPr>
              <p:nvPr/>
            </p:nvSpPr>
            <p:spPr bwMode="auto">
              <a:xfrm>
                <a:off x="3861" y="3510"/>
                <a:ext cx="4320" cy="1257"/>
              </a:xfrm>
              <a:prstGeom prst="rect">
                <a:avLst/>
              </a:prstGeom>
            </p:spPr>
            <p:txBody>
              <a:bodyPr wrap="none" fromWordArt="1">
                <a:prstTxWarp prst="textPlain">
                  <a:avLst>
                    <a:gd name="adj" fmla="val 50000"/>
                  </a:avLst>
                </a:prstTxWarp>
              </a:bodyPr>
              <a:lstStyle/>
              <a:p>
                <a:pPr eaLnBrk="1" hangingPunct="1">
                  <a:defRPr/>
                </a:pPr>
                <a:r>
                  <a:rPr lang="it-IT" sz="3600" kern="10" dirty="0" smtClean="0">
                    <a:ln w="9525">
                      <a:solidFill>
                        <a:srgbClr val="000000"/>
                      </a:solidFill>
                      <a:round/>
                      <a:headEnd/>
                      <a:tailEnd/>
                    </a:ln>
                    <a:solidFill>
                      <a:srgbClr val="C00000"/>
                    </a:solidFill>
                    <a:latin typeface="ZapfCalligr BT"/>
                    <a:ea typeface="ＭＳ Ｐゴシック" charset="-128"/>
                  </a:rPr>
                  <a:t>Divertimento</a:t>
                </a:r>
              </a:p>
              <a:p>
                <a:pPr algn="ctr" eaLnBrk="1" hangingPunct="1">
                  <a:defRPr/>
                </a:pPr>
                <a:r>
                  <a:rPr lang="it-IT" sz="3600" kern="10" dirty="0" smtClean="0">
                    <a:ln w="9525">
                      <a:solidFill>
                        <a:srgbClr val="000000"/>
                      </a:solidFill>
                      <a:round/>
                      <a:headEnd/>
                      <a:tailEnd/>
                    </a:ln>
                    <a:solidFill>
                      <a:srgbClr val="C00000"/>
                    </a:solidFill>
                    <a:latin typeface="ZapfCalligr BT"/>
                    <a:ea typeface="ＭＳ Ｐゴシック" charset="-128"/>
                  </a:rPr>
                  <a:t>e Bellezza fisica</a:t>
                </a:r>
                <a:endParaRPr lang="it-IT" sz="3600" kern="10" dirty="0">
                  <a:ln w="9525">
                    <a:solidFill>
                      <a:srgbClr val="000000"/>
                    </a:solidFill>
                    <a:round/>
                    <a:headEnd/>
                    <a:tailEnd/>
                  </a:ln>
                  <a:solidFill>
                    <a:srgbClr val="C00000"/>
                  </a:solidFill>
                  <a:latin typeface="ZapfCalligr BT"/>
                  <a:ea typeface="ＭＳ Ｐゴシック" charset="-128"/>
                </a:endParaRPr>
              </a:p>
            </p:txBody>
          </p:sp>
        </p:grpSp>
      </p:grpSp>
      <p:sp>
        <p:nvSpPr>
          <p:cNvPr id="9219" name="Text Box 12"/>
          <p:cNvSpPr txBox="1">
            <a:spLocks noChangeArrowheads="1"/>
          </p:cNvSpPr>
          <p:nvPr/>
        </p:nvSpPr>
        <p:spPr bwMode="auto">
          <a:xfrm>
            <a:off x="626165" y="417513"/>
            <a:ext cx="7891669" cy="639481"/>
          </a:xfrm>
          <a:prstGeom prst="rect">
            <a:avLst/>
          </a:prstGeom>
          <a:solidFill>
            <a:srgbClr val="008000"/>
          </a:solidFill>
          <a:ln w="19050">
            <a:noFill/>
            <a:miter lim="800000"/>
            <a:headEnd/>
            <a:tailEnd/>
          </a:ln>
        </p:spPr>
        <p:txBody>
          <a:bodyPr wrap="square" lIns="84655" tIns="42328" rIns="84655" bIns="42328">
            <a:spAutoFit/>
          </a:bodyPr>
          <a:lstStyle/>
          <a:p>
            <a:pPr defTabSz="846138">
              <a:spcBef>
                <a:spcPct val="50000"/>
              </a:spcBef>
            </a:pPr>
            <a:r>
              <a:rPr lang="it-IT" altLang="it-IT" sz="3600" b="1" dirty="0">
                <a:solidFill>
                  <a:srgbClr val="FFFF99"/>
                </a:solidFill>
                <a:latin typeface="Bell MT" pitchFamily="4" charset="0"/>
              </a:rPr>
              <a:t>La Terapia </a:t>
            </a:r>
            <a:r>
              <a:rPr lang="it-IT" altLang="it-IT" sz="3600" b="1" dirty="0" smtClean="0">
                <a:solidFill>
                  <a:srgbClr val="FFFF99"/>
                </a:solidFill>
                <a:latin typeface="Bell MT" pitchFamily="4" charset="0"/>
              </a:rPr>
              <a:t>Ricreativa ed Estetica</a:t>
            </a:r>
            <a:endParaRPr lang="it-IT" altLang="it-IT" sz="3600" b="1" dirty="0">
              <a:solidFill>
                <a:srgbClr val="FFFF99"/>
              </a:solidFill>
              <a:latin typeface="Bell MT" pitchFamily="4" charset="0"/>
            </a:endParaRPr>
          </a:p>
        </p:txBody>
      </p:sp>
    </p:spTree>
    <p:custDataLst>
      <p:tags r:id="rId1"/>
    </p:custDataLst>
  </p:cSld>
  <p:clrMapOvr>
    <a:masterClrMapping/>
  </p:clrMapOvr>
  <p:transition advTm="204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1n3UUoIEXL"/>
          <p:cNvPicPr>
            <a:picLocks noChangeAspect="1" noChangeArrowheads="1"/>
          </p:cNvPicPr>
          <p:nvPr/>
        </p:nvPicPr>
        <p:blipFill>
          <a:blip r:embed="rId2"/>
          <a:srcRect/>
          <a:stretch>
            <a:fillRect/>
          </a:stretch>
        </p:blipFill>
        <p:spPr bwMode="auto">
          <a:xfrm>
            <a:off x="2771775" y="442704"/>
            <a:ext cx="3630613" cy="6092825"/>
          </a:xfrm>
          <a:prstGeom prst="rect">
            <a:avLst/>
          </a:prstGeom>
          <a:noFill/>
          <a:ln w="9525">
            <a:noFill/>
            <a:miter lim="800000"/>
            <a:headEnd/>
            <a:tailEnd/>
          </a:ln>
        </p:spPr>
      </p:pic>
    </p:spTree>
  </p:cSld>
  <p:clrMapOvr>
    <a:masterClrMapping/>
  </p:clrMapOvr>
  <p:transition advTm="1831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3200400" y="2245538"/>
            <a:ext cx="2438400" cy="396875"/>
          </a:xfrm>
          <a:prstGeom prst="rect">
            <a:avLst/>
          </a:prstGeom>
          <a:solidFill>
            <a:srgbClr val="FFFF66"/>
          </a:solidFill>
          <a:ln w="9525">
            <a:noFill/>
            <a:miter lim="800000"/>
            <a:headEnd/>
            <a:tailEnd/>
          </a:ln>
        </p:spPr>
        <p:txBody>
          <a:bodyPr>
            <a:spAutoFit/>
          </a:bodyPr>
          <a:lstStyle/>
          <a:p>
            <a:pPr algn="ctr" eaLnBrk="1" hangingPunct="1">
              <a:spcBef>
                <a:spcPct val="50000"/>
              </a:spcBef>
            </a:pPr>
            <a:r>
              <a:rPr lang="it-IT" altLang="it-IT">
                <a:solidFill>
                  <a:srgbClr val="000072"/>
                </a:solidFill>
              </a:rPr>
              <a:t>STRESS</a:t>
            </a:r>
          </a:p>
        </p:txBody>
      </p:sp>
      <p:sp>
        <p:nvSpPr>
          <p:cNvPr id="19459" name="Rectangle 2"/>
          <p:cNvSpPr>
            <a:spLocks noGrp="1" noChangeArrowheads="1"/>
          </p:cNvSpPr>
          <p:nvPr>
            <p:ph type="title"/>
          </p:nvPr>
        </p:nvSpPr>
        <p:spPr>
          <a:xfrm>
            <a:off x="1676400" y="-96075"/>
            <a:ext cx="5819256" cy="533400"/>
          </a:xfrm>
        </p:spPr>
        <p:txBody>
          <a:bodyPr>
            <a:normAutofit fontScale="90000"/>
          </a:bodyPr>
          <a:lstStyle/>
          <a:p>
            <a:pPr algn="ctr" eaLnBrk="1" hangingPunct="1"/>
            <a:r>
              <a:rPr lang="it-IT" altLang="it-IT" sz="3200" b="1" dirty="0" smtClean="0">
                <a:solidFill>
                  <a:srgbClr val="FFFF00"/>
                </a:solidFill>
                <a:latin typeface="Comic Sans MS" pitchFamily="4" charset="0"/>
              </a:rPr>
              <a:t>Effetti dell’arte sulla salute</a:t>
            </a:r>
          </a:p>
        </p:txBody>
      </p:sp>
      <p:sp>
        <p:nvSpPr>
          <p:cNvPr id="19460" name="Text Box 3"/>
          <p:cNvSpPr txBox="1">
            <a:spLocks noChangeArrowheads="1"/>
          </p:cNvSpPr>
          <p:nvPr/>
        </p:nvSpPr>
        <p:spPr bwMode="auto">
          <a:xfrm>
            <a:off x="1030935" y="589493"/>
            <a:ext cx="7091082" cy="461665"/>
          </a:xfrm>
          <a:prstGeom prst="rect">
            <a:avLst/>
          </a:prstGeom>
          <a:solidFill>
            <a:srgbClr val="FFFF66"/>
          </a:solidFill>
          <a:ln w="9525">
            <a:noFill/>
            <a:miter lim="800000"/>
            <a:headEnd/>
            <a:tailEnd/>
          </a:ln>
        </p:spPr>
        <p:txBody>
          <a:bodyPr wrap="square">
            <a:spAutoFit/>
          </a:bodyPr>
          <a:lstStyle/>
          <a:p>
            <a:pPr algn="ctr" eaLnBrk="1" hangingPunct="1"/>
            <a:r>
              <a:rPr lang="it-IT" altLang="it-IT" dirty="0">
                <a:solidFill>
                  <a:srgbClr val="000072"/>
                </a:solidFill>
                <a:cs typeface="Times New Roman" pitchFamily="4" charset="0"/>
              </a:rPr>
              <a:t>Tensioni eccessive (paura, dolore, frustrazione, ecc.) </a:t>
            </a:r>
          </a:p>
        </p:txBody>
      </p:sp>
      <p:grpSp>
        <p:nvGrpSpPr>
          <p:cNvPr id="2" name="Group 46"/>
          <p:cNvGrpSpPr>
            <a:grpSpLocks/>
          </p:cNvGrpSpPr>
          <p:nvPr/>
        </p:nvGrpSpPr>
        <p:grpSpPr bwMode="auto">
          <a:xfrm>
            <a:off x="1598632" y="1118413"/>
            <a:ext cx="5068500" cy="1524000"/>
            <a:chOff x="1437" y="912"/>
            <a:chExt cx="2301" cy="960"/>
          </a:xfrm>
        </p:grpSpPr>
        <p:sp>
          <p:nvSpPr>
            <p:cNvPr id="19483" name="Text Box 10"/>
            <p:cNvSpPr txBox="1">
              <a:spLocks noChangeArrowheads="1"/>
            </p:cNvSpPr>
            <p:nvPr/>
          </p:nvSpPr>
          <p:spPr bwMode="auto">
            <a:xfrm>
              <a:off x="2016" y="1622"/>
              <a:ext cx="1536" cy="250"/>
            </a:xfrm>
            <a:prstGeom prst="rect">
              <a:avLst/>
            </a:prstGeom>
            <a:solidFill>
              <a:srgbClr val="FFFF66"/>
            </a:solidFill>
            <a:ln w="9525">
              <a:noFill/>
              <a:miter lim="800000"/>
              <a:headEnd/>
              <a:tailEnd/>
            </a:ln>
          </p:spPr>
          <p:txBody>
            <a:bodyPr>
              <a:spAutoFit/>
            </a:bodyPr>
            <a:lstStyle/>
            <a:p>
              <a:pPr algn="ctr" eaLnBrk="1" hangingPunct="1">
                <a:spcBef>
                  <a:spcPct val="50000"/>
                </a:spcBef>
              </a:pPr>
              <a:r>
                <a:rPr lang="it-IT" altLang="it-IT" dirty="0">
                  <a:solidFill>
                    <a:srgbClr val="000072"/>
                  </a:solidFill>
                </a:rPr>
                <a:t>Blocco dello stress</a:t>
              </a:r>
            </a:p>
          </p:txBody>
        </p:sp>
        <p:sp>
          <p:nvSpPr>
            <p:cNvPr id="19484" name="AutoShape 9"/>
            <p:cNvSpPr>
              <a:spLocks noChangeArrowheads="1"/>
            </p:cNvSpPr>
            <p:nvPr/>
          </p:nvSpPr>
          <p:spPr bwMode="auto">
            <a:xfrm>
              <a:off x="2688" y="1392"/>
              <a:ext cx="192" cy="240"/>
            </a:xfrm>
            <a:prstGeom prst="downArrow">
              <a:avLst>
                <a:gd name="adj1" fmla="val 50000"/>
                <a:gd name="adj2" fmla="val 31250"/>
              </a:avLst>
            </a:prstGeom>
            <a:solidFill>
              <a:srgbClr val="FF865B"/>
            </a:solidFill>
            <a:ln w="9525">
              <a:noFill/>
              <a:miter lim="800000"/>
              <a:headEnd/>
              <a:tailEnd/>
            </a:ln>
          </p:spPr>
          <p:txBody>
            <a:bodyPr wrap="none" anchor="ctr"/>
            <a:lstStyle/>
            <a:p>
              <a:pPr eaLnBrk="1" hangingPunct="1"/>
              <a:endParaRPr lang="it-IT" altLang="it-IT"/>
            </a:p>
          </p:txBody>
        </p:sp>
        <p:sp>
          <p:nvSpPr>
            <p:cNvPr id="19485" name="Text Box 7"/>
            <p:cNvSpPr txBox="1">
              <a:spLocks noChangeArrowheads="1"/>
            </p:cNvSpPr>
            <p:nvPr/>
          </p:nvSpPr>
          <p:spPr bwMode="auto">
            <a:xfrm>
              <a:off x="1844" y="1142"/>
              <a:ext cx="1894" cy="233"/>
            </a:xfrm>
            <a:prstGeom prst="rect">
              <a:avLst/>
            </a:prstGeom>
            <a:solidFill>
              <a:srgbClr val="FFFF66"/>
            </a:solidFill>
            <a:ln w="9525">
              <a:noFill/>
              <a:miter lim="800000"/>
              <a:headEnd/>
              <a:tailEnd/>
            </a:ln>
          </p:spPr>
          <p:txBody>
            <a:bodyPr wrap="square">
              <a:spAutoFit/>
            </a:bodyPr>
            <a:lstStyle/>
            <a:p>
              <a:pPr algn="ctr" eaLnBrk="1" hangingPunct="1">
                <a:spcBef>
                  <a:spcPct val="50000"/>
                </a:spcBef>
              </a:pPr>
              <a:r>
                <a:rPr lang="it-IT" altLang="it-IT" dirty="0" smtClean="0">
                  <a:solidFill>
                    <a:srgbClr val="000072"/>
                  </a:solidFill>
                </a:rPr>
                <a:t>RISATA e ACCETTAZIONE di sé stessi</a:t>
              </a:r>
              <a:endParaRPr lang="it-IT" altLang="it-IT" dirty="0">
                <a:solidFill>
                  <a:srgbClr val="000072"/>
                </a:solidFill>
              </a:endParaRPr>
            </a:p>
          </p:txBody>
        </p:sp>
        <p:pic>
          <p:nvPicPr>
            <p:cNvPr id="19486" name="Picture 8" descr="Disegno faccia che ride"/>
            <p:cNvPicPr>
              <a:picLocks noChangeAspect="1" noChangeArrowheads="1"/>
            </p:cNvPicPr>
            <p:nvPr/>
          </p:nvPicPr>
          <p:blipFill>
            <a:blip r:embed="rId3"/>
            <a:srcRect/>
            <a:stretch>
              <a:fillRect/>
            </a:stretch>
          </p:blipFill>
          <p:spPr bwMode="auto">
            <a:xfrm>
              <a:off x="1437" y="960"/>
              <a:ext cx="370" cy="576"/>
            </a:xfrm>
            <a:prstGeom prst="rect">
              <a:avLst/>
            </a:prstGeom>
            <a:noFill/>
            <a:ln w="9525">
              <a:noFill/>
              <a:miter lim="800000"/>
              <a:headEnd/>
              <a:tailEnd/>
            </a:ln>
          </p:spPr>
        </p:pic>
        <p:sp>
          <p:nvSpPr>
            <p:cNvPr id="19487" name="AutoShape 6"/>
            <p:cNvSpPr>
              <a:spLocks noChangeArrowheads="1"/>
            </p:cNvSpPr>
            <p:nvPr/>
          </p:nvSpPr>
          <p:spPr bwMode="auto">
            <a:xfrm>
              <a:off x="2688" y="912"/>
              <a:ext cx="192" cy="240"/>
            </a:xfrm>
            <a:prstGeom prst="downArrow">
              <a:avLst>
                <a:gd name="adj1" fmla="val 50000"/>
                <a:gd name="adj2" fmla="val 31250"/>
              </a:avLst>
            </a:prstGeom>
            <a:solidFill>
              <a:srgbClr val="FF865B"/>
            </a:solidFill>
            <a:ln w="9525">
              <a:noFill/>
              <a:miter lim="800000"/>
              <a:headEnd/>
              <a:tailEnd/>
            </a:ln>
          </p:spPr>
          <p:txBody>
            <a:bodyPr wrap="none" anchor="ctr"/>
            <a:lstStyle/>
            <a:p>
              <a:pPr eaLnBrk="1" hangingPunct="1"/>
              <a:endParaRPr lang="it-IT" altLang="it-IT"/>
            </a:p>
          </p:txBody>
        </p:sp>
      </p:grpSp>
      <p:grpSp>
        <p:nvGrpSpPr>
          <p:cNvPr id="3" name="Group 47"/>
          <p:cNvGrpSpPr>
            <a:grpSpLocks/>
          </p:cNvGrpSpPr>
          <p:nvPr/>
        </p:nvGrpSpPr>
        <p:grpSpPr bwMode="auto">
          <a:xfrm>
            <a:off x="457200" y="2767825"/>
            <a:ext cx="2730500" cy="2441574"/>
            <a:chOff x="288" y="1951"/>
            <a:chExt cx="1720" cy="1538"/>
          </a:xfrm>
        </p:grpSpPr>
        <p:sp>
          <p:nvSpPr>
            <p:cNvPr id="19479" name="AutoShape 11"/>
            <p:cNvSpPr>
              <a:spLocks noChangeArrowheads="1"/>
            </p:cNvSpPr>
            <p:nvPr/>
          </p:nvSpPr>
          <p:spPr bwMode="auto">
            <a:xfrm rot="2700000">
              <a:off x="1792" y="1831"/>
              <a:ext cx="96" cy="336"/>
            </a:xfrm>
            <a:prstGeom prst="downArrow">
              <a:avLst>
                <a:gd name="adj1" fmla="val 50000"/>
                <a:gd name="adj2" fmla="val 87500"/>
              </a:avLst>
            </a:prstGeom>
            <a:solidFill>
              <a:srgbClr val="FF865B"/>
            </a:solidFill>
            <a:ln w="9525">
              <a:noFill/>
              <a:miter lim="800000"/>
              <a:headEnd/>
              <a:tailEnd/>
            </a:ln>
          </p:spPr>
          <p:txBody>
            <a:bodyPr wrap="none" anchor="ctr"/>
            <a:lstStyle/>
            <a:p>
              <a:pPr eaLnBrk="1" hangingPunct="1"/>
              <a:endParaRPr lang="it-IT" altLang="it-IT"/>
            </a:p>
          </p:txBody>
        </p:sp>
        <p:sp>
          <p:nvSpPr>
            <p:cNvPr id="19480" name="Text Box 12"/>
            <p:cNvSpPr txBox="1">
              <a:spLocks noChangeArrowheads="1"/>
            </p:cNvSpPr>
            <p:nvPr/>
          </p:nvSpPr>
          <p:spPr bwMode="auto">
            <a:xfrm>
              <a:off x="288" y="2150"/>
              <a:ext cx="1440" cy="523"/>
            </a:xfrm>
            <a:prstGeom prst="rect">
              <a:avLst/>
            </a:prstGeom>
            <a:solidFill>
              <a:srgbClr val="FFFF66"/>
            </a:solidFill>
            <a:ln w="9525">
              <a:noFill/>
              <a:miter lim="800000"/>
              <a:headEnd/>
              <a:tailEnd/>
            </a:ln>
          </p:spPr>
          <p:txBody>
            <a:bodyPr>
              <a:spAutoFit/>
            </a:bodyPr>
            <a:lstStyle/>
            <a:p>
              <a:pPr algn="ctr" eaLnBrk="1" hangingPunct="1">
                <a:spcBef>
                  <a:spcPct val="50000"/>
                </a:spcBef>
              </a:pPr>
              <a:r>
                <a:rPr lang="it-IT" altLang="it-IT" dirty="0">
                  <a:solidFill>
                    <a:srgbClr val="000072"/>
                  </a:solidFill>
                  <a:sym typeface="Wingdings" pitchFamily="4" charset="2"/>
                </a:rPr>
                <a:t> </a:t>
              </a:r>
              <a:r>
                <a:rPr lang="it-IT" altLang="it-IT" sz="2000" dirty="0">
                  <a:solidFill>
                    <a:srgbClr val="000072"/>
                  </a:solidFill>
                </a:rPr>
                <a:t>tono</a:t>
              </a:r>
              <a:r>
                <a:rPr lang="it-IT" altLang="it-IT" dirty="0">
                  <a:solidFill>
                    <a:srgbClr val="000072"/>
                  </a:solidFill>
                </a:rPr>
                <a:t> simpatico e catecolamine</a:t>
              </a:r>
            </a:p>
          </p:txBody>
        </p:sp>
        <p:sp>
          <p:nvSpPr>
            <p:cNvPr id="19481" name="AutoShape 13"/>
            <p:cNvSpPr>
              <a:spLocks noChangeArrowheads="1"/>
            </p:cNvSpPr>
            <p:nvPr/>
          </p:nvSpPr>
          <p:spPr bwMode="auto">
            <a:xfrm>
              <a:off x="1056" y="2640"/>
              <a:ext cx="96" cy="288"/>
            </a:xfrm>
            <a:prstGeom prst="downArrow">
              <a:avLst>
                <a:gd name="adj1" fmla="val 50000"/>
                <a:gd name="adj2" fmla="val 75000"/>
              </a:avLst>
            </a:prstGeom>
            <a:solidFill>
              <a:srgbClr val="FF865B"/>
            </a:solidFill>
            <a:ln w="9525">
              <a:noFill/>
              <a:miter lim="800000"/>
              <a:headEnd/>
              <a:tailEnd/>
            </a:ln>
          </p:spPr>
          <p:txBody>
            <a:bodyPr wrap="none" anchor="ctr"/>
            <a:lstStyle/>
            <a:p>
              <a:pPr eaLnBrk="1" hangingPunct="1"/>
              <a:endParaRPr lang="it-IT" altLang="it-IT"/>
            </a:p>
          </p:txBody>
        </p:sp>
        <p:sp>
          <p:nvSpPr>
            <p:cNvPr id="19482" name="Text Box 14"/>
            <p:cNvSpPr txBox="1">
              <a:spLocks noChangeArrowheads="1"/>
            </p:cNvSpPr>
            <p:nvPr/>
          </p:nvSpPr>
          <p:spPr bwMode="auto">
            <a:xfrm>
              <a:off x="316" y="2966"/>
              <a:ext cx="1384" cy="523"/>
            </a:xfrm>
            <a:prstGeom prst="rect">
              <a:avLst/>
            </a:prstGeom>
            <a:solidFill>
              <a:srgbClr val="FFFF66"/>
            </a:solidFill>
            <a:ln w="9525">
              <a:noFill/>
              <a:miter lim="800000"/>
              <a:headEnd/>
              <a:tailEnd/>
            </a:ln>
          </p:spPr>
          <p:txBody>
            <a:bodyPr wrap="square">
              <a:spAutoFit/>
            </a:bodyPr>
            <a:lstStyle/>
            <a:p>
              <a:pPr algn="ctr" eaLnBrk="1" hangingPunct="1">
                <a:buFont typeface="Wingdings" pitchFamily="4" charset="2"/>
                <a:buNone/>
              </a:pPr>
              <a:r>
                <a:rPr lang="it-IT" altLang="it-IT" dirty="0">
                  <a:solidFill>
                    <a:srgbClr val="000072"/>
                  </a:solidFill>
                  <a:ea typeface="Arial Unicode MS" pitchFamily="4" charset="-128"/>
                  <a:cs typeface="Arial Unicode MS" pitchFamily="4" charset="-128"/>
                  <a:sym typeface="Wingdings" pitchFamily="4" charset="2"/>
                </a:rPr>
                <a:t> </a:t>
              </a:r>
              <a:r>
                <a:rPr lang="it-IT" altLang="it-IT" dirty="0">
                  <a:solidFill>
                    <a:srgbClr val="000072"/>
                  </a:solidFill>
                  <a:ea typeface="Arial Unicode MS" pitchFamily="4" charset="-128"/>
                  <a:cs typeface="Arial Unicode MS" pitchFamily="4" charset="-128"/>
                </a:rPr>
                <a:t>FC, PA e FR</a:t>
              </a:r>
            </a:p>
            <a:p>
              <a:pPr algn="ctr" eaLnBrk="1" hangingPunct="1">
                <a:buFont typeface="Wingdings" pitchFamily="4" charset="2"/>
                <a:buNone/>
              </a:pPr>
              <a:r>
                <a:rPr lang="it-IT" altLang="it-IT" dirty="0">
                  <a:solidFill>
                    <a:srgbClr val="000072"/>
                  </a:solidFill>
                  <a:ea typeface="Arial Unicode MS" pitchFamily="4" charset="-128"/>
                  <a:cs typeface="Arial Unicode MS" pitchFamily="4" charset="-128"/>
                  <a:sym typeface="Wingdings" pitchFamily="4" charset="2"/>
                </a:rPr>
                <a:t></a:t>
              </a:r>
              <a:r>
                <a:rPr lang="it-IT" altLang="it-IT" dirty="0">
                  <a:solidFill>
                    <a:srgbClr val="000072"/>
                  </a:solidFill>
                  <a:cs typeface="Times New Roman" pitchFamily="4" charset="0"/>
                </a:rPr>
                <a:t> SaO</a:t>
              </a:r>
              <a:r>
                <a:rPr lang="it-IT" altLang="it-IT" baseline="-25000" dirty="0">
                  <a:solidFill>
                    <a:srgbClr val="000072"/>
                  </a:solidFill>
                  <a:cs typeface="Times New Roman" pitchFamily="4" charset="0"/>
                </a:rPr>
                <a:t>2</a:t>
              </a:r>
              <a:r>
                <a:rPr lang="it-IT" altLang="it-IT" dirty="0">
                  <a:solidFill>
                    <a:srgbClr val="000072"/>
                  </a:solidFill>
                  <a:cs typeface="Times New Roman" pitchFamily="4" charset="0"/>
                </a:rPr>
                <a:t> </a:t>
              </a:r>
            </a:p>
          </p:txBody>
        </p:sp>
      </p:grpSp>
      <p:grpSp>
        <p:nvGrpSpPr>
          <p:cNvPr id="4" name="Group 49"/>
          <p:cNvGrpSpPr>
            <a:grpSpLocks/>
          </p:cNvGrpSpPr>
          <p:nvPr/>
        </p:nvGrpSpPr>
        <p:grpSpPr bwMode="auto">
          <a:xfrm>
            <a:off x="5867400" y="2566213"/>
            <a:ext cx="2747682" cy="2590800"/>
            <a:chOff x="3696" y="1824"/>
            <a:chExt cx="1296" cy="1546"/>
          </a:xfrm>
        </p:grpSpPr>
        <p:sp>
          <p:nvSpPr>
            <p:cNvPr id="19475" name="AutoShape 16"/>
            <p:cNvSpPr>
              <a:spLocks noChangeArrowheads="1"/>
            </p:cNvSpPr>
            <p:nvPr/>
          </p:nvSpPr>
          <p:spPr bwMode="auto">
            <a:xfrm rot="-2700000">
              <a:off x="3696" y="1824"/>
              <a:ext cx="96" cy="384"/>
            </a:xfrm>
            <a:prstGeom prst="downArrow">
              <a:avLst>
                <a:gd name="adj1" fmla="val 50000"/>
                <a:gd name="adj2" fmla="val 100000"/>
              </a:avLst>
            </a:prstGeom>
            <a:solidFill>
              <a:srgbClr val="FF865B"/>
            </a:solidFill>
            <a:ln w="9525">
              <a:noFill/>
              <a:miter lim="800000"/>
              <a:headEnd/>
              <a:tailEnd/>
            </a:ln>
          </p:spPr>
          <p:txBody>
            <a:bodyPr wrap="none" anchor="ctr"/>
            <a:lstStyle/>
            <a:p>
              <a:pPr eaLnBrk="1" hangingPunct="1"/>
              <a:endParaRPr lang="it-IT" altLang="it-IT"/>
            </a:p>
          </p:txBody>
        </p:sp>
        <p:sp>
          <p:nvSpPr>
            <p:cNvPr id="19476" name="Text Box 17"/>
            <p:cNvSpPr txBox="1">
              <a:spLocks noChangeArrowheads="1"/>
            </p:cNvSpPr>
            <p:nvPr/>
          </p:nvSpPr>
          <p:spPr bwMode="auto">
            <a:xfrm>
              <a:off x="3840" y="2208"/>
              <a:ext cx="960" cy="250"/>
            </a:xfrm>
            <a:prstGeom prst="rect">
              <a:avLst/>
            </a:prstGeom>
            <a:solidFill>
              <a:srgbClr val="FFFF66"/>
            </a:solidFill>
            <a:ln w="9525">
              <a:noFill/>
              <a:miter lim="800000"/>
              <a:headEnd/>
              <a:tailEnd/>
            </a:ln>
          </p:spPr>
          <p:txBody>
            <a:bodyPr>
              <a:spAutoFit/>
            </a:bodyPr>
            <a:lstStyle/>
            <a:p>
              <a:pPr algn="ctr" eaLnBrk="1" hangingPunct="1">
                <a:spcBef>
                  <a:spcPct val="50000"/>
                </a:spcBef>
              </a:pPr>
              <a:r>
                <a:rPr lang="it-IT" altLang="it-IT">
                  <a:solidFill>
                    <a:srgbClr val="000072"/>
                  </a:solidFill>
                  <a:sym typeface="Wingdings" pitchFamily="4" charset="2"/>
                </a:rPr>
                <a:t> </a:t>
              </a:r>
              <a:r>
                <a:rPr lang="it-IT" altLang="it-IT">
                  <a:solidFill>
                    <a:srgbClr val="000072"/>
                  </a:solidFill>
                </a:rPr>
                <a:t>cortisolo</a:t>
              </a:r>
            </a:p>
          </p:txBody>
        </p:sp>
        <p:sp>
          <p:nvSpPr>
            <p:cNvPr id="19477" name="AutoShape 18"/>
            <p:cNvSpPr>
              <a:spLocks noChangeArrowheads="1"/>
            </p:cNvSpPr>
            <p:nvPr/>
          </p:nvSpPr>
          <p:spPr bwMode="auto">
            <a:xfrm>
              <a:off x="4368" y="2496"/>
              <a:ext cx="96" cy="384"/>
            </a:xfrm>
            <a:prstGeom prst="downArrow">
              <a:avLst>
                <a:gd name="adj1" fmla="val 50000"/>
                <a:gd name="adj2" fmla="val 100000"/>
              </a:avLst>
            </a:prstGeom>
            <a:solidFill>
              <a:srgbClr val="FF865B"/>
            </a:solidFill>
            <a:ln w="9525">
              <a:noFill/>
              <a:miter lim="800000"/>
              <a:headEnd/>
              <a:tailEnd/>
            </a:ln>
          </p:spPr>
          <p:txBody>
            <a:bodyPr wrap="none" anchor="ctr"/>
            <a:lstStyle/>
            <a:p>
              <a:pPr eaLnBrk="1" hangingPunct="1"/>
              <a:endParaRPr lang="it-IT" altLang="it-IT"/>
            </a:p>
          </p:txBody>
        </p:sp>
        <p:sp>
          <p:nvSpPr>
            <p:cNvPr id="19478" name="Text Box 19"/>
            <p:cNvSpPr txBox="1">
              <a:spLocks noChangeArrowheads="1"/>
            </p:cNvSpPr>
            <p:nvPr/>
          </p:nvSpPr>
          <p:spPr bwMode="auto">
            <a:xfrm>
              <a:off x="3744" y="2928"/>
              <a:ext cx="1248" cy="442"/>
            </a:xfrm>
            <a:prstGeom prst="rect">
              <a:avLst/>
            </a:prstGeom>
            <a:solidFill>
              <a:srgbClr val="FFFF66"/>
            </a:solidFill>
            <a:ln w="9525">
              <a:noFill/>
              <a:miter lim="800000"/>
              <a:headEnd/>
              <a:tailEnd/>
            </a:ln>
          </p:spPr>
          <p:txBody>
            <a:bodyPr>
              <a:spAutoFit/>
            </a:bodyPr>
            <a:lstStyle/>
            <a:p>
              <a:pPr algn="ctr" eaLnBrk="1" hangingPunct="1">
                <a:buFont typeface="Wingdings" pitchFamily="4" charset="2"/>
                <a:buNone/>
              </a:pPr>
              <a:r>
                <a:rPr lang="it-IT" altLang="it-IT">
                  <a:solidFill>
                    <a:srgbClr val="000072"/>
                  </a:solidFill>
                  <a:ea typeface="Arial Unicode MS" pitchFamily="4" charset="-128"/>
                  <a:cs typeface="Arial Unicode MS" pitchFamily="4" charset="-128"/>
                  <a:sym typeface="Wingdings" pitchFamily="4" charset="2"/>
                </a:rPr>
                <a:t></a:t>
              </a:r>
              <a:r>
                <a:rPr lang="it-IT" altLang="it-IT">
                  <a:solidFill>
                    <a:srgbClr val="000072"/>
                  </a:solidFill>
                  <a:cs typeface="Times New Roman" pitchFamily="4" charset="0"/>
                </a:rPr>
                <a:t> difese immunitarie</a:t>
              </a:r>
              <a:r>
                <a:rPr lang="it-IT" altLang="it-IT">
                  <a:cs typeface="Times New Roman" pitchFamily="4" charset="0"/>
                </a:rPr>
                <a:t> </a:t>
              </a:r>
            </a:p>
          </p:txBody>
        </p:sp>
      </p:grpSp>
      <p:grpSp>
        <p:nvGrpSpPr>
          <p:cNvPr id="5" name="Group 48"/>
          <p:cNvGrpSpPr>
            <a:grpSpLocks/>
          </p:cNvGrpSpPr>
          <p:nvPr/>
        </p:nvGrpSpPr>
        <p:grpSpPr bwMode="auto">
          <a:xfrm>
            <a:off x="3352800" y="2718613"/>
            <a:ext cx="2057400" cy="2514600"/>
            <a:chOff x="2112" y="1920"/>
            <a:chExt cx="1296" cy="1584"/>
          </a:xfrm>
        </p:grpSpPr>
        <p:sp>
          <p:nvSpPr>
            <p:cNvPr id="19472" name="AutoShape 21"/>
            <p:cNvSpPr>
              <a:spLocks noChangeArrowheads="1"/>
            </p:cNvSpPr>
            <p:nvPr/>
          </p:nvSpPr>
          <p:spPr bwMode="auto">
            <a:xfrm>
              <a:off x="2736" y="1920"/>
              <a:ext cx="96" cy="432"/>
            </a:xfrm>
            <a:prstGeom prst="downArrow">
              <a:avLst>
                <a:gd name="adj1" fmla="val 50000"/>
                <a:gd name="adj2" fmla="val 112500"/>
              </a:avLst>
            </a:prstGeom>
            <a:solidFill>
              <a:srgbClr val="FF865B"/>
            </a:solidFill>
            <a:ln w="9525">
              <a:noFill/>
              <a:miter lim="800000"/>
              <a:headEnd/>
              <a:tailEnd/>
            </a:ln>
          </p:spPr>
          <p:txBody>
            <a:bodyPr wrap="none" anchor="ctr"/>
            <a:lstStyle/>
            <a:p>
              <a:pPr eaLnBrk="1" hangingPunct="1"/>
              <a:endParaRPr lang="it-IT" altLang="it-IT"/>
            </a:p>
          </p:txBody>
        </p:sp>
        <p:sp>
          <p:nvSpPr>
            <p:cNvPr id="19473" name="Text Box 22"/>
            <p:cNvSpPr txBox="1">
              <a:spLocks noChangeArrowheads="1"/>
            </p:cNvSpPr>
            <p:nvPr/>
          </p:nvSpPr>
          <p:spPr bwMode="auto">
            <a:xfrm>
              <a:off x="2160" y="2390"/>
              <a:ext cx="1248" cy="250"/>
            </a:xfrm>
            <a:prstGeom prst="rect">
              <a:avLst/>
            </a:prstGeom>
            <a:solidFill>
              <a:srgbClr val="FFFF66"/>
            </a:solidFill>
            <a:ln w="9525">
              <a:noFill/>
              <a:miter lim="800000"/>
              <a:headEnd/>
              <a:tailEnd/>
            </a:ln>
          </p:spPr>
          <p:txBody>
            <a:bodyPr>
              <a:spAutoFit/>
            </a:bodyPr>
            <a:lstStyle/>
            <a:p>
              <a:pPr algn="ctr" eaLnBrk="1" hangingPunct="1">
                <a:buFont typeface="Wingdings" pitchFamily="4" charset="2"/>
                <a:buNone/>
              </a:pPr>
              <a:r>
                <a:rPr lang="it-IT" altLang="it-IT">
                  <a:solidFill>
                    <a:srgbClr val="000072"/>
                  </a:solidFill>
                  <a:ea typeface="Arial Unicode MS" pitchFamily="4" charset="-128"/>
                  <a:cs typeface="Arial Unicode MS" pitchFamily="4" charset="-128"/>
                  <a:sym typeface="Wingdings" pitchFamily="4" charset="2"/>
                </a:rPr>
                <a:t></a:t>
              </a:r>
              <a:r>
                <a:rPr lang="it-IT" altLang="it-IT">
                  <a:solidFill>
                    <a:srgbClr val="000072"/>
                  </a:solidFill>
                  <a:cs typeface="Times New Roman" pitchFamily="4" charset="0"/>
                </a:rPr>
                <a:t> </a:t>
              </a:r>
              <a:r>
                <a:rPr lang="it-IT" altLang="it-IT">
                  <a:solidFill>
                    <a:srgbClr val="000072"/>
                  </a:solidFill>
                  <a:latin typeface="Symbol" pitchFamily="4" charset="2"/>
                  <a:cs typeface="Times New Roman" pitchFamily="4" charset="0"/>
                </a:rPr>
                <a:t>b</a:t>
              </a:r>
              <a:r>
                <a:rPr lang="it-IT" altLang="it-IT">
                  <a:solidFill>
                    <a:srgbClr val="000072"/>
                  </a:solidFill>
                  <a:cs typeface="Times New Roman" pitchFamily="4" charset="0"/>
                </a:rPr>
                <a:t>-endorfina</a:t>
              </a:r>
              <a:r>
                <a:rPr lang="it-IT" altLang="it-IT">
                  <a:cs typeface="Times New Roman" pitchFamily="4" charset="0"/>
                </a:rPr>
                <a:t> </a:t>
              </a:r>
            </a:p>
          </p:txBody>
        </p:sp>
        <p:sp>
          <p:nvSpPr>
            <p:cNvPr id="19474" name="Text Box 24"/>
            <p:cNvSpPr txBox="1">
              <a:spLocks noChangeArrowheads="1"/>
            </p:cNvSpPr>
            <p:nvPr/>
          </p:nvSpPr>
          <p:spPr bwMode="auto">
            <a:xfrm>
              <a:off x="2112" y="2676"/>
              <a:ext cx="1296" cy="828"/>
            </a:xfrm>
            <a:prstGeom prst="rect">
              <a:avLst/>
            </a:prstGeom>
            <a:solidFill>
              <a:srgbClr val="FFFF66"/>
            </a:solidFill>
            <a:ln w="9525">
              <a:noFill/>
              <a:miter lim="800000"/>
              <a:headEnd/>
              <a:tailEnd/>
            </a:ln>
          </p:spPr>
          <p:txBody>
            <a:bodyPr>
              <a:spAutoFit/>
            </a:bodyPr>
            <a:lstStyle/>
            <a:p>
              <a:pPr algn="ctr" eaLnBrk="1" hangingPunct="1">
                <a:buFont typeface="Wingdings" pitchFamily="4" charset="2"/>
                <a:buNone/>
              </a:pPr>
              <a:r>
                <a:rPr lang="it-IT" altLang="it-IT" sz="1600">
                  <a:solidFill>
                    <a:srgbClr val="000072"/>
                  </a:solidFill>
                </a:rPr>
                <a:t>Effetto:</a:t>
              </a:r>
            </a:p>
            <a:p>
              <a:pPr eaLnBrk="1" hangingPunct="1">
                <a:buFontTx/>
                <a:buChar char="•"/>
              </a:pPr>
              <a:r>
                <a:rPr lang="it-IT" altLang="it-IT" sz="1600">
                  <a:solidFill>
                    <a:srgbClr val="000072"/>
                  </a:solidFill>
                </a:rPr>
                <a:t> analgesico</a:t>
              </a:r>
            </a:p>
            <a:p>
              <a:pPr eaLnBrk="1" hangingPunct="1">
                <a:buFontTx/>
                <a:buChar char="•"/>
              </a:pPr>
              <a:r>
                <a:rPr lang="it-IT" altLang="it-IT" sz="1600">
                  <a:solidFill>
                    <a:srgbClr val="000072"/>
                  </a:solidFill>
                </a:rPr>
                <a:t> calmante</a:t>
              </a:r>
            </a:p>
            <a:p>
              <a:pPr eaLnBrk="1" hangingPunct="1">
                <a:buFontTx/>
                <a:buChar char="•"/>
              </a:pPr>
              <a:r>
                <a:rPr lang="it-IT" altLang="it-IT" sz="1600">
                  <a:solidFill>
                    <a:srgbClr val="000072"/>
                  </a:solidFill>
                </a:rPr>
                <a:t> euforizzante</a:t>
              </a:r>
            </a:p>
            <a:p>
              <a:pPr eaLnBrk="1" hangingPunct="1">
                <a:buFontTx/>
                <a:buChar char="•"/>
              </a:pPr>
              <a:r>
                <a:rPr lang="it-IT" altLang="it-IT" sz="1600">
                  <a:solidFill>
                    <a:srgbClr val="000072"/>
                  </a:solidFill>
                </a:rPr>
                <a:t> immunostimolante</a:t>
              </a:r>
            </a:p>
          </p:txBody>
        </p:sp>
      </p:grpSp>
      <p:grpSp>
        <p:nvGrpSpPr>
          <p:cNvPr id="6" name="Group 50"/>
          <p:cNvGrpSpPr>
            <a:grpSpLocks/>
          </p:cNvGrpSpPr>
          <p:nvPr/>
        </p:nvGrpSpPr>
        <p:grpSpPr bwMode="auto">
          <a:xfrm>
            <a:off x="2209800" y="5064938"/>
            <a:ext cx="4495800" cy="1327150"/>
            <a:chOff x="1392" y="3398"/>
            <a:chExt cx="2832" cy="836"/>
          </a:xfrm>
        </p:grpSpPr>
        <p:sp>
          <p:nvSpPr>
            <p:cNvPr id="19468" name="Text Box 23"/>
            <p:cNvSpPr txBox="1">
              <a:spLocks noChangeArrowheads="1"/>
            </p:cNvSpPr>
            <p:nvPr/>
          </p:nvSpPr>
          <p:spPr bwMode="auto">
            <a:xfrm>
              <a:off x="1392" y="3984"/>
              <a:ext cx="2832" cy="250"/>
            </a:xfrm>
            <a:prstGeom prst="rect">
              <a:avLst/>
            </a:prstGeom>
            <a:solidFill>
              <a:srgbClr val="FFFF66"/>
            </a:solidFill>
            <a:ln w="9525">
              <a:noFill/>
              <a:miter lim="800000"/>
              <a:headEnd/>
              <a:tailEnd/>
            </a:ln>
          </p:spPr>
          <p:txBody>
            <a:bodyPr>
              <a:spAutoFit/>
            </a:bodyPr>
            <a:lstStyle/>
            <a:p>
              <a:pPr algn="ctr" eaLnBrk="1" hangingPunct="1">
                <a:buFont typeface="Wingdings" pitchFamily="4" charset="2"/>
                <a:buNone/>
              </a:pPr>
              <a:r>
                <a:rPr lang="it-IT" altLang="it-IT">
                  <a:solidFill>
                    <a:srgbClr val="000072"/>
                  </a:solidFill>
                  <a:ea typeface="Arial Unicode MS" pitchFamily="4" charset="-128"/>
                  <a:cs typeface="Arial Unicode MS" pitchFamily="4" charset="-128"/>
                </a:rPr>
                <a:t>Miglioramento dello stato di salute</a:t>
              </a:r>
            </a:p>
          </p:txBody>
        </p:sp>
        <p:sp>
          <p:nvSpPr>
            <p:cNvPr id="19469" name="AutoShape 25"/>
            <p:cNvSpPr>
              <a:spLocks noChangeArrowheads="1"/>
            </p:cNvSpPr>
            <p:nvPr/>
          </p:nvSpPr>
          <p:spPr bwMode="auto">
            <a:xfrm rot="-1800000">
              <a:off x="1440" y="3398"/>
              <a:ext cx="96" cy="576"/>
            </a:xfrm>
            <a:prstGeom prst="downArrow">
              <a:avLst>
                <a:gd name="adj1" fmla="val 50000"/>
                <a:gd name="adj2" fmla="val 150000"/>
              </a:avLst>
            </a:prstGeom>
            <a:solidFill>
              <a:srgbClr val="FF865B"/>
            </a:solidFill>
            <a:ln w="9525">
              <a:noFill/>
              <a:miter lim="800000"/>
              <a:headEnd/>
              <a:tailEnd/>
            </a:ln>
          </p:spPr>
          <p:txBody>
            <a:bodyPr wrap="none" anchor="ctr"/>
            <a:lstStyle/>
            <a:p>
              <a:pPr eaLnBrk="1" hangingPunct="1"/>
              <a:endParaRPr lang="it-IT" altLang="it-IT"/>
            </a:p>
          </p:txBody>
        </p:sp>
        <p:sp>
          <p:nvSpPr>
            <p:cNvPr id="19470" name="AutoShape 27"/>
            <p:cNvSpPr>
              <a:spLocks noChangeArrowheads="1"/>
            </p:cNvSpPr>
            <p:nvPr/>
          </p:nvSpPr>
          <p:spPr bwMode="auto">
            <a:xfrm>
              <a:off x="2736" y="3542"/>
              <a:ext cx="96" cy="384"/>
            </a:xfrm>
            <a:prstGeom prst="downArrow">
              <a:avLst>
                <a:gd name="adj1" fmla="val 50000"/>
                <a:gd name="adj2" fmla="val 100000"/>
              </a:avLst>
            </a:prstGeom>
            <a:solidFill>
              <a:srgbClr val="FF865B"/>
            </a:solidFill>
            <a:ln w="9525">
              <a:noFill/>
              <a:miter lim="800000"/>
              <a:headEnd/>
              <a:tailEnd/>
            </a:ln>
          </p:spPr>
          <p:txBody>
            <a:bodyPr wrap="none" anchor="ctr"/>
            <a:lstStyle/>
            <a:p>
              <a:pPr eaLnBrk="1" hangingPunct="1"/>
              <a:endParaRPr lang="it-IT" altLang="it-IT"/>
            </a:p>
          </p:txBody>
        </p:sp>
        <p:sp>
          <p:nvSpPr>
            <p:cNvPr id="19471" name="AutoShape 28"/>
            <p:cNvSpPr>
              <a:spLocks noChangeArrowheads="1"/>
            </p:cNvSpPr>
            <p:nvPr/>
          </p:nvSpPr>
          <p:spPr bwMode="auto">
            <a:xfrm rot="1800000">
              <a:off x="4080" y="3398"/>
              <a:ext cx="96" cy="576"/>
            </a:xfrm>
            <a:prstGeom prst="downArrow">
              <a:avLst>
                <a:gd name="adj1" fmla="val 50000"/>
                <a:gd name="adj2" fmla="val 150000"/>
              </a:avLst>
            </a:prstGeom>
            <a:solidFill>
              <a:srgbClr val="FF865B"/>
            </a:solidFill>
            <a:ln w="9525">
              <a:noFill/>
              <a:miter lim="800000"/>
              <a:headEnd/>
              <a:tailEnd/>
            </a:ln>
          </p:spPr>
          <p:txBody>
            <a:bodyPr wrap="none" anchor="ctr"/>
            <a:lstStyle/>
            <a:p>
              <a:pPr eaLnBrk="1" hangingPunct="1"/>
              <a:endParaRPr lang="it-IT" altLang="it-IT"/>
            </a:p>
          </p:txBody>
        </p:sp>
      </p:grpSp>
    </p:spTree>
    <p:custDataLst>
      <p:tags r:id="rId1"/>
    </p:custDataLst>
  </p:cSld>
  <p:clrMapOvr>
    <a:masterClrMapping/>
  </p:clrMapOvr>
  <p:transition advTm="528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30"/>
            <a:ext cx="8229600" cy="1143000"/>
          </a:xfrm>
        </p:spPr>
        <p:txBody>
          <a:bodyPr>
            <a:normAutofit/>
          </a:bodyPr>
          <a:lstStyle/>
          <a:p>
            <a:r>
              <a:rPr lang="it-IT" sz="4800" b="1" dirty="0" smtClean="0">
                <a:latin typeface="Georgia" pitchFamily="18" charset="0"/>
              </a:rPr>
              <a:t>Speranza e Cuore</a:t>
            </a:r>
            <a:endParaRPr lang="it-IT" sz="4800" b="1"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0234" t="38194" r="27734" b="12500"/>
          <a:stretch>
            <a:fillRect/>
          </a:stretch>
        </p:blipFill>
        <p:spPr bwMode="auto">
          <a:xfrm>
            <a:off x="928662" y="389904"/>
            <a:ext cx="7286676" cy="630919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76275" y="935038"/>
            <a:ext cx="7772400" cy="3808412"/>
          </a:xfrm>
          <a:prstGeom prst="rect">
            <a:avLst/>
          </a:prstGeom>
          <a:noFill/>
          <a:ln w="9525">
            <a:noFill/>
            <a:miter lim="800000"/>
            <a:headEnd/>
            <a:tailEnd/>
          </a:ln>
          <a:effectLst/>
        </p:spPr>
        <p:txBody>
          <a:bodyPr anchor="ctr"/>
          <a:lstStyle/>
          <a:p>
            <a:pPr algn="just">
              <a:lnSpc>
                <a:spcPct val="150000"/>
              </a:lnSpc>
            </a:pPr>
            <a:r>
              <a:rPr lang="it-IT" sz="2800" b="1" dirty="0">
                <a:latin typeface="Arial" pitchFamily="34" charset="0"/>
              </a:rPr>
              <a:t>Con questo semplice pensiero vogliamo ringraziarla per tutto quello che fa per noi e per tutti gli altri bambini di questo reparto.</a:t>
            </a:r>
            <a:br>
              <a:rPr lang="it-IT" sz="2800" b="1" dirty="0">
                <a:latin typeface="Arial" pitchFamily="34" charset="0"/>
              </a:rPr>
            </a:br>
            <a:r>
              <a:rPr lang="it-IT" sz="2800" b="1" dirty="0">
                <a:latin typeface="Arial" pitchFamily="34" charset="0"/>
              </a:rPr>
              <a:t>Questo dono non è niente rispetto a quello che lei ci offre quotidianamente: </a:t>
            </a:r>
            <a:r>
              <a:rPr lang="it-IT" sz="2800" b="1" dirty="0">
                <a:solidFill>
                  <a:srgbClr val="C00000"/>
                </a:solidFill>
                <a:latin typeface="Arial" pitchFamily="34" charset="0"/>
              </a:rPr>
              <a:t>la speranza di vivere. Grazie!</a:t>
            </a:r>
          </a:p>
        </p:txBody>
      </p:sp>
      <p:sp>
        <p:nvSpPr>
          <p:cNvPr id="276483" name="Rectangle 3"/>
          <p:cNvSpPr>
            <a:spLocks noChangeArrowheads="1"/>
          </p:cNvSpPr>
          <p:nvPr/>
        </p:nvSpPr>
        <p:spPr bwMode="auto">
          <a:xfrm>
            <a:off x="3230563" y="5253038"/>
            <a:ext cx="5227637" cy="642937"/>
          </a:xfrm>
          <a:prstGeom prst="rect">
            <a:avLst/>
          </a:prstGeom>
          <a:noFill/>
          <a:ln w="9525">
            <a:noFill/>
            <a:miter lim="800000"/>
            <a:headEnd/>
            <a:tailEnd/>
          </a:ln>
          <a:effectLst/>
        </p:spPr>
        <p:txBody>
          <a:bodyPr/>
          <a:lstStyle/>
          <a:p>
            <a:pPr marL="342900" indent="-342900" algn="r">
              <a:spcBef>
                <a:spcPct val="20000"/>
              </a:spcBef>
            </a:pPr>
            <a:r>
              <a:rPr lang="it-IT" sz="2600" b="1" i="1">
                <a:latin typeface="Arial" pitchFamily="34" charset="0"/>
              </a:rPr>
              <a:t>Alessandro, 23 a. e Davide 19 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073429" y="362171"/>
            <a:ext cx="6988453" cy="6495829"/>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uon Natale Gabriele.jpg"/>
          <p:cNvPicPr>
            <a:picLocks noChangeAspect="1"/>
          </p:cNvPicPr>
          <p:nvPr/>
        </p:nvPicPr>
        <p:blipFill>
          <a:blip r:embed="rId2" cstate="print">
            <a:lum bright="-10000" contrast="-10000"/>
          </a:blip>
          <a:stretch>
            <a:fillRect/>
          </a:stretch>
        </p:blipFill>
        <p:spPr>
          <a:xfrm>
            <a:off x="2279773" y="382657"/>
            <a:ext cx="4633688" cy="63398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30"/>
            <a:ext cx="8229600" cy="1143000"/>
          </a:xfrm>
        </p:spPr>
        <p:txBody>
          <a:bodyPr>
            <a:normAutofit/>
          </a:bodyPr>
          <a:lstStyle/>
          <a:p>
            <a:r>
              <a:rPr lang="it-IT" sz="4800" b="1" dirty="0" smtClean="0">
                <a:latin typeface="Georgia" pitchFamily="18" charset="0"/>
              </a:rPr>
              <a:t>Tempo e Professionalità</a:t>
            </a:r>
            <a:endParaRPr lang="it-IT" sz="4800" b="1" dirty="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6" descr="ne-vale-sempre-la-pena.jpg"/>
          <p:cNvPicPr>
            <a:picLocks noGrp="1" noChangeAspect="1"/>
          </p:cNvPicPr>
          <p:nvPr>
            <p:ph idx="1"/>
          </p:nvPr>
        </p:nvPicPr>
        <p:blipFill>
          <a:blip r:embed="rId2">
            <a:lum bright="10000"/>
          </a:blip>
          <a:stretch>
            <a:fillRect/>
          </a:stretch>
        </p:blipFill>
        <p:spPr>
          <a:xfrm>
            <a:off x="1997759" y="434249"/>
            <a:ext cx="5098911" cy="6042751"/>
          </a:xfrm>
        </p:spPr>
      </p:pic>
    </p:spTree>
    <p:extLst>
      <p:ext uri="{BB962C8B-B14F-4D97-AF65-F5344CB8AC3E}">
        <p14:creationId xmlns:p14="http://schemas.microsoft.com/office/powerpoint/2010/main" xmlns="" val="420498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descr="Rectangle 2"/>
          <p:cNvSpPr>
            <a:spLocks noGrp="1" noChangeArrowheads="1"/>
          </p:cNvSpPr>
          <p:nvPr>
            <p:ph type="title" idx="4294967295"/>
          </p:nvPr>
        </p:nvSpPr>
        <p:spPr>
          <a:xfrm>
            <a:off x="750888" y="1459482"/>
            <a:ext cx="7639050" cy="2741612"/>
          </a:xfrm>
        </p:spPr>
        <p:txBody>
          <a:bodyPr lIns="46038" tIns="46038" rIns="46038" bIns="46038"/>
          <a:lstStyle/>
          <a:p>
            <a:pPr algn="ctr">
              <a:lnSpc>
                <a:spcPct val="150000"/>
              </a:lnSpc>
            </a:pPr>
            <a:r>
              <a:rPr lang="it-IT" sz="3600" b="1" dirty="0">
                <a:latin typeface="Helvetica" charset="0"/>
                <a:sym typeface="Helvetica" charset="0"/>
              </a:rPr>
              <a:t>LA  COMUNICAZIONE  COME STRUMENTO </a:t>
            </a:r>
            <a:br>
              <a:rPr lang="it-IT" sz="3600" b="1" dirty="0">
                <a:latin typeface="Helvetica" charset="0"/>
                <a:sym typeface="Helvetica" charset="0"/>
              </a:rPr>
            </a:br>
            <a:r>
              <a:rPr lang="it-IT" sz="3600" b="1" dirty="0" err="1">
                <a:latin typeface="Helvetica" charset="0"/>
                <a:sym typeface="Helvetica" charset="0"/>
              </a:rPr>
              <a:t>DI</a:t>
            </a:r>
            <a:r>
              <a:rPr lang="it-IT" sz="3600" b="1" dirty="0">
                <a:latin typeface="Helvetica" charset="0"/>
                <a:sym typeface="Helvetica" charset="0"/>
              </a:rPr>
              <a:t> PROFESSIONALITA’</a:t>
            </a:r>
          </a:p>
        </p:txBody>
      </p:sp>
      <p:sp>
        <p:nvSpPr>
          <p:cNvPr id="17410" name="Text Box 2" descr="Text Box 3"/>
          <p:cNvSpPr txBox="1">
            <a:spLocks/>
          </p:cNvSpPr>
          <p:nvPr/>
        </p:nvSpPr>
        <p:spPr bwMode="auto">
          <a:xfrm>
            <a:off x="601663" y="5202808"/>
            <a:ext cx="5080878" cy="369332"/>
          </a:xfrm>
          <a:prstGeom prst="rect">
            <a:avLst/>
          </a:prstGeom>
          <a:noFill/>
          <a:ln w="12700" cap="flat" cmpd="sng">
            <a:noFill/>
            <a:prstDash val="solid"/>
            <a:miter lim="400000"/>
            <a:headEnd type="none" w="med" len="med"/>
            <a:tailEnd type="none" w="med" len="med"/>
          </a:ln>
          <a:effectLst/>
        </p:spPr>
        <p:txBody>
          <a:bodyPr wrap="none" lIns="45720" rIns="45720">
            <a:spAutoFit/>
          </a:bodyPr>
          <a:lstStyle/>
          <a:p>
            <a:r>
              <a:rPr lang="it-IT" b="1">
                <a:latin typeface="Helvetica" charset="0"/>
                <a:sym typeface="Helvetica" charset="0"/>
              </a:rPr>
              <a:t>Da Burgio R. “La comunicazione in pediatria”</a:t>
            </a:r>
          </a:p>
        </p:txBody>
      </p:sp>
      <p:sp>
        <p:nvSpPr>
          <p:cNvPr id="17411" name="Text Box 3" descr="Rectangle 4"/>
          <p:cNvSpPr txBox="1">
            <a:spLocks/>
          </p:cNvSpPr>
          <p:nvPr/>
        </p:nvSpPr>
        <p:spPr bwMode="auto">
          <a:xfrm>
            <a:off x="1554163" y="463550"/>
            <a:ext cx="6054350" cy="400110"/>
          </a:xfrm>
          <a:prstGeom prst="rect">
            <a:avLst/>
          </a:prstGeom>
          <a:noFill/>
          <a:ln w="12700" cap="flat" cmpd="sng">
            <a:noFill/>
            <a:prstDash val="solid"/>
            <a:miter lim="400000"/>
            <a:headEnd type="none" w="med" len="med"/>
            <a:tailEnd type="none" w="med" len="med"/>
          </a:ln>
          <a:effectLst/>
        </p:spPr>
        <p:txBody>
          <a:bodyPr wrap="none" lIns="45720" rIns="45720">
            <a:spAutoFit/>
          </a:bodyPr>
          <a:lstStyle/>
          <a:p>
            <a:r>
              <a:rPr lang="it-IT" sz="2000" b="1" dirty="0">
                <a:solidFill>
                  <a:srgbClr val="C00000"/>
                </a:solidFill>
                <a:latin typeface="Arial" pitchFamily="34" charset="0"/>
                <a:cs typeface="Arial" pitchFamily="34" charset="0"/>
                <a:sym typeface="Arial" pitchFamily="34" charset="0"/>
              </a:rPr>
              <a:t>LA COMUNICAZIONE </a:t>
            </a:r>
            <a:r>
              <a:rPr lang="it-IT" sz="2000" b="1" dirty="0" err="1">
                <a:solidFill>
                  <a:srgbClr val="C00000"/>
                </a:solidFill>
                <a:latin typeface="Arial" pitchFamily="34" charset="0"/>
                <a:cs typeface="Arial" pitchFamily="34" charset="0"/>
                <a:sym typeface="Arial" pitchFamily="34" charset="0"/>
              </a:rPr>
              <a:t>DI</a:t>
            </a:r>
            <a:r>
              <a:rPr lang="it-IT" sz="2000" b="1" dirty="0">
                <a:solidFill>
                  <a:srgbClr val="C00000"/>
                </a:solidFill>
                <a:latin typeface="Arial" pitchFamily="34" charset="0"/>
                <a:cs typeface="Arial" pitchFamily="34" charset="0"/>
                <a:sym typeface="Arial" pitchFamily="34" charset="0"/>
              </a:rPr>
              <a:t> DIAGNOSI AL BAMBINO</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Montali"/>
          <p:cNvPicPr>
            <a:picLocks noChangeAspect="1" noChangeArrowheads="1"/>
          </p:cNvPicPr>
          <p:nvPr/>
        </p:nvPicPr>
        <p:blipFill>
          <a:blip r:embed="rId2" cstate="print"/>
          <a:srcRect/>
          <a:stretch>
            <a:fillRect/>
          </a:stretch>
        </p:blipFill>
        <p:spPr bwMode="auto">
          <a:xfrm>
            <a:off x="2863850" y="633413"/>
            <a:ext cx="3389313" cy="5524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357166"/>
            <a:ext cx="7772400" cy="801688"/>
          </a:xfrm>
        </p:spPr>
        <p:txBody>
          <a:bodyPr/>
          <a:lstStyle/>
          <a:p>
            <a:r>
              <a:rPr lang="it-IT" sz="3600" dirty="0">
                <a:latin typeface="Verdana" pitchFamily="34" charset="0"/>
              </a:rPr>
              <a:t>Analisi soggettiva e oggettiva</a:t>
            </a:r>
          </a:p>
        </p:txBody>
      </p:sp>
      <p:sp>
        <p:nvSpPr>
          <p:cNvPr id="308227" name="Rectangle 3"/>
          <p:cNvSpPr>
            <a:spLocks noGrp="1" noChangeArrowheads="1"/>
          </p:cNvSpPr>
          <p:nvPr>
            <p:ph type="body" idx="1"/>
          </p:nvPr>
        </p:nvSpPr>
        <p:spPr>
          <a:xfrm>
            <a:off x="457200" y="1455738"/>
            <a:ext cx="8229600" cy="4946650"/>
          </a:xfrm>
        </p:spPr>
        <p:txBody>
          <a:bodyPr/>
          <a:lstStyle/>
          <a:p>
            <a:pPr>
              <a:lnSpc>
                <a:spcPct val="95000"/>
              </a:lnSpc>
              <a:spcBef>
                <a:spcPct val="30000"/>
              </a:spcBef>
            </a:pPr>
            <a:r>
              <a:rPr lang="it-IT" sz="2800">
                <a:latin typeface="Verdana" pitchFamily="34" charset="0"/>
              </a:rPr>
              <a:t>Comunicare è importante, ma ancora di più è far sì che il contenuto del messaggio lanciato e di quello recepito combacino.</a:t>
            </a:r>
          </a:p>
          <a:p>
            <a:pPr>
              <a:lnSpc>
                <a:spcPct val="95000"/>
              </a:lnSpc>
              <a:spcBef>
                <a:spcPct val="30000"/>
              </a:spcBef>
            </a:pPr>
            <a:r>
              <a:rPr lang="it-IT" sz="2800">
                <a:latin typeface="Verdana" pitchFamily="34" charset="0"/>
              </a:rPr>
              <a:t>Quando diciamo che una persona è di bell’aspetto comunichiamo l’effetto che questa ha avuto su di noi, anche se la realtà è diversa. Se andiamo al cinema o a una rappresentazione teatrale, al termine ne usciamo con una nostra idea di quello che il regista voleva dirci, che lui sia d’accordo o meno.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85800" y="357166"/>
            <a:ext cx="7772400" cy="801688"/>
          </a:xfrm>
        </p:spPr>
        <p:txBody>
          <a:bodyPr/>
          <a:lstStyle/>
          <a:p>
            <a:r>
              <a:rPr lang="it-IT" sz="3600" dirty="0">
                <a:latin typeface="Verdana" pitchFamily="34" charset="0"/>
              </a:rPr>
              <a:t>Analisi soggettiva e oggettiva</a:t>
            </a:r>
          </a:p>
        </p:txBody>
      </p:sp>
      <p:sp>
        <p:nvSpPr>
          <p:cNvPr id="309251" name="Rectangle 3"/>
          <p:cNvSpPr>
            <a:spLocks noGrp="1" noChangeArrowheads="1"/>
          </p:cNvSpPr>
          <p:nvPr>
            <p:ph type="body" idx="1"/>
          </p:nvPr>
        </p:nvSpPr>
        <p:spPr>
          <a:xfrm>
            <a:off x="457200" y="1455738"/>
            <a:ext cx="8229600" cy="4395787"/>
          </a:xfrm>
        </p:spPr>
        <p:txBody>
          <a:bodyPr/>
          <a:lstStyle/>
          <a:p>
            <a:pPr>
              <a:spcBef>
                <a:spcPct val="30000"/>
              </a:spcBef>
            </a:pPr>
            <a:r>
              <a:rPr lang="it-IT" sz="2800">
                <a:latin typeface="Verdana" pitchFamily="34" charset="0"/>
              </a:rPr>
              <a:t>E’ un percorso naturale: ogni messaggio viene filtrato dalla nostra personalità, dai nostri bisogni, dalla nostra sensibilità e dalla nostra acutezza. Questo vale anche per il Capo: ma ogni suo ordine deve partire da un’analisi oggettiva. Un numero troppo alto di pareri contrastanti all’interno di un team è molto pericoloso.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4529139" y="4016375"/>
            <a:ext cx="4440237" cy="2368550"/>
          </a:xfrm>
          <a:prstGeom prst="rect">
            <a:avLst/>
          </a:prstGeom>
          <a:blipFill dpi="0" rotWithShape="0">
            <a:blip r:embed="rId2" cstate="print"/>
            <a:srcRect/>
            <a:tile tx="0" ty="0" sx="100000" sy="100000" flip="none" algn="tl"/>
          </a:blipFill>
          <a:ln w="19080" cap="sq">
            <a:solidFill>
              <a:srgbClr val="FFFF00"/>
            </a:solidFill>
            <a:miter lim="800000"/>
            <a:headEnd/>
            <a:tailEnd/>
          </a:ln>
          <a:effectLst/>
        </p:spPr>
        <p:txBody>
          <a:bodyPr wrap="none" anchor="ctr"/>
          <a:lstStyle/>
          <a:p>
            <a:endParaRPr lang="it-IT"/>
          </a:p>
        </p:txBody>
      </p:sp>
      <p:sp>
        <p:nvSpPr>
          <p:cNvPr id="11" name="Rectangle 2"/>
          <p:cNvSpPr>
            <a:spLocks noChangeArrowheads="1"/>
          </p:cNvSpPr>
          <p:nvPr/>
        </p:nvSpPr>
        <p:spPr bwMode="auto">
          <a:xfrm>
            <a:off x="4529139" y="346075"/>
            <a:ext cx="4440237" cy="2933700"/>
          </a:xfrm>
          <a:prstGeom prst="rect">
            <a:avLst/>
          </a:prstGeom>
          <a:blipFill dpi="0" rotWithShape="0">
            <a:blip r:embed="rId2" cstate="print"/>
            <a:srcRect/>
            <a:tile tx="0" ty="0" sx="100000" sy="100000" flip="none" algn="tl"/>
          </a:blipFill>
          <a:ln w="19080" cap="sq">
            <a:solidFill>
              <a:srgbClr val="FFFF00"/>
            </a:solidFill>
            <a:miter lim="800000"/>
            <a:headEnd/>
            <a:tailEnd/>
          </a:ln>
          <a:effectLst/>
        </p:spPr>
        <p:txBody>
          <a:bodyPr wrap="none" anchor="ctr"/>
          <a:lstStyle/>
          <a:p>
            <a:endParaRPr lang="it-IT"/>
          </a:p>
        </p:txBody>
      </p:sp>
      <p:sp>
        <p:nvSpPr>
          <p:cNvPr id="12" name="AutoShape 3"/>
          <p:cNvSpPr>
            <a:spLocks noChangeArrowheads="1"/>
          </p:cNvSpPr>
          <p:nvPr/>
        </p:nvSpPr>
        <p:spPr bwMode="auto">
          <a:xfrm>
            <a:off x="0" y="376240"/>
            <a:ext cx="5080000" cy="2847975"/>
          </a:xfrm>
          <a:prstGeom prst="irregularSeal1">
            <a:avLst/>
          </a:prstGeom>
          <a:gradFill rotWithShape="0">
            <a:gsLst>
              <a:gs pos="0">
                <a:srgbClr val="12375C"/>
              </a:gs>
              <a:gs pos="100000">
                <a:srgbClr val="3399FF"/>
              </a:gs>
            </a:gsLst>
            <a:lin ang="5400000" scaled="1"/>
          </a:gradFill>
          <a:ln w="19080" cap="sq">
            <a:solidFill>
              <a:srgbClr val="FFFF00"/>
            </a:solidFill>
            <a:miter lim="800000"/>
            <a:headEnd/>
            <a:tailEnd/>
          </a:ln>
          <a:effectLst/>
        </p:spPr>
        <p:txBody>
          <a:bodyPr wrap="none" anchor="ctr"/>
          <a:lstStyle/>
          <a:p>
            <a:endParaRPr lang="it-IT"/>
          </a:p>
        </p:txBody>
      </p:sp>
      <p:sp>
        <p:nvSpPr>
          <p:cNvPr id="13" name="AutoShape 4"/>
          <p:cNvSpPr>
            <a:spLocks noChangeArrowheads="1"/>
          </p:cNvSpPr>
          <p:nvPr/>
        </p:nvSpPr>
        <p:spPr bwMode="auto">
          <a:xfrm>
            <a:off x="1" y="3341688"/>
            <a:ext cx="4770438" cy="3524250"/>
          </a:xfrm>
          <a:prstGeom prst="irregularSeal1">
            <a:avLst/>
          </a:prstGeom>
          <a:gradFill rotWithShape="0">
            <a:gsLst>
              <a:gs pos="0">
                <a:srgbClr val="12375C"/>
              </a:gs>
              <a:gs pos="100000">
                <a:srgbClr val="3399FF"/>
              </a:gs>
            </a:gsLst>
            <a:lin ang="5400000" scaled="1"/>
          </a:gradFill>
          <a:ln w="19080" cap="sq">
            <a:solidFill>
              <a:srgbClr val="FFFF00"/>
            </a:solidFill>
            <a:miter lim="800000"/>
            <a:headEnd/>
            <a:tailEnd/>
          </a:ln>
          <a:effectLst/>
        </p:spPr>
        <p:txBody>
          <a:bodyPr wrap="none" anchor="ctr"/>
          <a:lstStyle/>
          <a:p>
            <a:endParaRPr lang="it-IT"/>
          </a:p>
        </p:txBody>
      </p:sp>
      <p:sp>
        <p:nvSpPr>
          <p:cNvPr id="14" name="Text Box 5"/>
          <p:cNvSpPr txBox="1">
            <a:spLocks noChangeArrowheads="1"/>
          </p:cNvSpPr>
          <p:nvPr/>
        </p:nvSpPr>
        <p:spPr bwMode="auto">
          <a:xfrm>
            <a:off x="717462" y="1428751"/>
            <a:ext cx="3402191" cy="774700"/>
          </a:xfrm>
          <a:prstGeom prst="rect">
            <a:avLst/>
          </a:prstGeom>
          <a:noFill/>
          <a:ln w="9525" cap="flat">
            <a:noFill/>
            <a:round/>
            <a:headEnd/>
            <a:tailEnd/>
          </a:ln>
          <a:effectLst/>
        </p:spPr>
        <p:txBody>
          <a:bodyPr wrap="none" lIns="90000" tIns="46800" rIns="90000" bIns="46800">
            <a:spAutoFit/>
          </a:bodyPr>
          <a:lstStyle/>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FF00"/>
                </a:solidFill>
                <a:latin typeface="Arial Black" charset="0"/>
              </a:rPr>
              <a:t>COMUNICAZIONE</a:t>
            </a:r>
          </a:p>
          <a:p>
            <a:pPr algn="ctr">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FF00"/>
                </a:solidFill>
                <a:latin typeface="Arial Black" charset="0"/>
              </a:rPr>
              <a:t>DIAGNOSI</a:t>
            </a:r>
          </a:p>
        </p:txBody>
      </p:sp>
      <p:sp>
        <p:nvSpPr>
          <p:cNvPr id="15" name="Text Box 6"/>
          <p:cNvSpPr txBox="1">
            <a:spLocks noChangeArrowheads="1"/>
          </p:cNvSpPr>
          <p:nvPr/>
        </p:nvSpPr>
        <p:spPr bwMode="auto">
          <a:xfrm>
            <a:off x="4615426" y="657226"/>
            <a:ext cx="4285125" cy="2338205"/>
          </a:xfrm>
          <a:prstGeom prst="rect">
            <a:avLst/>
          </a:prstGeom>
          <a:noFill/>
          <a:ln w="9525" cap="flat">
            <a:noFill/>
            <a:round/>
            <a:headEnd/>
            <a:tailEnd/>
          </a:ln>
          <a:effectLst/>
        </p:spPr>
        <p:txBody>
          <a:bodyPr wrap="none" lIns="90000" tIns="46800" rIns="90000" bIns="46800">
            <a:spAutoFit/>
          </a:bodyPr>
          <a:lstStyle/>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a:solidFill>
                  <a:srgbClr val="000000"/>
                </a:solidFill>
                <a:latin typeface="Arial Black" charset="0"/>
              </a:rPr>
              <a:t>PRIMARIO </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a:solidFill>
                  <a:srgbClr val="000000"/>
                </a:solidFill>
                <a:latin typeface="Arial Black" charset="0"/>
              </a:rPr>
              <a:t>+</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a:solidFill>
                  <a:srgbClr val="000000"/>
                </a:solidFill>
                <a:latin typeface="Arial Black" charset="0"/>
              </a:rPr>
              <a:t>MEDICO DI REPARTO</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a:solidFill>
                  <a:srgbClr val="000000"/>
                </a:solidFill>
                <a:latin typeface="Arial Black" charset="0"/>
              </a:rPr>
              <a:t>+</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a:solidFill>
                  <a:srgbClr val="000000"/>
                </a:solidFill>
                <a:latin typeface="Arial Black" charset="0"/>
              </a:rPr>
              <a:t>MEDICO DI FAMIGLIA</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800">
                <a:solidFill>
                  <a:srgbClr val="000000"/>
                </a:solidFill>
                <a:latin typeface="Arial Black" charset="0"/>
              </a:rPr>
              <a:t>+</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a:solidFill>
                  <a:srgbClr val="0000FF"/>
                </a:solidFill>
                <a:effectLst>
                  <a:outerShdw blurRad="38100" dist="38100" dir="2700000" algn="tl">
                    <a:srgbClr val="000000"/>
                  </a:outerShdw>
                </a:effectLst>
                <a:latin typeface="Arial Black" charset="0"/>
              </a:rPr>
              <a:t>CAPOSALA/INFERMIERA</a:t>
            </a:r>
          </a:p>
        </p:txBody>
      </p:sp>
      <p:sp>
        <p:nvSpPr>
          <p:cNvPr id="16" name="Text Box 7"/>
          <p:cNvSpPr txBox="1">
            <a:spLocks noChangeArrowheads="1"/>
          </p:cNvSpPr>
          <p:nvPr/>
        </p:nvSpPr>
        <p:spPr bwMode="auto">
          <a:xfrm>
            <a:off x="717462" y="4641852"/>
            <a:ext cx="3402191" cy="1054777"/>
          </a:xfrm>
          <a:prstGeom prst="rect">
            <a:avLst/>
          </a:prstGeom>
          <a:noFill/>
          <a:ln w="9525" cap="flat">
            <a:noFill/>
            <a:round/>
            <a:headEnd/>
            <a:tailEnd/>
          </a:ln>
          <a:effectLst/>
        </p:spPr>
        <p:txBody>
          <a:bodyPr wrap="none" lIns="90000" tIns="46800" rIns="90000" bIns="46800">
            <a:spAutoFit/>
          </a:bodyPr>
          <a:lstStyle/>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FF00"/>
                </a:solidFill>
                <a:latin typeface="Arial Black" charset="0"/>
              </a:rPr>
              <a:t>COMUNICAZIONE</a:t>
            </a:r>
          </a:p>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FF00"/>
                </a:solidFill>
                <a:latin typeface="Arial Black" charset="0"/>
              </a:rPr>
              <a:t>DIAGNOSI</a:t>
            </a:r>
          </a:p>
          <a:p>
            <a:pPr algn="ct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FF00"/>
                </a:solidFill>
                <a:latin typeface="Arial Black" charset="0"/>
              </a:rPr>
              <a:t>AL BAMBINO</a:t>
            </a:r>
          </a:p>
        </p:txBody>
      </p:sp>
      <p:sp>
        <p:nvSpPr>
          <p:cNvPr id="17" name="Text Box 8"/>
          <p:cNvSpPr txBox="1">
            <a:spLocks noChangeArrowheads="1"/>
          </p:cNvSpPr>
          <p:nvPr/>
        </p:nvSpPr>
        <p:spPr bwMode="auto">
          <a:xfrm>
            <a:off x="5435370" y="4664075"/>
            <a:ext cx="2643650" cy="1008610"/>
          </a:xfrm>
          <a:prstGeom prst="rect">
            <a:avLst/>
          </a:prstGeom>
          <a:noFill/>
          <a:ln w="9525" cap="flat">
            <a:noFill/>
            <a:round/>
            <a:headEnd/>
            <a:tailEnd/>
          </a:ln>
          <a:effectLst/>
        </p:spPr>
        <p:txBody>
          <a:bodyPr wrap="none" lIns="90000" tIns="46800" rIns="90000" bIns="46800">
            <a:spAutoFit/>
          </a:bodyPr>
          <a:lstStyle/>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dirty="0">
                <a:solidFill>
                  <a:srgbClr val="000000"/>
                </a:solidFill>
                <a:latin typeface="Arial Black" charset="0"/>
              </a:rPr>
              <a:t>MEDICO da solo</a:t>
            </a: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dirty="0">
                <a:solidFill>
                  <a:srgbClr val="000000"/>
                </a:solidFill>
                <a:latin typeface="Wingdings" charset="2"/>
                <a:sym typeface="Wingdings"/>
              </a:rPr>
              <a:t></a:t>
            </a:r>
            <a:endParaRPr lang="it-IT" sz="2200" dirty="0" smtClean="0">
              <a:solidFill>
                <a:srgbClr val="000000"/>
              </a:solidFill>
              <a:latin typeface="Wingdings" charset="2"/>
            </a:endParaRPr>
          </a:p>
          <a:p>
            <a:pPr marL="276225" indent="-274638" algn="ctr">
              <a:lnSpc>
                <a:spcPct val="90000"/>
              </a:lnSpc>
              <a:buClrTx/>
              <a:buFontTx/>
              <a:buNone/>
              <a:tabLst>
                <a:tab pos="276225" algn="l"/>
                <a:tab pos="1190625" algn="l"/>
                <a:tab pos="2105025" algn="l"/>
                <a:tab pos="3019425" algn="l"/>
                <a:tab pos="3933825" algn="l"/>
                <a:tab pos="4848225" algn="l"/>
                <a:tab pos="5762625" algn="l"/>
                <a:tab pos="6677025" algn="l"/>
                <a:tab pos="7591425" algn="l"/>
                <a:tab pos="8505825" algn="l"/>
                <a:tab pos="9420225" algn="l"/>
                <a:tab pos="10334625" algn="l"/>
              </a:tabLst>
            </a:pPr>
            <a:r>
              <a:rPr lang="it-IT" sz="2200" dirty="0" smtClean="0">
                <a:solidFill>
                  <a:srgbClr val="000000"/>
                </a:solidFill>
                <a:latin typeface="Arial Black" charset="0"/>
              </a:rPr>
              <a:t>GENITORI</a:t>
            </a:r>
            <a:endParaRPr lang="it-IT" sz="2200" dirty="0">
              <a:solidFill>
                <a:srgbClr val="000000"/>
              </a:solidFill>
              <a:latin typeface="Arial Black" charset="0"/>
            </a:endParaRPr>
          </a:p>
        </p:txBody>
      </p:sp>
      <p:grpSp>
        <p:nvGrpSpPr>
          <p:cNvPr id="2" name="Group 9"/>
          <p:cNvGrpSpPr>
            <a:grpSpLocks/>
          </p:cNvGrpSpPr>
          <p:nvPr/>
        </p:nvGrpSpPr>
        <p:grpSpPr bwMode="auto">
          <a:xfrm>
            <a:off x="1852614" y="1754190"/>
            <a:ext cx="1017587" cy="407987"/>
            <a:chOff x="1167" y="1105"/>
            <a:chExt cx="641" cy="257"/>
          </a:xfrm>
        </p:grpSpPr>
        <p:sp>
          <p:nvSpPr>
            <p:cNvPr id="19" name="Line 10"/>
            <p:cNvSpPr>
              <a:spLocks noChangeShapeType="1"/>
            </p:cNvSpPr>
            <p:nvPr/>
          </p:nvSpPr>
          <p:spPr bwMode="auto">
            <a:xfrm>
              <a:off x="1167" y="1115"/>
              <a:ext cx="641" cy="246"/>
            </a:xfrm>
            <a:prstGeom prst="line">
              <a:avLst/>
            </a:prstGeom>
            <a:noFill/>
            <a:ln w="57240" cap="sq">
              <a:solidFill>
                <a:srgbClr val="FF4568"/>
              </a:solidFill>
              <a:miter lim="800000"/>
              <a:headEnd/>
              <a:tailEnd/>
            </a:ln>
            <a:effectLst/>
          </p:spPr>
          <p:txBody>
            <a:bodyPr/>
            <a:lstStyle/>
            <a:p>
              <a:endParaRPr lang="it-IT"/>
            </a:p>
          </p:txBody>
        </p:sp>
        <p:sp>
          <p:nvSpPr>
            <p:cNvPr id="20" name="Line 11"/>
            <p:cNvSpPr>
              <a:spLocks noChangeShapeType="1"/>
            </p:cNvSpPr>
            <p:nvPr/>
          </p:nvSpPr>
          <p:spPr bwMode="auto">
            <a:xfrm flipV="1">
              <a:off x="1167" y="1104"/>
              <a:ext cx="641" cy="248"/>
            </a:xfrm>
            <a:prstGeom prst="line">
              <a:avLst/>
            </a:prstGeom>
            <a:noFill/>
            <a:ln w="57240" cap="sq">
              <a:solidFill>
                <a:srgbClr val="FF4568"/>
              </a:solidFill>
              <a:miter lim="800000"/>
              <a:headEnd/>
              <a:tailEnd/>
            </a:ln>
            <a:effectLst/>
          </p:spPr>
          <p:txBody>
            <a:bodyPr/>
            <a:lstStyle/>
            <a:p>
              <a:endParaRPr lang="it-IT"/>
            </a:p>
          </p:txBody>
        </p:sp>
      </p:grpSp>
      <p:sp>
        <p:nvSpPr>
          <p:cNvPr id="21" name="Text Box 12"/>
          <p:cNvSpPr txBox="1">
            <a:spLocks noChangeArrowheads="1"/>
          </p:cNvSpPr>
          <p:nvPr/>
        </p:nvSpPr>
        <p:spPr bwMode="auto">
          <a:xfrm>
            <a:off x="684213" y="1714500"/>
            <a:ext cx="3885208" cy="494624"/>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a:solidFill>
                  <a:srgbClr val="FF6600"/>
                </a:solidFill>
                <a:effectLst>
                  <a:outerShdw blurRad="38100" dist="38100" dir="2700000" algn="tl">
                    <a:srgbClr val="000000"/>
                  </a:outerShdw>
                </a:effectLst>
                <a:latin typeface="Arial Black" charset="0"/>
              </a:rPr>
              <a:t>PROGETTO DI CURA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dissolve">
                                      <p:cBhvr additive="repl">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fill="hold" nodeType="clickEffect">
                                  <p:stCondLst>
                                    <p:cond delay="0"/>
                                  </p:stCondLst>
                                  <p:childTnLst>
                                    <p:set>
                                      <p:cBhvr additive="repl">
                                        <p:cTn id="11" dur="1" fill="hold">
                                          <p:stCondLst>
                                            <p:cond delay="0"/>
                                          </p:stCondLst>
                                        </p:cTn>
                                        <p:tgtEl>
                                          <p:spTgt spid="14">
                                            <p:txEl>
                                              <p:pRg st="1" end="1"/>
                                            </p:txEl>
                                          </p:spTgt>
                                        </p:tgtEl>
                                        <p:attrNameLst>
                                          <p:attrName>style.visibility</p:attrName>
                                        </p:attrNameLst>
                                      </p:cBhvr>
                                      <p:to>
                                        <p:strVal val="hidden"/>
                                      </p:to>
                                    </p:set>
                                  </p:childTnLst>
                                </p:cTn>
                              </p:par>
                            </p:childTnLst>
                          </p:cTn>
                        </p:par>
                        <p:par>
                          <p:cTn id="12" fill="hold">
                            <p:stCondLst>
                              <p:cond delay="0"/>
                            </p:stCondLst>
                            <p:childTnLst>
                              <p:par>
                                <p:cTn id="13" presetID="10" presetClass="entr" fill="hold" nodeType="afterEffect">
                                  <p:stCondLst>
                                    <p:cond delay="0"/>
                                  </p:stCondLst>
                                  <p:childTnLst>
                                    <p:set>
                                      <p:cBhvr additive="repl">
                                        <p:cTn id="14" dur="1" fill="hold">
                                          <p:stCondLst>
                                            <p:cond delay="0"/>
                                          </p:stCondLst>
                                        </p:cTn>
                                        <p:tgtEl>
                                          <p:spTgt spid="21"/>
                                        </p:tgtEl>
                                        <p:attrNameLst>
                                          <p:attrName>style.visibility</p:attrName>
                                        </p:attrNameLst>
                                      </p:cBhvr>
                                      <p:to>
                                        <p:strVal val="visible"/>
                                      </p:to>
                                    </p:set>
                                    <p:animEffect transition="in" filter="fade">
                                      <p:cBhvr additive="repl">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dia1"/>
          <p:cNvPicPr>
            <a:picLocks noChangeAspect="1" noChangeArrowheads="1"/>
          </p:cNvPicPr>
          <p:nvPr/>
        </p:nvPicPr>
        <p:blipFill>
          <a:blip r:embed="rId2" cstate="print"/>
          <a:srcRect/>
          <a:stretch>
            <a:fillRect/>
          </a:stretch>
        </p:blipFill>
        <p:spPr bwMode="auto">
          <a:xfrm>
            <a:off x="273050" y="566738"/>
            <a:ext cx="8597900" cy="572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foto2"/>
          <p:cNvPicPr>
            <a:picLocks noChangeAspect="1" noChangeArrowheads="1"/>
          </p:cNvPicPr>
          <p:nvPr/>
        </p:nvPicPr>
        <p:blipFill>
          <a:blip r:embed="rId2" cstate="print"/>
          <a:srcRect/>
          <a:stretch>
            <a:fillRect/>
          </a:stretch>
        </p:blipFill>
        <p:spPr bwMode="auto">
          <a:xfrm>
            <a:off x="419100" y="508000"/>
            <a:ext cx="83058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379413" y="534988"/>
            <a:ext cx="8404225" cy="5934075"/>
          </a:xfrm>
          <a:prstGeom prst="rect">
            <a:avLst/>
          </a:prstGeom>
          <a:solidFill>
            <a:srgbClr val="FF66CC"/>
          </a:solidFill>
          <a:ln w="9525">
            <a:solidFill>
              <a:schemeClr val="tx1"/>
            </a:solidFill>
            <a:miter lim="800000"/>
            <a:headEnd/>
            <a:tailEnd/>
          </a:ln>
          <a:effectLst/>
        </p:spPr>
        <p:txBody>
          <a:bodyPr wrap="none" anchor="ctr"/>
          <a:lstStyle/>
          <a:p>
            <a:endParaRPr lang="it-IT"/>
          </a:p>
        </p:txBody>
      </p:sp>
      <p:sp>
        <p:nvSpPr>
          <p:cNvPr id="321539" name="Text Box 3"/>
          <p:cNvSpPr txBox="1">
            <a:spLocks noChangeArrowheads="1"/>
          </p:cNvSpPr>
          <p:nvPr/>
        </p:nvSpPr>
        <p:spPr bwMode="auto">
          <a:xfrm>
            <a:off x="1035050" y="903288"/>
            <a:ext cx="2247900"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GIARDINO FIORITO</a:t>
            </a:r>
          </a:p>
        </p:txBody>
      </p:sp>
      <p:sp>
        <p:nvSpPr>
          <p:cNvPr id="321540" name="Text Box 4"/>
          <p:cNvSpPr txBox="1">
            <a:spLocks noChangeArrowheads="1"/>
          </p:cNvSpPr>
          <p:nvPr/>
        </p:nvSpPr>
        <p:spPr bwMode="auto">
          <a:xfrm>
            <a:off x="5534025" y="903288"/>
            <a:ext cx="1760538"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CORPO UMANO</a:t>
            </a:r>
          </a:p>
        </p:txBody>
      </p:sp>
      <p:sp>
        <p:nvSpPr>
          <p:cNvPr id="321541" name="Text Box 5"/>
          <p:cNvSpPr txBox="1">
            <a:spLocks noChangeArrowheads="1"/>
          </p:cNvSpPr>
          <p:nvPr/>
        </p:nvSpPr>
        <p:spPr bwMode="auto">
          <a:xfrm>
            <a:off x="1584325" y="1503363"/>
            <a:ext cx="11366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GIARDINO</a:t>
            </a:r>
          </a:p>
        </p:txBody>
      </p:sp>
      <p:sp>
        <p:nvSpPr>
          <p:cNvPr id="321542" name="Text Box 6"/>
          <p:cNvSpPr txBox="1">
            <a:spLocks noChangeArrowheads="1"/>
          </p:cNvSpPr>
          <p:nvPr/>
        </p:nvSpPr>
        <p:spPr bwMode="auto">
          <a:xfrm>
            <a:off x="1758950" y="2055813"/>
            <a:ext cx="7905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TERRA</a:t>
            </a:r>
          </a:p>
        </p:txBody>
      </p:sp>
      <p:sp>
        <p:nvSpPr>
          <p:cNvPr id="321543" name="Text Box 7"/>
          <p:cNvSpPr txBox="1">
            <a:spLocks noChangeArrowheads="1"/>
          </p:cNvSpPr>
          <p:nvPr/>
        </p:nvSpPr>
        <p:spPr bwMode="auto">
          <a:xfrm>
            <a:off x="1797050" y="2632075"/>
            <a:ext cx="712788"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FIORI</a:t>
            </a:r>
          </a:p>
        </p:txBody>
      </p:sp>
      <p:sp>
        <p:nvSpPr>
          <p:cNvPr id="321544" name="Text Box 8"/>
          <p:cNvSpPr txBox="1">
            <a:spLocks noChangeArrowheads="1"/>
          </p:cNvSpPr>
          <p:nvPr/>
        </p:nvSpPr>
        <p:spPr bwMode="auto">
          <a:xfrm>
            <a:off x="782638" y="2632075"/>
            <a:ext cx="736600"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ERBA</a:t>
            </a:r>
          </a:p>
        </p:txBody>
      </p:sp>
      <p:sp>
        <p:nvSpPr>
          <p:cNvPr id="321545" name="Text Box 9"/>
          <p:cNvSpPr txBox="1">
            <a:spLocks noChangeArrowheads="1"/>
          </p:cNvSpPr>
          <p:nvPr/>
        </p:nvSpPr>
        <p:spPr bwMode="auto">
          <a:xfrm>
            <a:off x="2825750" y="2632075"/>
            <a:ext cx="86360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PIANTE</a:t>
            </a:r>
          </a:p>
        </p:txBody>
      </p:sp>
      <p:sp>
        <p:nvSpPr>
          <p:cNvPr id="321546" name="Text Box 10"/>
          <p:cNvSpPr txBox="1">
            <a:spLocks noChangeArrowheads="1"/>
          </p:cNvSpPr>
          <p:nvPr/>
        </p:nvSpPr>
        <p:spPr bwMode="auto">
          <a:xfrm>
            <a:off x="696913" y="3306763"/>
            <a:ext cx="2913062" cy="304800"/>
          </a:xfrm>
          <a:prstGeom prst="rect">
            <a:avLst/>
          </a:prstGeom>
          <a:noFill/>
          <a:ln w="9525">
            <a:noFill/>
            <a:miter lim="800000"/>
            <a:headEnd/>
            <a:tailEnd/>
          </a:ln>
          <a:effectLst/>
        </p:spPr>
        <p:txBody>
          <a:bodyPr wrap="none">
            <a:spAutoFit/>
          </a:bodyPr>
          <a:lstStyle/>
          <a:p>
            <a:pPr algn="ctr"/>
            <a:r>
              <a:rPr lang="it-IT" sz="1400">
                <a:solidFill>
                  <a:srgbClr val="000000"/>
                </a:solidFill>
                <a:latin typeface="Tahoma" pitchFamily="34" charset="0"/>
              </a:rPr>
              <a:t>MA POSSONO CRESCERE DA SOLE</a:t>
            </a:r>
          </a:p>
        </p:txBody>
      </p:sp>
      <p:sp>
        <p:nvSpPr>
          <p:cNvPr id="321547" name="Text Box 11"/>
          <p:cNvSpPr txBox="1">
            <a:spLocks noChangeArrowheads="1"/>
          </p:cNvSpPr>
          <p:nvPr/>
        </p:nvSpPr>
        <p:spPr bwMode="auto">
          <a:xfrm>
            <a:off x="1397000" y="3808413"/>
            <a:ext cx="15144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ERBE CATTIVE</a:t>
            </a:r>
          </a:p>
        </p:txBody>
      </p:sp>
      <p:sp>
        <p:nvSpPr>
          <p:cNvPr id="321548" name="Text Box 12"/>
          <p:cNvSpPr txBox="1">
            <a:spLocks noChangeArrowheads="1"/>
          </p:cNvSpPr>
          <p:nvPr/>
        </p:nvSpPr>
        <p:spPr bwMode="auto">
          <a:xfrm>
            <a:off x="1641475" y="4360863"/>
            <a:ext cx="10223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ORTICHE</a:t>
            </a:r>
          </a:p>
        </p:txBody>
      </p:sp>
      <p:sp>
        <p:nvSpPr>
          <p:cNvPr id="321549" name="Text Box 13"/>
          <p:cNvSpPr txBox="1">
            <a:spLocks noChangeArrowheads="1"/>
          </p:cNvSpPr>
          <p:nvPr/>
        </p:nvSpPr>
        <p:spPr bwMode="auto">
          <a:xfrm>
            <a:off x="1454150" y="4937125"/>
            <a:ext cx="1401763"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“BOSCAGLIA”</a:t>
            </a:r>
          </a:p>
        </p:txBody>
      </p:sp>
      <p:sp>
        <p:nvSpPr>
          <p:cNvPr id="321550" name="Text Box 14"/>
          <p:cNvSpPr txBox="1">
            <a:spLocks noChangeArrowheads="1"/>
          </p:cNvSpPr>
          <p:nvPr/>
        </p:nvSpPr>
        <p:spPr bwMode="auto">
          <a:xfrm>
            <a:off x="2849563" y="4989513"/>
            <a:ext cx="974725" cy="274637"/>
          </a:xfrm>
          <a:prstGeom prst="rect">
            <a:avLst/>
          </a:prstGeom>
          <a:noFill/>
          <a:ln w="9525">
            <a:noFill/>
            <a:miter lim="800000"/>
            <a:headEnd/>
            <a:tailEnd/>
          </a:ln>
          <a:effectLst/>
        </p:spPr>
        <p:txBody>
          <a:bodyPr wrap="none">
            <a:spAutoFit/>
          </a:bodyPr>
          <a:lstStyle/>
          <a:p>
            <a:pPr algn="ctr"/>
            <a:r>
              <a:rPr lang="it-IT" sz="1200">
                <a:solidFill>
                  <a:srgbClr val="000000"/>
                </a:solidFill>
                <a:latin typeface="Tahoma" pitchFamily="34" charset="0"/>
              </a:rPr>
              <a:t>(FAMIGLIA)</a:t>
            </a:r>
          </a:p>
        </p:txBody>
      </p:sp>
      <p:sp>
        <p:nvSpPr>
          <p:cNvPr id="321551" name="Text Box 15"/>
          <p:cNvSpPr txBox="1">
            <a:spLocks noChangeArrowheads="1"/>
          </p:cNvSpPr>
          <p:nvPr/>
        </p:nvSpPr>
        <p:spPr bwMode="auto">
          <a:xfrm>
            <a:off x="6073775" y="1503363"/>
            <a:ext cx="6762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OSSA</a:t>
            </a:r>
          </a:p>
        </p:txBody>
      </p:sp>
      <p:sp>
        <p:nvSpPr>
          <p:cNvPr id="321552" name="Text Box 16"/>
          <p:cNvSpPr txBox="1">
            <a:spLocks noChangeArrowheads="1"/>
          </p:cNvSpPr>
          <p:nvPr/>
        </p:nvSpPr>
        <p:spPr bwMode="auto">
          <a:xfrm>
            <a:off x="5889625" y="2055813"/>
            <a:ext cx="10477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MIDOLLO</a:t>
            </a:r>
          </a:p>
        </p:txBody>
      </p:sp>
      <p:sp>
        <p:nvSpPr>
          <p:cNvPr id="321553" name="Text Box 17"/>
          <p:cNvSpPr txBox="1">
            <a:spLocks noChangeArrowheads="1"/>
          </p:cNvSpPr>
          <p:nvPr/>
        </p:nvSpPr>
        <p:spPr bwMode="auto">
          <a:xfrm>
            <a:off x="5922963" y="2632075"/>
            <a:ext cx="995362" cy="508000"/>
          </a:xfrm>
          <a:prstGeom prst="rect">
            <a:avLst/>
          </a:prstGeom>
          <a:noFill/>
          <a:ln w="9525">
            <a:noFill/>
            <a:miter lim="800000"/>
            <a:headEnd/>
            <a:tailEnd/>
          </a:ln>
          <a:effectLst/>
        </p:spPr>
        <p:txBody>
          <a:bodyPr wrap="none">
            <a:spAutoFit/>
          </a:bodyPr>
          <a:lstStyle/>
          <a:p>
            <a:pPr algn="ctr">
              <a:lnSpc>
                <a:spcPct val="85000"/>
              </a:lnSpc>
            </a:pPr>
            <a:r>
              <a:rPr lang="it-IT" sz="1600">
                <a:solidFill>
                  <a:srgbClr val="000000"/>
                </a:solidFill>
                <a:latin typeface="Tahoma" pitchFamily="34" charset="0"/>
              </a:rPr>
              <a:t>GLOBULI</a:t>
            </a:r>
          </a:p>
          <a:p>
            <a:pPr algn="ctr">
              <a:lnSpc>
                <a:spcPct val="85000"/>
              </a:lnSpc>
            </a:pPr>
            <a:r>
              <a:rPr lang="it-IT" sz="1600">
                <a:solidFill>
                  <a:srgbClr val="000000"/>
                </a:solidFill>
                <a:latin typeface="Tahoma" pitchFamily="34" charset="0"/>
              </a:rPr>
              <a:t>ROSSI</a:t>
            </a:r>
          </a:p>
        </p:txBody>
      </p:sp>
      <p:sp>
        <p:nvSpPr>
          <p:cNvPr id="321554" name="Text Box 18"/>
          <p:cNvSpPr txBox="1">
            <a:spLocks noChangeArrowheads="1"/>
          </p:cNvSpPr>
          <p:nvPr/>
        </p:nvSpPr>
        <p:spPr bwMode="auto">
          <a:xfrm>
            <a:off x="4570413" y="2632075"/>
            <a:ext cx="1336675"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PIASTRINE</a:t>
            </a:r>
          </a:p>
        </p:txBody>
      </p:sp>
      <p:sp>
        <p:nvSpPr>
          <p:cNvPr id="321555" name="Text Box 19"/>
          <p:cNvSpPr txBox="1">
            <a:spLocks noChangeArrowheads="1"/>
          </p:cNvSpPr>
          <p:nvPr/>
        </p:nvSpPr>
        <p:spPr bwMode="auto">
          <a:xfrm>
            <a:off x="7127875" y="2632075"/>
            <a:ext cx="995363" cy="508000"/>
          </a:xfrm>
          <a:prstGeom prst="rect">
            <a:avLst/>
          </a:prstGeom>
          <a:noFill/>
          <a:ln w="9525">
            <a:noFill/>
            <a:miter lim="800000"/>
            <a:headEnd/>
            <a:tailEnd/>
          </a:ln>
          <a:effectLst/>
        </p:spPr>
        <p:txBody>
          <a:bodyPr wrap="none">
            <a:spAutoFit/>
          </a:bodyPr>
          <a:lstStyle/>
          <a:p>
            <a:pPr algn="ctr">
              <a:lnSpc>
                <a:spcPct val="85000"/>
              </a:lnSpc>
            </a:pPr>
            <a:r>
              <a:rPr lang="it-IT" sz="1600">
                <a:solidFill>
                  <a:srgbClr val="000000"/>
                </a:solidFill>
                <a:latin typeface="Tahoma" pitchFamily="34" charset="0"/>
              </a:rPr>
              <a:t>GLOBULI</a:t>
            </a:r>
          </a:p>
          <a:p>
            <a:pPr algn="ctr">
              <a:lnSpc>
                <a:spcPct val="85000"/>
              </a:lnSpc>
            </a:pPr>
            <a:r>
              <a:rPr lang="it-IT" sz="1600">
                <a:solidFill>
                  <a:srgbClr val="000000"/>
                </a:solidFill>
                <a:latin typeface="Tahoma" pitchFamily="34" charset="0"/>
              </a:rPr>
              <a:t>BIANCHI</a:t>
            </a:r>
          </a:p>
        </p:txBody>
      </p:sp>
      <p:sp>
        <p:nvSpPr>
          <p:cNvPr id="321556" name="Text Box 20"/>
          <p:cNvSpPr txBox="1">
            <a:spLocks noChangeArrowheads="1"/>
          </p:cNvSpPr>
          <p:nvPr/>
        </p:nvSpPr>
        <p:spPr bwMode="auto">
          <a:xfrm>
            <a:off x="4954588" y="3306763"/>
            <a:ext cx="2927350" cy="304800"/>
          </a:xfrm>
          <a:prstGeom prst="rect">
            <a:avLst/>
          </a:prstGeom>
          <a:noFill/>
          <a:ln w="9525">
            <a:noFill/>
            <a:miter lim="800000"/>
            <a:headEnd/>
            <a:tailEnd/>
          </a:ln>
          <a:effectLst/>
        </p:spPr>
        <p:txBody>
          <a:bodyPr wrap="none">
            <a:spAutoFit/>
          </a:bodyPr>
          <a:lstStyle/>
          <a:p>
            <a:pPr algn="ctr"/>
            <a:r>
              <a:rPr lang="it-IT" sz="1400">
                <a:solidFill>
                  <a:srgbClr val="000000"/>
                </a:solidFill>
                <a:latin typeface="Tahoma" pitchFamily="34" charset="0"/>
              </a:rPr>
              <a:t>MA POSSONO FORMARSI DA SOLE</a:t>
            </a:r>
          </a:p>
        </p:txBody>
      </p:sp>
      <p:sp>
        <p:nvSpPr>
          <p:cNvPr id="321557" name="Text Box 21"/>
          <p:cNvSpPr txBox="1">
            <a:spLocks noChangeArrowheads="1"/>
          </p:cNvSpPr>
          <p:nvPr/>
        </p:nvSpPr>
        <p:spPr bwMode="auto">
          <a:xfrm>
            <a:off x="5500688" y="3808413"/>
            <a:ext cx="1830387"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CELLULE CATTIVE</a:t>
            </a:r>
          </a:p>
        </p:txBody>
      </p:sp>
      <p:sp>
        <p:nvSpPr>
          <p:cNvPr id="321558" name="Text Box 22"/>
          <p:cNvSpPr txBox="1">
            <a:spLocks noChangeArrowheads="1"/>
          </p:cNvSpPr>
          <p:nvPr/>
        </p:nvSpPr>
        <p:spPr bwMode="auto">
          <a:xfrm>
            <a:off x="5997575" y="4360863"/>
            <a:ext cx="83502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BLASTI</a:t>
            </a:r>
          </a:p>
        </p:txBody>
      </p:sp>
      <p:sp>
        <p:nvSpPr>
          <p:cNvPr id="321559" name="Text Box 23"/>
          <p:cNvSpPr txBox="1">
            <a:spLocks noChangeArrowheads="1"/>
          </p:cNvSpPr>
          <p:nvPr/>
        </p:nvSpPr>
        <p:spPr bwMode="auto">
          <a:xfrm>
            <a:off x="5880100" y="4937125"/>
            <a:ext cx="10731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“ANEMIA”</a:t>
            </a:r>
          </a:p>
        </p:txBody>
      </p:sp>
      <p:sp>
        <p:nvSpPr>
          <p:cNvPr id="321560" name="Text Box 24"/>
          <p:cNvSpPr txBox="1">
            <a:spLocks noChangeArrowheads="1"/>
          </p:cNvSpPr>
          <p:nvPr/>
        </p:nvSpPr>
        <p:spPr bwMode="auto">
          <a:xfrm>
            <a:off x="6881813" y="4989513"/>
            <a:ext cx="974725" cy="274637"/>
          </a:xfrm>
          <a:prstGeom prst="rect">
            <a:avLst/>
          </a:prstGeom>
          <a:noFill/>
          <a:ln w="9525">
            <a:noFill/>
            <a:miter lim="800000"/>
            <a:headEnd/>
            <a:tailEnd/>
          </a:ln>
          <a:effectLst/>
        </p:spPr>
        <p:txBody>
          <a:bodyPr wrap="none">
            <a:spAutoFit/>
          </a:bodyPr>
          <a:lstStyle/>
          <a:p>
            <a:pPr algn="ctr"/>
            <a:r>
              <a:rPr lang="it-IT" sz="1200">
                <a:solidFill>
                  <a:srgbClr val="000000"/>
                </a:solidFill>
                <a:latin typeface="Tahoma" pitchFamily="34" charset="0"/>
              </a:rPr>
              <a:t>(FAMIGLIA)</a:t>
            </a:r>
          </a:p>
        </p:txBody>
      </p:sp>
      <p:cxnSp>
        <p:nvCxnSpPr>
          <p:cNvPr id="321561" name="AutoShape 25"/>
          <p:cNvCxnSpPr>
            <a:cxnSpLocks noChangeShapeType="1"/>
            <a:stCxn id="321541" idx="2"/>
            <a:endCxn id="321542" idx="0"/>
          </p:cNvCxnSpPr>
          <p:nvPr/>
        </p:nvCxnSpPr>
        <p:spPr bwMode="auto">
          <a:xfrm>
            <a:off x="2152650" y="1839913"/>
            <a:ext cx="1588" cy="215900"/>
          </a:xfrm>
          <a:prstGeom prst="straightConnector1">
            <a:avLst/>
          </a:prstGeom>
          <a:noFill/>
          <a:ln w="9525">
            <a:solidFill>
              <a:srgbClr val="000000"/>
            </a:solidFill>
            <a:round/>
            <a:headEnd/>
            <a:tailEnd type="triangle" w="med" len="med"/>
          </a:ln>
          <a:effectLst/>
        </p:spPr>
      </p:cxnSp>
      <p:cxnSp>
        <p:nvCxnSpPr>
          <p:cNvPr id="321562" name="AutoShape 26"/>
          <p:cNvCxnSpPr>
            <a:cxnSpLocks noChangeShapeType="1"/>
            <a:stCxn id="321542" idx="2"/>
            <a:endCxn id="321543" idx="0"/>
          </p:cNvCxnSpPr>
          <p:nvPr/>
        </p:nvCxnSpPr>
        <p:spPr bwMode="auto">
          <a:xfrm>
            <a:off x="2154238" y="2392363"/>
            <a:ext cx="0" cy="239712"/>
          </a:xfrm>
          <a:prstGeom prst="straightConnector1">
            <a:avLst/>
          </a:prstGeom>
          <a:noFill/>
          <a:ln w="9525">
            <a:solidFill>
              <a:srgbClr val="000000"/>
            </a:solidFill>
            <a:round/>
            <a:headEnd/>
            <a:tailEnd type="triangle" w="med" len="med"/>
          </a:ln>
          <a:effectLst/>
        </p:spPr>
      </p:cxnSp>
      <p:cxnSp>
        <p:nvCxnSpPr>
          <p:cNvPr id="321563" name="AutoShape 27"/>
          <p:cNvCxnSpPr>
            <a:cxnSpLocks noChangeShapeType="1"/>
            <a:stCxn id="321542" idx="2"/>
            <a:endCxn id="321544" idx="0"/>
          </p:cNvCxnSpPr>
          <p:nvPr/>
        </p:nvCxnSpPr>
        <p:spPr bwMode="auto">
          <a:xfrm flipH="1">
            <a:off x="1150938" y="2392363"/>
            <a:ext cx="1003300" cy="239712"/>
          </a:xfrm>
          <a:prstGeom prst="straightConnector1">
            <a:avLst/>
          </a:prstGeom>
          <a:noFill/>
          <a:ln w="9525">
            <a:solidFill>
              <a:srgbClr val="000000"/>
            </a:solidFill>
            <a:round/>
            <a:headEnd/>
            <a:tailEnd type="triangle" w="med" len="med"/>
          </a:ln>
          <a:effectLst/>
        </p:spPr>
      </p:cxnSp>
      <p:cxnSp>
        <p:nvCxnSpPr>
          <p:cNvPr id="321564" name="AutoShape 28"/>
          <p:cNvCxnSpPr>
            <a:cxnSpLocks noChangeShapeType="1"/>
            <a:stCxn id="321542" idx="2"/>
            <a:endCxn id="321545" idx="0"/>
          </p:cNvCxnSpPr>
          <p:nvPr/>
        </p:nvCxnSpPr>
        <p:spPr bwMode="auto">
          <a:xfrm>
            <a:off x="2154238" y="2392363"/>
            <a:ext cx="1103312" cy="239712"/>
          </a:xfrm>
          <a:prstGeom prst="straightConnector1">
            <a:avLst/>
          </a:prstGeom>
          <a:noFill/>
          <a:ln w="9525">
            <a:solidFill>
              <a:srgbClr val="000000"/>
            </a:solidFill>
            <a:round/>
            <a:headEnd/>
            <a:tailEnd type="triangle" w="med" len="med"/>
          </a:ln>
          <a:effectLst/>
        </p:spPr>
      </p:cxnSp>
      <p:cxnSp>
        <p:nvCxnSpPr>
          <p:cNvPr id="321565" name="AutoShape 29"/>
          <p:cNvCxnSpPr>
            <a:cxnSpLocks noChangeShapeType="1"/>
            <a:stCxn id="321547" idx="2"/>
            <a:endCxn id="321548" idx="0"/>
          </p:cNvCxnSpPr>
          <p:nvPr/>
        </p:nvCxnSpPr>
        <p:spPr bwMode="auto">
          <a:xfrm flipH="1">
            <a:off x="2152650" y="4144963"/>
            <a:ext cx="1588" cy="215900"/>
          </a:xfrm>
          <a:prstGeom prst="straightConnector1">
            <a:avLst/>
          </a:prstGeom>
          <a:noFill/>
          <a:ln w="9525">
            <a:solidFill>
              <a:srgbClr val="000000"/>
            </a:solidFill>
            <a:round/>
            <a:headEnd/>
            <a:tailEnd type="triangle" w="med" len="med"/>
          </a:ln>
          <a:effectLst/>
        </p:spPr>
      </p:cxnSp>
      <p:cxnSp>
        <p:nvCxnSpPr>
          <p:cNvPr id="321566" name="AutoShape 30"/>
          <p:cNvCxnSpPr>
            <a:cxnSpLocks noChangeShapeType="1"/>
            <a:stCxn id="321548" idx="2"/>
            <a:endCxn id="321549" idx="0"/>
          </p:cNvCxnSpPr>
          <p:nvPr/>
        </p:nvCxnSpPr>
        <p:spPr bwMode="auto">
          <a:xfrm>
            <a:off x="2152650" y="4697413"/>
            <a:ext cx="3175" cy="239712"/>
          </a:xfrm>
          <a:prstGeom prst="straightConnector1">
            <a:avLst/>
          </a:prstGeom>
          <a:noFill/>
          <a:ln w="9525">
            <a:solidFill>
              <a:srgbClr val="000000"/>
            </a:solidFill>
            <a:round/>
            <a:headEnd/>
            <a:tailEnd type="triangle" w="med" len="med"/>
          </a:ln>
          <a:effectLst/>
        </p:spPr>
      </p:cxnSp>
      <p:cxnSp>
        <p:nvCxnSpPr>
          <p:cNvPr id="321567" name="AutoShape 31"/>
          <p:cNvCxnSpPr>
            <a:cxnSpLocks noChangeShapeType="1"/>
            <a:stCxn id="321551" idx="2"/>
            <a:endCxn id="321552" idx="0"/>
          </p:cNvCxnSpPr>
          <p:nvPr/>
        </p:nvCxnSpPr>
        <p:spPr bwMode="auto">
          <a:xfrm>
            <a:off x="6411913" y="1839913"/>
            <a:ext cx="1587" cy="215900"/>
          </a:xfrm>
          <a:prstGeom prst="straightConnector1">
            <a:avLst/>
          </a:prstGeom>
          <a:noFill/>
          <a:ln w="9525">
            <a:solidFill>
              <a:srgbClr val="000000"/>
            </a:solidFill>
            <a:round/>
            <a:headEnd/>
            <a:tailEnd type="triangle" w="med" len="med"/>
          </a:ln>
          <a:effectLst/>
        </p:spPr>
      </p:cxnSp>
      <p:cxnSp>
        <p:nvCxnSpPr>
          <p:cNvPr id="321568" name="AutoShape 32"/>
          <p:cNvCxnSpPr>
            <a:cxnSpLocks noChangeShapeType="1"/>
            <a:stCxn id="321552" idx="2"/>
            <a:endCxn id="321553" idx="0"/>
          </p:cNvCxnSpPr>
          <p:nvPr/>
        </p:nvCxnSpPr>
        <p:spPr bwMode="auto">
          <a:xfrm>
            <a:off x="6413500" y="2392363"/>
            <a:ext cx="7938" cy="239712"/>
          </a:xfrm>
          <a:prstGeom prst="straightConnector1">
            <a:avLst/>
          </a:prstGeom>
          <a:noFill/>
          <a:ln w="9525">
            <a:solidFill>
              <a:srgbClr val="000000"/>
            </a:solidFill>
            <a:round/>
            <a:headEnd/>
            <a:tailEnd type="triangle" w="med" len="med"/>
          </a:ln>
          <a:effectLst/>
        </p:spPr>
      </p:cxnSp>
      <p:cxnSp>
        <p:nvCxnSpPr>
          <p:cNvPr id="321569" name="AutoShape 33"/>
          <p:cNvCxnSpPr>
            <a:cxnSpLocks noChangeShapeType="1"/>
            <a:stCxn id="321552" idx="2"/>
            <a:endCxn id="321554" idx="0"/>
          </p:cNvCxnSpPr>
          <p:nvPr/>
        </p:nvCxnSpPr>
        <p:spPr bwMode="auto">
          <a:xfrm flipH="1">
            <a:off x="5238750" y="2392363"/>
            <a:ext cx="1174750" cy="239712"/>
          </a:xfrm>
          <a:prstGeom prst="straightConnector1">
            <a:avLst/>
          </a:prstGeom>
          <a:noFill/>
          <a:ln w="9525">
            <a:solidFill>
              <a:srgbClr val="000000"/>
            </a:solidFill>
            <a:round/>
            <a:headEnd/>
            <a:tailEnd type="triangle" w="med" len="med"/>
          </a:ln>
          <a:effectLst/>
        </p:spPr>
      </p:cxnSp>
      <p:cxnSp>
        <p:nvCxnSpPr>
          <p:cNvPr id="321570" name="AutoShape 34"/>
          <p:cNvCxnSpPr>
            <a:cxnSpLocks noChangeShapeType="1"/>
            <a:stCxn id="321552" idx="2"/>
            <a:endCxn id="321555" idx="0"/>
          </p:cNvCxnSpPr>
          <p:nvPr/>
        </p:nvCxnSpPr>
        <p:spPr bwMode="auto">
          <a:xfrm>
            <a:off x="6413500" y="2392363"/>
            <a:ext cx="1212850" cy="239712"/>
          </a:xfrm>
          <a:prstGeom prst="straightConnector1">
            <a:avLst/>
          </a:prstGeom>
          <a:noFill/>
          <a:ln w="9525">
            <a:solidFill>
              <a:srgbClr val="000000"/>
            </a:solidFill>
            <a:round/>
            <a:headEnd/>
            <a:tailEnd type="triangle" w="med" len="med"/>
          </a:ln>
          <a:effectLst/>
        </p:spPr>
      </p:cxnSp>
      <p:cxnSp>
        <p:nvCxnSpPr>
          <p:cNvPr id="321571" name="AutoShape 35"/>
          <p:cNvCxnSpPr>
            <a:cxnSpLocks noChangeShapeType="1"/>
            <a:stCxn id="321557" idx="2"/>
            <a:endCxn id="321558" idx="0"/>
          </p:cNvCxnSpPr>
          <p:nvPr/>
        </p:nvCxnSpPr>
        <p:spPr bwMode="auto">
          <a:xfrm flipH="1">
            <a:off x="6415088" y="4144963"/>
            <a:ext cx="1587" cy="215900"/>
          </a:xfrm>
          <a:prstGeom prst="straightConnector1">
            <a:avLst/>
          </a:prstGeom>
          <a:noFill/>
          <a:ln w="9525">
            <a:solidFill>
              <a:srgbClr val="000000"/>
            </a:solidFill>
            <a:round/>
            <a:headEnd/>
            <a:tailEnd type="triangle" w="med" len="med"/>
          </a:ln>
          <a:effectLst/>
        </p:spPr>
      </p:cxnSp>
      <p:cxnSp>
        <p:nvCxnSpPr>
          <p:cNvPr id="321572" name="AutoShape 36"/>
          <p:cNvCxnSpPr>
            <a:cxnSpLocks noChangeShapeType="1"/>
            <a:stCxn id="321558" idx="2"/>
            <a:endCxn id="321559" idx="0"/>
          </p:cNvCxnSpPr>
          <p:nvPr/>
        </p:nvCxnSpPr>
        <p:spPr bwMode="auto">
          <a:xfrm>
            <a:off x="6415088" y="4697413"/>
            <a:ext cx="1587" cy="239712"/>
          </a:xfrm>
          <a:prstGeom prst="straightConnector1">
            <a:avLst/>
          </a:prstGeom>
          <a:noFill/>
          <a:ln w="9525">
            <a:solidFill>
              <a:srgbClr val="000000"/>
            </a:solidFill>
            <a:round/>
            <a:headEnd/>
            <a:tailEnd type="triangl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foto7"/>
          <p:cNvPicPr>
            <a:picLocks noChangeAspect="1" noChangeArrowheads="1"/>
          </p:cNvPicPr>
          <p:nvPr/>
        </p:nvPicPr>
        <p:blipFill>
          <a:blip r:embed="rId2" cstate="print"/>
          <a:srcRect/>
          <a:stretch>
            <a:fillRect/>
          </a:stretch>
        </p:blipFill>
        <p:spPr bwMode="auto">
          <a:xfrm>
            <a:off x="263525" y="552450"/>
            <a:ext cx="8615363" cy="57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foto8"/>
          <p:cNvPicPr>
            <a:picLocks noChangeAspect="1" noChangeArrowheads="1"/>
          </p:cNvPicPr>
          <p:nvPr/>
        </p:nvPicPr>
        <p:blipFill>
          <a:blip r:embed="rId2" cstate="print"/>
          <a:srcRect/>
          <a:stretch>
            <a:fillRect/>
          </a:stretch>
        </p:blipFill>
        <p:spPr bwMode="auto">
          <a:xfrm>
            <a:off x="265113" y="530225"/>
            <a:ext cx="8612187" cy="57975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PHOTO-2023-09-20-21-23-48.jpg"/>
          <p:cNvPicPr>
            <a:picLocks noChangeAspect="1"/>
          </p:cNvPicPr>
          <p:nvPr/>
        </p:nvPicPr>
        <p:blipFill>
          <a:blip r:embed="rId2"/>
          <a:stretch>
            <a:fillRect/>
          </a:stretch>
        </p:blipFill>
        <p:spPr>
          <a:xfrm>
            <a:off x="1411358" y="440662"/>
            <a:ext cx="6299569" cy="5710442"/>
          </a:xfrm>
          <a:prstGeom prst="rect">
            <a:avLst/>
          </a:prstGeom>
        </p:spPr>
      </p:pic>
      <p:sp>
        <p:nvSpPr>
          <p:cNvPr id="5" name="CasellaDiTesto 4"/>
          <p:cNvSpPr txBox="1"/>
          <p:nvPr/>
        </p:nvSpPr>
        <p:spPr>
          <a:xfrm>
            <a:off x="5211128" y="6161043"/>
            <a:ext cx="3265638" cy="369332"/>
          </a:xfrm>
          <a:prstGeom prst="rect">
            <a:avLst/>
          </a:prstGeom>
          <a:noFill/>
        </p:spPr>
        <p:txBody>
          <a:bodyPr wrap="none" rtlCol="0">
            <a:spAutoFit/>
          </a:bodyPr>
          <a:lstStyle/>
          <a:p>
            <a:r>
              <a:rPr lang="it-IT" b="1" dirty="0" smtClean="0">
                <a:latin typeface="Georgia" pitchFamily="18" charset="0"/>
              </a:rPr>
              <a:t>da Paola </a:t>
            </a:r>
            <a:r>
              <a:rPr lang="it-IT" b="1" dirty="0" err="1" smtClean="0">
                <a:latin typeface="Georgia" pitchFamily="18" charset="0"/>
              </a:rPr>
              <a:t>Stefanoni</a:t>
            </a:r>
            <a:r>
              <a:rPr lang="it-IT" b="1" dirty="0" smtClean="0">
                <a:latin typeface="Georgia" pitchFamily="18" charset="0"/>
              </a:rPr>
              <a:t> (2023)</a:t>
            </a:r>
            <a:endParaRPr lang="it-IT" b="1" dirty="0">
              <a:latin typeface="Georgia" pitchFamily="18" charset="0"/>
            </a:endParaRPr>
          </a:p>
        </p:txBody>
      </p:sp>
    </p:spTree>
    <p:extLst>
      <p:ext uri="{BB962C8B-B14F-4D97-AF65-F5344CB8AC3E}">
        <p14:creationId xmlns:p14="http://schemas.microsoft.com/office/powerpoint/2010/main" xmlns="" val="420498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foto11"/>
          <p:cNvPicPr>
            <a:picLocks noChangeAspect="1" noChangeArrowheads="1"/>
          </p:cNvPicPr>
          <p:nvPr/>
        </p:nvPicPr>
        <p:blipFill>
          <a:blip r:embed="rId2" cstate="print"/>
          <a:srcRect/>
          <a:stretch>
            <a:fillRect/>
          </a:stretch>
        </p:blipFill>
        <p:spPr bwMode="auto">
          <a:xfrm>
            <a:off x="252413" y="552450"/>
            <a:ext cx="8637587" cy="575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foto12"/>
          <p:cNvPicPr>
            <a:picLocks noChangeAspect="1" noChangeArrowheads="1"/>
          </p:cNvPicPr>
          <p:nvPr/>
        </p:nvPicPr>
        <p:blipFill>
          <a:blip r:embed="rId2" cstate="print"/>
          <a:srcRect/>
          <a:stretch>
            <a:fillRect/>
          </a:stretch>
        </p:blipFill>
        <p:spPr bwMode="auto">
          <a:xfrm>
            <a:off x="265113" y="561975"/>
            <a:ext cx="8615362" cy="57340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foto15"/>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foto17"/>
          <p:cNvPicPr>
            <a:picLocks noChangeAspect="1" noChangeArrowheads="1"/>
          </p:cNvPicPr>
          <p:nvPr/>
        </p:nvPicPr>
        <p:blipFill>
          <a:blip r:embed="rId2" cstate="print"/>
          <a:srcRect/>
          <a:stretch>
            <a:fillRect/>
          </a:stretch>
        </p:blipFill>
        <p:spPr bwMode="auto">
          <a:xfrm>
            <a:off x="265113" y="561975"/>
            <a:ext cx="8615362" cy="57340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1035050" y="1022556"/>
            <a:ext cx="2247900" cy="336550"/>
          </a:xfrm>
          <a:prstGeom prst="rect">
            <a:avLst/>
          </a:prstGeom>
          <a:noFill/>
          <a:ln w="9525">
            <a:noFill/>
            <a:miter lim="800000"/>
            <a:headEnd/>
            <a:tailEnd/>
          </a:ln>
          <a:effectLst/>
        </p:spPr>
        <p:txBody>
          <a:bodyPr wrap="none">
            <a:spAutoFit/>
          </a:bodyPr>
          <a:lstStyle/>
          <a:p>
            <a:pPr algn="ctr"/>
            <a:r>
              <a:rPr lang="it-IT" sz="1600" b="1">
                <a:solidFill>
                  <a:srgbClr val="FFFF00"/>
                </a:solidFill>
                <a:latin typeface="Tahoma" pitchFamily="34" charset="0"/>
              </a:rPr>
              <a:t>GIARDINO FIORITO</a:t>
            </a:r>
          </a:p>
        </p:txBody>
      </p:sp>
      <p:sp>
        <p:nvSpPr>
          <p:cNvPr id="337923" name="Text Box 3"/>
          <p:cNvSpPr txBox="1">
            <a:spLocks noChangeArrowheads="1"/>
          </p:cNvSpPr>
          <p:nvPr/>
        </p:nvSpPr>
        <p:spPr bwMode="auto">
          <a:xfrm>
            <a:off x="5534025" y="1022556"/>
            <a:ext cx="1760538" cy="336550"/>
          </a:xfrm>
          <a:prstGeom prst="rect">
            <a:avLst/>
          </a:prstGeom>
          <a:noFill/>
          <a:ln w="9525">
            <a:noFill/>
            <a:miter lim="800000"/>
            <a:headEnd/>
            <a:tailEnd/>
          </a:ln>
          <a:effectLst/>
        </p:spPr>
        <p:txBody>
          <a:bodyPr wrap="none">
            <a:spAutoFit/>
          </a:bodyPr>
          <a:lstStyle/>
          <a:p>
            <a:pPr algn="ctr"/>
            <a:r>
              <a:rPr lang="it-IT" sz="1600" b="1">
                <a:solidFill>
                  <a:srgbClr val="FFFF00"/>
                </a:solidFill>
                <a:latin typeface="Tahoma" pitchFamily="34" charset="0"/>
              </a:rPr>
              <a:t>CORPO UMANO</a:t>
            </a:r>
          </a:p>
        </p:txBody>
      </p:sp>
      <p:sp>
        <p:nvSpPr>
          <p:cNvPr id="337924" name="Text Box 4"/>
          <p:cNvSpPr txBox="1">
            <a:spLocks noChangeArrowheads="1"/>
          </p:cNvSpPr>
          <p:nvPr/>
        </p:nvSpPr>
        <p:spPr bwMode="auto">
          <a:xfrm>
            <a:off x="1584325" y="1622631"/>
            <a:ext cx="11366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GIARDINO</a:t>
            </a:r>
          </a:p>
        </p:txBody>
      </p:sp>
      <p:sp>
        <p:nvSpPr>
          <p:cNvPr id="337925" name="Text Box 5"/>
          <p:cNvSpPr txBox="1">
            <a:spLocks noChangeArrowheads="1"/>
          </p:cNvSpPr>
          <p:nvPr/>
        </p:nvSpPr>
        <p:spPr bwMode="auto">
          <a:xfrm>
            <a:off x="1758950" y="2175081"/>
            <a:ext cx="7905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TERRA</a:t>
            </a:r>
          </a:p>
        </p:txBody>
      </p:sp>
      <p:sp>
        <p:nvSpPr>
          <p:cNvPr id="337926" name="Text Box 6"/>
          <p:cNvSpPr txBox="1">
            <a:spLocks noChangeArrowheads="1"/>
          </p:cNvSpPr>
          <p:nvPr/>
        </p:nvSpPr>
        <p:spPr bwMode="auto">
          <a:xfrm>
            <a:off x="1797050" y="2751343"/>
            <a:ext cx="712788"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FIORI</a:t>
            </a:r>
          </a:p>
        </p:txBody>
      </p:sp>
      <p:sp>
        <p:nvSpPr>
          <p:cNvPr id="337927" name="Text Box 7"/>
          <p:cNvSpPr txBox="1">
            <a:spLocks noChangeArrowheads="1"/>
          </p:cNvSpPr>
          <p:nvPr/>
        </p:nvSpPr>
        <p:spPr bwMode="auto">
          <a:xfrm>
            <a:off x="819150" y="2751343"/>
            <a:ext cx="665163"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ERBA</a:t>
            </a:r>
          </a:p>
        </p:txBody>
      </p:sp>
      <p:sp>
        <p:nvSpPr>
          <p:cNvPr id="337928" name="Text Box 8"/>
          <p:cNvSpPr txBox="1">
            <a:spLocks noChangeArrowheads="1"/>
          </p:cNvSpPr>
          <p:nvPr/>
        </p:nvSpPr>
        <p:spPr bwMode="auto">
          <a:xfrm>
            <a:off x="2825750" y="2751343"/>
            <a:ext cx="86360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PIANTE</a:t>
            </a:r>
          </a:p>
        </p:txBody>
      </p:sp>
      <p:sp>
        <p:nvSpPr>
          <p:cNvPr id="337929" name="Text Box 9"/>
          <p:cNvSpPr txBox="1">
            <a:spLocks noChangeArrowheads="1"/>
          </p:cNvSpPr>
          <p:nvPr/>
        </p:nvSpPr>
        <p:spPr bwMode="auto">
          <a:xfrm>
            <a:off x="696913" y="3426031"/>
            <a:ext cx="2913062" cy="304800"/>
          </a:xfrm>
          <a:prstGeom prst="rect">
            <a:avLst/>
          </a:prstGeom>
          <a:noFill/>
          <a:ln w="9525">
            <a:noFill/>
            <a:miter lim="800000"/>
            <a:headEnd/>
            <a:tailEnd/>
          </a:ln>
          <a:effectLst/>
        </p:spPr>
        <p:txBody>
          <a:bodyPr wrap="none">
            <a:spAutoFit/>
          </a:bodyPr>
          <a:lstStyle/>
          <a:p>
            <a:pPr algn="ctr"/>
            <a:r>
              <a:rPr lang="it-IT" sz="1400">
                <a:solidFill>
                  <a:schemeClr val="bg1"/>
                </a:solidFill>
                <a:latin typeface="Tahoma" pitchFamily="34" charset="0"/>
              </a:rPr>
              <a:t>MA POSSONO CRESCERE DA SOLE</a:t>
            </a:r>
          </a:p>
        </p:txBody>
      </p:sp>
      <p:sp>
        <p:nvSpPr>
          <p:cNvPr id="337930" name="Text Box 10"/>
          <p:cNvSpPr txBox="1">
            <a:spLocks noChangeArrowheads="1"/>
          </p:cNvSpPr>
          <p:nvPr/>
        </p:nvSpPr>
        <p:spPr bwMode="auto">
          <a:xfrm>
            <a:off x="1397000" y="3927681"/>
            <a:ext cx="15144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ERBE CATTIVE</a:t>
            </a:r>
          </a:p>
        </p:txBody>
      </p:sp>
      <p:sp>
        <p:nvSpPr>
          <p:cNvPr id="337931" name="Text Box 11"/>
          <p:cNvSpPr txBox="1">
            <a:spLocks noChangeArrowheads="1"/>
          </p:cNvSpPr>
          <p:nvPr/>
        </p:nvSpPr>
        <p:spPr bwMode="auto">
          <a:xfrm>
            <a:off x="1641475" y="4480131"/>
            <a:ext cx="10223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ORTICHE</a:t>
            </a:r>
          </a:p>
        </p:txBody>
      </p:sp>
      <p:sp>
        <p:nvSpPr>
          <p:cNvPr id="337932" name="Text Box 12"/>
          <p:cNvSpPr txBox="1">
            <a:spLocks noChangeArrowheads="1"/>
          </p:cNvSpPr>
          <p:nvPr/>
        </p:nvSpPr>
        <p:spPr bwMode="auto">
          <a:xfrm>
            <a:off x="1454150" y="5056393"/>
            <a:ext cx="1401763"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“BOSCAGLIA”</a:t>
            </a:r>
          </a:p>
        </p:txBody>
      </p:sp>
      <p:sp>
        <p:nvSpPr>
          <p:cNvPr id="337933" name="Text Box 13"/>
          <p:cNvSpPr txBox="1">
            <a:spLocks noChangeArrowheads="1"/>
          </p:cNvSpPr>
          <p:nvPr/>
        </p:nvSpPr>
        <p:spPr bwMode="auto">
          <a:xfrm>
            <a:off x="2849563" y="5108781"/>
            <a:ext cx="974725" cy="274637"/>
          </a:xfrm>
          <a:prstGeom prst="rect">
            <a:avLst/>
          </a:prstGeom>
          <a:noFill/>
          <a:ln w="9525">
            <a:noFill/>
            <a:miter lim="800000"/>
            <a:headEnd/>
            <a:tailEnd/>
          </a:ln>
          <a:effectLst/>
        </p:spPr>
        <p:txBody>
          <a:bodyPr wrap="none">
            <a:spAutoFit/>
          </a:bodyPr>
          <a:lstStyle/>
          <a:p>
            <a:pPr algn="ctr"/>
            <a:r>
              <a:rPr lang="it-IT" sz="1200">
                <a:solidFill>
                  <a:schemeClr val="bg1"/>
                </a:solidFill>
                <a:latin typeface="Tahoma" pitchFamily="34" charset="0"/>
              </a:rPr>
              <a:t>(FAMIGLIA)</a:t>
            </a:r>
          </a:p>
        </p:txBody>
      </p:sp>
      <p:sp>
        <p:nvSpPr>
          <p:cNvPr id="337934" name="Text Box 14"/>
          <p:cNvSpPr txBox="1">
            <a:spLocks noChangeArrowheads="1"/>
          </p:cNvSpPr>
          <p:nvPr/>
        </p:nvSpPr>
        <p:spPr bwMode="auto">
          <a:xfrm>
            <a:off x="6073775" y="1622631"/>
            <a:ext cx="6762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OSSA</a:t>
            </a:r>
          </a:p>
        </p:txBody>
      </p:sp>
      <p:sp>
        <p:nvSpPr>
          <p:cNvPr id="337935" name="Text Box 15"/>
          <p:cNvSpPr txBox="1">
            <a:spLocks noChangeArrowheads="1"/>
          </p:cNvSpPr>
          <p:nvPr/>
        </p:nvSpPr>
        <p:spPr bwMode="auto">
          <a:xfrm>
            <a:off x="5889625" y="2175081"/>
            <a:ext cx="10477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MIDOLLO</a:t>
            </a:r>
          </a:p>
        </p:txBody>
      </p:sp>
      <p:sp>
        <p:nvSpPr>
          <p:cNvPr id="337936" name="Text Box 16"/>
          <p:cNvSpPr txBox="1">
            <a:spLocks noChangeArrowheads="1"/>
          </p:cNvSpPr>
          <p:nvPr/>
        </p:nvSpPr>
        <p:spPr bwMode="auto">
          <a:xfrm>
            <a:off x="5922963" y="2751343"/>
            <a:ext cx="995362" cy="508000"/>
          </a:xfrm>
          <a:prstGeom prst="rect">
            <a:avLst/>
          </a:prstGeom>
          <a:noFill/>
          <a:ln w="9525">
            <a:noFill/>
            <a:miter lim="800000"/>
            <a:headEnd/>
            <a:tailEnd/>
          </a:ln>
          <a:effectLst/>
        </p:spPr>
        <p:txBody>
          <a:bodyPr wrap="none">
            <a:spAutoFit/>
          </a:bodyPr>
          <a:lstStyle/>
          <a:p>
            <a:pPr algn="ctr">
              <a:lnSpc>
                <a:spcPct val="85000"/>
              </a:lnSpc>
            </a:pPr>
            <a:r>
              <a:rPr lang="it-IT" sz="1600">
                <a:solidFill>
                  <a:schemeClr val="bg1"/>
                </a:solidFill>
                <a:latin typeface="Tahoma" pitchFamily="34" charset="0"/>
              </a:rPr>
              <a:t>GLOBULI</a:t>
            </a:r>
          </a:p>
          <a:p>
            <a:pPr algn="ctr">
              <a:lnSpc>
                <a:spcPct val="85000"/>
              </a:lnSpc>
            </a:pPr>
            <a:r>
              <a:rPr lang="it-IT" sz="1600">
                <a:solidFill>
                  <a:schemeClr val="bg1"/>
                </a:solidFill>
                <a:latin typeface="Tahoma" pitchFamily="34" charset="0"/>
              </a:rPr>
              <a:t>ROSSI</a:t>
            </a:r>
          </a:p>
        </p:txBody>
      </p:sp>
      <p:sp>
        <p:nvSpPr>
          <p:cNvPr id="337937" name="Text Box 17"/>
          <p:cNvSpPr txBox="1">
            <a:spLocks noChangeArrowheads="1"/>
          </p:cNvSpPr>
          <p:nvPr/>
        </p:nvSpPr>
        <p:spPr bwMode="auto">
          <a:xfrm>
            <a:off x="4648200" y="2751343"/>
            <a:ext cx="1177925"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PIASTRINE</a:t>
            </a:r>
          </a:p>
        </p:txBody>
      </p:sp>
      <p:sp>
        <p:nvSpPr>
          <p:cNvPr id="337938" name="Text Box 18"/>
          <p:cNvSpPr txBox="1">
            <a:spLocks noChangeArrowheads="1"/>
          </p:cNvSpPr>
          <p:nvPr/>
        </p:nvSpPr>
        <p:spPr bwMode="auto">
          <a:xfrm>
            <a:off x="7127875" y="2751343"/>
            <a:ext cx="995363" cy="508000"/>
          </a:xfrm>
          <a:prstGeom prst="rect">
            <a:avLst/>
          </a:prstGeom>
          <a:noFill/>
          <a:ln w="9525">
            <a:noFill/>
            <a:miter lim="800000"/>
            <a:headEnd/>
            <a:tailEnd/>
          </a:ln>
          <a:effectLst/>
        </p:spPr>
        <p:txBody>
          <a:bodyPr wrap="none">
            <a:spAutoFit/>
          </a:bodyPr>
          <a:lstStyle/>
          <a:p>
            <a:pPr algn="ctr">
              <a:lnSpc>
                <a:spcPct val="85000"/>
              </a:lnSpc>
            </a:pPr>
            <a:r>
              <a:rPr lang="it-IT" sz="1600">
                <a:solidFill>
                  <a:schemeClr val="bg1"/>
                </a:solidFill>
                <a:latin typeface="Tahoma" pitchFamily="34" charset="0"/>
              </a:rPr>
              <a:t>GLOBULI</a:t>
            </a:r>
          </a:p>
          <a:p>
            <a:pPr algn="ctr">
              <a:lnSpc>
                <a:spcPct val="85000"/>
              </a:lnSpc>
            </a:pPr>
            <a:r>
              <a:rPr lang="it-IT" sz="1600">
                <a:solidFill>
                  <a:schemeClr val="bg1"/>
                </a:solidFill>
                <a:latin typeface="Tahoma" pitchFamily="34" charset="0"/>
              </a:rPr>
              <a:t>BIANCHI</a:t>
            </a:r>
          </a:p>
        </p:txBody>
      </p:sp>
      <p:sp>
        <p:nvSpPr>
          <p:cNvPr id="337939" name="Text Box 19"/>
          <p:cNvSpPr txBox="1">
            <a:spLocks noChangeArrowheads="1"/>
          </p:cNvSpPr>
          <p:nvPr/>
        </p:nvSpPr>
        <p:spPr bwMode="auto">
          <a:xfrm>
            <a:off x="4954588" y="3426031"/>
            <a:ext cx="2927350" cy="304800"/>
          </a:xfrm>
          <a:prstGeom prst="rect">
            <a:avLst/>
          </a:prstGeom>
          <a:noFill/>
          <a:ln w="9525">
            <a:noFill/>
            <a:miter lim="800000"/>
            <a:headEnd/>
            <a:tailEnd/>
          </a:ln>
          <a:effectLst/>
        </p:spPr>
        <p:txBody>
          <a:bodyPr wrap="none">
            <a:spAutoFit/>
          </a:bodyPr>
          <a:lstStyle/>
          <a:p>
            <a:pPr algn="ctr"/>
            <a:r>
              <a:rPr lang="it-IT" sz="1400">
                <a:solidFill>
                  <a:schemeClr val="bg1"/>
                </a:solidFill>
                <a:latin typeface="Tahoma" pitchFamily="34" charset="0"/>
              </a:rPr>
              <a:t>MA POSSONO FORMARSI DA SOLE</a:t>
            </a:r>
          </a:p>
        </p:txBody>
      </p:sp>
      <p:sp>
        <p:nvSpPr>
          <p:cNvPr id="337940" name="Text Box 20"/>
          <p:cNvSpPr txBox="1">
            <a:spLocks noChangeArrowheads="1"/>
          </p:cNvSpPr>
          <p:nvPr/>
        </p:nvSpPr>
        <p:spPr bwMode="auto">
          <a:xfrm>
            <a:off x="5500688" y="3927681"/>
            <a:ext cx="1830387"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CELLULE CATTIVE</a:t>
            </a:r>
          </a:p>
        </p:txBody>
      </p:sp>
      <p:sp>
        <p:nvSpPr>
          <p:cNvPr id="337941" name="Text Box 21"/>
          <p:cNvSpPr txBox="1">
            <a:spLocks noChangeArrowheads="1"/>
          </p:cNvSpPr>
          <p:nvPr/>
        </p:nvSpPr>
        <p:spPr bwMode="auto">
          <a:xfrm>
            <a:off x="5997575" y="4480131"/>
            <a:ext cx="83502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BLASTI</a:t>
            </a:r>
          </a:p>
        </p:txBody>
      </p:sp>
      <p:sp>
        <p:nvSpPr>
          <p:cNvPr id="337942" name="Text Box 22"/>
          <p:cNvSpPr txBox="1">
            <a:spLocks noChangeArrowheads="1"/>
          </p:cNvSpPr>
          <p:nvPr/>
        </p:nvSpPr>
        <p:spPr bwMode="auto">
          <a:xfrm>
            <a:off x="5880100" y="5056393"/>
            <a:ext cx="10731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“ANEMIA”</a:t>
            </a:r>
          </a:p>
        </p:txBody>
      </p:sp>
      <p:sp>
        <p:nvSpPr>
          <p:cNvPr id="337943" name="Text Box 23"/>
          <p:cNvSpPr txBox="1">
            <a:spLocks noChangeArrowheads="1"/>
          </p:cNvSpPr>
          <p:nvPr/>
        </p:nvSpPr>
        <p:spPr bwMode="auto">
          <a:xfrm>
            <a:off x="6881813" y="5108781"/>
            <a:ext cx="974725" cy="274637"/>
          </a:xfrm>
          <a:prstGeom prst="rect">
            <a:avLst/>
          </a:prstGeom>
          <a:noFill/>
          <a:ln w="9525">
            <a:noFill/>
            <a:miter lim="800000"/>
            <a:headEnd/>
            <a:tailEnd/>
          </a:ln>
          <a:effectLst/>
        </p:spPr>
        <p:txBody>
          <a:bodyPr wrap="none">
            <a:spAutoFit/>
          </a:bodyPr>
          <a:lstStyle/>
          <a:p>
            <a:pPr algn="ctr"/>
            <a:r>
              <a:rPr lang="it-IT" sz="1200">
                <a:solidFill>
                  <a:schemeClr val="bg1"/>
                </a:solidFill>
                <a:latin typeface="Tahoma" pitchFamily="34" charset="0"/>
              </a:rPr>
              <a:t>(FAMIGLIA)</a:t>
            </a:r>
          </a:p>
        </p:txBody>
      </p:sp>
      <p:sp>
        <p:nvSpPr>
          <p:cNvPr id="337944" name="Text Box 24"/>
          <p:cNvSpPr txBox="1">
            <a:spLocks noChangeArrowheads="1"/>
          </p:cNvSpPr>
          <p:nvPr/>
        </p:nvSpPr>
        <p:spPr bwMode="auto">
          <a:xfrm>
            <a:off x="1538288" y="5727906"/>
            <a:ext cx="1236662"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CESPUGLIO</a:t>
            </a:r>
          </a:p>
        </p:txBody>
      </p:sp>
      <p:sp>
        <p:nvSpPr>
          <p:cNvPr id="337945" name="Text Box 25"/>
          <p:cNvSpPr txBox="1">
            <a:spLocks noChangeArrowheads="1"/>
          </p:cNvSpPr>
          <p:nvPr/>
        </p:nvSpPr>
        <p:spPr bwMode="auto">
          <a:xfrm>
            <a:off x="5856288" y="5727906"/>
            <a:ext cx="1125537"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LEUCEMIA</a:t>
            </a:r>
          </a:p>
        </p:txBody>
      </p:sp>
      <p:sp>
        <p:nvSpPr>
          <p:cNvPr id="337946" name="Oval 26"/>
          <p:cNvSpPr>
            <a:spLocks noChangeArrowheads="1"/>
          </p:cNvSpPr>
          <p:nvPr/>
        </p:nvSpPr>
        <p:spPr bwMode="auto">
          <a:xfrm>
            <a:off x="1404938" y="5680281"/>
            <a:ext cx="1495425" cy="447675"/>
          </a:xfrm>
          <a:prstGeom prst="ellipse">
            <a:avLst/>
          </a:prstGeom>
          <a:noFill/>
          <a:ln w="12700">
            <a:solidFill>
              <a:schemeClr val="bg1"/>
            </a:solidFill>
            <a:round/>
            <a:headEnd/>
            <a:tailEnd/>
          </a:ln>
          <a:effectLst/>
        </p:spPr>
        <p:txBody>
          <a:bodyPr wrap="none" anchor="ctr"/>
          <a:lstStyle/>
          <a:p>
            <a:endParaRPr lang="it-IT"/>
          </a:p>
        </p:txBody>
      </p:sp>
      <p:sp>
        <p:nvSpPr>
          <p:cNvPr id="337947" name="Oval 27"/>
          <p:cNvSpPr>
            <a:spLocks noChangeArrowheads="1"/>
          </p:cNvSpPr>
          <p:nvPr/>
        </p:nvSpPr>
        <p:spPr bwMode="auto">
          <a:xfrm>
            <a:off x="5643563" y="5680281"/>
            <a:ext cx="1495425" cy="447675"/>
          </a:xfrm>
          <a:prstGeom prst="ellipse">
            <a:avLst/>
          </a:prstGeom>
          <a:noFill/>
          <a:ln w="12700">
            <a:solidFill>
              <a:schemeClr val="bg1"/>
            </a:solidFill>
            <a:round/>
            <a:headEnd/>
            <a:tailEnd/>
          </a:ln>
          <a:effectLst/>
        </p:spPr>
        <p:txBody>
          <a:bodyPr wrap="none" anchor="ctr"/>
          <a:lstStyle/>
          <a:p>
            <a:endParaRPr lang="it-IT"/>
          </a:p>
        </p:txBody>
      </p:sp>
      <p:cxnSp>
        <p:nvCxnSpPr>
          <p:cNvPr id="337948" name="AutoShape 28"/>
          <p:cNvCxnSpPr>
            <a:cxnSpLocks noChangeShapeType="1"/>
            <a:stCxn id="337924" idx="2"/>
            <a:endCxn id="337925" idx="0"/>
          </p:cNvCxnSpPr>
          <p:nvPr/>
        </p:nvCxnSpPr>
        <p:spPr bwMode="auto">
          <a:xfrm>
            <a:off x="2152650" y="1959181"/>
            <a:ext cx="1588" cy="215900"/>
          </a:xfrm>
          <a:prstGeom prst="straightConnector1">
            <a:avLst/>
          </a:prstGeom>
          <a:noFill/>
          <a:ln w="9525">
            <a:solidFill>
              <a:schemeClr val="bg1"/>
            </a:solidFill>
            <a:round/>
            <a:headEnd/>
            <a:tailEnd type="triangle" w="med" len="med"/>
          </a:ln>
          <a:effectLst/>
        </p:spPr>
      </p:cxnSp>
      <p:cxnSp>
        <p:nvCxnSpPr>
          <p:cNvPr id="337949" name="AutoShape 29"/>
          <p:cNvCxnSpPr>
            <a:cxnSpLocks noChangeShapeType="1"/>
            <a:stCxn id="337925" idx="2"/>
            <a:endCxn id="337926" idx="0"/>
          </p:cNvCxnSpPr>
          <p:nvPr/>
        </p:nvCxnSpPr>
        <p:spPr bwMode="auto">
          <a:xfrm>
            <a:off x="2154238" y="2511631"/>
            <a:ext cx="0" cy="239712"/>
          </a:xfrm>
          <a:prstGeom prst="straightConnector1">
            <a:avLst/>
          </a:prstGeom>
          <a:noFill/>
          <a:ln w="9525">
            <a:solidFill>
              <a:schemeClr val="bg1"/>
            </a:solidFill>
            <a:round/>
            <a:headEnd/>
            <a:tailEnd type="triangle" w="med" len="med"/>
          </a:ln>
          <a:effectLst/>
        </p:spPr>
      </p:cxnSp>
      <p:cxnSp>
        <p:nvCxnSpPr>
          <p:cNvPr id="337950" name="AutoShape 30"/>
          <p:cNvCxnSpPr>
            <a:cxnSpLocks noChangeShapeType="1"/>
            <a:stCxn id="337925" idx="2"/>
            <a:endCxn id="337927" idx="0"/>
          </p:cNvCxnSpPr>
          <p:nvPr/>
        </p:nvCxnSpPr>
        <p:spPr bwMode="auto">
          <a:xfrm flipH="1">
            <a:off x="1152525" y="2511631"/>
            <a:ext cx="1001713" cy="239712"/>
          </a:xfrm>
          <a:prstGeom prst="straightConnector1">
            <a:avLst/>
          </a:prstGeom>
          <a:noFill/>
          <a:ln w="9525">
            <a:solidFill>
              <a:schemeClr val="bg1"/>
            </a:solidFill>
            <a:round/>
            <a:headEnd/>
            <a:tailEnd type="triangle" w="med" len="med"/>
          </a:ln>
          <a:effectLst/>
        </p:spPr>
      </p:cxnSp>
      <p:cxnSp>
        <p:nvCxnSpPr>
          <p:cNvPr id="337951" name="AutoShape 31"/>
          <p:cNvCxnSpPr>
            <a:cxnSpLocks noChangeShapeType="1"/>
            <a:stCxn id="337925" idx="2"/>
            <a:endCxn id="337928" idx="0"/>
          </p:cNvCxnSpPr>
          <p:nvPr/>
        </p:nvCxnSpPr>
        <p:spPr bwMode="auto">
          <a:xfrm>
            <a:off x="2154238" y="2511631"/>
            <a:ext cx="1103312" cy="239712"/>
          </a:xfrm>
          <a:prstGeom prst="straightConnector1">
            <a:avLst/>
          </a:prstGeom>
          <a:noFill/>
          <a:ln w="9525">
            <a:solidFill>
              <a:schemeClr val="bg1"/>
            </a:solidFill>
            <a:round/>
            <a:headEnd/>
            <a:tailEnd type="triangle" w="med" len="med"/>
          </a:ln>
          <a:effectLst/>
        </p:spPr>
      </p:cxnSp>
      <p:cxnSp>
        <p:nvCxnSpPr>
          <p:cNvPr id="337952" name="AutoShape 32"/>
          <p:cNvCxnSpPr>
            <a:cxnSpLocks noChangeShapeType="1"/>
            <a:stCxn id="337930" idx="2"/>
            <a:endCxn id="337931" idx="0"/>
          </p:cNvCxnSpPr>
          <p:nvPr/>
        </p:nvCxnSpPr>
        <p:spPr bwMode="auto">
          <a:xfrm flipH="1">
            <a:off x="2152650" y="4264231"/>
            <a:ext cx="1588" cy="215900"/>
          </a:xfrm>
          <a:prstGeom prst="straightConnector1">
            <a:avLst/>
          </a:prstGeom>
          <a:noFill/>
          <a:ln w="9525">
            <a:solidFill>
              <a:schemeClr val="bg1"/>
            </a:solidFill>
            <a:round/>
            <a:headEnd/>
            <a:tailEnd type="triangle" w="med" len="med"/>
          </a:ln>
          <a:effectLst/>
        </p:spPr>
      </p:cxnSp>
      <p:cxnSp>
        <p:nvCxnSpPr>
          <p:cNvPr id="337953" name="AutoShape 33"/>
          <p:cNvCxnSpPr>
            <a:cxnSpLocks noChangeShapeType="1"/>
            <a:stCxn id="337931" idx="2"/>
            <a:endCxn id="337932" idx="0"/>
          </p:cNvCxnSpPr>
          <p:nvPr/>
        </p:nvCxnSpPr>
        <p:spPr bwMode="auto">
          <a:xfrm>
            <a:off x="2152650" y="4816681"/>
            <a:ext cx="3175" cy="239712"/>
          </a:xfrm>
          <a:prstGeom prst="straightConnector1">
            <a:avLst/>
          </a:prstGeom>
          <a:noFill/>
          <a:ln w="9525">
            <a:solidFill>
              <a:schemeClr val="bg1"/>
            </a:solidFill>
            <a:round/>
            <a:headEnd/>
            <a:tailEnd type="triangle" w="med" len="med"/>
          </a:ln>
          <a:effectLst/>
        </p:spPr>
      </p:cxnSp>
      <p:cxnSp>
        <p:nvCxnSpPr>
          <p:cNvPr id="337954" name="AutoShape 34"/>
          <p:cNvCxnSpPr>
            <a:cxnSpLocks noChangeShapeType="1"/>
            <a:stCxn id="337934" idx="2"/>
            <a:endCxn id="337935" idx="0"/>
          </p:cNvCxnSpPr>
          <p:nvPr/>
        </p:nvCxnSpPr>
        <p:spPr bwMode="auto">
          <a:xfrm>
            <a:off x="6411913" y="1959181"/>
            <a:ext cx="1587" cy="215900"/>
          </a:xfrm>
          <a:prstGeom prst="straightConnector1">
            <a:avLst/>
          </a:prstGeom>
          <a:noFill/>
          <a:ln w="9525">
            <a:solidFill>
              <a:schemeClr val="bg1"/>
            </a:solidFill>
            <a:round/>
            <a:headEnd/>
            <a:tailEnd type="triangle" w="med" len="med"/>
          </a:ln>
          <a:effectLst/>
        </p:spPr>
      </p:cxnSp>
      <p:cxnSp>
        <p:nvCxnSpPr>
          <p:cNvPr id="337955" name="AutoShape 35"/>
          <p:cNvCxnSpPr>
            <a:cxnSpLocks noChangeShapeType="1"/>
            <a:stCxn id="337935" idx="2"/>
            <a:endCxn id="337936" idx="0"/>
          </p:cNvCxnSpPr>
          <p:nvPr/>
        </p:nvCxnSpPr>
        <p:spPr bwMode="auto">
          <a:xfrm>
            <a:off x="6413500" y="2511631"/>
            <a:ext cx="7938" cy="239712"/>
          </a:xfrm>
          <a:prstGeom prst="straightConnector1">
            <a:avLst/>
          </a:prstGeom>
          <a:noFill/>
          <a:ln w="9525">
            <a:solidFill>
              <a:schemeClr val="bg1"/>
            </a:solidFill>
            <a:round/>
            <a:headEnd/>
            <a:tailEnd type="triangle" w="med" len="med"/>
          </a:ln>
          <a:effectLst/>
        </p:spPr>
      </p:cxnSp>
      <p:cxnSp>
        <p:nvCxnSpPr>
          <p:cNvPr id="337956" name="AutoShape 36"/>
          <p:cNvCxnSpPr>
            <a:cxnSpLocks noChangeShapeType="1"/>
            <a:stCxn id="337935" idx="2"/>
            <a:endCxn id="337937" idx="0"/>
          </p:cNvCxnSpPr>
          <p:nvPr/>
        </p:nvCxnSpPr>
        <p:spPr bwMode="auto">
          <a:xfrm flipH="1">
            <a:off x="5237163" y="2511631"/>
            <a:ext cx="1176337" cy="239712"/>
          </a:xfrm>
          <a:prstGeom prst="straightConnector1">
            <a:avLst/>
          </a:prstGeom>
          <a:noFill/>
          <a:ln w="9525">
            <a:solidFill>
              <a:schemeClr val="bg1"/>
            </a:solidFill>
            <a:round/>
            <a:headEnd/>
            <a:tailEnd type="triangle" w="med" len="med"/>
          </a:ln>
          <a:effectLst/>
        </p:spPr>
      </p:cxnSp>
      <p:cxnSp>
        <p:nvCxnSpPr>
          <p:cNvPr id="337957" name="AutoShape 37"/>
          <p:cNvCxnSpPr>
            <a:cxnSpLocks noChangeShapeType="1"/>
            <a:stCxn id="337935" idx="2"/>
            <a:endCxn id="337938" idx="0"/>
          </p:cNvCxnSpPr>
          <p:nvPr/>
        </p:nvCxnSpPr>
        <p:spPr bwMode="auto">
          <a:xfrm>
            <a:off x="6413500" y="2511631"/>
            <a:ext cx="1212850" cy="239712"/>
          </a:xfrm>
          <a:prstGeom prst="straightConnector1">
            <a:avLst/>
          </a:prstGeom>
          <a:noFill/>
          <a:ln w="9525">
            <a:solidFill>
              <a:schemeClr val="bg1"/>
            </a:solidFill>
            <a:round/>
            <a:headEnd/>
            <a:tailEnd type="triangle" w="med" len="med"/>
          </a:ln>
          <a:effectLst/>
        </p:spPr>
      </p:cxnSp>
      <p:cxnSp>
        <p:nvCxnSpPr>
          <p:cNvPr id="337958" name="AutoShape 38"/>
          <p:cNvCxnSpPr>
            <a:cxnSpLocks noChangeShapeType="1"/>
            <a:stCxn id="337940" idx="2"/>
            <a:endCxn id="337941" idx="0"/>
          </p:cNvCxnSpPr>
          <p:nvPr/>
        </p:nvCxnSpPr>
        <p:spPr bwMode="auto">
          <a:xfrm flipH="1">
            <a:off x="6415088" y="4264231"/>
            <a:ext cx="1587" cy="215900"/>
          </a:xfrm>
          <a:prstGeom prst="straightConnector1">
            <a:avLst/>
          </a:prstGeom>
          <a:noFill/>
          <a:ln w="9525">
            <a:solidFill>
              <a:schemeClr val="bg1"/>
            </a:solidFill>
            <a:round/>
            <a:headEnd/>
            <a:tailEnd type="triangle" w="med" len="med"/>
          </a:ln>
          <a:effectLst/>
        </p:spPr>
      </p:cxnSp>
      <p:cxnSp>
        <p:nvCxnSpPr>
          <p:cNvPr id="337959" name="AutoShape 39"/>
          <p:cNvCxnSpPr>
            <a:cxnSpLocks noChangeShapeType="1"/>
            <a:stCxn id="337941" idx="2"/>
            <a:endCxn id="337942" idx="0"/>
          </p:cNvCxnSpPr>
          <p:nvPr/>
        </p:nvCxnSpPr>
        <p:spPr bwMode="auto">
          <a:xfrm>
            <a:off x="6415088" y="4816681"/>
            <a:ext cx="1587" cy="239712"/>
          </a:xfrm>
          <a:prstGeom prst="straightConnector1">
            <a:avLst/>
          </a:prstGeom>
          <a:noFill/>
          <a:ln w="9525">
            <a:solidFill>
              <a:schemeClr val="bg1"/>
            </a:solidFill>
            <a:round/>
            <a:headEnd/>
            <a:tailEnd type="triangle" w="med" len="med"/>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descr="foto21"/>
          <p:cNvPicPr>
            <a:picLocks noChangeAspect="1" noChangeArrowheads="1"/>
          </p:cNvPicPr>
          <p:nvPr/>
        </p:nvPicPr>
        <p:blipFill>
          <a:blip r:embed="rId2" cstate="print"/>
          <a:srcRect/>
          <a:stretch>
            <a:fillRect/>
          </a:stretch>
        </p:blipFill>
        <p:spPr bwMode="auto">
          <a:xfrm>
            <a:off x="274638" y="539750"/>
            <a:ext cx="8594725" cy="5778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foto22"/>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foto23"/>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85720" y="274638"/>
            <a:ext cx="8572560" cy="939784"/>
          </a:xfrm>
        </p:spPr>
        <p:txBody>
          <a:bodyPr>
            <a:normAutofit/>
          </a:bodyPr>
          <a:lstStyle/>
          <a:p>
            <a:r>
              <a:rPr lang="it-IT" sz="2400" b="1" dirty="0"/>
              <a:t>L’ARCOBALENO E DENTRO </a:t>
            </a:r>
            <a:r>
              <a:rPr lang="it-IT" sz="2400" b="1" dirty="0" err="1"/>
              <a:t>DI</a:t>
            </a:r>
            <a:r>
              <a:rPr lang="it-IT" sz="2400" b="1" dirty="0"/>
              <a:t> LUI LA VITA E LE </a:t>
            </a:r>
            <a:r>
              <a:rPr lang="it-IT" sz="2400" b="1" dirty="0" smtClean="0"/>
              <a:t>EMOZIONI</a:t>
            </a:r>
            <a:endParaRPr lang="it-IT" sz="3600" dirty="0"/>
          </a:p>
        </p:txBody>
      </p:sp>
      <p:sp>
        <p:nvSpPr>
          <p:cNvPr id="5" name="Segnaposto contenuto 4"/>
          <p:cNvSpPr>
            <a:spLocks noGrp="1"/>
          </p:cNvSpPr>
          <p:nvPr>
            <p:ph idx="1"/>
          </p:nvPr>
        </p:nvSpPr>
        <p:spPr>
          <a:xfrm>
            <a:off x="428596" y="1257908"/>
            <a:ext cx="8286808" cy="5000660"/>
          </a:xfrm>
        </p:spPr>
        <p:txBody>
          <a:bodyPr>
            <a:noAutofit/>
          </a:bodyPr>
          <a:lstStyle/>
          <a:p>
            <a:pPr marL="0" indent="0">
              <a:buNone/>
            </a:pPr>
            <a:r>
              <a:rPr lang="it-IT" sz="2400" dirty="0"/>
              <a:t>Sofia ha sedici anni e ha imparato che il liceo è una giungla in cui vince il più forte, in cui non c’è spazio per la sua timidezza e insicurezza. Un po’ di trucco, uno sguardo sfrontato e in un attimo fai parte del gruppo dei ragazzi che contano: superiori e vincenti. Ed è proprio lì che Sofia vuole arrivare. Perché essere diversi non porta da nessuna parte, se non a sentirsi sempre più soli. Perché quello è il mondo a cui appartiene Rodrigo, irraggiungibile che non si lascia scalfire dai sentimenti: il più ammirato della scuola, il più temuto, il più prepotente. Lui così diverso dal ragazzo che Sofia avrebbe immaginato accanto a sé. Eppure vorrebbe solo perdersi nei suoi occhi blu cobalto. E quando Rodrigo le chiede di uscire, Sofia non riesce a credere che sia vero. Non c’è altro da desiderare, tutto sembra perfetto.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8596" y="714356"/>
            <a:ext cx="8286808" cy="5643602"/>
          </a:xfrm>
        </p:spPr>
        <p:txBody>
          <a:bodyPr>
            <a:noAutofit/>
          </a:bodyPr>
          <a:lstStyle/>
          <a:p>
            <a:pPr marL="0" indent="0">
              <a:buNone/>
            </a:pPr>
            <a:r>
              <a:rPr lang="it-IT" sz="2400" dirty="0"/>
              <a:t>Ma all’improvviso la vita la mette davanti alla prova più difficile, la malattia, e niente può essere come prima. La sua realtà si infrange in mille pezzi, come le sue emozioni a cui non sa dare un nome. Ogni cosa intorno appare falsa e inutile. Ogni persona è diversa da come la immaginava. Anche quelli che pensava fossero amici. Anche Rodrigo</a:t>
            </a:r>
            <a:r>
              <a:rPr lang="it-IT" sz="2400" dirty="0" smtClean="0"/>
              <a:t>. </a:t>
            </a:r>
            <a:endParaRPr lang="it-IT" sz="2400" dirty="0"/>
          </a:p>
          <a:p>
            <a:pPr marL="0" indent="0">
              <a:buNone/>
            </a:pPr>
            <a:r>
              <a:rPr lang="it-IT" sz="2400" dirty="0"/>
              <a:t>Persino lei stessa. Senza più nessuna certezza, Sofia scopre che crescere vuol dire guardarsi dentro per davvero, senza falsi alibi. Vuol dire decidere chi si vuole diventare e tracciare il proprio percorso. Sicuri che c’è sempre la possibilità di sbagliare, di scegliere, di fermarsi e ripartire. L’importante è guardare sempre l’obiettivo, ascoltare il proprio cuore e non tradirlo mai.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30"/>
            <a:ext cx="8229600" cy="1143000"/>
          </a:xfrm>
        </p:spPr>
        <p:txBody>
          <a:bodyPr>
            <a:normAutofit/>
          </a:bodyPr>
          <a:lstStyle/>
          <a:p>
            <a:r>
              <a:rPr lang="it-IT" sz="4800" b="1" dirty="0" smtClean="0">
                <a:latin typeface="Georgia" pitchFamily="18" charset="0"/>
              </a:rPr>
              <a:t>Empatia e Vicinanza</a:t>
            </a:r>
            <a:endParaRPr lang="it-IT" sz="4800" b="1" dirty="0">
              <a:latin typeface="Georg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8596" y="714356"/>
            <a:ext cx="8286808" cy="5643602"/>
          </a:xfrm>
        </p:spPr>
        <p:txBody>
          <a:bodyPr>
            <a:noAutofit/>
          </a:bodyPr>
          <a:lstStyle/>
          <a:p>
            <a:pPr marL="0" indent="0">
              <a:buNone/>
            </a:pPr>
            <a:r>
              <a:rPr lang="it-IT" sz="2400" dirty="0"/>
              <a:t>Ed ecco quindi che la malattia diventa un’opportunità: di crescita, di riflessione, di convinzione dei propri mezzi, di quell’ARCOBALENO i cui colori sono simbolo di VITA e sono capaci di suscitare EMOZIONI precise. Ragazzi resilienti (termine molto caro al prof. Masera), capaci di adattarsi ad una realtà basata sulle difficoltà vissute, su quel cammino impervio che li ha portati a guardare anche l’abisso della morte ma nel quale, illuminato dalle STELLE (tutte le persone che sono state loro vicino e capaci di trasmettere qualcosa), il percorso è diventato un percorso di vita e di crescita.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8596" y="500042"/>
            <a:ext cx="8286808" cy="5880880"/>
          </a:xfrm>
        </p:spPr>
        <p:txBody>
          <a:bodyPr>
            <a:noAutofit/>
          </a:bodyPr>
          <a:lstStyle/>
          <a:p>
            <a:pPr marL="0" indent="0">
              <a:buNone/>
            </a:pPr>
            <a:r>
              <a:rPr lang="it-IT" sz="2200" dirty="0"/>
              <a:t>Sofia ha sedici anni, ma ha già alle spalle un vero miracolo: grazie a terapie ben programmate la malattia che le hanno diagnosticato è ora in remissione. Ha però anche imparato che i miracoli si pagano; mentre rimbalzava tra corse in ospedale e frequenti degenze, il mondo correva veloce, lasciandola indietro, sola e fuori sincrono rispetto alle sue coetanee, con una vita in frantumi in cui i pezzi non si incastrano più.</a:t>
            </a:r>
          </a:p>
          <a:p>
            <a:pPr marL="0" indent="0">
              <a:buNone/>
            </a:pPr>
            <a:r>
              <a:rPr lang="it-IT" sz="2200" dirty="0"/>
              <a:t>Un giorno il destino le fa incontrare non più Rodrigo ma Ivan, affascinante “compagno di sventure” che la travolge con la sua fame di vita, di passioni, di risate e le dimostra che il mondo non si è fermato, anzi insieme possono riacciuffarlo. Ma, come un peccato originale, come una colpa scritta nelle stelle avverse sotto cui Sofia e Ivan sono nati, IL TEMPO che hanno a disposizione è un miracolo e in quanto tale andrà pagato … </a:t>
            </a:r>
            <a:endParaRPr lang="it-IT" sz="2200" dirty="0" smtClean="0"/>
          </a:p>
          <a:p>
            <a:pPr marL="0" indent="0">
              <a:buNone/>
            </a:pPr>
            <a:r>
              <a:rPr lang="it-IT" sz="2200" dirty="0" smtClean="0"/>
              <a:t>… ed è allora che Ivan sussurra a Sofia questa bellissima poesia di </a:t>
            </a:r>
            <a:r>
              <a:rPr lang="it-IT" sz="2200" dirty="0" err="1" smtClean="0"/>
              <a:t>Elli</a:t>
            </a:r>
            <a:r>
              <a:rPr lang="it-IT" sz="2200" dirty="0" smtClean="0"/>
              <a:t> </a:t>
            </a:r>
            <a:r>
              <a:rPr lang="it-IT" sz="2200" dirty="0" err="1" smtClean="0"/>
              <a:t>Michler</a:t>
            </a:r>
            <a:r>
              <a:rPr lang="it-IT" sz="2200" dirty="0" smtClean="0"/>
              <a:t>:</a:t>
            </a:r>
            <a:endParaRPr lang="it-IT"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285720" y="357166"/>
            <a:ext cx="8643998" cy="6286544"/>
          </a:xfrm>
        </p:spPr>
        <p:txBody>
          <a:bodyPr>
            <a:noAutofit/>
          </a:bodyPr>
          <a:lstStyle/>
          <a:p>
            <a:pPr marL="0" indent="0">
              <a:lnSpc>
                <a:spcPct val="85000"/>
              </a:lnSpc>
              <a:spcBef>
                <a:spcPts val="400"/>
              </a:spcBef>
              <a:buNone/>
            </a:pPr>
            <a:r>
              <a:rPr lang="it-IT" sz="2400" b="1" dirty="0" smtClean="0"/>
              <a:t>TI </a:t>
            </a:r>
            <a:r>
              <a:rPr lang="it-IT" sz="2400" b="1" dirty="0"/>
              <a:t>AUGURO TEMPO</a:t>
            </a:r>
          </a:p>
          <a:p>
            <a:pPr marL="0" indent="0">
              <a:lnSpc>
                <a:spcPct val="85000"/>
              </a:lnSpc>
              <a:spcBef>
                <a:spcPts val="400"/>
              </a:spcBef>
              <a:buNone/>
            </a:pPr>
            <a:r>
              <a:rPr lang="it-IT" sz="2200" dirty="0"/>
              <a:t>Non ti auguro un dono qualsiasi, ti auguro soltanto quello che i più non hanno. Ti auguro tempo, per divertirti e per ridere; se lo impiegherai bene potrai ricavarne qualcosa.</a:t>
            </a:r>
          </a:p>
          <a:p>
            <a:pPr marL="0" indent="0">
              <a:lnSpc>
                <a:spcPct val="85000"/>
              </a:lnSpc>
              <a:spcBef>
                <a:spcPts val="400"/>
              </a:spcBef>
              <a:buNone/>
            </a:pPr>
            <a:r>
              <a:rPr lang="it-IT" sz="2200" dirty="0"/>
              <a:t>Ti auguro tempo, per il tuo fare e il tuo pensare, non solo per te stesso, ma anche per donarlo agli altri.</a:t>
            </a:r>
          </a:p>
          <a:p>
            <a:pPr marL="0" indent="0">
              <a:lnSpc>
                <a:spcPct val="85000"/>
              </a:lnSpc>
              <a:spcBef>
                <a:spcPts val="400"/>
              </a:spcBef>
              <a:buNone/>
            </a:pPr>
            <a:r>
              <a:rPr lang="it-IT" sz="2200" dirty="0"/>
              <a:t>Ti auguro tempo, non per affrettarti a correre, ma tempo per essere contento.</a:t>
            </a:r>
          </a:p>
          <a:p>
            <a:pPr marL="0" indent="0">
              <a:lnSpc>
                <a:spcPct val="85000"/>
              </a:lnSpc>
              <a:spcBef>
                <a:spcPts val="400"/>
              </a:spcBef>
              <a:buNone/>
            </a:pPr>
            <a:r>
              <a:rPr lang="it-IT" sz="2200" dirty="0"/>
              <a:t>Ti auguro tempo, non soltanto per trascorrerlo, ti auguro tempo perché te ne resti: tempo per stupirti e tempo per fidarti e non soltanto per guadarlo sull’orologio.</a:t>
            </a:r>
          </a:p>
          <a:p>
            <a:pPr marL="0" indent="0">
              <a:lnSpc>
                <a:spcPct val="85000"/>
              </a:lnSpc>
              <a:spcBef>
                <a:spcPts val="400"/>
              </a:spcBef>
              <a:buNone/>
            </a:pPr>
            <a:r>
              <a:rPr lang="it-IT" sz="2200" dirty="0"/>
              <a:t>Ti auguro tempo per guardare le stelle e tempo per crescere, per maturare.</a:t>
            </a:r>
          </a:p>
          <a:p>
            <a:pPr marL="0" indent="0">
              <a:lnSpc>
                <a:spcPct val="85000"/>
              </a:lnSpc>
              <a:spcBef>
                <a:spcPts val="400"/>
              </a:spcBef>
              <a:buNone/>
            </a:pPr>
            <a:r>
              <a:rPr lang="it-IT" sz="2200" dirty="0"/>
              <a:t>Ti auguro tempo per sperare nuovamente e per amare. Non ha più senso rimandare.</a:t>
            </a:r>
          </a:p>
          <a:p>
            <a:pPr marL="0" indent="0">
              <a:lnSpc>
                <a:spcPct val="85000"/>
              </a:lnSpc>
              <a:spcBef>
                <a:spcPts val="400"/>
              </a:spcBef>
              <a:buNone/>
            </a:pPr>
            <a:r>
              <a:rPr lang="it-IT" sz="2200" dirty="0"/>
              <a:t>Ti auguro tempo per trovare te stesso, per vivere ogni tuo giorno, ogni tua ora come un dono.</a:t>
            </a:r>
          </a:p>
          <a:p>
            <a:pPr marL="0" indent="0">
              <a:lnSpc>
                <a:spcPct val="85000"/>
              </a:lnSpc>
              <a:spcBef>
                <a:spcPts val="400"/>
              </a:spcBef>
              <a:buNone/>
            </a:pPr>
            <a:r>
              <a:rPr lang="it-IT" sz="2200" dirty="0"/>
              <a:t>Ti auguro tempo anche per perdonare.</a:t>
            </a:r>
          </a:p>
          <a:p>
            <a:pPr marL="0" indent="0">
              <a:lnSpc>
                <a:spcPct val="85000"/>
              </a:lnSpc>
              <a:spcBef>
                <a:spcPts val="400"/>
              </a:spcBef>
              <a:buNone/>
            </a:pPr>
            <a:r>
              <a:rPr lang="it-IT" sz="2200" dirty="0"/>
              <a:t>Ti auguro di avere tempo, </a:t>
            </a:r>
            <a:r>
              <a:rPr lang="it-IT" sz="2200" dirty="0" err="1"/>
              <a:t>tempo</a:t>
            </a:r>
            <a:r>
              <a:rPr lang="it-IT" sz="2200" dirty="0"/>
              <a:t> per la vita.</a:t>
            </a:r>
            <a:r>
              <a:rPr lang="it-IT" sz="2200" dirty="0" smtClean="0"/>
              <a:t> </a:t>
            </a:r>
          </a:p>
          <a:p>
            <a:pPr marL="0" indent="0" algn="r">
              <a:lnSpc>
                <a:spcPct val="85000"/>
              </a:lnSpc>
              <a:spcBef>
                <a:spcPts val="400"/>
              </a:spcBef>
              <a:buNone/>
            </a:pPr>
            <a:r>
              <a:rPr lang="it-IT" sz="1800" i="1" dirty="0" smtClean="0"/>
              <a:t>Dir </a:t>
            </a:r>
            <a:r>
              <a:rPr lang="it-IT" sz="1800" i="1" dirty="0" err="1"/>
              <a:t>Zugedacht</a:t>
            </a:r>
            <a:r>
              <a:rPr lang="it-IT" sz="1800" i="1" dirty="0"/>
              <a:t> - Dedicato a te</a:t>
            </a:r>
            <a:r>
              <a:rPr lang="it-IT" sz="1800" dirty="0"/>
              <a:t> (Monaco 2004</a:t>
            </a:r>
            <a:r>
              <a:rPr lang="it-IT" sz="1800" dirty="0" smtClean="0"/>
              <a:t>)</a:t>
            </a:r>
            <a:endParaRPr lang="it-IT"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30"/>
            <a:ext cx="8229600" cy="1143000"/>
          </a:xfrm>
        </p:spPr>
        <p:txBody>
          <a:bodyPr>
            <a:normAutofit/>
          </a:bodyPr>
          <a:lstStyle/>
          <a:p>
            <a:r>
              <a:rPr lang="it-IT" sz="4800" b="1" dirty="0" smtClean="0">
                <a:latin typeface="Georgia" pitchFamily="18" charset="0"/>
              </a:rPr>
              <a:t>Pazienza e Ascolto</a:t>
            </a:r>
            <a:endParaRPr lang="it-IT" sz="4800" b="1" dirty="0">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958975" y="1128713"/>
            <a:ext cx="4524375" cy="3886200"/>
          </a:xfrm>
          <a:prstGeom prst="rect">
            <a:avLst/>
          </a:prstGeom>
          <a:noFill/>
          <a:ln w="9525">
            <a:noFill/>
            <a:miter lim="800000"/>
            <a:headEnd/>
            <a:tailEnd/>
          </a:ln>
        </p:spPr>
        <p:txBody>
          <a:bodyPr/>
          <a:lstStyle/>
          <a:p>
            <a:pPr>
              <a:lnSpc>
                <a:spcPct val="125000"/>
              </a:lnSpc>
              <a:buClr>
                <a:schemeClr val="tx2"/>
              </a:buClr>
              <a:buSzPct val="60000"/>
              <a:buFont typeface="Wingdings" pitchFamily="2" charset="2"/>
              <a:buNone/>
              <a:tabLst>
                <a:tab pos="1989138" algn="l"/>
                <a:tab pos="2286000" algn="l"/>
              </a:tabLst>
            </a:pPr>
            <a:r>
              <a:rPr lang="en-US" sz="4000" b="1">
                <a:latin typeface="Comic Sans MS" pitchFamily="66" charset="0"/>
              </a:rPr>
              <a:t>Your knowledge</a:t>
            </a:r>
          </a:p>
          <a:p>
            <a:pPr>
              <a:lnSpc>
                <a:spcPct val="125000"/>
              </a:lnSpc>
              <a:buClr>
                <a:schemeClr val="tx2"/>
              </a:buClr>
              <a:buSzPct val="60000"/>
              <a:buFont typeface="Wingdings" pitchFamily="2" charset="2"/>
              <a:buNone/>
              <a:tabLst>
                <a:tab pos="1989138" algn="l"/>
                <a:tab pos="2286000" algn="l"/>
              </a:tabLst>
            </a:pPr>
            <a:r>
              <a:rPr lang="en-US" sz="4000" b="1">
                <a:latin typeface="Comic Sans MS" pitchFamily="66" charset="0"/>
              </a:rPr>
              <a:t>Your experience</a:t>
            </a:r>
          </a:p>
          <a:p>
            <a:pPr>
              <a:lnSpc>
                <a:spcPct val="125000"/>
              </a:lnSpc>
              <a:buClr>
                <a:schemeClr val="tx2"/>
              </a:buClr>
              <a:buSzPct val="60000"/>
              <a:buFont typeface="Wingdings" pitchFamily="2" charset="2"/>
              <a:buNone/>
              <a:tabLst>
                <a:tab pos="1989138" algn="l"/>
                <a:tab pos="2286000" algn="l"/>
              </a:tabLst>
            </a:pPr>
            <a:r>
              <a:rPr lang="en-US" sz="4000" b="1">
                <a:latin typeface="Comic Sans MS" pitchFamily="66" charset="0"/>
              </a:rPr>
              <a:t>Your patience</a:t>
            </a:r>
          </a:p>
          <a:p>
            <a:pPr>
              <a:lnSpc>
                <a:spcPct val="125000"/>
              </a:lnSpc>
              <a:buClr>
                <a:schemeClr val="tx2"/>
              </a:buClr>
              <a:buSzPct val="60000"/>
              <a:buFont typeface="Wingdings" pitchFamily="2" charset="2"/>
              <a:buNone/>
              <a:tabLst>
                <a:tab pos="1989138" algn="l"/>
                <a:tab pos="2286000" algn="l"/>
              </a:tabLst>
            </a:pPr>
            <a:endParaRPr lang="en-US" sz="4000" b="1">
              <a:latin typeface="Comic Sans MS" pitchFamily="66" charset="0"/>
            </a:endParaRPr>
          </a:p>
          <a:p>
            <a:pPr>
              <a:lnSpc>
                <a:spcPct val="125000"/>
              </a:lnSpc>
              <a:buClr>
                <a:schemeClr val="tx2"/>
              </a:buClr>
              <a:buSzPct val="60000"/>
              <a:buFont typeface="Wingdings" pitchFamily="2" charset="2"/>
              <a:buNone/>
              <a:tabLst>
                <a:tab pos="1989138" algn="l"/>
                <a:tab pos="2286000" algn="l"/>
              </a:tabLst>
            </a:pPr>
            <a:r>
              <a:rPr lang="en-US" sz="4000" b="1">
                <a:latin typeface="Comic Sans MS" pitchFamily="66" charset="0"/>
              </a:rPr>
              <a:t>	 My life</a:t>
            </a:r>
          </a:p>
        </p:txBody>
      </p:sp>
      <p:sp>
        <p:nvSpPr>
          <p:cNvPr id="48131" name="Text Box 3"/>
          <p:cNvSpPr txBox="1">
            <a:spLocks noChangeArrowheads="1"/>
          </p:cNvSpPr>
          <p:nvPr/>
        </p:nvSpPr>
        <p:spPr bwMode="auto">
          <a:xfrm>
            <a:off x="5056188" y="5522931"/>
            <a:ext cx="2874962" cy="549275"/>
          </a:xfrm>
          <a:prstGeom prst="rect">
            <a:avLst/>
          </a:prstGeom>
          <a:noFill/>
          <a:ln w="9525">
            <a:noFill/>
            <a:miter lim="800000"/>
            <a:headEnd/>
            <a:tailEnd/>
          </a:ln>
          <a:effectLst/>
        </p:spPr>
        <p:txBody>
          <a:bodyPr wrap="none">
            <a:spAutoFit/>
          </a:bodyPr>
          <a:lstStyle/>
          <a:p>
            <a:pPr eaLnBrk="0" hangingPunct="0"/>
            <a:r>
              <a:rPr lang="en-US" sz="3000" b="1" i="1">
                <a:latin typeface="Tahoma" pitchFamily="34" charset="0"/>
              </a:rPr>
              <a:t>Vukasin, 16 a.</a:t>
            </a:r>
            <a:endParaRPr lang="en-US" sz="3000" b="1">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2052638" y="354078"/>
            <a:ext cx="5038725" cy="611188"/>
          </a:xfrm>
          <a:prstGeom prst="rect">
            <a:avLst/>
          </a:prstGeom>
          <a:noFill/>
          <a:ln w="9525">
            <a:noFill/>
            <a:miter lim="800000"/>
            <a:headEnd/>
            <a:tailEnd/>
          </a:ln>
          <a:effectLst/>
        </p:spPr>
        <p:txBody>
          <a:bodyPr anchor="ctr"/>
          <a:lstStyle/>
          <a:p>
            <a:pPr algn="ctr">
              <a:lnSpc>
                <a:spcPct val="85000"/>
              </a:lnSpc>
            </a:pPr>
            <a:r>
              <a:rPr lang="it-IT" sz="3200" b="1" dirty="0"/>
              <a:t>L'ASCOLTO / RISPETTO</a:t>
            </a:r>
          </a:p>
        </p:txBody>
      </p:sp>
      <p:sp>
        <p:nvSpPr>
          <p:cNvPr id="261123" name="Rectangle 3"/>
          <p:cNvSpPr>
            <a:spLocks noChangeArrowheads="1"/>
          </p:cNvSpPr>
          <p:nvPr/>
        </p:nvSpPr>
        <p:spPr bwMode="auto">
          <a:xfrm>
            <a:off x="381000" y="1250488"/>
            <a:ext cx="4876800" cy="5500686"/>
          </a:xfrm>
          <a:prstGeom prst="rect">
            <a:avLst/>
          </a:prstGeom>
          <a:noFill/>
          <a:ln w="9525">
            <a:noFill/>
            <a:miter lim="800000"/>
            <a:headEnd/>
            <a:tailEnd/>
          </a:ln>
          <a:effectLst/>
        </p:spPr>
        <p:txBody>
          <a:bodyPr/>
          <a:lstStyle/>
          <a:p>
            <a:pPr algn="ctr">
              <a:lnSpc>
                <a:spcPct val="85000"/>
              </a:lnSpc>
            </a:pPr>
            <a:r>
              <a:rPr lang="it-IT" b="1" i="1" dirty="0">
                <a:latin typeface="Comic Sans MS" pitchFamily="66" charset="0"/>
                <a:cs typeface="Times New Roman" pitchFamily="18" charset="0"/>
              </a:rPr>
              <a:t>DOLCEZZA</a:t>
            </a:r>
          </a:p>
          <a:p>
            <a:pPr>
              <a:lnSpc>
                <a:spcPct val="85000"/>
              </a:lnSpc>
            </a:pPr>
            <a:endParaRPr lang="it-IT" b="1" i="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Simili a fuochi nella notte accesa</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Vedo i tuoi occhi,</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hanno pianto, hanno amato, hanno sorriso</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questi tuoi occhi.</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Sono cari, sono puri,</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sono sinceri come balocchi.</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Li amo, li sento impressi nella mia vita, </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sono i tuoi </a:t>
            </a:r>
            <a:r>
              <a:rPr lang="it-IT" b="1" i="1" dirty="0" err="1">
                <a:latin typeface="Comic Sans MS" pitchFamily="66" charset="0"/>
                <a:cs typeface="Times New Roman" pitchFamily="18" charset="0"/>
              </a:rPr>
              <a:t>occhi…</a:t>
            </a:r>
            <a:endParaRPr lang="it-IT" b="1" dirty="0">
              <a:latin typeface="Comic Sans MS" pitchFamily="66" charset="0"/>
              <a:cs typeface="Times New Roman" pitchFamily="18" charset="0"/>
            </a:endParaRPr>
          </a:p>
          <a:p>
            <a:pPr>
              <a:lnSpc>
                <a:spcPct val="150000"/>
              </a:lnSpc>
            </a:pPr>
            <a:r>
              <a:rPr lang="it-IT" b="1" i="1" dirty="0">
                <a:latin typeface="Comic Sans MS" pitchFamily="66" charset="0"/>
                <a:cs typeface="Times New Roman" pitchFamily="18" charset="0"/>
              </a:rPr>
              <a:t>Oggi li trovo stanchi ma sempre teneri, credimi, mamma.</a:t>
            </a:r>
            <a:r>
              <a:rPr lang="it-IT" b="1" dirty="0">
                <a:latin typeface="Comic Sans MS" pitchFamily="66" charset="0"/>
              </a:rPr>
              <a:t> </a:t>
            </a:r>
          </a:p>
          <a:p>
            <a:pPr>
              <a:lnSpc>
                <a:spcPct val="85000"/>
              </a:lnSpc>
            </a:pPr>
            <a:endParaRPr lang="it-IT" sz="1600" b="1" dirty="0">
              <a:latin typeface="Comic Sans MS" pitchFamily="66" charset="0"/>
            </a:endParaRPr>
          </a:p>
          <a:p>
            <a:pPr algn="r">
              <a:lnSpc>
                <a:spcPct val="85000"/>
              </a:lnSpc>
            </a:pPr>
            <a:r>
              <a:rPr lang="it-IT" sz="2000" b="1" dirty="0">
                <a:latin typeface="Comic Sans MS" pitchFamily="66" charset="0"/>
              </a:rPr>
              <a:t>Marcello, 7 anni</a:t>
            </a:r>
          </a:p>
        </p:txBody>
      </p:sp>
      <p:pic>
        <p:nvPicPr>
          <p:cNvPr id="261124" name="Picture 4"/>
          <p:cNvPicPr>
            <a:picLocks noChangeAspect="1" noChangeArrowheads="1"/>
          </p:cNvPicPr>
          <p:nvPr/>
        </p:nvPicPr>
        <p:blipFill>
          <a:blip r:embed="rId2" cstate="print">
            <a:lum contrast="12000"/>
          </a:blip>
          <a:srcRect/>
          <a:stretch>
            <a:fillRect/>
          </a:stretch>
        </p:blipFill>
        <p:spPr bwMode="auto">
          <a:xfrm>
            <a:off x="5284788" y="1942637"/>
            <a:ext cx="3454400" cy="3179762"/>
          </a:xfrm>
          <a:prstGeom prst="rect">
            <a:avLst/>
          </a:prstGeom>
          <a:noFill/>
        </p:spPr>
      </p:pic>
      <p:sp>
        <p:nvSpPr>
          <p:cNvPr id="261125" name="Rectangle 5"/>
          <p:cNvSpPr>
            <a:spLocks noChangeArrowheads="1"/>
          </p:cNvSpPr>
          <p:nvPr/>
        </p:nvSpPr>
        <p:spPr bwMode="auto">
          <a:xfrm>
            <a:off x="300038" y="1044112"/>
            <a:ext cx="8664575" cy="5622925"/>
          </a:xfrm>
          <a:prstGeom prst="rect">
            <a:avLst/>
          </a:prstGeom>
          <a:noFill/>
          <a:ln w="19050">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descr="Rectangle 1"/>
          <p:cNvSpPr txBox="1">
            <a:spLocks/>
          </p:cNvSpPr>
          <p:nvPr/>
        </p:nvSpPr>
        <p:spPr bwMode="auto">
          <a:xfrm>
            <a:off x="242888" y="2900363"/>
            <a:ext cx="8853487" cy="976379"/>
          </a:xfrm>
          <a:prstGeom prst="rect">
            <a:avLst/>
          </a:prstGeom>
          <a:noFill/>
          <a:ln w="12700" cap="flat" cmpd="sng">
            <a:noFill/>
            <a:prstDash val="solid"/>
            <a:miter lim="400000"/>
            <a:headEnd type="none" w="med" len="med"/>
            <a:tailEnd type="none" w="med" len="med"/>
          </a:ln>
          <a:effectLst/>
        </p:spPr>
        <p:txBody>
          <a:bodyPr lIns="46080" tIns="46080" rIns="46080" bIns="46080">
            <a:spAutoFit/>
          </a:bodyPr>
          <a:lstStyle/>
          <a:p>
            <a:pPr>
              <a:lnSpc>
                <a:spcPct val="75000"/>
              </a:lnSpc>
              <a:tabLst>
                <a:tab pos="4303713" algn="r"/>
                <a:tab pos="4457700" algn="l"/>
                <a:tab pos="68453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2800" b="1" dirty="0">
                <a:latin typeface="Helvetica" charset="0"/>
                <a:sym typeface="Helvetica" charset="0"/>
              </a:rPr>
              <a:t>	</a:t>
            </a:r>
            <a:r>
              <a:rPr lang="it-IT" sz="2000" b="1" dirty="0" smtClean="0">
                <a:latin typeface="Helvetica" charset="0"/>
                <a:sym typeface="Helvetica" charset="0"/>
              </a:rPr>
              <a:t>indissolubilmente</a:t>
            </a:r>
            <a:r>
              <a:rPr lang="it-IT" sz="2000" b="1" dirty="0">
                <a:latin typeface="Helvetica" charset="0"/>
                <a:sym typeface="Helvetica" charset="0"/>
              </a:rPr>
              <a:t>		VERBALE</a:t>
            </a:r>
            <a:r>
              <a:rPr lang="it-IT" b="1" dirty="0">
                <a:latin typeface="Helvetica" charset="0"/>
                <a:sym typeface="Helvetica" charset="0"/>
              </a:rPr>
              <a:t>	</a:t>
            </a:r>
            <a:endParaRPr lang="it-IT" sz="2800" b="1" dirty="0">
              <a:latin typeface="Georgia" pitchFamily="18" charset="0"/>
              <a:sym typeface="Georgia" pitchFamily="18" charset="0"/>
            </a:endParaRPr>
          </a:p>
          <a:p>
            <a:pPr>
              <a:lnSpc>
                <a:spcPct val="70000"/>
              </a:lnSpc>
              <a:tabLst>
                <a:tab pos="3314700" algn="r"/>
                <a:tab pos="4457700" algn="l"/>
                <a:tab pos="68453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2200" b="1" dirty="0">
                <a:solidFill>
                  <a:srgbClr val="C00000"/>
                </a:solidFill>
                <a:latin typeface="Helvetica" charset="0"/>
                <a:sym typeface="Helvetica" charset="0"/>
              </a:rPr>
              <a:t>quando parlare </a:t>
            </a:r>
            <a:r>
              <a:rPr lang="it-IT" b="1" dirty="0">
                <a:latin typeface="Helvetica" charset="0"/>
                <a:sym typeface="Helvetica" charset="0"/>
              </a:rPr>
              <a:t>	 	</a:t>
            </a:r>
            <a:r>
              <a:rPr lang="it-IT" sz="2200" b="1" dirty="0">
                <a:solidFill>
                  <a:srgbClr val="C00000"/>
                </a:solidFill>
                <a:latin typeface="Helvetica" charset="0"/>
                <a:sym typeface="Helvetica" charset="0"/>
              </a:rPr>
              <a:t>attento ascolto</a:t>
            </a:r>
            <a:endParaRPr lang="it-IT" sz="2200" b="1" dirty="0">
              <a:solidFill>
                <a:srgbClr val="C00000"/>
              </a:solidFill>
              <a:latin typeface="Georgia" pitchFamily="18" charset="0"/>
              <a:sym typeface="Georgia" pitchFamily="18" charset="0"/>
            </a:endParaRPr>
          </a:p>
          <a:p>
            <a:pPr>
              <a:lnSpc>
                <a:spcPct val="70000"/>
              </a:lnSpc>
              <a:tabLst>
                <a:tab pos="3314700" algn="r"/>
                <a:tab pos="4457700" algn="l"/>
                <a:tab pos="68453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2800" b="1" dirty="0">
                <a:latin typeface="Helvetica" charset="0"/>
                <a:sym typeface="Helvetica" charset="0"/>
              </a:rPr>
              <a:t>	</a:t>
            </a:r>
            <a:r>
              <a:rPr lang="it-IT" sz="2000" b="1" dirty="0" smtClean="0">
                <a:latin typeface="Helvetica" charset="0"/>
                <a:sym typeface="Helvetica" charset="0"/>
              </a:rPr>
              <a:t>legato </a:t>
            </a:r>
            <a:r>
              <a:rPr lang="it-IT" sz="2000" b="1" dirty="0">
                <a:latin typeface="Helvetica" charset="0"/>
                <a:sym typeface="Helvetica" charset="0"/>
              </a:rPr>
              <a:t>a		NON VERBALE</a:t>
            </a:r>
            <a:endParaRPr lang="it-IT" sz="2800" b="1" dirty="0">
              <a:latin typeface="Helvetica" charset="0"/>
              <a:sym typeface="Helvetica" charset="0"/>
            </a:endParaRPr>
          </a:p>
        </p:txBody>
      </p:sp>
      <p:sp>
        <p:nvSpPr>
          <p:cNvPr id="63490" name="Text Box 2" descr="Rectangle 2"/>
          <p:cNvSpPr txBox="1">
            <a:spLocks/>
          </p:cNvSpPr>
          <p:nvPr/>
        </p:nvSpPr>
        <p:spPr bwMode="auto">
          <a:xfrm>
            <a:off x="1785918" y="546100"/>
            <a:ext cx="5541519" cy="463846"/>
          </a:xfrm>
          <a:prstGeom prst="rect">
            <a:avLst/>
          </a:prstGeom>
          <a:noFill/>
          <a:ln w="12700" cap="flat" cmpd="sng">
            <a:noFill/>
            <a:prstDash val="solid"/>
            <a:miter lim="400000"/>
            <a:headEnd type="none" w="med" len="med"/>
            <a:tailEnd type="none" w="med" len="med"/>
          </a:ln>
          <a:effectLst/>
        </p:spPr>
        <p:txBody>
          <a:bodyPr wrap="none" lIns="46800" tIns="46800" rIns="46800" bIns="46800">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it-IT" sz="2400" b="1" dirty="0">
                <a:latin typeface="Georgia" pitchFamily="18" charset="0"/>
                <a:cs typeface="Tahoma" pitchFamily="34" charset="0"/>
                <a:sym typeface="Tahoma" pitchFamily="34" charset="0"/>
              </a:rPr>
              <a:t>COMUNICARE: COME E QUANDO</a:t>
            </a:r>
          </a:p>
        </p:txBody>
      </p:sp>
      <p:sp>
        <p:nvSpPr>
          <p:cNvPr id="63491" name="Line 3" descr="Line 3"/>
          <p:cNvSpPr>
            <a:spLocks noChangeShapeType="1"/>
          </p:cNvSpPr>
          <p:nvPr/>
        </p:nvSpPr>
        <p:spPr bwMode="auto">
          <a:xfrm>
            <a:off x="2571736" y="3384550"/>
            <a:ext cx="1981200" cy="1588"/>
          </a:xfrm>
          <a:prstGeom prst="line">
            <a:avLst/>
          </a:prstGeom>
          <a:noFill/>
          <a:ln w="25560" cap="sq" cmpd="sng">
            <a:solidFill>
              <a:schemeClr val="tx1"/>
            </a:solidFill>
            <a:prstDash val="solid"/>
            <a:round/>
            <a:headEnd type="none" w="med" len="med"/>
            <a:tailEnd type="stealth" w="med" len="med"/>
          </a:ln>
          <a:effectLst/>
        </p:spPr>
        <p:txBody>
          <a:bodyPr lIns="45720" rIns="45720"/>
          <a:lstStyle/>
          <a:p>
            <a:endParaRPr lang="it-IT"/>
          </a:p>
        </p:txBody>
      </p:sp>
      <p:sp>
        <p:nvSpPr>
          <p:cNvPr id="63492" name="Line 4" descr="Line 4"/>
          <p:cNvSpPr>
            <a:spLocks noChangeShapeType="1"/>
          </p:cNvSpPr>
          <p:nvPr/>
        </p:nvSpPr>
        <p:spPr bwMode="auto">
          <a:xfrm>
            <a:off x="6862778" y="3517900"/>
            <a:ext cx="219075" cy="114300"/>
          </a:xfrm>
          <a:prstGeom prst="line">
            <a:avLst/>
          </a:prstGeom>
          <a:noFill/>
          <a:ln w="25560" cap="sq" cmpd="sng">
            <a:solidFill>
              <a:schemeClr val="tx1"/>
            </a:solidFill>
            <a:prstDash val="solid"/>
            <a:round/>
            <a:headEnd type="none" w="med" len="med"/>
            <a:tailEnd type="none" w="med" len="med"/>
          </a:ln>
          <a:effectLst/>
        </p:spPr>
        <p:txBody>
          <a:bodyPr lIns="45720" rIns="45720"/>
          <a:lstStyle/>
          <a:p>
            <a:endParaRPr lang="it-IT"/>
          </a:p>
        </p:txBody>
      </p:sp>
      <p:sp>
        <p:nvSpPr>
          <p:cNvPr id="63493" name="Line 5" descr="Line 5"/>
          <p:cNvSpPr>
            <a:spLocks noChangeShapeType="1"/>
          </p:cNvSpPr>
          <p:nvPr/>
        </p:nvSpPr>
        <p:spPr bwMode="auto">
          <a:xfrm flipV="1">
            <a:off x="6858016" y="3133725"/>
            <a:ext cx="219075" cy="130175"/>
          </a:xfrm>
          <a:prstGeom prst="line">
            <a:avLst/>
          </a:prstGeom>
          <a:noFill/>
          <a:ln w="25560" cap="sq" cmpd="sng">
            <a:solidFill>
              <a:schemeClr val="tx1"/>
            </a:solidFill>
            <a:prstDash val="solid"/>
            <a:round/>
            <a:headEnd type="none" w="med" len="med"/>
            <a:tailEnd type="none" w="med" len="med"/>
          </a:ln>
          <a:effectLst/>
        </p:spPr>
        <p:txBody>
          <a:bodyPr lIns="45720" rIns="45720"/>
          <a:lstStyle/>
          <a:p>
            <a:endParaRPr lang="it-IT"/>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descr="Rectangle 1"/>
          <p:cNvSpPr txBox="1">
            <a:spLocks/>
          </p:cNvSpPr>
          <p:nvPr/>
        </p:nvSpPr>
        <p:spPr bwMode="auto">
          <a:xfrm>
            <a:off x="314327" y="2900363"/>
            <a:ext cx="8472515" cy="1296466"/>
          </a:xfrm>
          <a:prstGeom prst="rect">
            <a:avLst/>
          </a:prstGeom>
          <a:noFill/>
          <a:ln w="12700" cap="flat" cmpd="sng">
            <a:noFill/>
            <a:prstDash val="solid"/>
            <a:miter lim="400000"/>
            <a:headEnd type="none" w="med" len="med"/>
            <a:tailEnd type="none" w="med" len="med"/>
          </a:ln>
          <a:effectLst/>
        </p:spPr>
        <p:txBody>
          <a:bodyPr wrap="square" lIns="46080" tIns="46080" rIns="46080" bIns="46080">
            <a:spAutoFit/>
          </a:bodyPr>
          <a:lstStyle/>
          <a:p>
            <a:pPr>
              <a:lnSpc>
                <a:spcPct val="85000"/>
              </a:lnSpc>
              <a:tabLst>
                <a:tab pos="3035300" algn="l"/>
                <a:tab pos="6172200" algn="l"/>
                <a:tab pos="6413500" algn="l"/>
                <a:tab pos="67818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3200" b="1" dirty="0">
                <a:latin typeface="Helvetica" charset="0"/>
                <a:sym typeface="Helvetica" charset="0"/>
              </a:rPr>
              <a:t>	</a:t>
            </a:r>
            <a:r>
              <a:rPr lang="it-IT" sz="2800" b="1" dirty="0" smtClean="0">
                <a:latin typeface="Helvetica" charset="0"/>
                <a:sym typeface="Helvetica" charset="0"/>
              </a:rPr>
              <a:t>né </a:t>
            </a:r>
            <a:r>
              <a:rPr lang="it-IT" sz="2800" b="1" dirty="0">
                <a:latin typeface="Helvetica" charset="0"/>
                <a:sym typeface="Helvetica" charset="0"/>
              </a:rPr>
              <a:t>invasivi	</a:t>
            </a:r>
            <a:endParaRPr lang="it-IT" sz="3200" b="1" dirty="0">
              <a:latin typeface="Georgia" pitchFamily="18" charset="0"/>
              <a:sym typeface="Georgia" pitchFamily="18" charset="0"/>
            </a:endParaRPr>
          </a:p>
          <a:p>
            <a:pPr>
              <a:lnSpc>
                <a:spcPct val="85000"/>
              </a:lnSpc>
              <a:tabLst>
                <a:tab pos="3035300" algn="l"/>
                <a:tab pos="6172200" algn="l"/>
                <a:tab pos="6413500" algn="l"/>
                <a:tab pos="67818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2800" b="1" dirty="0">
                <a:solidFill>
                  <a:srgbClr val="C00000"/>
                </a:solidFill>
                <a:latin typeface="Helvetica" charset="0"/>
                <a:sym typeface="Helvetica" charset="0"/>
              </a:rPr>
              <a:t>Occorre essere </a:t>
            </a:r>
            <a:r>
              <a:rPr lang="it-IT" sz="2800" b="1" dirty="0">
                <a:latin typeface="Helvetica" charset="0"/>
                <a:sym typeface="Helvetica" charset="0"/>
              </a:rPr>
              <a:t>		</a:t>
            </a:r>
            <a:r>
              <a:rPr lang="it-IT" sz="2800" b="1" dirty="0">
                <a:solidFill>
                  <a:srgbClr val="C00000"/>
                </a:solidFill>
                <a:latin typeface="Helvetica" charset="0"/>
                <a:sym typeface="Helvetica" charset="0"/>
              </a:rPr>
              <a:t>ma ATTENTI</a:t>
            </a:r>
            <a:endParaRPr lang="it-IT" sz="2800" b="1" dirty="0">
              <a:solidFill>
                <a:srgbClr val="C00000"/>
              </a:solidFill>
              <a:latin typeface="Georgia" pitchFamily="18" charset="0"/>
              <a:sym typeface="Georgia" pitchFamily="18" charset="0"/>
            </a:endParaRPr>
          </a:p>
          <a:p>
            <a:pPr>
              <a:lnSpc>
                <a:spcPct val="85000"/>
              </a:lnSpc>
              <a:tabLst>
                <a:tab pos="3035300" algn="l"/>
                <a:tab pos="6172200" algn="l"/>
                <a:tab pos="6413500" algn="l"/>
                <a:tab pos="6781800" algn="l"/>
                <a:tab pos="7162800" algn="l"/>
                <a:tab pos="7543800" algn="l"/>
                <a:tab pos="7924800" algn="l"/>
                <a:tab pos="8293100" algn="l"/>
                <a:tab pos="8686800" algn="l"/>
                <a:tab pos="9055100" algn="l"/>
                <a:tab pos="9436100" algn="l"/>
                <a:tab pos="9804400" algn="l"/>
                <a:tab pos="10185400" algn="l"/>
                <a:tab pos="10566400" algn="l"/>
                <a:tab pos="10947400" algn="l"/>
              </a:tabLst>
            </a:pPr>
            <a:r>
              <a:rPr lang="it-IT" sz="3200" b="1" dirty="0">
                <a:latin typeface="Helvetica" charset="0"/>
                <a:sym typeface="Helvetica" charset="0"/>
              </a:rPr>
              <a:t>	</a:t>
            </a:r>
            <a:r>
              <a:rPr lang="it-IT" sz="2800" b="1" dirty="0" smtClean="0">
                <a:latin typeface="Helvetica" charset="0"/>
                <a:sym typeface="Helvetica" charset="0"/>
              </a:rPr>
              <a:t>né </a:t>
            </a:r>
            <a:r>
              <a:rPr lang="it-IT" sz="2800" b="1" dirty="0">
                <a:latin typeface="Helvetica" charset="0"/>
                <a:sym typeface="Helvetica" charset="0"/>
              </a:rPr>
              <a:t>evasivi</a:t>
            </a:r>
            <a:endParaRPr lang="it-IT" sz="3200" b="1" dirty="0">
              <a:latin typeface="Helvetica" charset="0"/>
              <a:sym typeface="Helvetica" charset="0"/>
            </a:endParaRPr>
          </a:p>
        </p:txBody>
      </p:sp>
      <p:sp>
        <p:nvSpPr>
          <p:cNvPr id="64514" name="Line 2" descr="Line 3"/>
          <p:cNvSpPr>
            <a:spLocks noChangeShapeType="1"/>
          </p:cNvSpPr>
          <p:nvPr/>
        </p:nvSpPr>
        <p:spPr bwMode="auto">
          <a:xfrm>
            <a:off x="5457826" y="3570288"/>
            <a:ext cx="838592" cy="1587"/>
          </a:xfrm>
          <a:prstGeom prst="line">
            <a:avLst/>
          </a:prstGeom>
          <a:noFill/>
          <a:ln w="38160" cap="sq" cmpd="sng">
            <a:solidFill>
              <a:schemeClr val="tx1"/>
            </a:solidFill>
            <a:prstDash val="solid"/>
            <a:round/>
            <a:headEnd type="none" w="med" len="med"/>
            <a:tailEnd type="stealth" w="med" len="med"/>
          </a:ln>
          <a:effectLst/>
        </p:spPr>
        <p:txBody>
          <a:bodyPr lIns="45720" rIns="45720"/>
          <a:lstStyle/>
          <a:p>
            <a:endParaRPr lang="it-IT"/>
          </a:p>
        </p:txBody>
      </p:sp>
      <p:sp>
        <p:nvSpPr>
          <p:cNvPr id="64515" name="Line 3" descr="Line 4"/>
          <p:cNvSpPr>
            <a:spLocks noChangeShapeType="1"/>
          </p:cNvSpPr>
          <p:nvPr/>
        </p:nvSpPr>
        <p:spPr bwMode="auto">
          <a:xfrm>
            <a:off x="3054352" y="3675063"/>
            <a:ext cx="209648" cy="114300"/>
          </a:xfrm>
          <a:prstGeom prst="line">
            <a:avLst/>
          </a:prstGeom>
          <a:noFill/>
          <a:ln w="25560" cap="sq" cmpd="sng">
            <a:solidFill>
              <a:schemeClr val="tx1"/>
            </a:solidFill>
            <a:prstDash val="solid"/>
            <a:round/>
            <a:headEnd type="none" w="med" len="med"/>
            <a:tailEnd type="none" w="med" len="med"/>
          </a:ln>
          <a:effectLst/>
        </p:spPr>
        <p:txBody>
          <a:bodyPr lIns="45720" rIns="45720"/>
          <a:lstStyle/>
          <a:p>
            <a:endParaRPr lang="it-IT"/>
          </a:p>
        </p:txBody>
      </p:sp>
      <p:sp>
        <p:nvSpPr>
          <p:cNvPr id="64516" name="Line 4" descr="Line 5"/>
          <p:cNvSpPr>
            <a:spLocks noChangeShapeType="1"/>
          </p:cNvSpPr>
          <p:nvPr/>
        </p:nvSpPr>
        <p:spPr bwMode="auto">
          <a:xfrm flipV="1">
            <a:off x="3048002" y="3290886"/>
            <a:ext cx="209648" cy="130175"/>
          </a:xfrm>
          <a:prstGeom prst="line">
            <a:avLst/>
          </a:prstGeom>
          <a:noFill/>
          <a:ln w="25560" cap="sq" cmpd="sng">
            <a:solidFill>
              <a:schemeClr val="tx1"/>
            </a:solidFill>
            <a:prstDash val="solid"/>
            <a:round/>
            <a:headEnd type="none" w="med" len="med"/>
            <a:tailEnd type="none" w="med" len="med"/>
          </a:ln>
          <a:effectLst/>
        </p:spPr>
        <p:txBody>
          <a:bodyPr lIns="45720" rIns="45720"/>
          <a:lstStyle/>
          <a:p>
            <a:endParaRPr lang="it-IT"/>
          </a:p>
        </p:txBody>
      </p:sp>
      <p:sp>
        <p:nvSpPr>
          <p:cNvPr id="64517" name="Text Box 5" descr="Rectangle 6"/>
          <p:cNvSpPr txBox="1">
            <a:spLocks/>
          </p:cNvSpPr>
          <p:nvPr/>
        </p:nvSpPr>
        <p:spPr bwMode="auto">
          <a:xfrm>
            <a:off x="1785918" y="546100"/>
            <a:ext cx="5541519" cy="463846"/>
          </a:xfrm>
          <a:prstGeom prst="rect">
            <a:avLst/>
          </a:prstGeom>
          <a:noFill/>
          <a:ln w="12700" cap="flat" cmpd="sng">
            <a:noFill/>
            <a:prstDash val="solid"/>
            <a:miter lim="400000"/>
            <a:headEnd type="none" w="med" len="med"/>
            <a:tailEnd type="none" w="med" len="med"/>
          </a:ln>
          <a:effectLst/>
        </p:spPr>
        <p:txBody>
          <a:bodyPr wrap="none" lIns="46800" tIns="46800" rIns="46800" bIns="46800">
            <a:spAutoFit/>
          </a:bodyPr>
          <a:lstStyle/>
          <a:p>
            <a:pPr algn="ct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it-IT" sz="2400" b="1" dirty="0">
                <a:latin typeface="Georgia" pitchFamily="18" charset="0"/>
                <a:cs typeface="Tahoma" pitchFamily="34" charset="0"/>
                <a:sym typeface="Tahoma" pitchFamily="34" charset="0"/>
              </a:rPr>
              <a:t>COMUNICARE: COME E QUANDO</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117725" y="315913"/>
            <a:ext cx="5111750" cy="914400"/>
            <a:chOff x="0" y="0"/>
            <a:chExt cx="5111750" cy="914400"/>
          </a:xfrm>
        </p:grpSpPr>
        <p:sp>
          <p:nvSpPr>
            <p:cNvPr id="9218" name="Rectangle 2"/>
            <p:cNvSpPr>
              <a:spLocks/>
            </p:cNvSpPr>
            <p:nvPr/>
          </p:nvSpPr>
          <p:spPr bwMode="auto">
            <a:xfrm>
              <a:off x="0" y="0"/>
              <a:ext cx="5111750" cy="914400"/>
            </a:xfrm>
            <a:prstGeom prst="rect">
              <a:avLst/>
            </a:prstGeom>
            <a:solidFill>
              <a:srgbClr val="FF9900"/>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19" name="Text Box 3"/>
            <p:cNvSpPr txBox="1">
              <a:spLocks/>
            </p:cNvSpPr>
            <p:nvPr/>
          </p:nvSpPr>
          <p:spPr bwMode="auto">
            <a:xfrm>
              <a:off x="278439" y="182097"/>
              <a:ext cx="4554872" cy="550206"/>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r>
                <a:rPr lang="it-IT" sz="3200">
                  <a:solidFill>
                    <a:srgbClr val="000000"/>
                  </a:solidFill>
                  <a:latin typeface="Arial" pitchFamily="34" charset="0"/>
                  <a:cs typeface="Arial" pitchFamily="34" charset="0"/>
                  <a:sym typeface="Arial" pitchFamily="34" charset="0"/>
                </a:rPr>
                <a:t>APPROCCIO OLISTICO</a:t>
              </a:r>
            </a:p>
          </p:txBody>
        </p:sp>
      </p:grpSp>
      <p:grpSp>
        <p:nvGrpSpPr>
          <p:cNvPr id="3" name="Group 4"/>
          <p:cNvGrpSpPr>
            <a:grpSpLocks/>
          </p:cNvGrpSpPr>
          <p:nvPr/>
        </p:nvGrpSpPr>
        <p:grpSpPr bwMode="auto">
          <a:xfrm>
            <a:off x="323850" y="1412875"/>
            <a:ext cx="2232025" cy="762000"/>
            <a:chOff x="0" y="0"/>
            <a:chExt cx="2232025" cy="762000"/>
          </a:xfrm>
        </p:grpSpPr>
        <p:sp>
          <p:nvSpPr>
            <p:cNvPr id="9221" name="Rectangle 5"/>
            <p:cNvSpPr>
              <a:spLocks/>
            </p:cNvSpPr>
            <p:nvPr/>
          </p:nvSpPr>
          <p:spPr bwMode="auto">
            <a:xfrm>
              <a:off x="0" y="0"/>
              <a:ext cx="2232025" cy="762000"/>
            </a:xfrm>
            <a:prstGeom prst="rect">
              <a:avLst/>
            </a:prstGeom>
            <a:solidFill>
              <a:srgbClr val="CCCCFF"/>
            </a:solidFill>
            <a:ln w="9360" cap="sq" cmpd="sng">
              <a:solidFill>
                <a:srgbClr val="FFFFFF"/>
              </a:solidFill>
              <a:prstDash val="solid"/>
              <a:miter lim="800000"/>
              <a:headEnd type="none" w="med" len="med"/>
              <a:tailEnd type="none" w="med" len="med"/>
            </a:ln>
            <a:effectLst/>
          </p:spPr>
          <p:txBody>
            <a:bodyPr lIns="45720" rIns="45720" anchor="ctr"/>
            <a:lstStyle/>
            <a:p>
              <a:pPr algn="ctr">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22" name="Text Box 6"/>
            <p:cNvSpPr txBox="1">
              <a:spLocks/>
            </p:cNvSpPr>
            <p:nvPr/>
          </p:nvSpPr>
          <p:spPr bwMode="auto">
            <a:xfrm>
              <a:off x="105823" y="161385"/>
              <a:ext cx="2020379" cy="439230"/>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lnSpc>
                  <a:spcPct val="90000"/>
                </a:lnSpc>
              </a:pPr>
              <a:r>
                <a:rPr lang="it-IT">
                  <a:solidFill>
                    <a:srgbClr val="000000"/>
                  </a:solidFill>
                  <a:latin typeface="Arial" pitchFamily="34" charset="0"/>
                  <a:cs typeface="Arial" pitchFamily="34" charset="0"/>
                  <a:sym typeface="Arial" pitchFamily="34" charset="0"/>
                </a:rPr>
                <a:t>Attività Clinica</a:t>
              </a:r>
            </a:p>
          </p:txBody>
        </p:sp>
      </p:grpSp>
      <p:grpSp>
        <p:nvGrpSpPr>
          <p:cNvPr id="4" name="Group 7"/>
          <p:cNvGrpSpPr>
            <a:grpSpLocks/>
          </p:cNvGrpSpPr>
          <p:nvPr/>
        </p:nvGrpSpPr>
        <p:grpSpPr bwMode="auto">
          <a:xfrm>
            <a:off x="6877050" y="1412875"/>
            <a:ext cx="1943100" cy="958850"/>
            <a:chOff x="0" y="0"/>
            <a:chExt cx="1943100" cy="958850"/>
          </a:xfrm>
        </p:grpSpPr>
        <p:sp>
          <p:nvSpPr>
            <p:cNvPr id="9224" name="Rectangle 8"/>
            <p:cNvSpPr>
              <a:spLocks/>
            </p:cNvSpPr>
            <p:nvPr/>
          </p:nvSpPr>
          <p:spPr bwMode="auto">
            <a:xfrm>
              <a:off x="0" y="0"/>
              <a:ext cx="1943100" cy="958850"/>
            </a:xfrm>
            <a:prstGeom prst="rect">
              <a:avLst/>
            </a:prstGeom>
            <a:solidFill>
              <a:srgbClr val="CCCCFF"/>
            </a:solidFill>
            <a:ln w="9360" cap="sq" cmpd="sng">
              <a:solidFill>
                <a:srgbClr val="FFFFFF"/>
              </a:solidFill>
              <a:prstDash val="solid"/>
              <a:miter lim="800000"/>
              <a:headEnd type="none" w="med" len="med"/>
              <a:tailEnd type="none" w="med" len="med"/>
            </a:ln>
            <a:effectLst/>
          </p:spPr>
          <p:txBody>
            <a:bodyPr lIns="45720" rIns="45720" anchor="ctr"/>
            <a:lstStyle/>
            <a:p>
              <a:pPr algn="ctr">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25" name="Text Box 9"/>
            <p:cNvSpPr txBox="1">
              <a:spLocks/>
            </p:cNvSpPr>
            <p:nvPr/>
          </p:nvSpPr>
          <p:spPr bwMode="auto">
            <a:xfrm>
              <a:off x="99721" y="27008"/>
              <a:ext cx="1743658" cy="904834"/>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pitchFamily="34" charset="0"/>
                  <a:cs typeface="Arial" pitchFamily="34" charset="0"/>
                  <a:sym typeface="Arial" pitchFamily="34" charset="0"/>
                </a:rPr>
                <a:t>Ricerca clinica</a:t>
              </a:r>
            </a:p>
            <a:p>
              <a:pPr algn="ctr">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pitchFamily="34" charset="0"/>
                  <a:cs typeface="Arial" pitchFamily="34" charset="0"/>
                  <a:sym typeface="Arial" pitchFamily="34" charset="0"/>
                </a:rPr>
                <a:t> e </a:t>
              </a:r>
            </a:p>
            <a:p>
              <a:pPr algn="ctr">
                <a:lnSpc>
                  <a:spcPct val="9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pitchFamily="34" charset="0"/>
                  <a:cs typeface="Arial" pitchFamily="34" charset="0"/>
                  <a:sym typeface="Arial" pitchFamily="34" charset="0"/>
                </a:rPr>
                <a:t>di Laboratorio</a:t>
              </a:r>
            </a:p>
          </p:txBody>
        </p:sp>
      </p:grpSp>
      <p:grpSp>
        <p:nvGrpSpPr>
          <p:cNvPr id="5" name="Group 10"/>
          <p:cNvGrpSpPr>
            <a:grpSpLocks/>
          </p:cNvGrpSpPr>
          <p:nvPr/>
        </p:nvGrpSpPr>
        <p:grpSpPr bwMode="auto">
          <a:xfrm>
            <a:off x="2874963" y="2154238"/>
            <a:ext cx="3598862" cy="863600"/>
            <a:chOff x="-1" y="0"/>
            <a:chExt cx="3598864" cy="863600"/>
          </a:xfrm>
        </p:grpSpPr>
        <p:sp>
          <p:nvSpPr>
            <p:cNvPr id="9227" name="Rectangle 11"/>
            <p:cNvSpPr>
              <a:spLocks/>
            </p:cNvSpPr>
            <p:nvPr/>
          </p:nvSpPr>
          <p:spPr bwMode="auto">
            <a:xfrm>
              <a:off x="-1" y="0"/>
              <a:ext cx="3598864" cy="863600"/>
            </a:xfrm>
            <a:prstGeom prst="rect">
              <a:avLst/>
            </a:prstGeom>
            <a:solidFill>
              <a:srgbClr val="CCCCFF"/>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28" name="Text Box 12"/>
            <p:cNvSpPr txBox="1">
              <a:spLocks/>
            </p:cNvSpPr>
            <p:nvPr/>
          </p:nvSpPr>
          <p:spPr bwMode="auto">
            <a:xfrm>
              <a:off x="10052" y="212185"/>
              <a:ext cx="3578758" cy="439230"/>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r>
                <a:rPr lang="it-IT">
                  <a:solidFill>
                    <a:srgbClr val="000000"/>
                  </a:solidFill>
                  <a:latin typeface="Arial" pitchFamily="34" charset="0"/>
                  <a:cs typeface="Arial" pitchFamily="34" charset="0"/>
                  <a:sym typeface="Arial" pitchFamily="34" charset="0"/>
                </a:rPr>
                <a:t>Programma Psico-sociale</a:t>
              </a:r>
            </a:p>
          </p:txBody>
        </p:sp>
      </p:grpSp>
      <p:grpSp>
        <p:nvGrpSpPr>
          <p:cNvPr id="6" name="Group 13"/>
          <p:cNvGrpSpPr>
            <a:grpSpLocks/>
          </p:cNvGrpSpPr>
          <p:nvPr/>
        </p:nvGrpSpPr>
        <p:grpSpPr bwMode="auto">
          <a:xfrm>
            <a:off x="3214688" y="3213100"/>
            <a:ext cx="3097212" cy="720725"/>
            <a:chOff x="-1" y="0"/>
            <a:chExt cx="3097214" cy="720725"/>
          </a:xfrm>
        </p:grpSpPr>
        <p:sp>
          <p:nvSpPr>
            <p:cNvPr id="9230" name="Rectangle 14"/>
            <p:cNvSpPr>
              <a:spLocks/>
            </p:cNvSpPr>
            <p:nvPr/>
          </p:nvSpPr>
          <p:spPr bwMode="auto">
            <a:xfrm>
              <a:off x="-1" y="0"/>
              <a:ext cx="3097214" cy="720725"/>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31" name="Text Box 15"/>
            <p:cNvSpPr txBox="1">
              <a:spLocks/>
            </p:cNvSpPr>
            <p:nvPr/>
          </p:nvSpPr>
          <p:spPr bwMode="auto">
            <a:xfrm>
              <a:off x="822436" y="183951"/>
              <a:ext cx="1452340" cy="352823"/>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r>
                <a:rPr lang="it-IT" sz="1800" b="1">
                  <a:solidFill>
                    <a:srgbClr val="000000"/>
                  </a:solidFill>
                  <a:latin typeface="Arial" pitchFamily="34" charset="0"/>
                  <a:cs typeface="Arial" pitchFamily="34" charset="0"/>
                  <a:sym typeface="Arial" pitchFamily="34" charset="0"/>
                </a:rPr>
                <a:t>Metodologia</a:t>
              </a:r>
            </a:p>
          </p:txBody>
        </p:sp>
      </p:grpSp>
      <p:grpSp>
        <p:nvGrpSpPr>
          <p:cNvPr id="7" name="Group 16"/>
          <p:cNvGrpSpPr>
            <a:grpSpLocks/>
          </p:cNvGrpSpPr>
          <p:nvPr/>
        </p:nvGrpSpPr>
        <p:grpSpPr bwMode="auto">
          <a:xfrm>
            <a:off x="3214688" y="4054475"/>
            <a:ext cx="3095625" cy="620713"/>
            <a:chOff x="0" y="-1"/>
            <a:chExt cx="3095625" cy="619523"/>
          </a:xfrm>
        </p:grpSpPr>
        <p:sp>
          <p:nvSpPr>
            <p:cNvPr id="9233" name="Rectangle 17"/>
            <p:cNvSpPr>
              <a:spLocks/>
            </p:cNvSpPr>
            <p:nvPr/>
          </p:nvSpPr>
          <p:spPr bwMode="auto">
            <a:xfrm>
              <a:off x="0" y="22423"/>
              <a:ext cx="3095625" cy="574676"/>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marL="274638" indent="-274638">
                <a:tabLst>
                  <a:tab pos="266700" algn="l"/>
                  <a:tab pos="1181100" algn="l"/>
                  <a:tab pos="2095500" algn="l"/>
                  <a:tab pos="3009900" algn="l"/>
                  <a:tab pos="3924300" algn="l"/>
                  <a:tab pos="4838700" algn="l"/>
                  <a:tab pos="5753100" algn="l"/>
                  <a:tab pos="6667500" algn="l"/>
                  <a:tab pos="7581900" algn="l"/>
                  <a:tab pos="8496300" algn="l"/>
                  <a:tab pos="9410700" algn="l"/>
                  <a:tab pos="10325100" algn="l"/>
                </a:tabLst>
              </a:pPr>
              <a:endParaRPr lang="it-IT" sz="1800">
                <a:solidFill>
                  <a:srgbClr val="000000"/>
                </a:solidFill>
                <a:latin typeface="Arial" pitchFamily="34" charset="0"/>
                <a:cs typeface="Arial" pitchFamily="34" charset="0"/>
                <a:sym typeface="Arial" pitchFamily="34" charset="0"/>
              </a:endParaRPr>
            </a:p>
          </p:txBody>
        </p:sp>
        <p:sp>
          <p:nvSpPr>
            <p:cNvPr id="9234" name="Text Box 18"/>
            <p:cNvSpPr txBox="1">
              <a:spLocks/>
            </p:cNvSpPr>
            <p:nvPr/>
          </p:nvSpPr>
          <p:spPr bwMode="auto">
            <a:xfrm>
              <a:off x="47879" y="-1"/>
              <a:ext cx="2499061" cy="619523"/>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marL="274638" indent="-274638">
                <a:buSzPct val="100000"/>
                <a:buFontTx/>
                <a:buAutoNum type="arabicPeriod"/>
              </a:pPr>
              <a:r>
                <a:rPr lang="it-IT" sz="1800">
                  <a:solidFill>
                    <a:srgbClr val="000000"/>
                  </a:solidFill>
                  <a:latin typeface="Arial" pitchFamily="34" charset="0"/>
                  <a:cs typeface="Arial" pitchFamily="34" charset="0"/>
                  <a:sym typeface="Arial" pitchFamily="34" charset="0"/>
                </a:rPr>
                <a:t>Alleanza Terapeutica</a:t>
              </a:r>
            </a:p>
          </p:txBody>
        </p:sp>
      </p:grpSp>
      <p:grpSp>
        <p:nvGrpSpPr>
          <p:cNvPr id="8" name="Group 19"/>
          <p:cNvGrpSpPr>
            <a:grpSpLocks/>
          </p:cNvGrpSpPr>
          <p:nvPr/>
        </p:nvGrpSpPr>
        <p:grpSpPr bwMode="auto">
          <a:xfrm>
            <a:off x="6624638" y="3316288"/>
            <a:ext cx="2436812" cy="2520950"/>
            <a:chOff x="0" y="0"/>
            <a:chExt cx="2436812" cy="2520950"/>
          </a:xfrm>
        </p:grpSpPr>
        <p:sp>
          <p:nvSpPr>
            <p:cNvPr id="9236" name="Rectangle 20"/>
            <p:cNvSpPr>
              <a:spLocks/>
            </p:cNvSpPr>
            <p:nvPr/>
          </p:nvSpPr>
          <p:spPr bwMode="auto">
            <a:xfrm>
              <a:off x="0" y="0"/>
              <a:ext cx="2436812" cy="2520950"/>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37" name="Text Box 21"/>
            <p:cNvSpPr txBox="1">
              <a:spLocks/>
            </p:cNvSpPr>
            <p:nvPr/>
          </p:nvSpPr>
          <p:spPr bwMode="auto">
            <a:xfrm>
              <a:off x="15502" y="283964"/>
              <a:ext cx="2405808" cy="1953022"/>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pitchFamily="34" charset="0"/>
                  <a:cs typeface="Arial" pitchFamily="34" charset="0"/>
                  <a:sym typeface="Arial" pitchFamily="34" charset="0"/>
                </a:rPr>
                <a:t>Attività Psico-sociale</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000000"/>
                </a:solidFill>
                <a:latin typeface="Arial" pitchFamily="34" charset="0"/>
                <a:cs typeface="Arial" pitchFamily="34" charset="0"/>
                <a:sym typeface="Arial" pitchFamily="34" charset="0"/>
              </a:endParaRP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Scuola</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Residence</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Gruppo Ascolto</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Clown Dottori</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Volontariato</a:t>
              </a:r>
            </a:p>
          </p:txBody>
        </p:sp>
      </p:grpSp>
      <p:grpSp>
        <p:nvGrpSpPr>
          <p:cNvPr id="9" name="Group 22"/>
          <p:cNvGrpSpPr>
            <a:grpSpLocks/>
          </p:cNvGrpSpPr>
          <p:nvPr/>
        </p:nvGrpSpPr>
        <p:grpSpPr bwMode="auto">
          <a:xfrm>
            <a:off x="3214688" y="4795838"/>
            <a:ext cx="3095625" cy="793750"/>
            <a:chOff x="0" y="-1"/>
            <a:chExt cx="3095625" cy="792165"/>
          </a:xfrm>
        </p:grpSpPr>
        <p:sp>
          <p:nvSpPr>
            <p:cNvPr id="9239" name="Rectangle 23"/>
            <p:cNvSpPr>
              <a:spLocks/>
            </p:cNvSpPr>
            <p:nvPr/>
          </p:nvSpPr>
          <p:spPr bwMode="auto">
            <a:xfrm>
              <a:off x="0" y="-1"/>
              <a:ext cx="3095625" cy="792165"/>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40" name="Text Box 24"/>
            <p:cNvSpPr txBox="1">
              <a:spLocks/>
            </p:cNvSpPr>
            <p:nvPr/>
          </p:nvSpPr>
          <p:spPr bwMode="auto">
            <a:xfrm>
              <a:off x="52331" y="86320"/>
              <a:ext cx="2990963" cy="619523"/>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2. 	Identificazione dei bisogni</a:t>
              </a:r>
            </a:p>
            <a:p>
              <a:pPr algn="ct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	e screening delle famiglie</a:t>
              </a:r>
            </a:p>
          </p:txBody>
        </p:sp>
      </p:grpSp>
      <p:grpSp>
        <p:nvGrpSpPr>
          <p:cNvPr id="10" name="Group 25"/>
          <p:cNvGrpSpPr>
            <a:grpSpLocks/>
          </p:cNvGrpSpPr>
          <p:nvPr/>
        </p:nvGrpSpPr>
        <p:grpSpPr bwMode="auto">
          <a:xfrm>
            <a:off x="3214688" y="5722938"/>
            <a:ext cx="3095625" cy="790575"/>
            <a:chOff x="0" y="-1"/>
            <a:chExt cx="3095625" cy="792164"/>
          </a:xfrm>
        </p:grpSpPr>
        <p:sp>
          <p:nvSpPr>
            <p:cNvPr id="9242" name="Rectangle 26"/>
            <p:cNvSpPr>
              <a:spLocks/>
            </p:cNvSpPr>
            <p:nvPr/>
          </p:nvSpPr>
          <p:spPr bwMode="auto">
            <a:xfrm>
              <a:off x="0" y="-1"/>
              <a:ext cx="3095625" cy="792164"/>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43" name="Text Box 27"/>
            <p:cNvSpPr txBox="1">
              <a:spLocks/>
            </p:cNvSpPr>
            <p:nvPr/>
          </p:nvSpPr>
          <p:spPr bwMode="auto">
            <a:xfrm>
              <a:off x="47879" y="86320"/>
              <a:ext cx="2876551" cy="619522"/>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3.	Incontri programmati</a:t>
              </a:r>
            </a:p>
            <a:p>
              <a:pPr>
                <a:tabLst>
                  <a:tab pos="26670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	Supervisione e sostegno</a:t>
              </a:r>
            </a:p>
          </p:txBody>
        </p:sp>
      </p:grpSp>
      <p:grpSp>
        <p:nvGrpSpPr>
          <p:cNvPr id="11" name="Group 28"/>
          <p:cNvGrpSpPr>
            <a:grpSpLocks/>
          </p:cNvGrpSpPr>
          <p:nvPr/>
        </p:nvGrpSpPr>
        <p:grpSpPr bwMode="auto">
          <a:xfrm>
            <a:off x="28575" y="3171825"/>
            <a:ext cx="2955925" cy="2736850"/>
            <a:chOff x="0" y="0"/>
            <a:chExt cx="2956545" cy="2736850"/>
          </a:xfrm>
        </p:grpSpPr>
        <p:sp>
          <p:nvSpPr>
            <p:cNvPr id="9245" name="Rectangle 29"/>
            <p:cNvSpPr>
              <a:spLocks/>
            </p:cNvSpPr>
            <p:nvPr/>
          </p:nvSpPr>
          <p:spPr bwMode="auto">
            <a:xfrm>
              <a:off x="118578" y="0"/>
              <a:ext cx="2719388" cy="2736850"/>
            </a:xfrm>
            <a:prstGeom prst="rect">
              <a:avLst/>
            </a:prstGeom>
            <a:solidFill>
              <a:srgbClr val="FFFF66"/>
            </a:solidFill>
            <a:ln w="9360" cap="sq" cmpd="sng">
              <a:solidFill>
                <a:srgbClr val="FFFFFF"/>
              </a:solidFill>
              <a:prstDash val="solid"/>
              <a:miter lim="800000"/>
              <a:headEnd type="none" w="med" len="med"/>
              <a:tailEnd type="none" w="med" len="med"/>
            </a:ln>
            <a:effectLst/>
          </p:spPr>
          <p:txBody>
            <a:bodyPr lIns="45720" rIns="45720" anchor="ct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9246" name="Text Box 30"/>
            <p:cNvSpPr txBox="1">
              <a:spLocks/>
            </p:cNvSpPr>
            <p:nvPr/>
          </p:nvSpPr>
          <p:spPr bwMode="auto">
            <a:xfrm>
              <a:off x="0" y="125214"/>
              <a:ext cx="2956545" cy="2486422"/>
            </a:xfrm>
            <a:prstGeom prst="rect">
              <a:avLst/>
            </a:prstGeom>
            <a:noFill/>
            <a:ln w="12700" cap="flat" cmpd="sng">
              <a:noFill/>
              <a:prstDash val="solid"/>
              <a:miter lim="400000"/>
              <a:headEnd type="none" w="med" len="med"/>
              <a:tailEnd type="none" w="med" len="med"/>
            </a:ln>
            <a:effectLst/>
          </p:spPr>
          <p:txBody>
            <a:bodyPr wrap="none" lIns="46800" tIns="46800" rIns="46800" bIns="46800" anchor="ctr">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pitchFamily="34" charset="0"/>
                  <a:cs typeface="Arial" pitchFamily="34" charset="0"/>
                  <a:sym typeface="Arial" pitchFamily="34" charset="0"/>
                </a:rPr>
                <a:t>Programma di sostegno</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pitchFamily="34" charset="0"/>
                  <a:cs typeface="Arial" pitchFamily="34" charset="0"/>
                  <a:sym typeface="Arial" pitchFamily="34" charset="0"/>
                </a:rPr>
                <a:t>alla famiglia nelle</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 </a:t>
              </a:r>
              <a:r>
                <a:rPr lang="it-IT" sz="1800" b="1">
                  <a:solidFill>
                    <a:srgbClr val="000000"/>
                  </a:solidFill>
                  <a:latin typeface="Arial" pitchFamily="34" charset="0"/>
                  <a:cs typeface="Arial" pitchFamily="34" charset="0"/>
                  <a:sym typeface="Arial" pitchFamily="34" charset="0"/>
                </a:rPr>
                <a:t>varie fasi della terapia:</a:t>
              </a:r>
            </a:p>
            <a:p>
              <a:pPr algn="ctr">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Esordio</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-Durante la terapia</a:t>
              </a:r>
            </a:p>
            <a:p>
              <a:pPr algn="ctr">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Ricaduta</a:t>
              </a:r>
            </a:p>
            <a:p>
              <a:pPr algn="ctr">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Trapianto di Midollo Osseo </a:t>
              </a:r>
            </a:p>
            <a:p>
              <a:pPr algn="ctr">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Fuori terapia</a:t>
              </a:r>
            </a:p>
            <a:p>
              <a:pPr algn="ctr">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pitchFamily="34" charset="0"/>
                  <a:cs typeface="Arial" pitchFamily="34" charset="0"/>
                  <a:sym typeface="Arial" pitchFamily="34" charset="0"/>
                </a:rPr>
                <a:t>Fase terminale</a:t>
              </a:r>
            </a:p>
          </p:txBody>
        </p:sp>
      </p:grpSp>
      <p:grpSp>
        <p:nvGrpSpPr>
          <p:cNvPr id="12" name="Group 31"/>
          <p:cNvGrpSpPr>
            <a:grpSpLocks/>
          </p:cNvGrpSpPr>
          <p:nvPr/>
        </p:nvGrpSpPr>
        <p:grpSpPr bwMode="auto">
          <a:xfrm>
            <a:off x="7667625" y="476250"/>
            <a:ext cx="446088" cy="776288"/>
            <a:chOff x="0" y="0"/>
            <a:chExt cx="446187" cy="776308"/>
          </a:xfrm>
        </p:grpSpPr>
        <p:sp>
          <p:nvSpPr>
            <p:cNvPr id="9248" name="AutoShape 32"/>
            <p:cNvSpPr>
              <a:spLocks/>
            </p:cNvSpPr>
            <p:nvPr/>
          </p:nvSpPr>
          <p:spPr bwMode="auto">
            <a:xfrm>
              <a:off x="0" y="0"/>
              <a:ext cx="446187" cy="776308"/>
            </a:xfrm>
            <a:custGeom>
              <a:avLst/>
              <a:gdLst>
                <a:gd name="T0" fmla="*/ 9727 w 19454"/>
                <a:gd name="T1" fmla="*/ 10800 h 21600"/>
                <a:gd name="T2" fmla="*/ 9727 w 19454"/>
                <a:gd name="T3" fmla="*/ 10800 h 21600"/>
                <a:gd name="T4" fmla="*/ 9727 w 19454"/>
                <a:gd name="T5" fmla="*/ 10800 h 21600"/>
                <a:gd name="T6" fmla="*/ 9727 w 19454"/>
                <a:gd name="T7" fmla="*/ 10800 h 21600"/>
              </a:gdLst>
              <a:ahLst/>
              <a:cxnLst>
                <a:cxn ang="0">
                  <a:pos x="T0" y="T1"/>
                </a:cxn>
                <a:cxn ang="0">
                  <a:pos x="T2" y="T3"/>
                </a:cxn>
                <a:cxn ang="0">
                  <a:pos x="T4" y="T5"/>
                </a:cxn>
                <a:cxn ang="0">
                  <a:pos x="T6" y="T7"/>
                </a:cxn>
              </a:cxnLst>
              <a:rect l="0" t="0" r="r" b="b"/>
              <a:pathLst>
                <a:path w="19454" h="21600">
                  <a:moveTo>
                    <a:pt x="0" y="17633"/>
                  </a:moveTo>
                  <a:lnTo>
                    <a:pt x="6483" y="12784"/>
                  </a:lnTo>
                  <a:lnTo>
                    <a:pt x="6483" y="14988"/>
                  </a:lnTo>
                  <a:cubicBezTo>
                    <a:pt x="12345" y="14166"/>
                    <a:pt x="16863" y="12282"/>
                    <a:pt x="18639" y="9919"/>
                  </a:cubicBezTo>
                  <a:cubicBezTo>
                    <a:pt x="21600" y="13858"/>
                    <a:pt x="16254" y="18026"/>
                    <a:pt x="6483" y="19396"/>
                  </a:cubicBezTo>
                  <a:lnTo>
                    <a:pt x="6483" y="21600"/>
                  </a:lnTo>
                  <a:close/>
                  <a:moveTo>
                    <a:pt x="19450" y="12123"/>
                  </a:moveTo>
                  <a:cubicBezTo>
                    <a:pt x="19450" y="7862"/>
                    <a:pt x="10742" y="4408"/>
                    <a:pt x="0" y="4408"/>
                  </a:cubicBezTo>
                  <a:lnTo>
                    <a:pt x="0" y="0"/>
                  </a:lnTo>
                  <a:cubicBezTo>
                    <a:pt x="10742" y="0"/>
                    <a:pt x="19450" y="3454"/>
                    <a:pt x="19450" y="7714"/>
                  </a:cubicBezTo>
                  <a:close/>
                </a:path>
              </a:pathLst>
            </a:custGeom>
            <a:solidFill>
              <a:schemeClr val="accent1"/>
            </a:solidFill>
            <a:ln w="12700" cap="flat" cmpd="sng">
              <a:noFill/>
              <a:prstDash val="solid"/>
              <a:miter lim="400000"/>
              <a:headEnd type="none" w="med" len="med"/>
              <a:tailEnd type="none" w="med" len="med"/>
            </a:ln>
            <a:effectLst/>
          </p:spPr>
          <p:txBody>
            <a:bodyPr lIns="45720" rIns="45720" anchor="ctr"/>
            <a:lstStyle/>
            <a:p>
              <a:endParaRPr lang="it-IT">
                <a:solidFill>
                  <a:srgbClr val="FFFFFF"/>
                </a:solidFill>
              </a:endParaRPr>
            </a:p>
          </p:txBody>
        </p:sp>
        <p:sp>
          <p:nvSpPr>
            <p:cNvPr id="9249" name="AutoShape 33"/>
            <p:cNvSpPr>
              <a:spLocks/>
            </p:cNvSpPr>
            <p:nvPr/>
          </p:nvSpPr>
          <p:spPr bwMode="auto">
            <a:xfrm>
              <a:off x="0" y="0"/>
              <a:ext cx="446088" cy="435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4009"/>
                    <a:pt x="11929" y="7855"/>
                    <a:pt x="0" y="7855"/>
                  </a:cubicBezTo>
                  <a:lnTo>
                    <a:pt x="0" y="0"/>
                  </a:lnTo>
                  <a:cubicBezTo>
                    <a:pt x="11929" y="0"/>
                    <a:pt x="21600" y="6154"/>
                    <a:pt x="21600" y="13745"/>
                  </a:cubicBezTo>
                  <a:close/>
                </a:path>
              </a:pathLst>
            </a:custGeom>
            <a:solidFill>
              <a:srgbClr val="000000">
                <a:alpha val="20000"/>
              </a:srgbClr>
            </a:solidFill>
            <a:ln w="12700" cap="flat" cmpd="sng">
              <a:noFill/>
              <a:prstDash val="solid"/>
              <a:miter lim="400000"/>
              <a:headEnd type="none" w="med" len="med"/>
              <a:tailEnd type="none" w="med" len="med"/>
            </a:ln>
            <a:effectLst/>
          </p:spPr>
          <p:txBody>
            <a:bodyPr lIns="45720" rIns="45720" anchor="ctr"/>
            <a:lstStyle/>
            <a:p>
              <a:endParaRPr lang="it-IT">
                <a:solidFill>
                  <a:srgbClr val="FFFFFF"/>
                </a:solidFill>
              </a:endParaRPr>
            </a:p>
          </p:txBody>
        </p:sp>
        <p:sp>
          <p:nvSpPr>
            <p:cNvPr id="9250" name="AutoShape 34"/>
            <p:cNvSpPr>
              <a:spLocks/>
            </p:cNvSpPr>
            <p:nvPr/>
          </p:nvSpPr>
          <p:spPr bwMode="auto">
            <a:xfrm>
              <a:off x="0" y="0"/>
              <a:ext cx="446088" cy="776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2123"/>
                  </a:moveTo>
                  <a:cubicBezTo>
                    <a:pt x="21600" y="7862"/>
                    <a:pt x="11929" y="4408"/>
                    <a:pt x="0" y="4408"/>
                  </a:cubicBez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cubicBezTo>
                    <a:pt x="13710" y="14166"/>
                    <a:pt x="18727" y="12282"/>
                    <a:pt x="20700" y="9919"/>
                  </a:cubicBezTo>
                </a:path>
              </a:pathLst>
            </a:custGeom>
            <a:noFill/>
            <a:ln w="9360" cap="sq" cmpd="sng">
              <a:solidFill>
                <a:srgbClr val="FFFFFF"/>
              </a:solidFill>
              <a:prstDash val="solid"/>
              <a:miter lim="800000"/>
              <a:headEnd type="none" w="med" len="med"/>
              <a:tailEnd type="none" w="med" len="med"/>
            </a:ln>
            <a:effectLst/>
          </p:spPr>
          <p:txBody>
            <a:bodyPr lIns="45720" rIns="45720" anchor="ctr"/>
            <a:lstStyle/>
            <a:p>
              <a:endParaRPr lang="it-IT">
                <a:solidFill>
                  <a:srgbClr val="FFFFFF"/>
                </a:solidFill>
              </a:endParaRPr>
            </a:p>
          </p:txBody>
        </p:sp>
      </p:grpSp>
      <p:grpSp>
        <p:nvGrpSpPr>
          <p:cNvPr id="13" name="Group 35"/>
          <p:cNvGrpSpPr>
            <a:grpSpLocks/>
          </p:cNvGrpSpPr>
          <p:nvPr/>
        </p:nvGrpSpPr>
        <p:grpSpPr bwMode="auto">
          <a:xfrm>
            <a:off x="1185863" y="474663"/>
            <a:ext cx="506412" cy="777875"/>
            <a:chOff x="-1" y="0"/>
            <a:chExt cx="504959" cy="776308"/>
          </a:xfrm>
        </p:grpSpPr>
        <p:sp>
          <p:nvSpPr>
            <p:cNvPr id="9252" name="AutoShape 36"/>
            <p:cNvSpPr>
              <a:spLocks/>
            </p:cNvSpPr>
            <p:nvPr/>
          </p:nvSpPr>
          <p:spPr bwMode="auto">
            <a:xfrm>
              <a:off x="-1" y="0"/>
              <a:ext cx="504959" cy="776308"/>
            </a:xfrm>
            <a:custGeom>
              <a:avLst/>
              <a:gdLst>
                <a:gd name="T0" fmla="+- 0 11921 2242"/>
                <a:gd name="T1" fmla="*/ T0 w 19358"/>
                <a:gd name="T2" fmla="*/ 10800 h 21600"/>
                <a:gd name="T3" fmla="+- 0 11921 2242"/>
                <a:gd name="T4" fmla="*/ T3 w 19358"/>
                <a:gd name="T5" fmla="*/ 10800 h 21600"/>
                <a:gd name="T6" fmla="+- 0 11921 2242"/>
                <a:gd name="T7" fmla="*/ T6 w 19358"/>
                <a:gd name="T8" fmla="*/ 10800 h 21600"/>
                <a:gd name="T9" fmla="+- 0 11921 2242"/>
                <a:gd name="T10" fmla="*/ T9 w 19358"/>
                <a:gd name="T11" fmla="*/ 10800 h 21600"/>
              </a:gdLst>
              <a:ahLst/>
              <a:cxnLst>
                <a:cxn ang="0">
                  <a:pos x="T1" y="T2"/>
                </a:cxn>
                <a:cxn ang="0">
                  <a:pos x="T4" y="T5"/>
                </a:cxn>
                <a:cxn ang="0">
                  <a:pos x="T7" y="T8"/>
                </a:cxn>
                <a:cxn ang="0">
                  <a:pos x="T10" y="T11"/>
                </a:cxn>
              </a:cxnLst>
              <a:rect l="0" t="0" r="r" b="b"/>
              <a:pathLst>
                <a:path w="19358" h="21600">
                  <a:moveTo>
                    <a:pt x="5" y="7714"/>
                  </a:moveTo>
                  <a:cubicBezTo>
                    <a:pt x="5" y="10984"/>
                    <a:pt x="5175" y="13898"/>
                    <a:pt x="12907" y="14988"/>
                  </a:cubicBezTo>
                  <a:lnTo>
                    <a:pt x="12907" y="12784"/>
                  </a:lnTo>
                  <a:lnTo>
                    <a:pt x="19358" y="17633"/>
                  </a:lnTo>
                  <a:lnTo>
                    <a:pt x="12907" y="21600"/>
                  </a:lnTo>
                  <a:lnTo>
                    <a:pt x="12907" y="19396"/>
                  </a:lnTo>
                  <a:cubicBezTo>
                    <a:pt x="5175" y="18306"/>
                    <a:pt x="5" y="15392"/>
                    <a:pt x="5" y="12123"/>
                  </a:cubicBezTo>
                  <a:close/>
                  <a:moveTo>
                    <a:pt x="19358" y="4408"/>
                  </a:moveTo>
                  <a:cubicBezTo>
                    <a:pt x="10799" y="4408"/>
                    <a:pt x="3257" y="6649"/>
                    <a:pt x="812" y="9919"/>
                  </a:cubicBezTo>
                  <a:cubicBezTo>
                    <a:pt x="-2242" y="5836"/>
                    <a:pt x="3586" y="1539"/>
                    <a:pt x="13829" y="322"/>
                  </a:cubicBezTo>
                  <a:cubicBezTo>
                    <a:pt x="15623" y="108"/>
                    <a:pt x="17486" y="0"/>
                    <a:pt x="19358" y="0"/>
                  </a:cubicBezTo>
                  <a:close/>
                </a:path>
              </a:pathLst>
            </a:custGeom>
            <a:solidFill>
              <a:schemeClr val="accent1"/>
            </a:solidFill>
            <a:ln w="12700" cap="flat" cmpd="sng">
              <a:noFill/>
              <a:prstDash val="solid"/>
              <a:miter lim="400000"/>
              <a:headEnd type="none" w="med" len="med"/>
              <a:tailEnd type="none" w="med" len="med"/>
            </a:ln>
            <a:effectLst/>
          </p:spPr>
          <p:txBody>
            <a:bodyPr lIns="45720" rIns="45720" anchor="ctr"/>
            <a:lstStyle/>
            <a:p>
              <a:endParaRPr lang="it-IT">
                <a:solidFill>
                  <a:srgbClr val="FFFFFF"/>
                </a:solidFill>
              </a:endParaRPr>
            </a:p>
          </p:txBody>
        </p:sp>
        <p:sp>
          <p:nvSpPr>
            <p:cNvPr id="9253" name="AutoShape 37"/>
            <p:cNvSpPr>
              <a:spLocks/>
            </p:cNvSpPr>
            <p:nvPr/>
          </p:nvSpPr>
          <p:spPr bwMode="auto">
            <a:xfrm>
              <a:off x="-1" y="0"/>
              <a:ext cx="504959" cy="356475"/>
            </a:xfrm>
            <a:custGeom>
              <a:avLst/>
              <a:gdLst>
                <a:gd name="T0" fmla="+- 0 11921 2242"/>
                <a:gd name="T1" fmla="*/ T0 w 19358"/>
                <a:gd name="T2" fmla="*/ 10800 h 21600"/>
                <a:gd name="T3" fmla="+- 0 11921 2242"/>
                <a:gd name="T4" fmla="*/ T3 w 19358"/>
                <a:gd name="T5" fmla="*/ 10800 h 21600"/>
                <a:gd name="T6" fmla="+- 0 11921 2242"/>
                <a:gd name="T7" fmla="*/ T6 w 19358"/>
                <a:gd name="T8" fmla="*/ 10800 h 21600"/>
                <a:gd name="T9" fmla="+- 0 11921 2242"/>
                <a:gd name="T10" fmla="*/ T9 w 19358"/>
                <a:gd name="T11" fmla="*/ 10800 h 21600"/>
              </a:gdLst>
              <a:ahLst/>
              <a:cxnLst>
                <a:cxn ang="0">
                  <a:pos x="T1" y="T2"/>
                </a:cxn>
                <a:cxn ang="0">
                  <a:pos x="T4" y="T5"/>
                </a:cxn>
                <a:cxn ang="0">
                  <a:pos x="T7" y="T8"/>
                </a:cxn>
                <a:cxn ang="0">
                  <a:pos x="T10" y="T11"/>
                </a:cxn>
              </a:cxnLst>
              <a:rect l="0" t="0" r="r" b="b"/>
              <a:pathLst>
                <a:path w="19358" h="2160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w="12700" cap="flat" cmpd="sng">
              <a:noFill/>
              <a:prstDash val="solid"/>
              <a:miter lim="400000"/>
              <a:headEnd type="none" w="med" len="med"/>
              <a:tailEnd type="none" w="med" len="med"/>
            </a:ln>
            <a:effectLst/>
          </p:spPr>
          <p:txBody>
            <a:bodyPr lIns="45720" rIns="45720" anchor="ctr"/>
            <a:lstStyle/>
            <a:p>
              <a:endParaRPr lang="it-IT">
                <a:solidFill>
                  <a:srgbClr val="FFFFFF"/>
                </a:solidFill>
              </a:endParaRPr>
            </a:p>
          </p:txBody>
        </p:sp>
        <p:sp>
          <p:nvSpPr>
            <p:cNvPr id="9254" name="AutoShape 38"/>
            <p:cNvSpPr>
              <a:spLocks/>
            </p:cNvSpPr>
            <p:nvPr/>
          </p:nvSpPr>
          <p:spPr bwMode="auto">
            <a:xfrm>
              <a:off x="132" y="0"/>
              <a:ext cx="504826" cy="776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9360" cap="sq" cmpd="sng">
              <a:solidFill>
                <a:srgbClr val="FFFFFF"/>
              </a:solidFill>
              <a:prstDash val="solid"/>
              <a:miter lim="800000"/>
              <a:headEnd type="none" w="med" len="med"/>
              <a:tailEnd type="none" w="med" len="med"/>
            </a:ln>
            <a:effectLst/>
          </p:spPr>
          <p:txBody>
            <a:bodyPr lIns="45720" rIns="45720" anchor="ctr"/>
            <a:lstStyle/>
            <a:p>
              <a:endParaRPr lang="it-IT">
                <a:solidFill>
                  <a:srgbClr val="FFFFFF"/>
                </a:solidFill>
              </a:endParaRPr>
            </a:p>
          </p:txBody>
        </p:sp>
      </p:grpSp>
      <p:sp>
        <p:nvSpPr>
          <p:cNvPr id="9255" name="AutoShape 39" descr="AutoShape 13"/>
          <p:cNvSpPr>
            <a:spLocks/>
          </p:cNvSpPr>
          <p:nvPr/>
        </p:nvSpPr>
        <p:spPr bwMode="auto">
          <a:xfrm>
            <a:off x="4437063" y="1454150"/>
            <a:ext cx="485775"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9360" cap="sq" cmpd="sng">
            <a:solidFill>
              <a:srgbClr val="FFFFFF"/>
            </a:solidFill>
            <a:prstDash val="solid"/>
            <a:miter lim="800000"/>
            <a:headEnd type="none" w="med" len="med"/>
            <a:tailEnd type="none" w="med" len="med"/>
          </a:ln>
          <a:effectLst/>
        </p:spPr>
        <p:txBody>
          <a:bodyPr lIns="45720" rIns="45720" anchor="ctr"/>
          <a:lstStyle/>
          <a:p>
            <a:endParaRPr lang="it-IT">
              <a:solidFill>
                <a:srgbClr val="FFFFFF"/>
              </a:solidFill>
            </a:endParaRPr>
          </a:p>
        </p:txBody>
      </p:sp>
      <p:sp>
        <p:nvSpPr>
          <p:cNvPr id="9256" name="Line 40" descr="Line 14"/>
          <p:cNvSpPr>
            <a:spLocks noChangeShapeType="1"/>
          </p:cNvSpPr>
          <p:nvPr/>
        </p:nvSpPr>
        <p:spPr bwMode="auto">
          <a:xfrm>
            <a:off x="1330325" y="2205038"/>
            <a:ext cx="1588" cy="1019175"/>
          </a:xfrm>
          <a:prstGeom prst="line">
            <a:avLst/>
          </a:prstGeom>
          <a:noFill/>
          <a:ln w="936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9258" name="AutoShape 42" descr="AutoShape 16"/>
          <p:cNvSpPr>
            <a:spLocks/>
          </p:cNvSpPr>
          <p:nvPr/>
        </p:nvSpPr>
        <p:spPr bwMode="auto">
          <a:xfrm>
            <a:off x="6313488" y="5842000"/>
            <a:ext cx="1528762" cy="27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21600" y="21600"/>
                </a:lnTo>
                <a:lnTo>
                  <a:pt x="0" y="21600"/>
                </a:lnTo>
              </a:path>
            </a:pathLst>
          </a:custGeom>
          <a:noFill/>
          <a:ln w="12600" cap="sq" cmpd="sng">
            <a:solidFill>
              <a:schemeClr val="tx1"/>
            </a:solidFill>
            <a:prstDash val="solid"/>
            <a:miter lim="800000"/>
            <a:headEnd type="none" w="med" len="med"/>
            <a:tailEnd type="triangle" w="med" len="med"/>
          </a:ln>
          <a:effectLst/>
        </p:spPr>
        <p:txBody>
          <a:bodyPr/>
          <a:lstStyle/>
          <a:p>
            <a:endParaRPr lang="it-IT"/>
          </a:p>
        </p:txBody>
      </p:sp>
      <p:sp>
        <p:nvSpPr>
          <p:cNvPr id="9259" name="AutoShape 43" descr="AutoShape 17"/>
          <p:cNvSpPr>
            <a:spLocks/>
          </p:cNvSpPr>
          <p:nvPr/>
        </p:nvSpPr>
        <p:spPr bwMode="auto">
          <a:xfrm>
            <a:off x="6477000" y="2584450"/>
            <a:ext cx="1365250" cy="725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path>
            </a:pathLst>
          </a:custGeom>
          <a:noFill/>
          <a:ln w="9360" cap="sq" cmpd="sng">
            <a:solidFill>
              <a:schemeClr val="tx1"/>
            </a:solidFill>
            <a:prstDash val="solid"/>
            <a:miter lim="800000"/>
            <a:headEnd type="none" w="med" len="med"/>
            <a:tailEnd type="triangle" w="med" len="med"/>
          </a:ln>
          <a:effectLst/>
        </p:spPr>
        <p:txBody>
          <a:bodyPr/>
          <a:lstStyle/>
          <a:p>
            <a:endParaRPr lang="it-IT"/>
          </a:p>
        </p:txBody>
      </p:sp>
      <p:sp>
        <p:nvSpPr>
          <p:cNvPr id="9260" name="AutoShape 44" descr="AutoShape 18"/>
          <p:cNvSpPr>
            <a:spLocks/>
          </p:cNvSpPr>
          <p:nvPr/>
        </p:nvSpPr>
        <p:spPr bwMode="auto">
          <a:xfrm>
            <a:off x="1504950" y="2584450"/>
            <a:ext cx="1365250"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path>
            </a:pathLst>
          </a:custGeom>
          <a:noFill/>
          <a:ln w="9360" cap="sq" cmpd="sng">
            <a:solidFill>
              <a:schemeClr val="tx1"/>
            </a:solidFill>
            <a:prstDash val="solid"/>
            <a:miter lim="800000"/>
            <a:headEnd type="none" w="med" len="med"/>
            <a:tailEnd type="triangle" w="med" len="med"/>
          </a:ln>
          <a:effectLst/>
        </p:spPr>
        <p:txBody>
          <a:bodyPr/>
          <a:lstStyle/>
          <a:p>
            <a:endParaRPr lang="it-IT"/>
          </a:p>
        </p:txBody>
      </p:sp>
      <p:cxnSp>
        <p:nvCxnSpPr>
          <p:cNvPr id="48" name="Connettore 4 47"/>
          <p:cNvCxnSpPr>
            <a:stCxn id="9245" idx="2"/>
            <a:endCxn id="9242" idx="1"/>
          </p:cNvCxnSpPr>
          <p:nvPr/>
        </p:nvCxnSpPr>
        <p:spPr>
          <a:xfrm rot="16200000" flipH="1">
            <a:off x="2255837" y="5159374"/>
            <a:ext cx="209551" cy="170815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96913" y="559351"/>
            <a:ext cx="7712075" cy="490538"/>
            <a:chOff x="0" y="0"/>
            <a:chExt cx="7713661" cy="491981"/>
          </a:xfrm>
        </p:grpSpPr>
        <p:sp>
          <p:nvSpPr>
            <p:cNvPr id="10242" name="Rectangle 2"/>
            <p:cNvSpPr>
              <a:spLocks/>
            </p:cNvSpPr>
            <p:nvPr/>
          </p:nvSpPr>
          <p:spPr bwMode="auto">
            <a:xfrm>
              <a:off x="0" y="0"/>
              <a:ext cx="7713661" cy="441325"/>
            </a:xfrm>
            <a:prstGeom prst="rect">
              <a:avLst/>
            </a:prstGeom>
            <a:solidFill>
              <a:srgbClr val="FFFFFF"/>
            </a:solidFill>
            <a:ln w="9360" cap="sq" cmpd="sng">
              <a:solidFill>
                <a:srgbClr val="000000"/>
              </a:solidFill>
              <a:prstDash val="solid"/>
              <a:miter lim="800000"/>
              <a:headEnd type="none" w="med" len="med"/>
              <a:tailEnd type="none" w="med" len="med"/>
            </a:ln>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43" name="Text Box 3"/>
            <p:cNvSpPr txBox="1">
              <a:spLocks/>
            </p:cNvSpPr>
            <p:nvPr/>
          </p:nvSpPr>
          <p:spPr bwMode="auto">
            <a:xfrm>
              <a:off x="47879" y="4679"/>
              <a:ext cx="7617902" cy="4873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r>
                <a:rPr lang="it-IT" sz="2200">
                  <a:solidFill>
                    <a:srgbClr val="0000FF"/>
                  </a:solidFill>
                  <a:latin typeface="Arial Black" pitchFamily="34" charset="0"/>
                  <a:sym typeface="Arial Black" pitchFamily="34" charset="0"/>
                </a:rPr>
                <a:t>ESEMPIO DI ORGANIGRAMMA PSICO-SOCIALE</a:t>
              </a:r>
            </a:p>
          </p:txBody>
        </p:sp>
      </p:grpSp>
      <p:grpSp>
        <p:nvGrpSpPr>
          <p:cNvPr id="3" name="Group 4"/>
          <p:cNvGrpSpPr>
            <a:grpSpLocks/>
          </p:cNvGrpSpPr>
          <p:nvPr/>
        </p:nvGrpSpPr>
        <p:grpSpPr bwMode="auto">
          <a:xfrm>
            <a:off x="328613" y="1552575"/>
            <a:ext cx="3598862" cy="655638"/>
            <a:chOff x="0" y="0"/>
            <a:chExt cx="3598863" cy="657081"/>
          </a:xfrm>
        </p:grpSpPr>
        <p:sp>
          <p:nvSpPr>
            <p:cNvPr id="10245" name="Rectangle 5"/>
            <p:cNvSpPr>
              <a:spLocks/>
            </p:cNvSpPr>
            <p:nvPr/>
          </p:nvSpPr>
          <p:spPr bwMode="auto">
            <a:xfrm>
              <a:off x="0" y="0"/>
              <a:ext cx="3598863" cy="639764"/>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46" name="Text Box 6"/>
            <p:cNvSpPr txBox="1">
              <a:spLocks/>
            </p:cNvSpPr>
            <p:nvPr/>
          </p:nvSpPr>
          <p:spPr bwMode="auto">
            <a:xfrm>
              <a:off x="47879" y="4679"/>
              <a:ext cx="3503104" cy="6524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4" charset="0"/>
                  <a:cs typeface="Tahoma" pitchFamily="34" charset="0"/>
                  <a:sym typeface="Tahoma" pitchFamily="34" charset="0"/>
                </a:rPr>
                <a:t>DIRETTORE DELLA</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4" charset="0"/>
                  <a:cs typeface="Tahoma" pitchFamily="34" charset="0"/>
                  <a:sym typeface="Tahoma" pitchFamily="34" charset="0"/>
                </a:rPr>
                <a:t>CLINICA PEDIATRICA</a:t>
              </a:r>
            </a:p>
          </p:txBody>
        </p:sp>
      </p:grpSp>
      <p:grpSp>
        <p:nvGrpSpPr>
          <p:cNvPr id="4" name="Group 7"/>
          <p:cNvGrpSpPr>
            <a:grpSpLocks/>
          </p:cNvGrpSpPr>
          <p:nvPr/>
        </p:nvGrpSpPr>
        <p:grpSpPr bwMode="auto">
          <a:xfrm>
            <a:off x="4827588" y="1552575"/>
            <a:ext cx="4102100" cy="655638"/>
            <a:chOff x="0" y="0"/>
            <a:chExt cx="4102100" cy="657081"/>
          </a:xfrm>
        </p:grpSpPr>
        <p:sp>
          <p:nvSpPr>
            <p:cNvPr id="10248" name="Rectangle 8"/>
            <p:cNvSpPr>
              <a:spLocks/>
            </p:cNvSpPr>
            <p:nvPr/>
          </p:nvSpPr>
          <p:spPr bwMode="auto">
            <a:xfrm>
              <a:off x="0" y="0"/>
              <a:ext cx="4102100" cy="641350"/>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49" name="Text Box 9"/>
            <p:cNvSpPr txBox="1">
              <a:spLocks/>
            </p:cNvSpPr>
            <p:nvPr/>
          </p:nvSpPr>
          <p:spPr bwMode="auto">
            <a:xfrm>
              <a:off x="47879" y="4679"/>
              <a:ext cx="4006341" cy="6524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r>
                <a:rPr lang="it-IT" sz="1800" b="1">
                  <a:solidFill>
                    <a:srgbClr val="000000"/>
                  </a:solidFill>
                  <a:latin typeface="Tahoma" pitchFamily="34" charset="0"/>
                  <a:cs typeface="Tahoma" pitchFamily="34" charset="0"/>
                  <a:sym typeface="Tahoma" pitchFamily="34" charset="0"/>
                </a:rPr>
                <a:t>PRESIDENTE DELL'ASSOCIAZIONE GENITORI</a:t>
              </a:r>
            </a:p>
          </p:txBody>
        </p:sp>
      </p:grpSp>
      <p:grpSp>
        <p:nvGrpSpPr>
          <p:cNvPr id="5" name="Group 10"/>
          <p:cNvGrpSpPr>
            <a:grpSpLocks/>
          </p:cNvGrpSpPr>
          <p:nvPr/>
        </p:nvGrpSpPr>
        <p:grpSpPr bwMode="auto">
          <a:xfrm>
            <a:off x="2854325" y="2573338"/>
            <a:ext cx="3135313" cy="808037"/>
            <a:chOff x="0" y="0"/>
            <a:chExt cx="3135314" cy="809481"/>
          </a:xfrm>
        </p:grpSpPr>
        <p:sp>
          <p:nvSpPr>
            <p:cNvPr id="10251" name="Rectangle 11"/>
            <p:cNvSpPr>
              <a:spLocks/>
            </p:cNvSpPr>
            <p:nvPr/>
          </p:nvSpPr>
          <p:spPr bwMode="auto">
            <a:xfrm>
              <a:off x="0" y="0"/>
              <a:ext cx="3135314" cy="781050"/>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52" name="Text Box 12"/>
            <p:cNvSpPr txBox="1">
              <a:spLocks/>
            </p:cNvSpPr>
            <p:nvPr/>
          </p:nvSpPr>
          <p:spPr bwMode="auto">
            <a:xfrm>
              <a:off x="47879" y="4679"/>
              <a:ext cx="3039555" cy="8048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4" charset="0"/>
                  <a:cs typeface="Tahoma" pitchFamily="34" charset="0"/>
                  <a:sym typeface="Tahoma" pitchFamily="34" charset="0"/>
                </a:rPr>
                <a:t>MEDICO EMATOLOGO</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4" charset="0"/>
                  <a:cs typeface="Tahoma" pitchFamily="34" charset="0"/>
                  <a:sym typeface="Tahoma" pitchFamily="34" charset="0"/>
                </a:rPr>
                <a:t>RESPONSABILE DEL </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4" charset="0"/>
                  <a:cs typeface="Tahoma" pitchFamily="34" charset="0"/>
                  <a:sym typeface="Tahoma" pitchFamily="34" charset="0"/>
                </a:rPr>
                <a:t>PROGRAMMA PSICO-SOCIALE</a:t>
              </a:r>
            </a:p>
          </p:txBody>
        </p:sp>
      </p:grpSp>
      <p:grpSp>
        <p:nvGrpSpPr>
          <p:cNvPr id="6" name="Group 13"/>
          <p:cNvGrpSpPr>
            <a:grpSpLocks/>
          </p:cNvGrpSpPr>
          <p:nvPr/>
        </p:nvGrpSpPr>
        <p:grpSpPr bwMode="auto">
          <a:xfrm>
            <a:off x="2878138" y="3649663"/>
            <a:ext cx="3133725" cy="592137"/>
            <a:chOff x="0" y="0"/>
            <a:chExt cx="3133725" cy="593581"/>
          </a:xfrm>
        </p:grpSpPr>
        <p:sp>
          <p:nvSpPr>
            <p:cNvPr id="10254" name="Rectangle 14"/>
            <p:cNvSpPr>
              <a:spLocks/>
            </p:cNvSpPr>
            <p:nvPr/>
          </p:nvSpPr>
          <p:spPr bwMode="auto">
            <a:xfrm>
              <a:off x="0" y="0"/>
              <a:ext cx="3133725" cy="57467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55" name="Text Box 15"/>
            <p:cNvSpPr txBox="1">
              <a:spLocks/>
            </p:cNvSpPr>
            <p:nvPr/>
          </p:nvSpPr>
          <p:spPr bwMode="auto">
            <a:xfrm>
              <a:off x="47879" y="4679"/>
              <a:ext cx="3037966" cy="5889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4" charset="0"/>
                  <a:cs typeface="Tahoma" pitchFamily="34" charset="0"/>
                  <a:sym typeface="Tahoma" pitchFamily="34" charset="0"/>
                </a:rPr>
                <a:t>ASSISTENTE SOCIALE</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4" charset="0"/>
                  <a:cs typeface="Tahoma" pitchFamily="34" charset="0"/>
                  <a:sym typeface="Tahoma" pitchFamily="34" charset="0"/>
                </a:rPr>
                <a:t>COORDINATORE</a:t>
              </a:r>
            </a:p>
          </p:txBody>
        </p:sp>
      </p:grpSp>
      <p:grpSp>
        <p:nvGrpSpPr>
          <p:cNvPr id="7" name="Group 16"/>
          <p:cNvGrpSpPr>
            <a:grpSpLocks/>
          </p:cNvGrpSpPr>
          <p:nvPr/>
        </p:nvGrpSpPr>
        <p:grpSpPr bwMode="auto">
          <a:xfrm>
            <a:off x="6227763" y="3754438"/>
            <a:ext cx="2759075" cy="355600"/>
            <a:chOff x="0" y="-1"/>
            <a:chExt cx="2759075" cy="357189"/>
          </a:xfrm>
        </p:grpSpPr>
        <p:sp>
          <p:nvSpPr>
            <p:cNvPr id="10257" name="Rectangle 17"/>
            <p:cNvSpPr>
              <a:spLocks/>
            </p:cNvSpPr>
            <p:nvPr/>
          </p:nvSpPr>
          <p:spPr bwMode="auto">
            <a:xfrm>
              <a:off x="0" y="-1"/>
              <a:ext cx="2759075" cy="357189"/>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marL="455613"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it-IT">
                <a:solidFill>
                  <a:srgbClr val="FFFFFF"/>
                </a:solidFill>
              </a:endParaRPr>
            </a:p>
          </p:txBody>
        </p:sp>
        <p:sp>
          <p:nvSpPr>
            <p:cNvPr id="10258" name="Text Box 18"/>
            <p:cNvSpPr txBox="1">
              <a:spLocks/>
            </p:cNvSpPr>
            <p:nvPr/>
          </p:nvSpPr>
          <p:spPr bwMode="auto">
            <a:xfrm>
              <a:off x="47879" y="4679"/>
              <a:ext cx="2663316" cy="3349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marL="455613" indent="-455613"/>
              <a:r>
                <a:rPr lang="it-IT" sz="1600" b="1">
                  <a:solidFill>
                    <a:srgbClr val="000000"/>
                  </a:solidFill>
                  <a:latin typeface="Tahoma" pitchFamily="34" charset="0"/>
                  <a:cs typeface="Tahoma" pitchFamily="34" charset="0"/>
                  <a:sym typeface="Tahoma" pitchFamily="34" charset="0"/>
                </a:rPr>
                <a:t>1.PSICOLOGO CLINICO</a:t>
              </a:r>
            </a:p>
          </p:txBody>
        </p:sp>
      </p:grpSp>
      <p:grpSp>
        <p:nvGrpSpPr>
          <p:cNvPr id="8" name="Group 19"/>
          <p:cNvGrpSpPr>
            <a:grpSpLocks/>
          </p:cNvGrpSpPr>
          <p:nvPr/>
        </p:nvGrpSpPr>
        <p:grpSpPr bwMode="auto">
          <a:xfrm>
            <a:off x="214313" y="4960938"/>
            <a:ext cx="1566862" cy="603250"/>
            <a:chOff x="-1" y="-1"/>
            <a:chExt cx="1566864" cy="601665"/>
          </a:xfrm>
        </p:grpSpPr>
        <p:sp>
          <p:nvSpPr>
            <p:cNvPr id="10260" name="Rectangle 20"/>
            <p:cNvSpPr>
              <a:spLocks/>
            </p:cNvSpPr>
            <p:nvPr/>
          </p:nvSpPr>
          <p:spPr bwMode="auto">
            <a:xfrm>
              <a:off x="-1" y="-1"/>
              <a:ext cx="1566864" cy="60166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61" name="Text Box 21"/>
            <p:cNvSpPr txBox="1">
              <a:spLocks/>
            </p:cNvSpPr>
            <p:nvPr/>
          </p:nvSpPr>
          <p:spPr bwMode="auto">
            <a:xfrm>
              <a:off x="47879" y="4679"/>
              <a:ext cx="1471103" cy="5762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4" charset="0"/>
                  <a:cs typeface="Tahoma" pitchFamily="34" charset="0"/>
                  <a:sym typeface="Tahoma" pitchFamily="34" charset="0"/>
                </a:rPr>
                <a:t>SCUOLA IN</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4" charset="0"/>
                  <a:cs typeface="Tahoma" pitchFamily="34" charset="0"/>
                  <a:sym typeface="Tahoma" pitchFamily="34" charset="0"/>
                </a:rPr>
                <a:t>OSPEDALE</a:t>
              </a:r>
            </a:p>
          </p:txBody>
        </p:sp>
      </p:grpSp>
      <p:grpSp>
        <p:nvGrpSpPr>
          <p:cNvPr id="9" name="Group 22"/>
          <p:cNvGrpSpPr>
            <a:grpSpLocks/>
          </p:cNvGrpSpPr>
          <p:nvPr/>
        </p:nvGrpSpPr>
        <p:grpSpPr bwMode="auto">
          <a:xfrm>
            <a:off x="3784600" y="4960938"/>
            <a:ext cx="1300163" cy="603250"/>
            <a:chOff x="0" y="-1"/>
            <a:chExt cx="1300163" cy="601665"/>
          </a:xfrm>
        </p:grpSpPr>
        <p:sp>
          <p:nvSpPr>
            <p:cNvPr id="10263" name="Rectangle 23"/>
            <p:cNvSpPr>
              <a:spLocks/>
            </p:cNvSpPr>
            <p:nvPr/>
          </p:nvSpPr>
          <p:spPr bwMode="auto">
            <a:xfrm>
              <a:off x="0" y="-1"/>
              <a:ext cx="1300163" cy="60166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64" name="Text Box 24"/>
            <p:cNvSpPr txBox="1">
              <a:spLocks/>
            </p:cNvSpPr>
            <p:nvPr/>
          </p:nvSpPr>
          <p:spPr bwMode="auto">
            <a:xfrm>
              <a:off x="47880" y="4679"/>
              <a:ext cx="1204403" cy="5762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4" charset="0"/>
                  <a:cs typeface="Tahoma" pitchFamily="34" charset="0"/>
                  <a:sym typeface="Tahoma" pitchFamily="34" charset="0"/>
                </a:rPr>
                <a:t>CLOWN</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4" charset="0"/>
                  <a:cs typeface="Tahoma" pitchFamily="34" charset="0"/>
                  <a:sym typeface="Tahoma" pitchFamily="34" charset="0"/>
                </a:rPr>
                <a:t>DOTTORI </a:t>
              </a:r>
            </a:p>
          </p:txBody>
        </p:sp>
      </p:grpSp>
      <p:grpSp>
        <p:nvGrpSpPr>
          <p:cNvPr id="10" name="Group 25"/>
          <p:cNvGrpSpPr>
            <a:grpSpLocks/>
          </p:cNvGrpSpPr>
          <p:nvPr/>
        </p:nvGrpSpPr>
        <p:grpSpPr bwMode="auto">
          <a:xfrm>
            <a:off x="5194300" y="4960938"/>
            <a:ext cx="1654175" cy="603250"/>
            <a:chOff x="0" y="-1"/>
            <a:chExt cx="1654175" cy="601665"/>
          </a:xfrm>
        </p:grpSpPr>
        <p:sp>
          <p:nvSpPr>
            <p:cNvPr id="10266" name="Rectangle 26"/>
            <p:cNvSpPr>
              <a:spLocks/>
            </p:cNvSpPr>
            <p:nvPr/>
          </p:nvSpPr>
          <p:spPr bwMode="auto">
            <a:xfrm>
              <a:off x="0" y="-1"/>
              <a:ext cx="1654175" cy="60166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67" name="Text Box 27"/>
            <p:cNvSpPr txBox="1">
              <a:spLocks/>
            </p:cNvSpPr>
            <p:nvPr/>
          </p:nvSpPr>
          <p:spPr bwMode="auto">
            <a:xfrm>
              <a:off x="47879" y="4679"/>
              <a:ext cx="1558416" cy="3349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r>
                <a:rPr lang="it-IT" sz="1600" b="1">
                  <a:solidFill>
                    <a:srgbClr val="000000"/>
                  </a:solidFill>
                  <a:latin typeface="Tahoma" pitchFamily="34" charset="0"/>
                  <a:cs typeface="Tahoma" pitchFamily="34" charset="0"/>
                  <a:sym typeface="Tahoma" pitchFamily="34" charset="0"/>
                </a:rPr>
                <a:t>ARTETERAPIA </a:t>
              </a:r>
            </a:p>
          </p:txBody>
        </p:sp>
      </p:grpSp>
      <p:grpSp>
        <p:nvGrpSpPr>
          <p:cNvPr id="11" name="Group 28"/>
          <p:cNvGrpSpPr>
            <a:grpSpLocks/>
          </p:cNvGrpSpPr>
          <p:nvPr/>
        </p:nvGrpSpPr>
        <p:grpSpPr bwMode="auto">
          <a:xfrm>
            <a:off x="6977063" y="4960938"/>
            <a:ext cx="1933575" cy="603250"/>
            <a:chOff x="-1" y="-1"/>
            <a:chExt cx="1931990" cy="601665"/>
          </a:xfrm>
        </p:grpSpPr>
        <p:sp>
          <p:nvSpPr>
            <p:cNvPr id="10269" name="Rectangle 29"/>
            <p:cNvSpPr>
              <a:spLocks/>
            </p:cNvSpPr>
            <p:nvPr/>
          </p:nvSpPr>
          <p:spPr bwMode="auto">
            <a:xfrm>
              <a:off x="-1" y="-1"/>
              <a:ext cx="1931990" cy="60166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70" name="Text Box 30"/>
            <p:cNvSpPr txBox="1">
              <a:spLocks/>
            </p:cNvSpPr>
            <p:nvPr/>
          </p:nvSpPr>
          <p:spPr bwMode="auto">
            <a:xfrm>
              <a:off x="47879" y="4679"/>
              <a:ext cx="1836229" cy="5762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4" charset="0"/>
                  <a:cs typeface="Tahoma" pitchFamily="34" charset="0"/>
                  <a:sym typeface="Tahoma" pitchFamily="34" charset="0"/>
                </a:rPr>
                <a:t>VOLONTARIATO</a:t>
              </a:r>
            </a:p>
            <a:p>
              <a:pPr>
                <a:spcBef>
                  <a:spcPts val="300"/>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300" b="1">
                  <a:solidFill>
                    <a:srgbClr val="000000"/>
                  </a:solidFill>
                  <a:latin typeface="Tahoma" pitchFamily="34" charset="0"/>
                  <a:cs typeface="Tahoma" pitchFamily="34" charset="0"/>
                  <a:sym typeface="Tahoma" pitchFamily="34" charset="0"/>
                </a:rPr>
                <a:t>ABIO - Altro</a:t>
              </a:r>
            </a:p>
          </p:txBody>
        </p:sp>
      </p:grpSp>
      <p:sp>
        <p:nvSpPr>
          <p:cNvPr id="10271" name="Line 31" descr="Line 12"/>
          <p:cNvSpPr>
            <a:spLocks noChangeShapeType="1"/>
          </p:cNvSpPr>
          <p:nvPr/>
        </p:nvSpPr>
        <p:spPr bwMode="auto">
          <a:xfrm>
            <a:off x="3276600" y="2179638"/>
            <a:ext cx="1588" cy="382587"/>
          </a:xfrm>
          <a:prstGeom prst="line">
            <a:avLst/>
          </a:prstGeom>
          <a:noFill/>
          <a:ln w="19080" cap="sq" cmpd="sng">
            <a:solidFill>
              <a:schemeClr val="tx1"/>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72" name="Line 32" descr="Line 13"/>
          <p:cNvSpPr>
            <a:spLocks noChangeShapeType="1"/>
          </p:cNvSpPr>
          <p:nvPr/>
        </p:nvSpPr>
        <p:spPr bwMode="auto">
          <a:xfrm>
            <a:off x="5380038" y="2179638"/>
            <a:ext cx="3175" cy="382587"/>
          </a:xfrm>
          <a:prstGeom prst="line">
            <a:avLst/>
          </a:prstGeom>
          <a:noFill/>
          <a:ln w="19080" cap="sq" cmpd="sng">
            <a:solidFill>
              <a:schemeClr val="tx1"/>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73" name="Line 33" descr="Line 14"/>
          <p:cNvSpPr>
            <a:spLocks noChangeShapeType="1"/>
          </p:cNvSpPr>
          <p:nvPr/>
        </p:nvSpPr>
        <p:spPr bwMode="auto">
          <a:xfrm>
            <a:off x="4402138" y="3338513"/>
            <a:ext cx="0" cy="306387"/>
          </a:xfrm>
          <a:prstGeom prst="line">
            <a:avLst/>
          </a:prstGeom>
          <a:noFill/>
          <a:ln w="19080" cap="sq" cmpd="sng">
            <a:solidFill>
              <a:schemeClr val="tx1"/>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74" name="Line 34" descr="Line 15"/>
          <p:cNvSpPr>
            <a:spLocks noChangeShapeType="1"/>
          </p:cNvSpPr>
          <p:nvPr/>
        </p:nvSpPr>
        <p:spPr bwMode="auto">
          <a:xfrm>
            <a:off x="3948113" y="1839913"/>
            <a:ext cx="876300" cy="1587"/>
          </a:xfrm>
          <a:prstGeom prst="line">
            <a:avLst/>
          </a:prstGeom>
          <a:noFill/>
          <a:ln w="19080" cap="sq" cmpd="sng">
            <a:solidFill>
              <a:schemeClr val="tx1"/>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75" name="Line 35" descr="Line 16"/>
          <p:cNvSpPr>
            <a:spLocks noChangeShapeType="1"/>
          </p:cNvSpPr>
          <p:nvPr/>
        </p:nvSpPr>
        <p:spPr bwMode="auto">
          <a:xfrm flipV="1">
            <a:off x="1176338" y="4240213"/>
            <a:ext cx="2911475" cy="735012"/>
          </a:xfrm>
          <a:prstGeom prst="line">
            <a:avLst/>
          </a:prstGeom>
          <a:noFill/>
          <a:ln w="1908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10276" name="Line 36" descr="Line 17"/>
          <p:cNvSpPr>
            <a:spLocks noChangeShapeType="1"/>
          </p:cNvSpPr>
          <p:nvPr/>
        </p:nvSpPr>
        <p:spPr bwMode="auto">
          <a:xfrm flipH="1" flipV="1">
            <a:off x="5838825" y="4241800"/>
            <a:ext cx="1849438" cy="731838"/>
          </a:xfrm>
          <a:prstGeom prst="line">
            <a:avLst/>
          </a:prstGeom>
          <a:noFill/>
          <a:ln w="1908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10277" name="Line 37" descr="Line 18"/>
          <p:cNvSpPr>
            <a:spLocks noChangeShapeType="1"/>
          </p:cNvSpPr>
          <p:nvPr/>
        </p:nvSpPr>
        <p:spPr bwMode="auto">
          <a:xfrm flipV="1">
            <a:off x="2732088" y="4256088"/>
            <a:ext cx="1660525" cy="717550"/>
          </a:xfrm>
          <a:prstGeom prst="line">
            <a:avLst/>
          </a:prstGeom>
          <a:noFill/>
          <a:ln w="1908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10278" name="Line 38" descr="Line 19"/>
          <p:cNvSpPr>
            <a:spLocks noChangeShapeType="1"/>
          </p:cNvSpPr>
          <p:nvPr/>
        </p:nvSpPr>
        <p:spPr bwMode="auto">
          <a:xfrm flipV="1">
            <a:off x="4443413" y="4222750"/>
            <a:ext cx="454025" cy="750888"/>
          </a:xfrm>
          <a:prstGeom prst="line">
            <a:avLst/>
          </a:prstGeom>
          <a:noFill/>
          <a:ln w="1908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10279" name="Line 39" descr="Line 20"/>
          <p:cNvSpPr>
            <a:spLocks noChangeShapeType="1"/>
          </p:cNvSpPr>
          <p:nvPr/>
        </p:nvSpPr>
        <p:spPr bwMode="auto">
          <a:xfrm flipH="1" flipV="1">
            <a:off x="5227638" y="4241800"/>
            <a:ext cx="730250" cy="731838"/>
          </a:xfrm>
          <a:prstGeom prst="line">
            <a:avLst/>
          </a:prstGeom>
          <a:noFill/>
          <a:ln w="19080" cap="sq" cmpd="sng">
            <a:solidFill>
              <a:schemeClr val="tx1"/>
            </a:solidFill>
            <a:prstDash val="solid"/>
            <a:round/>
            <a:headEnd type="none" w="med" len="med"/>
            <a:tailEnd type="triangle" w="med" len="med"/>
          </a:ln>
          <a:effectLst/>
        </p:spPr>
        <p:txBody>
          <a:bodyPr lIns="45720" rIns="45720"/>
          <a:lstStyle/>
          <a:p>
            <a:endParaRPr lang="it-IT">
              <a:solidFill>
                <a:srgbClr val="FFFFFF"/>
              </a:solidFill>
            </a:endParaRPr>
          </a:p>
        </p:txBody>
      </p:sp>
      <p:sp>
        <p:nvSpPr>
          <p:cNvPr id="10280" name="Line 40" descr="Line 21"/>
          <p:cNvSpPr>
            <a:spLocks noChangeShapeType="1"/>
          </p:cNvSpPr>
          <p:nvPr/>
        </p:nvSpPr>
        <p:spPr bwMode="auto">
          <a:xfrm flipH="1" flipV="1">
            <a:off x="2138363" y="2209800"/>
            <a:ext cx="741362" cy="1665288"/>
          </a:xfrm>
          <a:prstGeom prst="line">
            <a:avLst/>
          </a:prstGeom>
          <a:noFill/>
          <a:ln w="19080" cap="sq" cmpd="sng">
            <a:solidFill>
              <a:srgbClr val="FFFFFF"/>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81" name="Line 41" descr="Line 22"/>
          <p:cNvSpPr>
            <a:spLocks noChangeShapeType="1"/>
          </p:cNvSpPr>
          <p:nvPr/>
        </p:nvSpPr>
        <p:spPr bwMode="auto">
          <a:xfrm flipV="1">
            <a:off x="6043613" y="2239963"/>
            <a:ext cx="735012" cy="1614487"/>
          </a:xfrm>
          <a:prstGeom prst="line">
            <a:avLst/>
          </a:prstGeom>
          <a:noFill/>
          <a:ln w="19080" cap="sq" cmpd="sng">
            <a:solidFill>
              <a:srgbClr val="FFFFFF"/>
            </a:solidFill>
            <a:prstDash val="solid"/>
            <a:round/>
            <a:headEnd type="triangle" w="med" len="med"/>
            <a:tailEnd type="triangle" w="med" len="med"/>
          </a:ln>
          <a:effectLst/>
        </p:spPr>
        <p:txBody>
          <a:bodyPr lIns="45720" rIns="45720"/>
          <a:lstStyle/>
          <a:p>
            <a:endParaRPr lang="it-IT">
              <a:solidFill>
                <a:srgbClr val="FFFFFF"/>
              </a:solidFill>
            </a:endParaRPr>
          </a:p>
        </p:txBody>
      </p:sp>
      <p:sp>
        <p:nvSpPr>
          <p:cNvPr id="10282" name="Line 42" descr="Line 23"/>
          <p:cNvSpPr>
            <a:spLocks noChangeShapeType="1"/>
          </p:cNvSpPr>
          <p:nvPr/>
        </p:nvSpPr>
        <p:spPr bwMode="auto">
          <a:xfrm>
            <a:off x="6059488" y="3957638"/>
            <a:ext cx="152400" cy="0"/>
          </a:xfrm>
          <a:prstGeom prst="line">
            <a:avLst/>
          </a:prstGeom>
          <a:noFill/>
          <a:ln w="19080" cap="sq" cmpd="sng">
            <a:solidFill>
              <a:schemeClr val="tx1"/>
            </a:solidFill>
            <a:prstDash val="solid"/>
            <a:round/>
            <a:headEnd type="none" w="med" len="med"/>
            <a:tailEnd type="none" w="med" len="med"/>
          </a:ln>
          <a:effectLst/>
        </p:spPr>
        <p:txBody>
          <a:bodyPr lIns="45720" rIns="45720"/>
          <a:lstStyle/>
          <a:p>
            <a:endParaRPr lang="it-IT">
              <a:solidFill>
                <a:srgbClr val="FFFFFF"/>
              </a:solidFill>
            </a:endParaRPr>
          </a:p>
        </p:txBody>
      </p:sp>
      <p:grpSp>
        <p:nvGrpSpPr>
          <p:cNvPr id="12" name="Group 43"/>
          <p:cNvGrpSpPr>
            <a:grpSpLocks/>
          </p:cNvGrpSpPr>
          <p:nvPr/>
        </p:nvGrpSpPr>
        <p:grpSpPr bwMode="auto">
          <a:xfrm>
            <a:off x="1914525" y="4960938"/>
            <a:ext cx="1768475" cy="603250"/>
            <a:chOff x="0" y="-1"/>
            <a:chExt cx="1768475" cy="601665"/>
          </a:xfrm>
        </p:grpSpPr>
        <p:sp>
          <p:nvSpPr>
            <p:cNvPr id="10284" name="Rectangle 44"/>
            <p:cNvSpPr>
              <a:spLocks/>
            </p:cNvSpPr>
            <p:nvPr/>
          </p:nvSpPr>
          <p:spPr bwMode="auto">
            <a:xfrm>
              <a:off x="0" y="-1"/>
              <a:ext cx="1768475" cy="601665"/>
            </a:xfrm>
            <a:prstGeom prst="rect">
              <a:avLst/>
            </a:prstGeom>
            <a:solidFill>
              <a:srgbClr val="FFFFFF"/>
            </a:solidFill>
            <a:ln w="9360" cap="sq" cmpd="sng">
              <a:solidFill>
                <a:srgbClr val="000000"/>
              </a:solidFill>
              <a:prstDash val="solid"/>
              <a:miter lim="800000"/>
              <a:headEnd type="none" w="med" len="med"/>
              <a:tailEnd type="none" w="med" len="med"/>
            </a:ln>
            <a:effectLst>
              <a:outerShdw dist="17819" dir="2700000" algn="ctr" rotWithShape="0">
                <a:srgbClr val="808080"/>
              </a:outerShdw>
            </a:effectLst>
          </p:spPr>
          <p:txBody>
            <a:bodyPr lIns="45720" rIns="45720"/>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a:solidFill>
                  <a:srgbClr val="FFFFFF"/>
                </a:solidFill>
              </a:endParaRPr>
            </a:p>
          </p:txBody>
        </p:sp>
        <p:sp>
          <p:nvSpPr>
            <p:cNvPr id="10285" name="Text Box 45"/>
            <p:cNvSpPr txBox="1">
              <a:spLocks/>
            </p:cNvSpPr>
            <p:nvPr/>
          </p:nvSpPr>
          <p:spPr bwMode="auto">
            <a:xfrm>
              <a:off x="47879" y="4679"/>
              <a:ext cx="1672716" cy="576201"/>
            </a:xfrm>
            <a:prstGeom prst="rect">
              <a:avLst/>
            </a:prstGeom>
            <a:noFill/>
            <a:ln w="12700" cap="flat" cmpd="sng">
              <a:noFill/>
              <a:prstDash val="solid"/>
              <a:miter lim="400000"/>
              <a:headEnd type="none" w="med" len="med"/>
              <a:tailEnd type="none" w="med" len="med"/>
            </a:ln>
            <a:effectLst/>
          </p:spPr>
          <p:txBody>
            <a:bodyPr lIns="46800" tIns="46800" rIns="46800" bIns="46800">
              <a:spAutoFit/>
            </a:bodyPr>
            <a:lstStyle/>
            <a:p>
              <a:pPr algn="ctr"/>
              <a:r>
                <a:rPr lang="it-IT" sz="1600" b="1">
                  <a:solidFill>
                    <a:srgbClr val="000000"/>
                  </a:solidFill>
                  <a:latin typeface="Tahoma" pitchFamily="34" charset="0"/>
                  <a:cs typeface="Tahoma" pitchFamily="34" charset="0"/>
                  <a:sym typeface="Tahoma" pitchFamily="34" charset="0"/>
                </a:rPr>
                <a:t>ASSOCIAZIONE GENITORI</a:t>
              </a:r>
            </a:p>
          </p:txBody>
        </p:sp>
      </p:grpSp>
      <p:sp>
        <p:nvSpPr>
          <p:cNvPr id="10286" name="Text Box 46" descr="Rectangle 25"/>
          <p:cNvSpPr txBox="1">
            <a:spLocks/>
          </p:cNvSpPr>
          <p:nvPr/>
        </p:nvSpPr>
        <p:spPr bwMode="auto">
          <a:xfrm>
            <a:off x="161925" y="5970588"/>
            <a:ext cx="8820150" cy="371475"/>
          </a:xfrm>
          <a:prstGeom prst="rect">
            <a:avLst/>
          </a:prstGeom>
          <a:noFill/>
          <a:ln w="12700" cap="flat" cmpd="sng">
            <a:noFill/>
            <a:prstDash val="solid"/>
            <a:miter lim="400000"/>
            <a:headEnd type="none" w="med" len="med"/>
            <a:tailEnd type="none" w="med" len="med"/>
          </a:ln>
          <a:effectLst/>
        </p:spPr>
        <p:txBody>
          <a:bodyPr wrap="none" lIns="46800" tIns="46800" rIns="46800" bIns="46800">
            <a:spAutoFit/>
          </a:bodyPr>
          <a:lstStyle/>
          <a:p>
            <a:r>
              <a:rPr lang="it-IT" sz="1800" b="1">
                <a:solidFill>
                  <a:srgbClr val="0070C0"/>
                </a:solidFill>
                <a:latin typeface="Tahoma" pitchFamily="34" charset="0"/>
                <a:cs typeface="Tahoma" pitchFamily="34" charset="0"/>
                <a:sym typeface="Tahoma" pitchFamily="34" charset="0"/>
              </a:rPr>
              <a:t>I “TESTIMONI ESPERTI” INCONTRANO GENITORI E BAMBINI ALL’ESORDIO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1025525"/>
            <a:ext cx="7772400" cy="520700"/>
          </a:xfrm>
        </p:spPr>
        <p:txBody>
          <a:bodyPr>
            <a:normAutofit fontScale="90000"/>
          </a:bodyPr>
          <a:lstStyle/>
          <a:p>
            <a:r>
              <a:rPr lang="it-IT" sz="3200" b="1" dirty="0">
                <a:solidFill>
                  <a:srgbClr val="C00000"/>
                </a:solidFill>
                <a:latin typeface="Arial" pitchFamily="34" charset="0"/>
              </a:rPr>
              <a:t>L'ACCOMPAGNAMENTO</a:t>
            </a:r>
          </a:p>
        </p:txBody>
      </p:sp>
      <p:sp>
        <p:nvSpPr>
          <p:cNvPr id="210947" name="Rectangle 3"/>
          <p:cNvSpPr>
            <a:spLocks noGrp="1" noChangeArrowheads="1"/>
          </p:cNvSpPr>
          <p:nvPr>
            <p:ph type="body" idx="1"/>
          </p:nvPr>
        </p:nvSpPr>
        <p:spPr>
          <a:xfrm>
            <a:off x="263525" y="1928813"/>
            <a:ext cx="8269288" cy="3576637"/>
          </a:xfrm>
        </p:spPr>
        <p:txBody>
          <a:bodyPr/>
          <a:lstStyle/>
          <a:p>
            <a:pPr algn="just">
              <a:lnSpc>
                <a:spcPct val="105000"/>
              </a:lnSpc>
              <a:spcBef>
                <a:spcPct val="35000"/>
              </a:spcBef>
            </a:pPr>
            <a:r>
              <a:rPr lang="it-IT" sz="2800" b="1" dirty="0">
                <a:latin typeface="Arial" pitchFamily="34" charset="0"/>
                <a:cs typeface="Times New Roman" pitchFamily="18" charset="0"/>
              </a:rPr>
              <a:t>L’incontro con il dottor J., che ci ha accompagnato per un breve ma intenso periodo della nostra vita, è stato per noi la scoperta che</a:t>
            </a:r>
            <a:r>
              <a:rPr lang="it-IT" sz="2800" b="1" dirty="0">
                <a:solidFill>
                  <a:schemeClr val="bg1"/>
                </a:solidFill>
                <a:latin typeface="Arial" pitchFamily="34" charset="0"/>
                <a:cs typeface="Times New Roman" pitchFamily="18" charset="0"/>
              </a:rPr>
              <a:t> </a:t>
            </a:r>
            <a:r>
              <a:rPr lang="it-IT" sz="2800" b="1" dirty="0">
                <a:solidFill>
                  <a:srgbClr val="C00000"/>
                </a:solidFill>
                <a:latin typeface="Arial" pitchFamily="34" charset="0"/>
                <a:cs typeface="Times New Roman" pitchFamily="18" charset="0"/>
              </a:rPr>
              <a:t>anche il dolore può non essere considerato un fatto privato </a:t>
            </a:r>
            <a:r>
              <a:rPr lang="it-IT" sz="2800" b="1" dirty="0">
                <a:latin typeface="Arial" pitchFamily="34" charset="0"/>
                <a:cs typeface="Times New Roman" pitchFamily="18" charset="0"/>
              </a:rPr>
              <a:t>ma un punto di partenza comune</a:t>
            </a:r>
            <a:r>
              <a:rPr lang="it-IT" sz="2800" b="1" dirty="0">
                <a:solidFill>
                  <a:schemeClr val="bg1"/>
                </a:solidFill>
                <a:latin typeface="Arial" pitchFamily="34" charset="0"/>
                <a:cs typeface="Times New Roman" pitchFamily="18" charset="0"/>
              </a:rPr>
              <a:t> </a:t>
            </a:r>
            <a:r>
              <a:rPr lang="it-IT" sz="2800" b="1" dirty="0">
                <a:latin typeface="Arial" pitchFamily="34" charset="0"/>
                <a:cs typeface="Times New Roman" pitchFamily="18" charset="0"/>
              </a:rPr>
              <a:t>sul quale costruire, attraverso il ricordo, una nuova realtà.</a:t>
            </a:r>
            <a:r>
              <a:rPr lang="it-IT" sz="2800" b="1" dirty="0">
                <a:latin typeface="Arial" pitchFamily="34"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descr="Rectangle 2"/>
          <p:cNvSpPr txBox="1">
            <a:spLocks/>
          </p:cNvSpPr>
          <p:nvPr/>
        </p:nvSpPr>
        <p:spPr bwMode="auto">
          <a:xfrm>
            <a:off x="720725" y="1166813"/>
            <a:ext cx="7681913" cy="1920526"/>
          </a:xfrm>
          <a:prstGeom prst="rect">
            <a:avLst/>
          </a:prstGeom>
          <a:noFill/>
          <a:ln w="12700" cap="flat" cmpd="sng">
            <a:noFill/>
            <a:prstDash val="solid"/>
            <a:miter lim="400000"/>
            <a:headEnd type="none" w="med" len="med"/>
            <a:tailEnd type="none" w="med" len="med"/>
          </a:ln>
          <a:effectLst/>
        </p:spPr>
        <p:txBody>
          <a:bodyPr lIns="45720" rIns="45720" anchor="ctr">
            <a:spAutoFit/>
          </a:bodyPr>
          <a:lstStyle/>
          <a:p>
            <a:pPr algn="ctr">
              <a:lnSpc>
                <a:spcPct val="135000"/>
              </a:lnSpc>
            </a:pPr>
            <a:r>
              <a:rPr lang="it-IT" sz="4400" b="1" dirty="0">
                <a:solidFill>
                  <a:srgbClr val="C00000"/>
                </a:solidFill>
                <a:latin typeface="Comic Sans MS" pitchFamily="66" charset="0"/>
                <a:sym typeface="Comic Sans MS" pitchFamily="66" charset="0"/>
              </a:rPr>
              <a:t>Un giorno senza sorriso</a:t>
            </a:r>
          </a:p>
          <a:p>
            <a:pPr algn="ctr">
              <a:lnSpc>
                <a:spcPct val="135000"/>
              </a:lnSpc>
            </a:pPr>
            <a:r>
              <a:rPr lang="it-IT" sz="4400" b="1" dirty="0">
                <a:solidFill>
                  <a:srgbClr val="C00000"/>
                </a:solidFill>
                <a:latin typeface="Comic Sans MS" pitchFamily="66" charset="0"/>
                <a:sym typeface="Comic Sans MS" pitchFamily="66" charset="0"/>
              </a:rPr>
              <a:t>è un giorno perso.</a:t>
            </a:r>
          </a:p>
        </p:txBody>
      </p:sp>
      <p:sp>
        <p:nvSpPr>
          <p:cNvPr id="26626" name="Text Box 2" descr="Rectangle 3"/>
          <p:cNvSpPr txBox="1">
            <a:spLocks/>
          </p:cNvSpPr>
          <p:nvPr/>
        </p:nvSpPr>
        <p:spPr bwMode="auto">
          <a:xfrm>
            <a:off x="2111375" y="5165725"/>
            <a:ext cx="3767138" cy="584775"/>
          </a:xfrm>
          <a:prstGeom prst="rect">
            <a:avLst/>
          </a:prstGeom>
          <a:noFill/>
          <a:ln w="12700" cap="flat" cmpd="sng">
            <a:noFill/>
            <a:prstDash val="solid"/>
            <a:miter lim="400000"/>
            <a:headEnd type="none" w="med" len="med"/>
            <a:tailEnd type="none" w="med" len="med"/>
          </a:ln>
          <a:effectLst/>
        </p:spPr>
        <p:txBody>
          <a:bodyPr lIns="45720" rIns="45720">
            <a:spAutoFit/>
          </a:bodyPr>
          <a:lstStyle/>
          <a:p>
            <a:pPr marL="342900" indent="-342900" algn="r">
              <a:spcBef>
                <a:spcPts val="700"/>
              </a:spcBef>
            </a:pPr>
            <a:r>
              <a:rPr lang="it-IT" sz="3200" b="1">
                <a:solidFill>
                  <a:srgbClr val="C00000"/>
                </a:solidFill>
                <a:latin typeface="Comic Sans MS" pitchFamily="66" charset="0"/>
                <a:sym typeface="Comic Sans MS" pitchFamily="66" charset="0"/>
              </a:rPr>
              <a:t>Charlie Chaplin</a:t>
            </a:r>
          </a:p>
        </p:txBody>
      </p:sp>
      <p:pic>
        <p:nvPicPr>
          <p:cNvPr id="26627" name="Picture 3" descr="Picture 5"/>
          <p:cNvPicPr>
            <a:picLocks noChangeAspect="1"/>
          </p:cNvPicPr>
          <p:nvPr/>
        </p:nvPicPr>
        <p:blipFill>
          <a:blip r:embed="rId2"/>
          <a:srcRect l="2924" r="3873"/>
          <a:stretch>
            <a:fillRect/>
          </a:stretch>
        </p:blipFill>
        <p:spPr bwMode="auto">
          <a:xfrm>
            <a:off x="6292850" y="4146550"/>
            <a:ext cx="2176463" cy="1601788"/>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Pezzo barba : quasi amici - YouTube"/>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Segnaposto contenuto 5" descr="quasi amici 1.jpg"/>
          <p:cNvPicPr>
            <a:picLocks noGrp="1" noChangeAspect="1"/>
          </p:cNvPicPr>
          <p:nvPr>
            <p:ph idx="1"/>
          </p:nvPr>
        </p:nvPicPr>
        <p:blipFill>
          <a:blip r:embed="rId2"/>
          <a:stretch>
            <a:fillRect/>
          </a:stretch>
        </p:blipFill>
        <p:spPr>
          <a:xfrm>
            <a:off x="1044202" y="944219"/>
            <a:ext cx="6936916" cy="5195991"/>
          </a:xfr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Pezzo barba : quasi amici - YouTube"/>
          <p:cNvSpPr>
            <a:spLocks noChangeAspect="1" noChangeArrowheads="1"/>
          </p:cNvSpPr>
          <p:nvPr/>
        </p:nvSpPr>
        <p:spPr bwMode="auto">
          <a:xfrm>
            <a:off x="155575" y="-822325"/>
            <a:ext cx="2286000" cy="1714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Segnaposto contenuto 4" descr="quasi amici 2.jpg"/>
          <p:cNvPicPr>
            <a:picLocks noGrp="1" noChangeAspect="1"/>
          </p:cNvPicPr>
          <p:nvPr>
            <p:ph idx="1"/>
          </p:nvPr>
        </p:nvPicPr>
        <p:blipFill>
          <a:blip r:embed="rId2"/>
          <a:stretch>
            <a:fillRect/>
          </a:stretch>
        </p:blipFill>
        <p:spPr>
          <a:xfrm>
            <a:off x="965780" y="1709534"/>
            <a:ext cx="7005398" cy="3873846"/>
          </a:xfrm>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quasi amici 3.jpg"/>
          <p:cNvPicPr>
            <a:picLocks noChangeAspect="1"/>
          </p:cNvPicPr>
          <p:nvPr/>
        </p:nvPicPr>
        <p:blipFill>
          <a:blip r:embed="rId2"/>
          <a:stretch>
            <a:fillRect/>
          </a:stretch>
        </p:blipFill>
        <p:spPr>
          <a:xfrm>
            <a:off x="692056" y="1401416"/>
            <a:ext cx="7607731" cy="3975653"/>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aglio capelli.jpg"/>
          <p:cNvPicPr>
            <a:picLocks noChangeAspect="1"/>
          </p:cNvPicPr>
          <p:nvPr/>
        </p:nvPicPr>
        <p:blipFill>
          <a:blip r:embed="rId2"/>
          <a:stretch>
            <a:fillRect/>
          </a:stretch>
        </p:blipFill>
        <p:spPr>
          <a:xfrm>
            <a:off x="2166730" y="1023730"/>
            <a:ext cx="4939747" cy="493974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Picture 2"/>
          <p:cNvPicPr>
            <a:picLocks noChangeAspect="1"/>
          </p:cNvPicPr>
          <p:nvPr/>
        </p:nvPicPr>
        <p:blipFill>
          <a:blip r:embed="rId2"/>
          <a:srcRect/>
          <a:stretch>
            <a:fillRect/>
          </a:stretch>
        </p:blipFill>
        <p:spPr bwMode="auto">
          <a:xfrm>
            <a:off x="439738" y="757238"/>
            <a:ext cx="8232775" cy="5489575"/>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1054100"/>
            <a:ext cx="7772400" cy="519113"/>
          </a:xfrm>
        </p:spPr>
        <p:txBody>
          <a:bodyPr>
            <a:normAutofit fontScale="90000"/>
          </a:bodyPr>
          <a:lstStyle/>
          <a:p>
            <a:r>
              <a:rPr lang="it-IT" sz="3200" b="1" dirty="0">
                <a:solidFill>
                  <a:srgbClr val="C00000"/>
                </a:solidFill>
                <a:latin typeface="Arial" pitchFamily="34" charset="0"/>
              </a:rPr>
              <a:t>L'ACCOMPAGNAMENTO</a:t>
            </a:r>
          </a:p>
        </p:txBody>
      </p:sp>
      <p:sp>
        <p:nvSpPr>
          <p:cNvPr id="211971" name="Rectangle 3"/>
          <p:cNvSpPr>
            <a:spLocks noGrp="1" noChangeArrowheads="1"/>
          </p:cNvSpPr>
          <p:nvPr>
            <p:ph type="body" idx="1"/>
          </p:nvPr>
        </p:nvSpPr>
        <p:spPr>
          <a:xfrm>
            <a:off x="263525" y="1957388"/>
            <a:ext cx="8651875" cy="4070350"/>
          </a:xfrm>
        </p:spPr>
        <p:txBody>
          <a:bodyPr/>
          <a:lstStyle/>
          <a:p>
            <a:pPr algn="just">
              <a:lnSpc>
                <a:spcPct val="105000"/>
              </a:lnSpc>
              <a:spcBef>
                <a:spcPct val="35000"/>
              </a:spcBef>
            </a:pPr>
            <a:r>
              <a:rPr lang="it-IT" sz="2800" b="1" dirty="0">
                <a:solidFill>
                  <a:srgbClr val="C00000"/>
                </a:solidFill>
                <a:latin typeface="Arial" pitchFamily="34" charset="0"/>
                <a:cs typeface="Times New Roman" pitchFamily="18" charset="0"/>
              </a:rPr>
              <a:t>La grande capacità di condivisione </a:t>
            </a:r>
            <a:r>
              <a:rPr lang="it-IT" sz="2800" b="1" dirty="0">
                <a:latin typeface="Arial" pitchFamily="34" charset="0"/>
                <a:cs typeface="Times New Roman" pitchFamily="18" charset="0"/>
              </a:rPr>
              <a:t>che abbiamo sperimentato ci ha aiutato a capire quanto è utile non perdersi nel proprio dolore ma renderlo</a:t>
            </a:r>
            <a:r>
              <a:rPr lang="it-IT" sz="2800" b="1" dirty="0">
                <a:solidFill>
                  <a:schemeClr val="bg1"/>
                </a:solidFill>
                <a:latin typeface="Arial" pitchFamily="34" charset="0"/>
                <a:cs typeface="Times New Roman" pitchFamily="18" charset="0"/>
              </a:rPr>
              <a:t> </a:t>
            </a:r>
            <a:r>
              <a:rPr lang="it-IT" sz="2800" b="1" dirty="0">
                <a:solidFill>
                  <a:srgbClr val="C00000"/>
                </a:solidFill>
                <a:latin typeface="Arial" pitchFamily="34" charset="0"/>
                <a:cs typeface="Times New Roman" pitchFamily="18" charset="0"/>
              </a:rPr>
              <a:t>fonte di energia </a:t>
            </a:r>
            <a:r>
              <a:rPr lang="it-IT" sz="2800" b="1" dirty="0">
                <a:latin typeface="Arial" pitchFamily="34" charset="0"/>
                <a:cs typeface="Times New Roman" pitchFamily="18" charset="0"/>
              </a:rPr>
              <a:t>tesa a sostenere chi si trova nello stesso bisogno. E’ attraverso la comprensione di ciò che si esprime la nostra riconoscenza e la gioia di averti incontrato. </a:t>
            </a:r>
            <a:endParaRPr lang="it-IT" sz="2800" b="1" dirty="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icture 2"/>
          <p:cNvPicPr>
            <a:picLocks noChangeAspect="1"/>
          </p:cNvPicPr>
          <p:nvPr/>
        </p:nvPicPr>
        <p:blipFill>
          <a:blip r:embed="rId2"/>
          <a:srcRect/>
          <a:stretch>
            <a:fillRect/>
          </a:stretch>
        </p:blipFill>
        <p:spPr bwMode="auto">
          <a:xfrm>
            <a:off x="2339975" y="260350"/>
            <a:ext cx="4437063" cy="6419850"/>
          </a:xfrm>
          <a:prstGeom prst="rect">
            <a:avLst/>
          </a:prstGeom>
          <a:noFill/>
          <a:ln w="12700" cap="flat" cmpd="sng">
            <a:noFill/>
            <a:prstDash val="solid"/>
            <a:miter lim="40000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30"/>
            <a:ext cx="8229600" cy="1143000"/>
          </a:xfrm>
        </p:spPr>
        <p:txBody>
          <a:bodyPr>
            <a:normAutofit/>
          </a:bodyPr>
          <a:lstStyle/>
          <a:p>
            <a:r>
              <a:rPr lang="it-IT" sz="4800" b="1" dirty="0" smtClean="0">
                <a:latin typeface="Georgia" pitchFamily="18" charset="0"/>
              </a:rPr>
              <a:t>Gioia e Sorriso</a:t>
            </a:r>
            <a:endParaRPr lang="it-IT" sz="4800" b="1" dirty="0">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1"/>
          <p:cNvSpPr>
            <a:spLocks noChangeShapeType="1"/>
          </p:cNvSpPr>
          <p:nvPr/>
        </p:nvSpPr>
        <p:spPr bwMode="auto">
          <a:xfrm>
            <a:off x="4236553" y="1957613"/>
            <a:ext cx="1587" cy="989012"/>
          </a:xfrm>
          <a:prstGeom prst="line">
            <a:avLst/>
          </a:prstGeom>
          <a:noFill/>
          <a:ln w="57150" cap="sq">
            <a:solidFill>
              <a:srgbClr val="C00000"/>
            </a:solidFill>
            <a:miter lim="800000"/>
            <a:headEnd/>
            <a:tailEnd type="triangle" w="lg" len="med"/>
          </a:ln>
        </p:spPr>
        <p:txBody>
          <a:bodyPr/>
          <a:lstStyle/>
          <a:p>
            <a:endParaRPr lang="it-IT"/>
          </a:p>
        </p:txBody>
      </p:sp>
      <p:sp>
        <p:nvSpPr>
          <p:cNvPr id="60419" name="Text Box 2"/>
          <p:cNvSpPr txBox="1">
            <a:spLocks noChangeArrowheads="1"/>
          </p:cNvSpPr>
          <p:nvPr/>
        </p:nvSpPr>
        <p:spPr bwMode="auto">
          <a:xfrm>
            <a:off x="4365140" y="2086200"/>
            <a:ext cx="1752701" cy="586957"/>
          </a:xfrm>
          <a:prstGeom prst="rect">
            <a:avLst/>
          </a:prstGeom>
          <a:noFill/>
          <a:ln w="9525">
            <a:noFill/>
            <a:round/>
            <a:headEnd/>
            <a:tailEnd/>
          </a:ln>
        </p:spPr>
        <p:txBody>
          <a:bodyPr wrap="none" lIns="90000" tIns="46800" rIns="90000" bIns="46800">
            <a:spAutoFit/>
          </a:bodyPr>
          <a:lstStyle/>
          <a:p>
            <a:pP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dirty="0">
                <a:latin typeface="Arial" charset="0"/>
              </a:rPr>
              <a:t>r</a:t>
            </a:r>
            <a:r>
              <a:rPr lang="it-IT" sz="3200" b="1" dirty="0" smtClean="0">
                <a:latin typeface="Arial" charset="0"/>
              </a:rPr>
              <a:t>ichiede</a:t>
            </a:r>
            <a:endParaRPr lang="it-IT" sz="3200" b="1" dirty="0">
              <a:latin typeface="Arial" charset="0"/>
            </a:endParaRPr>
          </a:p>
        </p:txBody>
      </p:sp>
      <p:sp>
        <p:nvSpPr>
          <p:cNvPr id="60420" name="Text Box 3"/>
          <p:cNvSpPr txBox="1">
            <a:spLocks noChangeArrowheads="1"/>
          </p:cNvSpPr>
          <p:nvPr/>
        </p:nvSpPr>
        <p:spPr bwMode="auto">
          <a:xfrm>
            <a:off x="1310179" y="3433988"/>
            <a:ext cx="1640490" cy="586957"/>
          </a:xfrm>
          <a:prstGeom prst="rect">
            <a:avLst/>
          </a:prstGeom>
          <a:noFill/>
          <a:ln w="19050">
            <a:noFill/>
            <a:round/>
            <a:headEnd/>
            <a:tailEnd/>
          </a:ln>
        </p:spPr>
        <p:txBody>
          <a:bodyPr wrap="none" lIns="90000" tIns="46800" rIns="90000" bIns="46800">
            <a:spAutoFit/>
          </a:bodyPr>
          <a:lstStyle/>
          <a:p>
            <a:pP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dirty="0">
                <a:latin typeface="Arial" charset="0"/>
              </a:rPr>
              <a:t>TEMPO</a:t>
            </a:r>
          </a:p>
        </p:txBody>
      </p:sp>
      <p:sp>
        <p:nvSpPr>
          <p:cNvPr id="60421" name="Text Box 4"/>
          <p:cNvSpPr txBox="1">
            <a:spLocks noChangeArrowheads="1"/>
          </p:cNvSpPr>
          <p:nvPr/>
        </p:nvSpPr>
        <p:spPr bwMode="auto">
          <a:xfrm>
            <a:off x="4364979" y="3433988"/>
            <a:ext cx="4657920" cy="586957"/>
          </a:xfrm>
          <a:prstGeom prst="rect">
            <a:avLst/>
          </a:prstGeom>
          <a:noFill/>
          <a:ln w="19050">
            <a:noFill/>
            <a:round/>
            <a:headEnd/>
            <a:tailEnd/>
          </a:ln>
        </p:spPr>
        <p:txBody>
          <a:bodyPr wrap="none" lIns="90000" tIns="46800" rIns="90000" bIns="46800">
            <a:spAutoFit/>
          </a:bodyPr>
          <a:lstStyle/>
          <a:p>
            <a:pP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a:latin typeface="Arial" charset="0"/>
              </a:rPr>
              <a:t>ACCOMPAGNAMENTO</a:t>
            </a:r>
          </a:p>
        </p:txBody>
      </p:sp>
      <p:sp>
        <p:nvSpPr>
          <p:cNvPr id="60422" name="Text Box 5"/>
          <p:cNvSpPr txBox="1">
            <a:spLocks noChangeArrowheads="1"/>
          </p:cNvSpPr>
          <p:nvPr/>
        </p:nvSpPr>
        <p:spPr bwMode="auto">
          <a:xfrm>
            <a:off x="3248969" y="4305520"/>
            <a:ext cx="2416344" cy="586957"/>
          </a:xfrm>
          <a:prstGeom prst="rect">
            <a:avLst/>
          </a:prstGeom>
          <a:noFill/>
          <a:ln w="19050">
            <a:noFill/>
            <a:round/>
            <a:headEnd/>
            <a:tailEnd/>
          </a:ln>
        </p:spPr>
        <p:txBody>
          <a:bodyPr wrap="none" lIns="90000" tIns="46800" rIns="90000" bIns="46800">
            <a:spAutoFit/>
          </a:bodyPr>
          <a:lstStyle/>
          <a:p>
            <a:pP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dirty="0">
                <a:latin typeface="Arial" charset="0"/>
              </a:rPr>
              <a:t>DEDIZIONE</a:t>
            </a:r>
          </a:p>
        </p:txBody>
      </p:sp>
      <p:sp>
        <p:nvSpPr>
          <p:cNvPr id="60423" name="Rectangle 6"/>
          <p:cNvSpPr>
            <a:spLocks noChangeArrowheads="1"/>
          </p:cNvSpPr>
          <p:nvPr/>
        </p:nvSpPr>
        <p:spPr bwMode="auto">
          <a:xfrm>
            <a:off x="4299940" y="3214913"/>
            <a:ext cx="4713292" cy="966787"/>
          </a:xfrm>
          <a:prstGeom prst="rect">
            <a:avLst/>
          </a:prstGeom>
          <a:noFill/>
          <a:ln w="28440" cap="sq">
            <a:solidFill>
              <a:schemeClr val="tx1"/>
            </a:solidFill>
            <a:miter lim="800000"/>
            <a:headEnd/>
            <a:tailEnd/>
          </a:ln>
        </p:spPr>
        <p:txBody>
          <a:bodyPr wrap="none" anchor="ctr"/>
          <a:lstStyle/>
          <a:p>
            <a:endParaRPr lang="it-IT"/>
          </a:p>
        </p:txBody>
      </p:sp>
      <p:sp>
        <p:nvSpPr>
          <p:cNvPr id="60424" name="Rectangle 7"/>
          <p:cNvSpPr>
            <a:spLocks noChangeArrowheads="1"/>
          </p:cNvSpPr>
          <p:nvPr/>
        </p:nvSpPr>
        <p:spPr bwMode="auto">
          <a:xfrm>
            <a:off x="347180" y="3202213"/>
            <a:ext cx="3746497" cy="966787"/>
          </a:xfrm>
          <a:prstGeom prst="rect">
            <a:avLst/>
          </a:prstGeom>
          <a:noFill/>
          <a:ln w="28440" cap="sq">
            <a:solidFill>
              <a:schemeClr val="tx1"/>
            </a:solidFill>
            <a:miter lim="800000"/>
            <a:headEnd/>
            <a:tailEnd/>
          </a:ln>
        </p:spPr>
        <p:txBody>
          <a:bodyPr wrap="none" anchor="ctr"/>
          <a:lstStyle/>
          <a:p>
            <a:endParaRPr lang="it-IT"/>
          </a:p>
        </p:txBody>
      </p:sp>
      <p:sp>
        <p:nvSpPr>
          <p:cNvPr id="60425" name="Rectangle 8"/>
          <p:cNvSpPr>
            <a:spLocks noChangeArrowheads="1"/>
          </p:cNvSpPr>
          <p:nvPr/>
        </p:nvSpPr>
        <p:spPr bwMode="auto">
          <a:xfrm>
            <a:off x="2544280" y="4053113"/>
            <a:ext cx="4017963" cy="966787"/>
          </a:xfrm>
          <a:prstGeom prst="rect">
            <a:avLst/>
          </a:prstGeom>
          <a:noFill/>
          <a:ln w="28440" cap="sq">
            <a:solidFill>
              <a:schemeClr val="tx1"/>
            </a:solidFill>
            <a:miter lim="800000"/>
            <a:headEnd/>
            <a:tailEnd/>
          </a:ln>
        </p:spPr>
        <p:txBody>
          <a:bodyPr wrap="none" anchor="ctr"/>
          <a:lstStyle/>
          <a:p>
            <a:endParaRPr lang="it-IT"/>
          </a:p>
        </p:txBody>
      </p:sp>
      <p:sp>
        <p:nvSpPr>
          <p:cNvPr id="60426" name="Rectangle 9"/>
          <p:cNvSpPr>
            <a:spLocks noGrp="1" noChangeArrowheads="1"/>
          </p:cNvSpPr>
          <p:nvPr>
            <p:ph type="title" idx="4294967295"/>
          </p:nvPr>
        </p:nvSpPr>
        <p:spPr>
          <a:xfrm>
            <a:off x="366713" y="138112"/>
            <a:ext cx="8337550" cy="1647813"/>
          </a:xfrm>
        </p:spPr>
        <p:txBody>
          <a:bodyPr/>
          <a:lstStyle/>
          <a:p>
            <a:pPr eaLnBrk="1" hangingPunct="1">
              <a:lnSpc>
                <a:spcPct val="85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b="1" dirty="0" smtClean="0">
                <a:latin typeface="Georgia" pitchFamily="18" charset="0"/>
              </a:rPr>
              <a:t>IL PERCORSO </a:t>
            </a:r>
            <a:r>
              <a:rPr lang="it-IT" sz="3600" b="1" dirty="0" err="1" smtClean="0">
                <a:latin typeface="Georgia" pitchFamily="18" charset="0"/>
              </a:rPr>
              <a:t>DI</a:t>
            </a:r>
            <a:r>
              <a:rPr lang="it-IT" sz="3600" b="1" dirty="0" smtClean="0">
                <a:latin typeface="Georgia" pitchFamily="18" charset="0"/>
              </a:rPr>
              <a:t> CURA</a:t>
            </a:r>
            <a:endParaRPr lang="it-IT" sz="3100" b="1" dirty="0" smtClean="0">
              <a:latin typeface="Georgia" pitchFamily="18"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2.1|5.9|13.8|6.9|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ezza">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1553</Words>
  <Application>Microsoft Office PowerPoint</Application>
  <PresentationFormat>Presentazione su schermo (4:3)</PresentationFormat>
  <Paragraphs>222</Paragraphs>
  <Slides>55</Slides>
  <Notes>3</Notes>
  <HiddenSlides>0</HiddenSlides>
  <MMClips>0</MMClips>
  <ScaleCrop>false</ScaleCrop>
  <HeadingPairs>
    <vt:vector size="4" baseType="variant">
      <vt:variant>
        <vt:lpstr>Tema</vt:lpstr>
      </vt:variant>
      <vt:variant>
        <vt:i4>2</vt:i4>
      </vt:variant>
      <vt:variant>
        <vt:lpstr>Titoli diapositive</vt:lpstr>
      </vt:variant>
      <vt:variant>
        <vt:i4>55</vt:i4>
      </vt:variant>
    </vt:vector>
  </HeadingPairs>
  <TitlesOfParts>
    <vt:vector size="57" baseType="lpstr">
      <vt:lpstr>Chiarezza</vt:lpstr>
      <vt:lpstr>Personalizza struttura</vt:lpstr>
      <vt:lpstr>ONCOLOGIA ED EMATOLOGIA PEDIATRICA</vt:lpstr>
      <vt:lpstr>Diapositiva 2</vt:lpstr>
      <vt:lpstr>Diapositiva 3</vt:lpstr>
      <vt:lpstr>Empatia e Vicinanza</vt:lpstr>
      <vt:lpstr>L'ACCOMPAGNAMENTO</vt:lpstr>
      <vt:lpstr>L'ACCOMPAGNAMENTO</vt:lpstr>
      <vt:lpstr>Diapositiva 7</vt:lpstr>
      <vt:lpstr>Gioia e Sorriso</vt:lpstr>
      <vt:lpstr>IL PERCORSO DI CURA</vt:lpstr>
      <vt:lpstr>Diapositiva 10</vt:lpstr>
      <vt:lpstr>Diapositiva 11</vt:lpstr>
      <vt:lpstr>Diapositiva 12</vt:lpstr>
      <vt:lpstr>Effetti dell’arte sulla salute</vt:lpstr>
      <vt:lpstr>Speranza e Cuore</vt:lpstr>
      <vt:lpstr>Diapositiva 15</vt:lpstr>
      <vt:lpstr>Diapositiva 16</vt:lpstr>
      <vt:lpstr>Diapositiva 17</vt:lpstr>
      <vt:lpstr>Diapositiva 18</vt:lpstr>
      <vt:lpstr>Tempo e Professionalità</vt:lpstr>
      <vt:lpstr>LA  COMUNICAZIONE  COME STRUMENTO  DI PROFESSIONALITA’</vt:lpstr>
      <vt:lpstr>Diapositiva 21</vt:lpstr>
      <vt:lpstr>Analisi soggettiva e oggettiva</vt:lpstr>
      <vt:lpstr>Analisi soggettiva e oggettiva</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L’ARCOBALENO E DENTRO DI LUI LA VITA E LE EMOZIONI</vt:lpstr>
      <vt:lpstr>Diapositiva 39</vt:lpstr>
      <vt:lpstr>Diapositiva 40</vt:lpstr>
      <vt:lpstr>Diapositiva 41</vt:lpstr>
      <vt:lpstr>Diapositiva 42</vt:lpstr>
      <vt:lpstr>Pazienza e Ascolto</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 DI MEDICINA MOLECOLARE</dc:title>
  <dc:creator>Redaelli</dc:creator>
  <cp:lastModifiedBy>manganini-25033</cp:lastModifiedBy>
  <cp:revision>29</cp:revision>
  <dcterms:created xsi:type="dcterms:W3CDTF">2020-09-14T05:40:11Z</dcterms:created>
  <dcterms:modified xsi:type="dcterms:W3CDTF">2023-11-09T10:39:30Z</dcterms:modified>
</cp:coreProperties>
</file>