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2"/>
  </p:sldMasterIdLst>
  <p:notesMasterIdLst>
    <p:notesMasterId r:id="rId81"/>
  </p:notesMasterIdLst>
  <p:handoutMasterIdLst>
    <p:handoutMasterId r:id="rId82"/>
  </p:handoutMasterIdLst>
  <p:sldIdLst>
    <p:sldId id="256" r:id="rId3"/>
    <p:sldId id="264" r:id="rId4"/>
    <p:sldId id="266" r:id="rId5"/>
    <p:sldId id="267" r:id="rId6"/>
    <p:sldId id="326" r:id="rId7"/>
    <p:sldId id="328" r:id="rId8"/>
    <p:sldId id="268" r:id="rId9"/>
    <p:sldId id="269" r:id="rId10"/>
    <p:sldId id="329" r:id="rId11"/>
    <p:sldId id="271" r:id="rId12"/>
    <p:sldId id="449" r:id="rId13"/>
    <p:sldId id="443" r:id="rId14"/>
    <p:sldId id="272" r:id="rId15"/>
    <p:sldId id="444" r:id="rId16"/>
    <p:sldId id="445" r:id="rId17"/>
    <p:sldId id="330" r:id="rId18"/>
    <p:sldId id="446" r:id="rId19"/>
    <p:sldId id="448" r:id="rId20"/>
    <p:sldId id="447" r:id="rId21"/>
    <p:sldId id="273" r:id="rId22"/>
    <p:sldId id="451" r:id="rId23"/>
    <p:sldId id="450" r:id="rId24"/>
    <p:sldId id="274" r:id="rId25"/>
    <p:sldId id="407" r:id="rId26"/>
    <p:sldId id="276" r:id="rId27"/>
    <p:sldId id="277" r:id="rId28"/>
    <p:sldId id="278" r:id="rId29"/>
    <p:sldId id="275" r:id="rId30"/>
    <p:sldId id="380" r:id="rId31"/>
    <p:sldId id="379" r:id="rId32"/>
    <p:sldId id="382" r:id="rId33"/>
    <p:sldId id="384" r:id="rId34"/>
    <p:sldId id="417" r:id="rId35"/>
    <p:sldId id="383" r:id="rId36"/>
    <p:sldId id="418" r:id="rId37"/>
    <p:sldId id="412" r:id="rId38"/>
    <p:sldId id="397" r:id="rId39"/>
    <p:sldId id="279" r:id="rId40"/>
    <p:sldId id="331" r:id="rId41"/>
    <p:sldId id="280" r:id="rId42"/>
    <p:sldId id="281" r:id="rId43"/>
    <p:sldId id="282" r:id="rId44"/>
    <p:sldId id="283" r:id="rId45"/>
    <p:sldId id="334" r:id="rId46"/>
    <p:sldId id="285" r:id="rId47"/>
    <p:sldId id="286" r:id="rId48"/>
    <p:sldId id="287" r:id="rId49"/>
    <p:sldId id="288" r:id="rId50"/>
    <p:sldId id="289" r:id="rId51"/>
    <p:sldId id="419" r:id="rId52"/>
    <p:sldId id="420" r:id="rId53"/>
    <p:sldId id="421" r:id="rId54"/>
    <p:sldId id="422" r:id="rId55"/>
    <p:sldId id="441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6" r:id="rId65"/>
    <p:sldId id="432" r:id="rId66"/>
    <p:sldId id="437" r:id="rId67"/>
    <p:sldId id="433" r:id="rId68"/>
    <p:sldId id="438" r:id="rId69"/>
    <p:sldId id="434" r:id="rId70"/>
    <p:sldId id="442" r:id="rId71"/>
    <p:sldId id="439" r:id="rId72"/>
    <p:sldId id="435" r:id="rId73"/>
    <p:sldId id="440" r:id="rId74"/>
    <p:sldId id="290" r:id="rId75"/>
    <p:sldId id="332" r:id="rId76"/>
    <p:sldId id="291" r:id="rId77"/>
    <p:sldId id="292" r:id="rId78"/>
    <p:sldId id="333" r:id="rId79"/>
    <p:sldId id="341" r:id="rId8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4" d="100"/>
          <a:sy n="64" d="100"/>
        </p:scale>
        <p:origin x="13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B0F5F-FDF2-419B-9396-60D5426F5A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FA52F9-928F-4E0A-9392-B612E3E50A11}">
      <dgm:prSet custT="1"/>
      <dgm:spPr/>
      <dgm:t>
        <a:bodyPr/>
        <a:lstStyle/>
        <a:p>
          <a:r>
            <a:rPr lang="it-IT" sz="2000" dirty="0"/>
            <a:t>Molte patologie renali hanno delle manifestazioni cutanee importanti, fra tutte le patologie renali quella che ha maggiori complicanze cutanee è l’insufficienza renale cronica IRC e la dialisi.</a:t>
          </a:r>
          <a:endParaRPr lang="en-US" sz="2000" dirty="0"/>
        </a:p>
      </dgm:t>
    </dgm:pt>
    <dgm:pt modelId="{34341B8D-A901-476E-9A39-BBB594767F72}" type="parTrans" cxnId="{E18CC7BA-2BE3-4582-AD18-15712CB729B4}">
      <dgm:prSet/>
      <dgm:spPr/>
      <dgm:t>
        <a:bodyPr/>
        <a:lstStyle/>
        <a:p>
          <a:endParaRPr lang="en-US"/>
        </a:p>
      </dgm:t>
    </dgm:pt>
    <dgm:pt modelId="{4612F160-FFFC-423C-BA24-48829FA8356A}" type="sibTrans" cxnId="{E18CC7BA-2BE3-4582-AD18-15712CB729B4}">
      <dgm:prSet/>
      <dgm:spPr/>
      <dgm:t>
        <a:bodyPr/>
        <a:lstStyle/>
        <a:p>
          <a:endParaRPr lang="en-US"/>
        </a:p>
      </dgm:t>
    </dgm:pt>
    <dgm:pt modelId="{1F17ADF5-EF22-4B01-A40A-797F54DB1B0F}">
      <dgm:prSet custT="1"/>
      <dgm:spPr/>
      <dgm:t>
        <a:bodyPr/>
        <a:lstStyle/>
        <a:p>
          <a:r>
            <a:rPr lang="it-IT" sz="2000" dirty="0"/>
            <a:t>L’IRC è una patologia cronica che può durare molti anni, e purtroppo pazienti con IRC possono anche andare incontro a malattie oncologiche che poi devono essere trattate con terapie oncologiche che possono dare tossicità cutanee che si sommano alle alterazioni cutanee da IRC</a:t>
          </a:r>
          <a:endParaRPr lang="en-US" sz="2000" dirty="0"/>
        </a:p>
      </dgm:t>
    </dgm:pt>
    <dgm:pt modelId="{334BC1B5-2783-4A1F-9390-8A45269268DE}" type="parTrans" cxnId="{4A38255D-6888-4974-AD58-42A5B42A7CC6}">
      <dgm:prSet/>
      <dgm:spPr/>
      <dgm:t>
        <a:bodyPr/>
        <a:lstStyle/>
        <a:p>
          <a:endParaRPr lang="en-US"/>
        </a:p>
      </dgm:t>
    </dgm:pt>
    <dgm:pt modelId="{F50D6BD3-4EB4-4E6A-8F21-FAC3332F9358}" type="sibTrans" cxnId="{4A38255D-6888-4974-AD58-42A5B42A7CC6}">
      <dgm:prSet/>
      <dgm:spPr/>
      <dgm:t>
        <a:bodyPr/>
        <a:lstStyle/>
        <a:p>
          <a:endParaRPr lang="en-US"/>
        </a:p>
      </dgm:t>
    </dgm:pt>
    <dgm:pt modelId="{B2E4AB1F-F584-490A-82ED-5005A755299B}" type="pres">
      <dgm:prSet presAssocID="{867B0F5F-FDF2-419B-9396-60D5426F5A56}" presName="root" presStyleCnt="0">
        <dgm:presLayoutVars>
          <dgm:dir/>
          <dgm:resizeHandles val="exact"/>
        </dgm:presLayoutVars>
      </dgm:prSet>
      <dgm:spPr/>
    </dgm:pt>
    <dgm:pt modelId="{B76C3A01-C68D-419E-BA00-28F2DC3A28F1}" type="pres">
      <dgm:prSet presAssocID="{91FA52F9-928F-4E0A-9392-B612E3E50A11}" presName="compNode" presStyleCnt="0"/>
      <dgm:spPr/>
    </dgm:pt>
    <dgm:pt modelId="{8AF1130F-40B8-47FA-AEAF-A11CF4E2836F}" type="pres">
      <dgm:prSet presAssocID="{91FA52F9-928F-4E0A-9392-B612E3E50A11}" presName="bgRect" presStyleLbl="bgShp" presStyleIdx="0" presStyleCnt="2"/>
      <dgm:spPr/>
    </dgm:pt>
    <dgm:pt modelId="{E9A9B3DD-7B53-4E3C-866C-5A829BB076E5}" type="pres">
      <dgm:prSet presAssocID="{91FA52F9-928F-4E0A-9392-B612E3E50A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i"/>
        </a:ext>
      </dgm:extLst>
    </dgm:pt>
    <dgm:pt modelId="{F542A04C-1437-48C2-9AD4-7CCA6589FB0E}" type="pres">
      <dgm:prSet presAssocID="{91FA52F9-928F-4E0A-9392-B612E3E50A11}" presName="spaceRect" presStyleCnt="0"/>
      <dgm:spPr/>
    </dgm:pt>
    <dgm:pt modelId="{486A8D30-C830-44E1-A794-73B34FAED27C}" type="pres">
      <dgm:prSet presAssocID="{91FA52F9-928F-4E0A-9392-B612E3E50A11}" presName="parTx" presStyleLbl="revTx" presStyleIdx="0" presStyleCnt="2">
        <dgm:presLayoutVars>
          <dgm:chMax val="0"/>
          <dgm:chPref val="0"/>
        </dgm:presLayoutVars>
      </dgm:prSet>
      <dgm:spPr/>
    </dgm:pt>
    <dgm:pt modelId="{B7D3CC02-BED3-49E8-B09D-F65A4BA06A72}" type="pres">
      <dgm:prSet presAssocID="{4612F160-FFFC-423C-BA24-48829FA8356A}" presName="sibTrans" presStyleCnt="0"/>
      <dgm:spPr/>
    </dgm:pt>
    <dgm:pt modelId="{70AC00C5-452E-40CD-9218-451889AA871F}" type="pres">
      <dgm:prSet presAssocID="{1F17ADF5-EF22-4B01-A40A-797F54DB1B0F}" presName="compNode" presStyleCnt="0"/>
      <dgm:spPr/>
    </dgm:pt>
    <dgm:pt modelId="{3188D9BF-5B63-44EC-A857-E54DDD9AEA26}" type="pres">
      <dgm:prSet presAssocID="{1F17ADF5-EF22-4B01-A40A-797F54DB1B0F}" presName="bgRect" presStyleLbl="bgShp" presStyleIdx="1" presStyleCnt="2" custLinFactNeighborX="5556" custLinFactNeighborY="-4949"/>
      <dgm:spPr/>
    </dgm:pt>
    <dgm:pt modelId="{C4B5582B-D3C0-4362-A898-DAF41AB12357}" type="pres">
      <dgm:prSet presAssocID="{1F17ADF5-EF22-4B01-A40A-797F54DB1B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517B38EC-661C-4971-AFCB-F4C6A9F9CE55}" type="pres">
      <dgm:prSet presAssocID="{1F17ADF5-EF22-4B01-A40A-797F54DB1B0F}" presName="spaceRect" presStyleCnt="0"/>
      <dgm:spPr/>
    </dgm:pt>
    <dgm:pt modelId="{FDE5D04B-0293-45FE-8B63-AD8FE567FD93}" type="pres">
      <dgm:prSet presAssocID="{1F17ADF5-EF22-4B01-A40A-797F54DB1B0F}" presName="parTx" presStyleLbl="revTx" presStyleIdx="1" presStyleCnt="2" custScaleX="107987">
        <dgm:presLayoutVars>
          <dgm:chMax val="0"/>
          <dgm:chPref val="0"/>
        </dgm:presLayoutVars>
      </dgm:prSet>
      <dgm:spPr/>
    </dgm:pt>
  </dgm:ptLst>
  <dgm:cxnLst>
    <dgm:cxn modelId="{4A38255D-6888-4974-AD58-42A5B42A7CC6}" srcId="{867B0F5F-FDF2-419B-9396-60D5426F5A56}" destId="{1F17ADF5-EF22-4B01-A40A-797F54DB1B0F}" srcOrd="1" destOrd="0" parTransId="{334BC1B5-2783-4A1F-9390-8A45269268DE}" sibTransId="{F50D6BD3-4EB4-4E6A-8F21-FAC3332F9358}"/>
    <dgm:cxn modelId="{A938128F-81A2-40F5-B972-5951C31FE75C}" type="presOf" srcId="{91FA52F9-928F-4E0A-9392-B612E3E50A11}" destId="{486A8D30-C830-44E1-A794-73B34FAED27C}" srcOrd="0" destOrd="0" presId="urn:microsoft.com/office/officeart/2018/2/layout/IconVerticalSolidList"/>
    <dgm:cxn modelId="{E18CC7BA-2BE3-4582-AD18-15712CB729B4}" srcId="{867B0F5F-FDF2-419B-9396-60D5426F5A56}" destId="{91FA52F9-928F-4E0A-9392-B612E3E50A11}" srcOrd="0" destOrd="0" parTransId="{34341B8D-A901-476E-9A39-BBB594767F72}" sibTransId="{4612F160-FFFC-423C-BA24-48829FA8356A}"/>
    <dgm:cxn modelId="{7C8238D9-BE5B-4CF3-A5D0-52BF0B29EC40}" type="presOf" srcId="{1F17ADF5-EF22-4B01-A40A-797F54DB1B0F}" destId="{FDE5D04B-0293-45FE-8B63-AD8FE567FD93}" srcOrd="0" destOrd="0" presId="urn:microsoft.com/office/officeart/2018/2/layout/IconVerticalSolidList"/>
    <dgm:cxn modelId="{71CD84FF-503D-4517-8041-3F8151A62C3B}" type="presOf" srcId="{867B0F5F-FDF2-419B-9396-60D5426F5A56}" destId="{B2E4AB1F-F584-490A-82ED-5005A755299B}" srcOrd="0" destOrd="0" presId="urn:microsoft.com/office/officeart/2018/2/layout/IconVerticalSolidList"/>
    <dgm:cxn modelId="{342CFD79-5668-4AE2-B71C-BAB5D0B96E4F}" type="presParOf" srcId="{B2E4AB1F-F584-490A-82ED-5005A755299B}" destId="{B76C3A01-C68D-419E-BA00-28F2DC3A28F1}" srcOrd="0" destOrd="0" presId="urn:microsoft.com/office/officeart/2018/2/layout/IconVerticalSolidList"/>
    <dgm:cxn modelId="{F736BDD3-5415-4D91-B352-67E7B408C814}" type="presParOf" srcId="{B76C3A01-C68D-419E-BA00-28F2DC3A28F1}" destId="{8AF1130F-40B8-47FA-AEAF-A11CF4E2836F}" srcOrd="0" destOrd="0" presId="urn:microsoft.com/office/officeart/2018/2/layout/IconVerticalSolidList"/>
    <dgm:cxn modelId="{15C94897-CB48-419D-A18A-D6FF73C39E47}" type="presParOf" srcId="{B76C3A01-C68D-419E-BA00-28F2DC3A28F1}" destId="{E9A9B3DD-7B53-4E3C-866C-5A829BB076E5}" srcOrd="1" destOrd="0" presId="urn:microsoft.com/office/officeart/2018/2/layout/IconVerticalSolidList"/>
    <dgm:cxn modelId="{1EF5EA40-A976-473E-8056-936E2706DCC5}" type="presParOf" srcId="{B76C3A01-C68D-419E-BA00-28F2DC3A28F1}" destId="{F542A04C-1437-48C2-9AD4-7CCA6589FB0E}" srcOrd="2" destOrd="0" presId="urn:microsoft.com/office/officeart/2018/2/layout/IconVerticalSolidList"/>
    <dgm:cxn modelId="{885A1769-98A3-42AC-880B-E096B85FFB28}" type="presParOf" srcId="{B76C3A01-C68D-419E-BA00-28F2DC3A28F1}" destId="{486A8D30-C830-44E1-A794-73B34FAED27C}" srcOrd="3" destOrd="0" presId="urn:microsoft.com/office/officeart/2018/2/layout/IconVerticalSolidList"/>
    <dgm:cxn modelId="{1A1B89B7-518C-454D-B485-B1C864F58004}" type="presParOf" srcId="{B2E4AB1F-F584-490A-82ED-5005A755299B}" destId="{B7D3CC02-BED3-49E8-B09D-F65A4BA06A72}" srcOrd="1" destOrd="0" presId="urn:microsoft.com/office/officeart/2018/2/layout/IconVerticalSolidList"/>
    <dgm:cxn modelId="{36948E13-5DF4-4120-81BB-E069CDC62A37}" type="presParOf" srcId="{B2E4AB1F-F584-490A-82ED-5005A755299B}" destId="{70AC00C5-452E-40CD-9218-451889AA871F}" srcOrd="2" destOrd="0" presId="urn:microsoft.com/office/officeart/2018/2/layout/IconVerticalSolidList"/>
    <dgm:cxn modelId="{950C6BDD-D96C-4759-B8EF-0D010A843A3A}" type="presParOf" srcId="{70AC00C5-452E-40CD-9218-451889AA871F}" destId="{3188D9BF-5B63-44EC-A857-E54DDD9AEA26}" srcOrd="0" destOrd="0" presId="urn:microsoft.com/office/officeart/2018/2/layout/IconVerticalSolidList"/>
    <dgm:cxn modelId="{0E4888ED-A7DC-4C47-AE22-0AAF941045DF}" type="presParOf" srcId="{70AC00C5-452E-40CD-9218-451889AA871F}" destId="{C4B5582B-D3C0-4362-A898-DAF41AB12357}" srcOrd="1" destOrd="0" presId="urn:microsoft.com/office/officeart/2018/2/layout/IconVerticalSolidList"/>
    <dgm:cxn modelId="{05C491A0-D797-4F5E-BD67-747DEEC72B60}" type="presParOf" srcId="{70AC00C5-452E-40CD-9218-451889AA871F}" destId="{517B38EC-661C-4971-AFCB-F4C6A9F9CE55}" srcOrd="2" destOrd="0" presId="urn:microsoft.com/office/officeart/2018/2/layout/IconVerticalSolidList"/>
    <dgm:cxn modelId="{90AE19C8-101E-4947-BB52-1EA09408646C}" type="presParOf" srcId="{70AC00C5-452E-40CD-9218-451889AA871F}" destId="{FDE5D04B-0293-45FE-8B63-AD8FE567FD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1130F-40B8-47FA-AEAF-A11CF4E2836F}">
      <dsp:nvSpPr>
        <dsp:cNvPr id="0" name=""/>
        <dsp:cNvSpPr/>
      </dsp:nvSpPr>
      <dsp:spPr>
        <a:xfrm>
          <a:off x="-122494" y="571191"/>
          <a:ext cx="8229600" cy="16833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9B3DD-7B53-4E3C-866C-5A829BB076E5}">
      <dsp:nvSpPr>
        <dsp:cNvPr id="0" name=""/>
        <dsp:cNvSpPr/>
      </dsp:nvSpPr>
      <dsp:spPr>
        <a:xfrm>
          <a:off x="386732" y="949955"/>
          <a:ext cx="927678" cy="925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A8D30-C830-44E1-A794-73B34FAED27C}">
      <dsp:nvSpPr>
        <dsp:cNvPr id="0" name=""/>
        <dsp:cNvSpPr/>
      </dsp:nvSpPr>
      <dsp:spPr>
        <a:xfrm>
          <a:off x="1823638" y="571191"/>
          <a:ext cx="6277753" cy="168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34" tIns="178334" rIns="178334" bIns="17833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Molte patologie renali hanno delle manifestazioni cutanee importanti, fra tutte le patologie renali quella che ha maggiori complicanze cutanee è l’insufficienza renale cronica IRC e la dialisi.</a:t>
          </a:r>
          <a:endParaRPr lang="en-US" sz="2000" kern="1200" dirty="0"/>
        </a:p>
      </dsp:txBody>
      <dsp:txXfrm>
        <a:off x="1823638" y="571191"/>
        <a:ext cx="6277753" cy="1685041"/>
      </dsp:txXfrm>
    </dsp:sp>
    <dsp:sp modelId="{3188D9BF-5B63-44EC-A857-E54DDD9AEA26}">
      <dsp:nvSpPr>
        <dsp:cNvPr id="0" name=""/>
        <dsp:cNvSpPr/>
      </dsp:nvSpPr>
      <dsp:spPr>
        <a:xfrm>
          <a:off x="0" y="2537255"/>
          <a:ext cx="8229600" cy="16833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5582B-D3C0-4362-A898-DAF41AB12357}">
      <dsp:nvSpPr>
        <dsp:cNvPr id="0" name=""/>
        <dsp:cNvSpPr/>
      </dsp:nvSpPr>
      <dsp:spPr>
        <a:xfrm>
          <a:off x="386732" y="2999330"/>
          <a:ext cx="927678" cy="925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5D04B-0293-45FE-8B63-AD8FE567FD93}">
      <dsp:nvSpPr>
        <dsp:cNvPr id="0" name=""/>
        <dsp:cNvSpPr/>
      </dsp:nvSpPr>
      <dsp:spPr>
        <a:xfrm>
          <a:off x="1572936" y="2620566"/>
          <a:ext cx="6779157" cy="168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334" tIns="178334" rIns="178334" bIns="17833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L’IRC è una patologia cronica che può durare molti anni, e purtroppo pazienti con IRC possono anche andare incontro a malattie oncologiche che poi devono essere trattate con terapie oncologiche che possono dare tossicità cutanee che si sommano alle alterazioni cutanee da IRC</a:t>
          </a:r>
          <a:endParaRPr lang="en-US" sz="2000" kern="1200" dirty="0"/>
        </a:p>
      </dsp:txBody>
      <dsp:txXfrm>
        <a:off x="1572936" y="2620566"/>
        <a:ext cx="6779157" cy="168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4"/>
            <a:ext cx="7848600" cy="1927225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084595" y="6544264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pic>
        <p:nvPicPr>
          <p:cNvPr id="10" name="Immagine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7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B9FAB4D-DDAE-4E04-BA6A-BC659FCDAB13}"/>
              </a:ext>
            </a:extLst>
          </p:cNvPr>
          <p:cNvSpPr/>
          <p:nvPr/>
        </p:nvSpPr>
        <p:spPr>
          <a:xfrm>
            <a:off x="6782101" y="26929"/>
            <a:ext cx="236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26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440A-D04E-4FB0-ACBB-D1FD42651063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‹N›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EF346B-A342-F147-AE50-AEC99383E50B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350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n-US" smtClean="0"/>
              <a:pPr algn="r"/>
              <a:t>2/11/2024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D1D566E-1D35-D459-FF14-9FA9BFFCB522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554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81452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5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4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72575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80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246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2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4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49" y="63246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2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53463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2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49" y="6340858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7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pic>
        <p:nvPicPr>
          <p:cNvPr id="8" name="Immagin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07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084595" y="6544264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153F41-A250-57E4-90D1-2C9A3928DCF2}"/>
              </a:ext>
            </a:extLst>
          </p:cNvPr>
          <p:cNvSpPr/>
          <p:nvPr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9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71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pic>
        <p:nvPicPr>
          <p:cNvPr id="5" name="Immagine 4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85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4A313-D538-2D14-ADDB-B5F2DC741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D9AE31F-5BDD-4762-57B1-947819ED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n-US" smtClean="0"/>
              <a:pPr algn="r"/>
              <a:t>2/11/2024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4BA646-AA9D-3EF2-7971-7FC9A5EF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85588F-D987-2E52-2B7A-5B32F0FA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776FD8-E922-7CA2-11B6-CDC8D8C8B5BF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88100"/>
            <a:ext cx="501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1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8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DA7-12A5-4168-87FD-0A7BA931419B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330071C-FDA9-2C4F-EB32-75C2E2A12685}"/>
              </a:ext>
            </a:extLst>
          </p:cNvPr>
          <p:cNvSpPr/>
          <p:nvPr/>
        </p:nvSpPr>
        <p:spPr>
          <a:xfrm>
            <a:off x="6782101" y="26929"/>
            <a:ext cx="236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458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n-US" smtClean="0"/>
              <a:pPr algn="r"/>
              <a:t>2/11/2024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E2DB3E1-E402-BE1A-961D-49E5B5246064}"/>
              </a:ext>
            </a:extLst>
          </p:cNvPr>
          <p:cNvSpPr/>
          <p:nvPr/>
        </p:nvSpPr>
        <p:spPr>
          <a:xfrm>
            <a:off x="6782101" y="26929"/>
            <a:ext cx="236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101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9BAF-DF50-49A9-A24B-E772F34D4EE8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C1958BA9-960F-0B9C-A273-2634B213ACE8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13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9F9C-0FE7-4725-BBF1-3A439DEFF6B8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DC4EF6-5655-D928-22C5-34B2682B293A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577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A33440A-D04E-4FB0-ACBB-D1FD42651063}" type="datetime1">
              <a:rPr lang="en-US" smtClean="0"/>
              <a:pPr algn="r"/>
              <a:t>2/11/2024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D42095E-3108-4AE3-8D07-1A114B515C6D}"/>
              </a:ext>
            </a:extLst>
          </p:cNvPr>
          <p:cNvSpPr/>
          <p:nvPr/>
        </p:nvSpPr>
        <p:spPr>
          <a:xfrm>
            <a:off x="6782101" y="26929"/>
            <a:ext cx="2361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83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7221-B4EC-499E-8F13-52A4FCD99E36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8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78D5CC0C-A215-9DA2-E78D-F02F5972F911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308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042D-FBEA-40C8-ACF1-388DE857BC66}" type="datetime1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‹N›</a:t>
            </a:fld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C6FCA18-10CC-417C-A222-2D3C72FB4811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9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/>
            <a:fld id="{1A33440A-D04E-4FB0-ACBB-D1FD42651063}" type="datetime1">
              <a:rPr lang="en-US" smtClean="0"/>
              <a:pPr algn="r"/>
              <a:t>2/11/2024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‹N›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10D225-867F-0766-6A55-F70271455E79}"/>
              </a:ext>
            </a:extLst>
          </p:cNvPr>
          <p:cNvSpPr/>
          <p:nvPr userDrawn="1"/>
        </p:nvSpPr>
        <p:spPr>
          <a:xfrm>
            <a:off x="6782101" y="26929"/>
            <a:ext cx="2361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Rev. 09-02-2024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3B5BED4-A674-C47F-FBB5-82C340592245}"/>
              </a:ext>
            </a:extLst>
          </p:cNvPr>
          <p:cNvSpPr/>
          <p:nvPr userDrawn="1"/>
        </p:nvSpPr>
        <p:spPr>
          <a:xfrm>
            <a:off x="2084595" y="6544264"/>
            <a:ext cx="5002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C697C"/>
                </a:solidFill>
                <a:latin typeface="Helvetica"/>
                <a:cs typeface="Helvetica"/>
              </a:rPr>
              <a:t>® APEO tutti i diritti riservati – ogni riproduzione vietata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723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05" r:id="rId22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94848" cy="2462117"/>
          </a:xfrm>
        </p:spPr>
        <p:txBody>
          <a:bodyPr/>
          <a:lstStyle/>
          <a:p>
            <a:r>
              <a:rPr lang="it-IT" sz="480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TOSSICITÀ CUTANEE DA TERAPIA ONCOLOGICA IN PRESENZA DI MALATTIE SISTEMICHE</a:t>
            </a:r>
            <a:endParaRPr lang="it-IT" sz="4800" dirty="0">
              <a:solidFill>
                <a:srgbClr val="C00000"/>
              </a:solidFill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685800" y="3733796"/>
            <a:ext cx="7558607" cy="17526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Aggiornamento APEO 2024</a:t>
            </a:r>
          </a:p>
          <a:p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Dr.ssa Ambra Carolina Redaelli</a:t>
            </a:r>
          </a:p>
          <a:p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3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>
            <a:extLst>
              <a:ext uri="{FF2B5EF4-FFF2-40B4-BE49-F238E27FC236}">
                <a16:creationId xmlns:a16="http://schemas.microsoft.com/office/drawing/2014/main" id="{0C172DDE-3D6F-20CB-92B2-543E6992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sz="4000" b="1" u="sng" dirty="0"/>
              <a:t> ISPESSIMENTO CUTANEO</a:t>
            </a:r>
            <a:br>
              <a:rPr lang="it-IT" sz="4000" b="1" u="sng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673352"/>
            <a:ext cx="4536504" cy="47183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b="1" dirty="0"/>
              <a:t>GENERALIZZATO :</a:t>
            </a:r>
            <a:r>
              <a:rPr lang="it-IT" sz="2400" dirty="0"/>
              <a:t> per lichenificazione ed ispessimento fasci collageni; maggiormente visibile su mani , piedi, parte alta del dorso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400" b="1" dirty="0"/>
              <a:t>SINDROME DELLA MANO DIABETICA: </a:t>
            </a:r>
            <a:r>
              <a:rPr lang="it-IT" sz="2400" dirty="0"/>
              <a:t>rigidità dell’articolazione interfalangea prossimale, e metacarpo-falangea. Colpisce entrambe le mani. </a:t>
            </a:r>
          </a:p>
        </p:txBody>
      </p:sp>
      <p:pic>
        <p:nvPicPr>
          <p:cNvPr id="8194" name="Picture 2" descr="Sindrome  della mano diabetica">
            <a:extLst>
              <a:ext uri="{FF2B5EF4-FFF2-40B4-BE49-F238E27FC236}">
                <a16:creationId xmlns:a16="http://schemas.microsoft.com/office/drawing/2014/main" id="{C155F50B-3E7E-939F-4A1C-2DDE1876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060847"/>
            <a:ext cx="3960440" cy="410835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2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C82A-B24F-3953-69AB-E3BACF07C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0C8D71-1ABB-828E-BFE9-68645297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476672"/>
            <a:ext cx="4464496" cy="5760640"/>
          </a:xfrm>
        </p:spPr>
        <p:txBody>
          <a:bodyPr>
            <a:noAutofit/>
          </a:bodyPr>
          <a:lstStyle/>
          <a:p>
            <a:pPr marL="342900" indent="-342900" algn="just"/>
            <a:r>
              <a:rPr lang="it-IT" sz="2400" b="1" u="sng" dirty="0"/>
              <a:t>ISPESSIMENTO CUTANEO</a:t>
            </a:r>
          </a:p>
          <a:p>
            <a:pPr marL="342900" indent="-342900" algn="just"/>
            <a:r>
              <a:rPr lang="it-IT" sz="2400" dirty="0"/>
              <a:t>.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DITA AD ACCIOTTOLATO: </a:t>
            </a:r>
            <a:r>
              <a:rPr lang="it-IT" sz="2400" dirty="0"/>
              <a:t>ispessimento della pelle che riveste le articolazione interfalangee (nocche) e del </a:t>
            </a:r>
            <a:r>
              <a:rPr lang="it-IT" sz="2400" dirty="0" err="1"/>
              <a:t>perionichio</a:t>
            </a:r>
            <a:r>
              <a:rPr lang="it-IT" sz="2400" dirty="0"/>
              <a:t>. Si presenta con papule rosee e cute ruvida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SCLEROEDEMA: </a:t>
            </a:r>
            <a:r>
              <a:rPr lang="it-IT" sz="2400" dirty="0"/>
              <a:t>indurimento diffuso della pelle della nuca e parte alta del tronco e spalle. Edema duro con cute tesa e lucente non sollevabile in pliche. </a:t>
            </a:r>
            <a:endParaRPr lang="it-IT" sz="2400" b="1" dirty="0"/>
          </a:p>
        </p:txBody>
      </p:sp>
      <p:pic>
        <p:nvPicPr>
          <p:cNvPr id="7172" name="Picture 4" descr="Dita ad  acciottolato">
            <a:extLst>
              <a:ext uri="{FF2B5EF4-FFF2-40B4-BE49-F238E27FC236}">
                <a16:creationId xmlns:a16="http://schemas.microsoft.com/office/drawing/2014/main" id="{D8BEC10F-D1E9-CCB3-C3E5-6198B23D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00400" cy="18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cleredema dei diabetici o scleroedema diutinum">
            <a:extLst>
              <a:ext uri="{FF2B5EF4-FFF2-40B4-BE49-F238E27FC236}">
                <a16:creationId xmlns:a16="http://schemas.microsoft.com/office/drawing/2014/main" id="{175CD318-ED32-4ED6-8F91-9393A159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61" y="3428999"/>
            <a:ext cx="4203411" cy="27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7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279DA-28B5-1962-B429-C7BA2C9CA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A2F91E-A4FE-8464-31BC-28B6EB49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28" y="510878"/>
            <a:ext cx="8616649" cy="7119111"/>
          </a:xfrm>
        </p:spPr>
        <p:txBody>
          <a:bodyPr>
            <a:noAutofit/>
          </a:bodyPr>
          <a:lstStyle/>
          <a:p>
            <a:r>
              <a:rPr lang="it-IT" sz="2400" b="1" u="sng" dirty="0"/>
              <a:t>DERMOPATIA DIABETICA </a:t>
            </a:r>
            <a:r>
              <a:rPr lang="it-IT" sz="2400" dirty="0"/>
              <a:t>: si presenta su entrambe le gambe ed è dovuta alla </a:t>
            </a:r>
            <a:r>
              <a:rPr lang="it-IT" sz="2400" dirty="0" err="1"/>
              <a:t>microangiopatia</a:t>
            </a:r>
            <a:r>
              <a:rPr lang="it-IT" sz="2400" dirty="0"/>
              <a:t> del microcircolo cutaneo. Inizia con papule e placche rosse multiple che evolvono in chiazze atrofiche di color bruno.</a:t>
            </a:r>
          </a:p>
          <a:p>
            <a:pPr>
              <a:lnSpc>
                <a:spcPct val="100000"/>
              </a:lnSpc>
            </a:pPr>
            <a:endParaRPr lang="it-IT" sz="1100" dirty="0"/>
          </a:p>
          <a:p>
            <a:endParaRPr lang="it-IT" sz="2400" b="1" u="sng" dirty="0"/>
          </a:p>
          <a:p>
            <a:endParaRPr lang="it-IT" sz="2400" dirty="0"/>
          </a:p>
        </p:txBody>
      </p:sp>
      <p:pic>
        <p:nvPicPr>
          <p:cNvPr id="1026" name="Picture 2" descr="dermoangiopatia pretibiale">
            <a:extLst>
              <a:ext uri="{FF2B5EF4-FFF2-40B4-BE49-F238E27FC236}">
                <a16:creationId xmlns:a16="http://schemas.microsoft.com/office/drawing/2014/main" id="{76D8D60B-CB95-B26F-2ECC-5A1F91A8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99" y="2204864"/>
            <a:ext cx="5851202" cy="36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5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4ECF56D7-37C2-FF67-6F1E-CF9F819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u="sng" dirty="0"/>
              <a:t>CUTE GIALLA</a:t>
            </a:r>
            <a:r>
              <a:rPr lang="it-IT" u="sng" dirty="0"/>
              <a:t>:  </a:t>
            </a:r>
            <a:r>
              <a:rPr lang="it-IT" dirty="0"/>
              <a:t>sicuramente presente nelle zone </a:t>
            </a:r>
            <a:r>
              <a:rPr lang="it-IT" dirty="0" err="1"/>
              <a:t>palmoplantari</a:t>
            </a:r>
            <a:r>
              <a:rPr lang="it-IT" dirty="0"/>
              <a:t>. Dovuta all’ispessimento dei fasci collageni</a:t>
            </a:r>
          </a:p>
          <a:p>
            <a:endParaRPr lang="it-IT" dirty="0"/>
          </a:p>
        </p:txBody>
      </p:sp>
      <p:pic>
        <p:nvPicPr>
          <p:cNvPr id="2050" name="Picture 2" descr="cute gialla">
            <a:extLst>
              <a:ext uri="{FF2B5EF4-FFF2-40B4-BE49-F238E27FC236}">
                <a16:creationId xmlns:a16="http://schemas.microsoft.com/office/drawing/2014/main" id="{FAA8A233-743D-C58C-D5FF-1175D29FE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r="9666" b="-3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5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7610A-37CD-9D7D-707A-0C404DD6A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973302-40CD-1D97-B9BB-FDFAD9F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2" y="-138145"/>
            <a:ext cx="7920880" cy="7008218"/>
          </a:xfrm>
        </p:spPr>
        <p:txBody>
          <a:bodyPr>
            <a:noAutofit/>
          </a:bodyPr>
          <a:lstStyle/>
          <a:p>
            <a:endParaRPr lang="it-IT" sz="2400" b="1" u="sng" dirty="0"/>
          </a:p>
          <a:p>
            <a:pPr>
              <a:lnSpc>
                <a:spcPct val="100000"/>
              </a:lnSpc>
            </a:pPr>
            <a:endParaRPr lang="it-IT" sz="1100" dirty="0"/>
          </a:p>
          <a:p>
            <a:r>
              <a:rPr lang="it-IT" sz="2400" b="1" u="sng" dirty="0"/>
              <a:t>RUBEOSI DIABETICA</a:t>
            </a:r>
            <a:r>
              <a:rPr lang="it-IT" sz="2400" dirty="0"/>
              <a:t>: colorito rosso acceso delle guance o di tutto il volto, a volte anche </a:t>
            </a:r>
            <a:r>
              <a:rPr lang="it-IT" sz="2400" dirty="0" err="1"/>
              <a:t>palmoplantare</a:t>
            </a:r>
            <a:r>
              <a:rPr lang="it-IT" sz="2400" dirty="0"/>
              <a:t>. Dovuta a difettosa vasocostrizione per </a:t>
            </a:r>
            <a:r>
              <a:rPr lang="it-IT" sz="2400" dirty="0" err="1"/>
              <a:t>microangiopatia</a:t>
            </a:r>
            <a:endParaRPr lang="it-IT" sz="2400" dirty="0"/>
          </a:p>
          <a:p>
            <a:pPr>
              <a:lnSpc>
                <a:spcPct val="100000"/>
              </a:lnSpc>
            </a:pPr>
            <a:endParaRPr lang="it-IT" sz="1100" dirty="0"/>
          </a:p>
          <a:p>
            <a:pPr>
              <a:lnSpc>
                <a:spcPct val="100000"/>
              </a:lnSpc>
            </a:pPr>
            <a:endParaRPr lang="it-IT" sz="1100" dirty="0"/>
          </a:p>
          <a:p>
            <a:endParaRPr lang="it-IT" sz="2400" dirty="0"/>
          </a:p>
        </p:txBody>
      </p:sp>
      <p:pic>
        <p:nvPicPr>
          <p:cNvPr id="3074" name="Picture 2" descr="rubeosi diabetica">
            <a:extLst>
              <a:ext uri="{FF2B5EF4-FFF2-40B4-BE49-F238E27FC236}">
                <a16:creationId xmlns:a16="http://schemas.microsoft.com/office/drawing/2014/main" id="{410E3C12-7ACA-E83C-6E79-5837057D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60" y="2060848"/>
            <a:ext cx="6249612" cy="25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59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0AF33-3DAD-032F-8638-FCC7CC7B5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A6AFD-8B6B-BBCF-DA15-C27ADC45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61361"/>
            <a:ext cx="8352928" cy="6408712"/>
          </a:xfrm>
        </p:spPr>
        <p:txBody>
          <a:bodyPr>
            <a:noAutofit/>
          </a:bodyPr>
          <a:lstStyle/>
          <a:p>
            <a:endParaRPr lang="it-IT" sz="2400" b="1" u="sng" dirty="0"/>
          </a:p>
          <a:p>
            <a:pPr marL="0" indent="0">
              <a:buNone/>
            </a:pPr>
            <a:r>
              <a:rPr lang="it-IT" sz="2400" b="1" u="sng" dirty="0"/>
              <a:t>ACANTOSIS NIGRICANS</a:t>
            </a:r>
            <a:r>
              <a:rPr lang="it-IT" sz="2400" dirty="0"/>
              <a:t>: cute ispessita di colore bruno con superficie irregolare per aumento del corneo, si localizza ai lati del collo, ascelle e pieghe inguinali</a:t>
            </a:r>
          </a:p>
          <a:p>
            <a:endParaRPr lang="it-IT" sz="2400" dirty="0"/>
          </a:p>
          <a:p>
            <a:pPr>
              <a:lnSpc>
                <a:spcPct val="100000"/>
              </a:lnSpc>
            </a:pPr>
            <a:endParaRPr lang="it-IT" sz="1100" dirty="0"/>
          </a:p>
          <a:p>
            <a:endParaRPr lang="it-IT" sz="2400" dirty="0"/>
          </a:p>
        </p:txBody>
      </p:sp>
      <p:pic>
        <p:nvPicPr>
          <p:cNvPr id="4098" name="Picture 2" descr="acantosi nigricans">
            <a:extLst>
              <a:ext uri="{FF2B5EF4-FFF2-40B4-BE49-F238E27FC236}">
                <a16:creationId xmlns:a16="http://schemas.microsoft.com/office/drawing/2014/main" id="{25891FFD-69F6-AF86-3A88-587A6046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48" y="2535498"/>
            <a:ext cx="4736348" cy="32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antosi nigricans">
            <a:extLst>
              <a:ext uri="{FF2B5EF4-FFF2-40B4-BE49-F238E27FC236}">
                <a16:creationId xmlns:a16="http://schemas.microsoft.com/office/drawing/2014/main" id="{F350FE3E-F86E-2096-C9C4-4BF484E4C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8803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7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9FA06BE1-09C7-1672-FFAD-3BD3859E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endParaRPr lang="it-IT"/>
          </a:p>
          <a:p>
            <a:r>
              <a:rPr lang="it-IT" b="1" u="sng"/>
              <a:t>XANTOMI ERUTTIVI</a:t>
            </a:r>
            <a:r>
              <a:rPr lang="it-IT"/>
              <a:t>: papule di colore giallo rosso su glutei, gomiti e ginocchia. Sono dovute ad </a:t>
            </a:r>
            <a:r>
              <a:rPr lang="it-IT" err="1"/>
              <a:t>ipertrigliceridemia</a:t>
            </a:r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5122" name="Picture 2" descr="xantomi eruttivi">
            <a:extLst>
              <a:ext uri="{FF2B5EF4-FFF2-40B4-BE49-F238E27FC236}">
                <a16:creationId xmlns:a16="http://schemas.microsoft.com/office/drawing/2014/main" id="{86D61A5E-EB50-A689-E893-C9CEBA1CA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r="11599" b="1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101F-51FF-E03A-F1CA-84E40921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itle 1">
            <a:extLst>
              <a:ext uri="{FF2B5EF4-FFF2-40B4-BE49-F238E27FC236}">
                <a16:creationId xmlns:a16="http://schemas.microsoft.com/office/drawing/2014/main" id="{06B85B17-6850-6818-889B-4A6470DC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15AE91-7107-2513-1D76-F0E903EC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519441" cy="47183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2000" dirty="0"/>
          </a:p>
          <a:p>
            <a:pPr>
              <a:lnSpc>
                <a:spcPct val="90000"/>
              </a:lnSpc>
            </a:pPr>
            <a:endParaRPr lang="it-IT" sz="2000" b="1" u="sng" dirty="0"/>
          </a:p>
          <a:p>
            <a:pPr>
              <a:lnSpc>
                <a:spcPct val="90000"/>
              </a:lnSpc>
            </a:pPr>
            <a:endParaRPr lang="it-IT" sz="2000" b="1" u="sng" dirty="0"/>
          </a:p>
          <a:p>
            <a:pPr>
              <a:lnSpc>
                <a:spcPct val="90000"/>
              </a:lnSpc>
            </a:pPr>
            <a:r>
              <a:rPr lang="it-IT" sz="2000" b="1" u="sng" dirty="0"/>
              <a:t>FOLLICOLITI</a:t>
            </a:r>
            <a:r>
              <a:rPr lang="it-IT" sz="2000" dirty="0"/>
              <a:t>: pustole arrossate che interessano i follicoli piliferi</a:t>
            </a:r>
          </a:p>
          <a:p>
            <a:pPr>
              <a:lnSpc>
                <a:spcPct val="90000"/>
              </a:lnSpc>
            </a:pPr>
            <a:endParaRPr lang="it-IT" sz="2000" dirty="0"/>
          </a:p>
          <a:p>
            <a:pPr>
              <a:lnSpc>
                <a:spcPct val="90000"/>
              </a:lnSpc>
            </a:pPr>
            <a:r>
              <a:rPr lang="it-IT" sz="2000" b="1" u="sng" dirty="0"/>
              <a:t>FORUNCOLI</a:t>
            </a:r>
            <a:r>
              <a:rPr lang="it-IT" sz="2000" u="sng" dirty="0"/>
              <a:t>: </a:t>
            </a:r>
            <a:r>
              <a:rPr lang="it-IT" sz="2000" dirty="0"/>
              <a:t>pustole arrossate che interessano follicoli e cute circostante</a:t>
            </a:r>
          </a:p>
          <a:p>
            <a:pPr>
              <a:lnSpc>
                <a:spcPct val="90000"/>
              </a:lnSpc>
            </a:pPr>
            <a:endParaRPr lang="it-IT" sz="2000" b="1" dirty="0"/>
          </a:p>
          <a:p>
            <a:pPr>
              <a:lnSpc>
                <a:spcPct val="90000"/>
              </a:lnSpc>
            </a:pPr>
            <a:endParaRPr lang="it-IT" sz="2000" dirty="0"/>
          </a:p>
          <a:p>
            <a:pPr>
              <a:lnSpc>
                <a:spcPct val="90000"/>
              </a:lnSpc>
            </a:pPr>
            <a:endParaRPr lang="it-IT" sz="2000" dirty="0"/>
          </a:p>
        </p:txBody>
      </p:sp>
      <p:pic>
        <p:nvPicPr>
          <p:cNvPr id="6146" name="Picture 2" descr="Follicoliti">
            <a:extLst>
              <a:ext uri="{FF2B5EF4-FFF2-40B4-BE49-F238E27FC236}">
                <a16:creationId xmlns:a16="http://schemas.microsoft.com/office/drawing/2014/main" id="{856A8069-6203-9A33-CE81-576E62BF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377" y="2996952"/>
            <a:ext cx="44212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1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A29F0-8A30-0306-AA73-16E1C239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F3B30B-18C0-4225-FE28-4EF83829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 fontScale="90000"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b="1" dirty="0"/>
          </a:p>
          <a:p>
            <a:pPr>
              <a:lnSpc>
                <a:spcPct val="90000"/>
              </a:lnSpc>
            </a:pPr>
            <a:r>
              <a:rPr lang="it-IT" sz="2400" b="1" u="sng" dirty="0">
                <a:solidFill>
                  <a:schemeClr val="tx1"/>
                </a:solidFill>
              </a:rPr>
              <a:t>MICOSI</a:t>
            </a:r>
            <a:r>
              <a:rPr lang="it-IT" sz="2400" b="1" dirty="0">
                <a:solidFill>
                  <a:schemeClr val="tx1"/>
                </a:solidFill>
              </a:rPr>
              <a:t>:</a:t>
            </a:r>
            <a:r>
              <a:rPr lang="it-IT" sz="2400" dirty="0">
                <a:solidFill>
                  <a:schemeClr val="tx1"/>
                </a:solidFill>
              </a:rPr>
              <a:t> quasi sempre da candida </a:t>
            </a:r>
            <a:r>
              <a:rPr lang="it-IT" sz="2400" dirty="0" err="1">
                <a:solidFill>
                  <a:schemeClr val="tx1"/>
                </a:solidFill>
              </a:rPr>
              <a:t>albicans</a:t>
            </a:r>
            <a:r>
              <a:rPr lang="it-IT" sz="2400" dirty="0">
                <a:solidFill>
                  <a:schemeClr val="tx1"/>
                </a:solidFill>
              </a:rPr>
              <a:t> con arrossamenti e pruriti nelle pieghe (</a:t>
            </a:r>
            <a:r>
              <a:rPr lang="it-IT" sz="2400" dirty="0" err="1">
                <a:solidFill>
                  <a:schemeClr val="tx1"/>
                </a:solidFill>
              </a:rPr>
              <a:t>mammarioe</a:t>
            </a:r>
            <a:r>
              <a:rPr lang="it-IT" sz="2400" dirty="0">
                <a:solidFill>
                  <a:schemeClr val="tx1"/>
                </a:solidFill>
              </a:rPr>
              <a:t>, inguinali, tra le dita di mani e piedi, angoli della bocca)</a:t>
            </a:r>
          </a:p>
          <a:p>
            <a:pPr>
              <a:lnSpc>
                <a:spcPct val="90000"/>
              </a:lnSpc>
            </a:pPr>
            <a:endParaRPr lang="it-IT" sz="1600" dirty="0"/>
          </a:p>
          <a:p>
            <a:pPr>
              <a:lnSpc>
                <a:spcPct val="90000"/>
              </a:lnSpc>
            </a:pPr>
            <a:endParaRPr lang="it-IT" sz="1600" dirty="0"/>
          </a:p>
        </p:txBody>
      </p:sp>
      <p:pic>
        <p:nvPicPr>
          <p:cNvPr id="6150" name="Picture 6" descr="intertrigine">
            <a:extLst>
              <a:ext uri="{FF2B5EF4-FFF2-40B4-BE49-F238E27FC236}">
                <a16:creationId xmlns:a16="http://schemas.microsoft.com/office/drawing/2014/main" id="{CB2307E1-FEF2-E6DD-E26F-B7504263E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8" r="20690" b="1"/>
          <a:stretch/>
        </p:blipFill>
        <p:spPr bwMode="auto">
          <a:xfrm>
            <a:off x="1104190" y="2173216"/>
            <a:ext cx="3610744" cy="421843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eilite angolare">
            <a:extLst>
              <a:ext uri="{FF2B5EF4-FFF2-40B4-BE49-F238E27FC236}">
                <a16:creationId xmlns:a16="http://schemas.microsoft.com/office/drawing/2014/main" id="{D800E261-5F82-B850-3AD4-26DB7D5D3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r="1" b="1"/>
          <a:stretch/>
        </p:blipFill>
        <p:spPr bwMode="auto">
          <a:xfrm>
            <a:off x="5076056" y="2173216"/>
            <a:ext cx="3610744" cy="421843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7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986A-3D16-C1B8-33EB-0FA9E01D1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itle 1">
            <a:extLst>
              <a:ext uri="{FF2B5EF4-FFF2-40B4-BE49-F238E27FC236}">
                <a16:creationId xmlns:a16="http://schemas.microsoft.com/office/drawing/2014/main" id="{690EB2B1-C312-D63B-6F5F-6A943AFD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084878-5AEC-FA22-31EF-6B9961528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it-IT" b="1" u="sng" dirty="0"/>
              <a:t>XEROSI GENERALIZZATA</a:t>
            </a:r>
            <a:r>
              <a:rPr lang="it-IT" dirty="0"/>
              <a:t>: secchezza estrema con fine desquamazione ed alterazione della barriera con facilità all’infezione</a:t>
            </a:r>
            <a:endParaRPr lang="it-IT"/>
          </a:p>
          <a:p>
            <a:pPr marL="0" indent="0">
              <a:buNone/>
            </a:pPr>
            <a:endParaRPr lang="it-IT"/>
          </a:p>
          <a:p>
            <a:endParaRPr lang="it-IT"/>
          </a:p>
        </p:txBody>
      </p:sp>
      <p:pic>
        <p:nvPicPr>
          <p:cNvPr id="9218" name="Picture 2" descr="Xerosi??? - Dermatite atopica - DermaClub Forum">
            <a:extLst>
              <a:ext uri="{FF2B5EF4-FFF2-40B4-BE49-F238E27FC236}">
                <a16:creationId xmlns:a16="http://schemas.microsoft.com/office/drawing/2014/main" id="{599EF813-8747-2195-94AE-A122B751C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7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8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72008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GESTIONE DELLE MALATTIE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7498080" cy="4800600"/>
          </a:xfrm>
        </p:spPr>
        <p:txBody>
          <a:bodyPr>
            <a:noAutofit/>
          </a:bodyPr>
          <a:lstStyle/>
          <a:p>
            <a:r>
              <a:rPr lang="it-IT" sz="2400" dirty="0"/>
              <a:t>Grazie alla ricerca scientifica (medica, biologica, farmaceutica, fisica) molte malattie, una volta letali o con poche prospettive, oggi sono diagnosticabili, guaribili o curabili. </a:t>
            </a:r>
          </a:p>
          <a:p>
            <a:pPr>
              <a:lnSpc>
                <a:spcPct val="100000"/>
              </a:lnSpc>
            </a:pPr>
            <a:endParaRPr lang="it-IT" sz="500" dirty="0"/>
          </a:p>
          <a:p>
            <a:r>
              <a:rPr lang="it-IT" sz="2400" dirty="0"/>
              <a:t>Moltissime persone assumono farmaci quotidianamente, terapie che verranno continuate per tutta la vita o per lunghi periodi, tali persone possono anche incorrere nella malattia oncologica e devono poter trovare nella Specialista in Estetica Oncologica,  APEO le giuste competenze.</a:t>
            </a:r>
          </a:p>
        </p:txBody>
      </p:sp>
    </p:spTree>
    <p:extLst>
      <p:ext uri="{BB962C8B-B14F-4D97-AF65-F5344CB8AC3E}">
        <p14:creationId xmlns:p14="http://schemas.microsoft.com/office/powerpoint/2010/main" val="331312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620688"/>
            <a:ext cx="5184576" cy="2371740"/>
          </a:xfrm>
        </p:spPr>
        <p:txBody>
          <a:bodyPr>
            <a:noAutofit/>
          </a:bodyPr>
          <a:lstStyle/>
          <a:p>
            <a:pPr algn="just"/>
            <a:r>
              <a:rPr lang="it-IT" sz="2400" b="1" u="sng" dirty="0"/>
              <a:t>PIEDE DIABETICO</a:t>
            </a:r>
            <a:r>
              <a:rPr lang="it-IT" sz="2400" dirty="0"/>
              <a:t>: la micro e </a:t>
            </a:r>
            <a:r>
              <a:rPr lang="it-IT" sz="2400" dirty="0" err="1"/>
              <a:t>macroangiopatia</a:t>
            </a:r>
            <a:r>
              <a:rPr lang="it-IT" sz="2400" dirty="0"/>
              <a:t> unite alla riduzione della sensibilità (neuropatia diabetica) favoriscono le infezioni batteriche che interessano derma e ipoderma con cute rossa ed edematosa facile all’ulcerazione, si possono avere anche infezioni generalizzate</a:t>
            </a:r>
          </a:p>
          <a:p>
            <a:pPr algn="just">
              <a:lnSpc>
                <a:spcPct val="100000"/>
              </a:lnSpc>
            </a:pPr>
            <a:endParaRPr lang="it-IT" sz="1600" dirty="0"/>
          </a:p>
          <a:p>
            <a:pPr algn="just">
              <a:lnSpc>
                <a:spcPct val="100000"/>
              </a:lnSpc>
            </a:pPr>
            <a:endParaRPr lang="it-IT" sz="1800" dirty="0"/>
          </a:p>
          <a:p>
            <a:pPr algn="just"/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4285"/>
            <a:ext cx="2278219" cy="2304256"/>
          </a:xfrm>
          <a:prstGeom prst="rect">
            <a:avLst/>
          </a:prstGeom>
        </p:spPr>
      </p:pic>
      <p:pic>
        <p:nvPicPr>
          <p:cNvPr id="11266" name="Picture 2" descr="Infezioni del piede">
            <a:extLst>
              <a:ext uri="{FF2B5EF4-FFF2-40B4-BE49-F238E27FC236}">
                <a16:creationId xmlns:a16="http://schemas.microsoft.com/office/drawing/2014/main" id="{E0BEE1B4-0698-3457-0EA6-EEB2F8564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82" y="4077072"/>
            <a:ext cx="5324270" cy="247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2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B1DBC-31F5-6DA5-5E6B-89B015F04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fezioni del piede">
            <a:extLst>
              <a:ext uri="{FF2B5EF4-FFF2-40B4-BE49-F238E27FC236}">
                <a16:creationId xmlns:a16="http://schemas.microsoft.com/office/drawing/2014/main" id="{BBD67C04-EAE0-2390-0754-6D623830E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3" y="1150091"/>
            <a:ext cx="3205231" cy="23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nfezioni del piede">
            <a:extLst>
              <a:ext uri="{FF2B5EF4-FFF2-40B4-BE49-F238E27FC236}">
                <a16:creationId xmlns:a16="http://schemas.microsoft.com/office/drawing/2014/main" id="{855F71A4-FB95-7805-FAF7-AE0F4757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32" y="1152525"/>
            <a:ext cx="3175595" cy="24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nfezioni del piede">
            <a:extLst>
              <a:ext uri="{FF2B5EF4-FFF2-40B4-BE49-F238E27FC236}">
                <a16:creationId xmlns:a16="http://schemas.microsoft.com/office/drawing/2014/main" id="{22BBCCB5-BA5A-A819-B532-75096076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77" y="3569618"/>
            <a:ext cx="2667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1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76D6-8751-A6D3-26DB-8FF64010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itle 1">
            <a:extLst>
              <a:ext uri="{FF2B5EF4-FFF2-40B4-BE49-F238E27FC236}">
                <a16:creationId xmlns:a16="http://schemas.microsoft.com/office/drawing/2014/main" id="{C96465BB-506A-E958-7179-F112B8F2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REAZIONI CUTANEE ALL’INSULINA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C051988-2091-0B6E-1E4B-94DBB928C606}"/>
              </a:ext>
            </a:extLst>
          </p:cNvPr>
          <p:cNvSpPr/>
          <p:nvPr/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 dirty="0" err="1"/>
              <a:t>avvengono</a:t>
            </a:r>
            <a:r>
              <a:rPr lang="en-US" sz="2400" dirty="0"/>
              <a:t> </a:t>
            </a:r>
            <a:r>
              <a:rPr lang="en-US" sz="2400" dirty="0" err="1"/>
              <a:t>nelle</a:t>
            </a:r>
            <a:r>
              <a:rPr lang="en-US" sz="2400" dirty="0"/>
              <a:t> zone in cui </a:t>
            </a:r>
            <a:r>
              <a:rPr lang="en-US" sz="2400" dirty="0" err="1"/>
              <a:t>viene</a:t>
            </a:r>
            <a:r>
              <a:rPr lang="en-US" sz="2400" dirty="0"/>
              <a:t> </a:t>
            </a:r>
            <a:r>
              <a:rPr lang="en-US" sz="2400" dirty="0" err="1"/>
              <a:t>iniettata</a:t>
            </a:r>
            <a:r>
              <a:rPr lang="en-US" sz="2400" dirty="0"/>
              <a:t> </a:t>
            </a:r>
            <a:r>
              <a:rPr lang="en-US" sz="2400" dirty="0" err="1"/>
              <a:t>l’insulina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avere</a:t>
            </a:r>
            <a:r>
              <a:rPr lang="en-US" sz="2400" dirty="0"/>
              <a:t> </a:t>
            </a:r>
            <a:r>
              <a:rPr lang="en-US" sz="2400" b="1" dirty="0" err="1"/>
              <a:t>lipoatrofia</a:t>
            </a:r>
            <a:r>
              <a:rPr lang="en-US" sz="2400" b="1" dirty="0"/>
              <a:t> </a:t>
            </a:r>
            <a:r>
              <a:rPr lang="en-US" sz="2400" dirty="0"/>
              <a:t>ossia </a:t>
            </a:r>
            <a:r>
              <a:rPr lang="en-US" sz="2400" dirty="0" err="1"/>
              <a:t>riduzione</a:t>
            </a:r>
            <a:r>
              <a:rPr lang="en-US" sz="2400" dirty="0"/>
              <a:t> del </a:t>
            </a:r>
            <a:r>
              <a:rPr lang="en-US" sz="2400" dirty="0" err="1"/>
              <a:t>tessuto</a:t>
            </a:r>
            <a:r>
              <a:rPr lang="en-US" sz="2400" dirty="0"/>
              <a:t> </a:t>
            </a:r>
            <a:r>
              <a:rPr lang="en-US" sz="2400" dirty="0" err="1"/>
              <a:t>adiposo</a:t>
            </a:r>
            <a:r>
              <a:rPr lang="en-US" sz="2400" dirty="0"/>
              <a:t> con </a:t>
            </a:r>
            <a:r>
              <a:rPr lang="en-US" sz="2400" dirty="0" err="1"/>
              <a:t>avvallamenti</a:t>
            </a:r>
            <a:r>
              <a:rPr lang="en-US" sz="2400" dirty="0"/>
              <a:t>, o  </a:t>
            </a:r>
            <a:r>
              <a:rPr lang="en-US" sz="2400" b="1" dirty="0" err="1"/>
              <a:t>lipoipertrofia</a:t>
            </a:r>
            <a:r>
              <a:rPr lang="en-US" sz="2400" b="1" dirty="0"/>
              <a:t> </a:t>
            </a:r>
            <a:r>
              <a:rPr lang="en-US" sz="2400" dirty="0"/>
              <a:t>con </a:t>
            </a:r>
            <a:r>
              <a:rPr lang="en-US" sz="2400" dirty="0" err="1"/>
              <a:t>aumento</a:t>
            </a:r>
            <a:r>
              <a:rPr lang="en-US" sz="2400" dirty="0"/>
              <a:t> del </a:t>
            </a:r>
            <a:r>
              <a:rPr lang="en-US" sz="2400" dirty="0" err="1"/>
              <a:t>tessuto</a:t>
            </a:r>
            <a:r>
              <a:rPr lang="en-US" sz="2400" dirty="0"/>
              <a:t> </a:t>
            </a:r>
            <a:r>
              <a:rPr lang="en-US" sz="2400" dirty="0" err="1"/>
              <a:t>adiposo</a:t>
            </a:r>
            <a:r>
              <a:rPr lang="en-US" sz="2400" dirty="0"/>
              <a:t> con </a:t>
            </a:r>
            <a:r>
              <a:rPr lang="en-US" sz="2400" dirty="0" err="1"/>
              <a:t>sporgenze</a:t>
            </a:r>
            <a:r>
              <a:rPr lang="en-US" sz="2400" dirty="0"/>
              <a:t> </a:t>
            </a:r>
            <a:r>
              <a:rPr lang="en-US" sz="2400" dirty="0" err="1"/>
              <a:t>cutanee</a:t>
            </a:r>
            <a:endParaRPr lang="en-US" sz="2400" dirty="0"/>
          </a:p>
        </p:txBody>
      </p:sp>
      <p:pic>
        <p:nvPicPr>
          <p:cNvPr id="10242" name="Picture 2" descr="Reazioni cutanee">
            <a:extLst>
              <a:ext uri="{FF2B5EF4-FFF2-40B4-BE49-F238E27FC236}">
                <a16:creationId xmlns:a16="http://schemas.microsoft.com/office/drawing/2014/main" id="{9A84F27E-05D9-7600-1ECF-34E7205A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691059"/>
            <a:ext cx="4310851" cy="36998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azioni cutanee">
            <a:extLst>
              <a:ext uri="{FF2B5EF4-FFF2-40B4-BE49-F238E27FC236}">
                <a16:creationId xmlns:a16="http://schemas.microsoft.com/office/drawing/2014/main" id="{43EEC259-9CDC-AAA5-593E-6B2CAC1E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9264"/>
            <a:ext cx="3744416" cy="24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ESTETICA ONCOLOGICA PER LA PERSONA DIABETICA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790" y="2367670"/>
            <a:ext cx="7610420" cy="351027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dirty="0"/>
              <a:t>Nel trattamento estetico e cosmetico della persona diabetica in terapia oncologica vanno sempre tenute presenti le caratteristiche</a:t>
            </a:r>
            <a:r>
              <a:rPr lang="it-IT" sz="2400" b="1" dirty="0"/>
              <a:t> anatomo-fisiologiche della pelle diabetica</a:t>
            </a:r>
            <a:r>
              <a:rPr lang="it-IT" sz="2400" dirty="0"/>
              <a:t>, in particolare : </a:t>
            </a:r>
            <a:r>
              <a:rPr lang="it-IT" sz="2400" dirty="0" err="1"/>
              <a:t>microangiopatia</a:t>
            </a:r>
            <a:r>
              <a:rPr lang="it-IT" sz="2400" dirty="0"/>
              <a:t>, secchezza, ispessimento, riduzione della barriera.  A queste vanno aggiunte le tossicità dei farmaci oncologici</a:t>
            </a:r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3225" t="48599" r="72837" b="41597"/>
          <a:stretch/>
        </p:blipFill>
        <p:spPr>
          <a:xfrm>
            <a:off x="7668344" y="1112162"/>
            <a:ext cx="896790" cy="12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804" y="548680"/>
            <a:ext cx="8100392" cy="1383631"/>
          </a:xfrm>
        </p:spPr>
        <p:txBody>
          <a:bodyPr>
            <a:normAutofit fontScale="90000"/>
          </a:bodyPr>
          <a:lstStyle/>
          <a:p>
            <a:r>
              <a:rPr lang="it-IT" dirty="0"/>
              <a:t>I PROTOCOLLI  APEO  PER TOSSICITÀ CUTANEE DA TERAPIE ONCOLOGICHE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50094" y="2204864"/>
            <a:ext cx="7643812" cy="4214812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b="1" dirty="0"/>
              <a:t>Protocollo 1</a:t>
            </a:r>
            <a:r>
              <a:rPr lang="it-IT" altLang="it-IT" dirty="0"/>
              <a:t>: dalla diagnosi alla prima settimana di terapia farmacologica</a:t>
            </a:r>
          </a:p>
          <a:p>
            <a:r>
              <a:rPr lang="it-IT" altLang="it-IT" b="1" dirty="0"/>
              <a:t>Protocollo 2</a:t>
            </a:r>
            <a:r>
              <a:rPr lang="it-IT" altLang="it-IT" dirty="0"/>
              <a:t>: durante la terapia farmacologica</a:t>
            </a:r>
          </a:p>
          <a:p>
            <a:r>
              <a:rPr lang="it-IT" altLang="it-IT" b="1" dirty="0"/>
              <a:t>Protocollo 2a</a:t>
            </a:r>
            <a:r>
              <a:rPr lang="it-IT" altLang="it-IT" dirty="0"/>
              <a:t>: in presenza di RASH e EPP (</a:t>
            </a:r>
            <a:r>
              <a:rPr lang="it-IT" altLang="it-IT" dirty="0" err="1"/>
              <a:t>eritrodisestesia</a:t>
            </a:r>
            <a:r>
              <a:rPr lang="it-IT" altLang="it-IT" dirty="0"/>
              <a:t> palmo plantare)</a:t>
            </a:r>
          </a:p>
          <a:p>
            <a:r>
              <a:rPr lang="it-IT" altLang="it-IT" b="1" dirty="0"/>
              <a:t>Protocollo 2b</a:t>
            </a:r>
            <a:r>
              <a:rPr lang="it-IT" altLang="it-IT" dirty="0"/>
              <a:t>: secchezza o xerosi, prurito, ragadi</a:t>
            </a:r>
          </a:p>
          <a:p>
            <a:r>
              <a:rPr lang="it-IT" altLang="it-IT" b="1" dirty="0"/>
              <a:t>Protocollo 2c</a:t>
            </a:r>
            <a:r>
              <a:rPr lang="it-IT" altLang="it-IT" dirty="0"/>
              <a:t>: lesioni unghie e pelle di mani e piedi</a:t>
            </a:r>
          </a:p>
          <a:p>
            <a:r>
              <a:rPr lang="it-IT" altLang="it-IT" b="1" dirty="0"/>
              <a:t>Protocollo 3:</a:t>
            </a:r>
            <a:r>
              <a:rPr lang="it-IT" altLang="it-IT" dirty="0"/>
              <a:t> nel follow-up </a:t>
            </a:r>
            <a:r>
              <a:rPr lang="it-IT" altLang="it-IT" sz="2600" dirty="0"/>
              <a:t>(periodo conclusivo delle cure che prevede controlli periodici. Ogni 3-4 mesi nei primi 3 anni poi 1-2 volte l’anno)</a:t>
            </a:r>
          </a:p>
          <a:p>
            <a:r>
              <a:rPr lang="it-IT" altLang="it-IT" b="1" dirty="0"/>
              <a:t>Protocollo 4: </a:t>
            </a:r>
            <a:r>
              <a:rPr lang="it-IT" altLang="it-IT" dirty="0"/>
              <a:t>radiodermite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5768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47564" y="414294"/>
            <a:ext cx="7848872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ESTETICA ONCOLOGICA PER LA PERSONA DIABETICA</a:t>
            </a:r>
            <a:br>
              <a:rPr lang="it-IT" sz="3200" b="1" dirty="0"/>
            </a:br>
            <a:r>
              <a:rPr lang="it-IT" sz="3200" b="1" dirty="0"/>
              <a:t>PROTOCOLLO 1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7016" y="1772817"/>
            <a:ext cx="7876851" cy="4968552"/>
          </a:xfrm>
        </p:spPr>
        <p:txBody>
          <a:bodyPr>
            <a:noAutofit/>
          </a:bodyPr>
          <a:lstStyle/>
          <a:p>
            <a:r>
              <a:rPr lang="it-IT" sz="2200" dirty="0"/>
              <a:t>TRATTAMENTI PROFESSIONALI:  viso e corpo </a:t>
            </a:r>
          </a:p>
          <a:p>
            <a:pPr marL="0" indent="0">
              <a:buNone/>
            </a:pPr>
            <a:r>
              <a:rPr lang="it-IT" sz="2200" dirty="0"/>
              <a:t>- NON devono stimolare il microcircolo (né freddo né caldo)</a:t>
            </a:r>
          </a:p>
          <a:p>
            <a:pPr marL="0" indent="0">
              <a:buNone/>
            </a:pPr>
            <a:r>
              <a:rPr lang="it-IT" sz="2200" dirty="0"/>
              <a:t>- NON traumatizzare la superficie cutanea (frizioni, sfregamenti)</a:t>
            </a:r>
          </a:p>
          <a:p>
            <a:pPr marL="0" indent="0">
              <a:buNone/>
            </a:pPr>
            <a:r>
              <a:rPr lang="it-IT" sz="2200" dirty="0"/>
              <a:t>- NO peeling o trattamenti desquamanti</a:t>
            </a:r>
          </a:p>
          <a:p>
            <a:pPr marL="0" indent="0">
              <a:buClrTx/>
              <a:buNone/>
            </a:pPr>
            <a:r>
              <a:rPr lang="it-IT" sz="2200" dirty="0"/>
              <a:t>- SI trattamenti emollienti, idratanti e tonificanti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it-IT" sz="2200" dirty="0"/>
          </a:p>
          <a:p>
            <a:r>
              <a:rPr lang="it-IT" sz="2200" dirty="0"/>
              <a:t>EPILAZIONE:</a:t>
            </a:r>
          </a:p>
          <a:p>
            <a:pPr marL="0" indent="0">
              <a:buNone/>
            </a:pPr>
            <a:r>
              <a:rPr lang="it-IT" sz="2200" dirty="0"/>
              <a:t>- solo su CUTE INTEGRA e ben idratata e non desquamante</a:t>
            </a:r>
          </a:p>
          <a:p>
            <a:pPr marL="0" indent="0">
              <a:buNone/>
            </a:pPr>
            <a:r>
              <a:rPr lang="it-IT" sz="2200" dirty="0"/>
              <a:t>- NO cere molto calde</a:t>
            </a:r>
          </a:p>
          <a:p>
            <a:pPr marL="0" indent="0">
              <a:buNone/>
            </a:pPr>
            <a:r>
              <a:rPr lang="it-IT" sz="2200" dirty="0"/>
              <a:t>- NON iperemizzare</a:t>
            </a:r>
          </a:p>
          <a:p>
            <a:pPr marL="0" indent="0">
              <a:buNone/>
            </a:pPr>
            <a:r>
              <a:rPr lang="it-IT" sz="2200" dirty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t="79400" r="61424"/>
          <a:stretch/>
        </p:blipFill>
        <p:spPr>
          <a:xfrm>
            <a:off x="7636397" y="959663"/>
            <a:ext cx="787470" cy="81315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76250" r="69251" b="4501"/>
          <a:stretch/>
        </p:blipFill>
        <p:spPr>
          <a:xfrm>
            <a:off x="7449721" y="3573016"/>
            <a:ext cx="1142344" cy="8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21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19572" y="409557"/>
            <a:ext cx="7714104" cy="128980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ESTETICA ONCOLOGICA PER LA PERSONA DIABETICA</a:t>
            </a:r>
            <a:br>
              <a:rPr lang="it-IT" sz="3200" b="1" dirty="0"/>
            </a:br>
            <a:r>
              <a:rPr lang="it-IT" sz="3200" b="1" dirty="0"/>
              <a:t>PROTOCOLLO 1 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918557"/>
            <a:ext cx="7667636" cy="4867904"/>
          </a:xfrm>
        </p:spPr>
        <p:txBody>
          <a:bodyPr>
            <a:noAutofit/>
          </a:bodyPr>
          <a:lstStyle/>
          <a:p>
            <a:pPr marL="342900" indent="-342900"/>
            <a:r>
              <a:rPr lang="it-IT" sz="2200" dirty="0"/>
              <a:t>PEDICURE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Porre estrema attenzione a non ferire e non trattare in presenza di ulcere o lesioni sanguinanti o con croste.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Taglio dell’unghia senza scoprire l’</a:t>
            </a:r>
            <a:r>
              <a:rPr lang="it-IT" sz="2200" dirty="0" err="1"/>
              <a:t>iponichio</a:t>
            </a:r>
            <a:r>
              <a:rPr lang="it-IT" sz="2200" dirty="0"/>
              <a:t>; non tagliare le cuticole; pulire bene i margini del </a:t>
            </a:r>
            <a:r>
              <a:rPr lang="it-IT" sz="2200" dirty="0" err="1"/>
              <a:t>perionichio</a:t>
            </a:r>
            <a:r>
              <a:rPr lang="it-IT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Su callosità e ispessimenti levigare delicatamente effettuando interventi leggeri in tempi ravvicinati. Ammorbidire con creme emollienti a base di urea e allantoina e consigliare applicazioni protettive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Trattamenti emollienti e nutrienti con massaggi specifici per mantenere attive articolazioni e il microcircolo cutaneo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1888" t="51401" r="61025" b="31791"/>
          <a:stretch/>
        </p:blipFill>
        <p:spPr>
          <a:xfrm>
            <a:off x="8109640" y="1054460"/>
            <a:ext cx="648072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54293" y="574520"/>
            <a:ext cx="771410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ESTETICA ONCOLOGICA PER LA PERSONA DIABETICA</a:t>
            </a:r>
            <a:br>
              <a:rPr lang="it-IT" sz="3200" b="1" dirty="0"/>
            </a:br>
            <a:r>
              <a:rPr lang="it-IT" sz="3200" b="1" dirty="0"/>
              <a:t>PROTOCOLLO 1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3501" y="2315331"/>
            <a:ext cx="7475688" cy="4573488"/>
          </a:xfrm>
        </p:spPr>
        <p:txBody>
          <a:bodyPr>
            <a:noAutofit/>
          </a:bodyPr>
          <a:lstStyle/>
          <a:p>
            <a:pPr marL="457200" indent="-457200"/>
            <a:r>
              <a:rPr lang="it-IT" sz="2200" dirty="0"/>
              <a:t>MANICURE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Porre estrema attenzione a non ferire e non trattare in presenza di ulcere o lesioni sanguinanti o con croste.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Taglio dell’unghia senza scoprire l’</a:t>
            </a:r>
            <a:r>
              <a:rPr lang="it-IT" sz="2200" dirty="0" err="1"/>
              <a:t>iponichio</a:t>
            </a:r>
            <a:r>
              <a:rPr lang="it-IT" sz="2200" dirty="0"/>
              <a:t>; non tagliare le cuticole; pulire bene i margini del </a:t>
            </a:r>
            <a:r>
              <a:rPr lang="it-IT" sz="2200" dirty="0" err="1"/>
              <a:t>perionichio</a:t>
            </a:r>
            <a:r>
              <a:rPr lang="it-IT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Ammorbidire con creme emollienti a base di urea e allantoina Più volte al giorno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Trattamenti emollienti e nutrienti con massaggi specifici per mantenere attive articolazioni e il microcircolo cutaneo</a:t>
            </a:r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438" t="51850" r="69687" b="30390"/>
          <a:stretch/>
        </p:blipFill>
        <p:spPr>
          <a:xfrm>
            <a:off x="7651898" y="1453823"/>
            <a:ext cx="837809" cy="10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7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00585" y="395995"/>
            <a:ext cx="7789096" cy="131484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ESTETICA ONCOLOGICA PER LA PERSONA DIABETICA</a:t>
            </a:r>
            <a:br>
              <a:rPr lang="it-IT" sz="3200" b="1" dirty="0"/>
            </a:br>
            <a:r>
              <a:rPr lang="it-IT" sz="3200" b="1" dirty="0"/>
              <a:t>PROTOCOLLO 1 APEO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9985" y="1658076"/>
            <a:ext cx="728403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/>
              <a:t>DETERGERE  PER AFFINITÀ, IDRATARE- NUTRIRE, TONIFICARE, FOTOPROTEGGERE</a:t>
            </a:r>
          </a:p>
          <a:p>
            <a:pPr>
              <a:lnSpc>
                <a:spcPct val="100000"/>
              </a:lnSpc>
            </a:pPr>
            <a:endParaRPr lang="it-IT" sz="1600" dirty="0"/>
          </a:p>
          <a:p>
            <a:endParaRPr lang="it-IT" sz="2400" dirty="0"/>
          </a:p>
        </p:txBody>
      </p:sp>
      <p:grpSp>
        <p:nvGrpSpPr>
          <p:cNvPr id="9" name="Gruppo 8"/>
          <p:cNvGrpSpPr/>
          <p:nvPr/>
        </p:nvGrpSpPr>
        <p:grpSpPr>
          <a:xfrm>
            <a:off x="170650" y="2636912"/>
            <a:ext cx="8319031" cy="3672408"/>
            <a:chOff x="623792" y="2536084"/>
            <a:chExt cx="8319031" cy="3672408"/>
          </a:xfrm>
        </p:grpSpPr>
        <p:sp>
          <p:nvSpPr>
            <p:cNvPr id="4" name="Segnaposto contenuto 2"/>
            <p:cNvSpPr txBox="1">
              <a:spLocks/>
            </p:cNvSpPr>
            <p:nvPr/>
          </p:nvSpPr>
          <p:spPr>
            <a:xfrm>
              <a:off x="623792" y="2536084"/>
              <a:ext cx="6624736" cy="367240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65760" indent="-283464" algn="l" rtl="0" eaLnBrk="1" latinLnBrk="0" hangingPunct="1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ts val="3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ts val="28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r>
                <a:rPr lang="it-IT" sz="2400" dirty="0"/>
                <a:t>IGIENE QUITIDIANA: </a:t>
              </a:r>
              <a:r>
                <a:rPr lang="it-IT" sz="2400" b="1" dirty="0"/>
                <a:t>creme o oli detergenti </a:t>
              </a:r>
              <a:r>
                <a:rPr lang="it-IT" sz="2400" b="1" dirty="0" err="1"/>
                <a:t>dermoaffini</a:t>
              </a:r>
              <a:r>
                <a:rPr lang="it-IT" sz="2400" dirty="0"/>
                <a:t> per non danneggiare la barriera cutanea</a:t>
              </a:r>
            </a:p>
            <a:p>
              <a:r>
                <a:rPr lang="it-IT" sz="2400" dirty="0"/>
                <a:t>CREME QUOTIDIANE: oltre alla loro </a:t>
              </a:r>
              <a:r>
                <a:rPr lang="it-IT" sz="2400" b="1" dirty="0"/>
                <a:t>funzione</a:t>
              </a:r>
              <a:r>
                <a:rPr lang="it-IT" sz="2400" dirty="0"/>
                <a:t> specifica  (idratante, nutriente, tonificante) è necessaria anche la funzione </a:t>
              </a:r>
              <a:r>
                <a:rPr lang="it-IT" sz="2400" b="1" dirty="0"/>
                <a:t>barriera</a:t>
              </a:r>
              <a:endParaRPr lang="it-IT" sz="2400" dirty="0"/>
            </a:p>
            <a:p>
              <a:r>
                <a:rPr lang="it-IT" sz="2400" dirty="0"/>
                <a:t> FOTOPROTEZIONE QUOTIDIANA: sempre tutto l’anno</a:t>
              </a:r>
            </a:p>
            <a:p>
              <a:endParaRPr lang="it-IT" sz="2400" dirty="0"/>
            </a:p>
          </p:txBody>
        </p:sp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12988" t="51756" r="77562" b="31791"/>
            <a:stretch/>
          </p:blipFill>
          <p:spPr>
            <a:xfrm>
              <a:off x="8078727" y="3915307"/>
              <a:ext cx="864096" cy="845841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/>
            <a:srcRect l="28379" t="72835" r="66109" b="17361"/>
            <a:stretch/>
          </p:blipFill>
          <p:spPr>
            <a:xfrm>
              <a:off x="8056429" y="5413546"/>
              <a:ext cx="720080" cy="720080"/>
            </a:xfrm>
            <a:prstGeom prst="rect">
              <a:avLst/>
            </a:prstGeom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79137" t="22071" r="9838" b="58320"/>
          <a:stretch/>
        </p:blipFill>
        <p:spPr>
          <a:xfrm>
            <a:off x="7546143" y="2793448"/>
            <a:ext cx="699449" cy="6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ESTETICA ONCOLOGICA IN PERSONA DIABETICA </a:t>
            </a:r>
            <a:br>
              <a:rPr lang="it-IT" sz="3600" b="1" dirty="0"/>
            </a:br>
            <a:r>
              <a:rPr lang="it-IT" sz="3600" b="1" dirty="0"/>
              <a:t>PROTOCOLLO 2A</a:t>
            </a:r>
            <a:r>
              <a:rPr lang="it-IT" sz="3600" dirty="0"/>
              <a:t>: RASH E EPP</a:t>
            </a:r>
            <a:br>
              <a:rPr lang="it-IT" sz="44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94556" y="1844824"/>
            <a:ext cx="7354887" cy="4632325"/>
          </a:xfrm>
        </p:spPr>
        <p:txBody>
          <a:bodyPr>
            <a:normAutofit lnSpcReduction="10000"/>
          </a:bodyPr>
          <a:lstStyle/>
          <a:p>
            <a:pPr marL="274320" indent="-274320" algn="ctr">
              <a:buNone/>
              <a:defRPr/>
            </a:pPr>
            <a:r>
              <a:rPr lang="it-IT" sz="3600" dirty="0"/>
              <a:t>TRATTAMENTI IN ISTITUTO</a:t>
            </a:r>
          </a:p>
          <a:p>
            <a:pPr marL="457200" indent="-457200" algn="just">
              <a:defRPr/>
            </a:pPr>
            <a:r>
              <a:rPr lang="it-IT" b="1" i="1" dirty="0"/>
              <a:t>Solo se Rash e EPP sono di grado 1</a:t>
            </a:r>
            <a:endParaRPr lang="it-IT" dirty="0"/>
          </a:p>
          <a:p>
            <a:pPr marL="274320" indent="-274320" algn="just">
              <a:buFont typeface="Wingdings 2"/>
              <a:buChar char=""/>
              <a:defRPr/>
            </a:pPr>
            <a:r>
              <a:rPr lang="it-IT" u="sng" dirty="0"/>
              <a:t>Viso e corpo</a:t>
            </a:r>
            <a:r>
              <a:rPr lang="it-IT" dirty="0"/>
              <a:t>: Trattamenti lenitivi e calmanti  </a:t>
            </a:r>
          </a:p>
          <a:p>
            <a:pPr marL="0" indent="0" algn="just">
              <a:buNone/>
              <a:defRPr/>
            </a:pPr>
            <a:r>
              <a:rPr lang="it-IT" dirty="0"/>
              <a:t>- </a:t>
            </a:r>
            <a:r>
              <a:rPr lang="it-IT" b="1" dirty="0"/>
              <a:t>NO</a:t>
            </a:r>
            <a:r>
              <a:rPr lang="it-IT" dirty="0"/>
              <a:t>: oli essenziali, prodotti a base polverosa (alghe,  fanghi)</a:t>
            </a:r>
          </a:p>
          <a:p>
            <a:pPr marL="0" indent="0" algn="just">
              <a:buNone/>
              <a:defRPr/>
            </a:pPr>
            <a:r>
              <a:rPr lang="it-IT" dirty="0"/>
              <a:t>- </a:t>
            </a:r>
            <a:r>
              <a:rPr lang="it-IT" b="1" dirty="0"/>
              <a:t>SI</a:t>
            </a:r>
            <a:r>
              <a:rPr lang="it-IT" dirty="0"/>
              <a:t>: impacchi con acque lenitive e calmanti, maschere in creme emollienti.</a:t>
            </a:r>
          </a:p>
          <a:p>
            <a:pPr marL="274320" indent="-274320" algn="just">
              <a:buFont typeface="Wingdings 2"/>
              <a:buChar char=""/>
              <a:defRPr/>
            </a:pPr>
            <a:r>
              <a:rPr lang="it-IT" u="sng" dirty="0"/>
              <a:t>Manicure pedicure</a:t>
            </a:r>
            <a:r>
              <a:rPr lang="it-IT" dirty="0"/>
              <a:t>: non traumatizzare, se vi sono ispessimenti usare: creme idratanti e leviganti (urea a basse %) e cheratoplastiche (allantoina); oli nutrienti da far assorbire con massaggi. Resine NO. Smalti semipermanenti NO.  NO formaldeide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293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/>
              <a:t>L’ESTETICA AL SERVIZIO DELLA QUALITÀ DELLA VITA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204864"/>
            <a:ext cx="7498080" cy="2736304"/>
          </a:xfrm>
        </p:spPr>
        <p:txBody>
          <a:bodyPr>
            <a:normAutofit/>
          </a:bodyPr>
          <a:lstStyle/>
          <a:p>
            <a:r>
              <a:rPr lang="it-IT" sz="2400" dirty="0"/>
              <a:t>L’elevato numero di persone che presentano malattie sistemiche che assumono farmaci quotidianamente impone una conoscenza da parte dell’estetista delle caratteristiche delle patologie e delle terapie mediche al fino di trattare le persone in terapia con la giusta competenza e garantire loro benessere. </a:t>
            </a:r>
          </a:p>
        </p:txBody>
      </p:sp>
    </p:spTree>
    <p:extLst>
      <p:ext uri="{BB962C8B-B14F-4D97-AF65-F5344CB8AC3E}">
        <p14:creationId xmlns:p14="http://schemas.microsoft.com/office/powerpoint/2010/main" val="501873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620688"/>
            <a:ext cx="7498080" cy="1210146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sz="3100" b="1" dirty="0"/>
              <a:t>ESTETICA ONCOLOGICA IN PERSONA DIABETICA </a:t>
            </a:r>
            <a:br>
              <a:rPr lang="it-IT" sz="3100" b="1" dirty="0"/>
            </a:br>
            <a:r>
              <a:rPr lang="it-IT" sz="3100" b="1" dirty="0"/>
              <a:t>PROTOCOLLO 2A</a:t>
            </a:r>
            <a:r>
              <a:rPr lang="it-IT" sz="3100" dirty="0"/>
              <a:t>: RASH E EPP</a:t>
            </a:r>
            <a:br>
              <a:rPr lang="it-IT" sz="3100" dirty="0"/>
            </a:b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7396733" cy="5302945"/>
          </a:xfrm>
        </p:spPr>
        <p:txBody>
          <a:bodyPr>
            <a:normAutofit fontScale="32500" lnSpcReduction="20000"/>
          </a:bodyPr>
          <a:lstStyle/>
          <a:p>
            <a:pPr marL="274320" indent="-274320" algn="ctr">
              <a:buNone/>
              <a:defRPr/>
            </a:pPr>
            <a:r>
              <a:rPr lang="it-IT" sz="7400" dirty="0"/>
              <a:t>AUTOCURA DOMICILIARE VISO CORPO</a:t>
            </a:r>
          </a:p>
          <a:p>
            <a:pPr marL="0" indent="0" algn="just">
              <a:buNone/>
              <a:defRPr/>
            </a:pPr>
            <a:r>
              <a:rPr lang="it-IT" sz="7400" b="1" u="sng" dirty="0"/>
              <a:t>In presenza di papule, rossore e pustole e di ispessimenti (croste non sanguinanti). </a:t>
            </a:r>
          </a:p>
          <a:p>
            <a:pPr marL="0" indent="0" algn="just">
              <a:buNone/>
              <a:defRPr/>
            </a:pPr>
            <a:r>
              <a:rPr lang="it-IT" sz="7400" dirty="0"/>
              <a:t>Prodotti certificati in letteratura scientifica</a:t>
            </a:r>
          </a:p>
          <a:p>
            <a:pPr marL="0" indent="0" algn="just">
              <a:buNone/>
              <a:defRPr/>
            </a:pPr>
            <a:r>
              <a:rPr lang="it-IT" sz="7400" dirty="0"/>
              <a:t>- </a:t>
            </a:r>
            <a:r>
              <a:rPr lang="it-IT" sz="7400" i="1" dirty="0"/>
              <a:t>Detersione </a:t>
            </a:r>
            <a:r>
              <a:rPr lang="it-IT" sz="7400" dirty="0"/>
              <a:t>:  detergenti per affinità  (detergente </a:t>
            </a:r>
            <a:r>
              <a:rPr lang="it-IT" sz="7400" dirty="0" err="1"/>
              <a:t>ontherapy</a:t>
            </a:r>
            <a:r>
              <a:rPr lang="it-IT" sz="7400" dirty="0"/>
              <a:t>)</a:t>
            </a:r>
          </a:p>
          <a:p>
            <a:pPr marL="0" indent="0" algn="just">
              <a:buFontTx/>
              <a:buChar char="-"/>
              <a:defRPr/>
            </a:pPr>
            <a:r>
              <a:rPr lang="it-IT" sz="7400" i="1" dirty="0"/>
              <a:t> creme lenitive idratanti </a:t>
            </a:r>
            <a:r>
              <a:rPr lang="it-IT" sz="7400" dirty="0"/>
              <a:t>con lipidi di barriera: ceramidi, olio di ribes nero (</a:t>
            </a:r>
            <a:r>
              <a:rPr lang="el-GR" sz="7400" dirty="0"/>
              <a:t>ω</a:t>
            </a:r>
            <a:r>
              <a:rPr lang="it-IT" sz="7400" dirty="0"/>
              <a:t>3 e </a:t>
            </a:r>
            <a:r>
              <a:rPr lang="el-GR" sz="7400" dirty="0"/>
              <a:t>ω </a:t>
            </a:r>
            <a:r>
              <a:rPr lang="it-IT" sz="7400" dirty="0"/>
              <a:t>6), trigliceridi, insaponificabili di oli e burri; con idratanti: </a:t>
            </a:r>
            <a:r>
              <a:rPr lang="it-IT" sz="7400" dirty="0" err="1"/>
              <a:t>sodium</a:t>
            </a:r>
            <a:r>
              <a:rPr lang="it-IT" sz="7400" dirty="0"/>
              <a:t> </a:t>
            </a:r>
            <a:r>
              <a:rPr lang="it-IT" sz="7400" dirty="0" err="1"/>
              <a:t>pca</a:t>
            </a:r>
            <a:r>
              <a:rPr lang="it-IT" sz="7400" dirty="0"/>
              <a:t>, </a:t>
            </a:r>
            <a:r>
              <a:rPr lang="it-IT" sz="7400" dirty="0" err="1"/>
              <a:t>ac</a:t>
            </a:r>
            <a:r>
              <a:rPr lang="it-IT" sz="7400" dirty="0"/>
              <a:t>. </a:t>
            </a:r>
            <a:r>
              <a:rPr lang="it-IT" sz="7400" dirty="0" err="1"/>
              <a:t>jaluronico</a:t>
            </a:r>
            <a:r>
              <a:rPr lang="it-IT" sz="7400" dirty="0"/>
              <a:t>, </a:t>
            </a:r>
            <a:r>
              <a:rPr lang="it-IT" sz="7400" dirty="0" err="1"/>
              <a:t>threalosio</a:t>
            </a:r>
            <a:r>
              <a:rPr lang="it-IT" sz="7400" dirty="0"/>
              <a:t>; con lenitivi: acido </a:t>
            </a:r>
            <a:r>
              <a:rPr lang="it-IT" sz="7400" dirty="0" err="1"/>
              <a:t>glicirrtico</a:t>
            </a:r>
            <a:r>
              <a:rPr lang="it-IT" sz="7400" dirty="0"/>
              <a:t>, ribes nero, aloe (lenitivo </a:t>
            </a:r>
            <a:r>
              <a:rPr lang="it-IT" sz="7400" dirty="0" err="1"/>
              <a:t>ontherapy</a:t>
            </a:r>
            <a:r>
              <a:rPr lang="it-IT" sz="7400" dirty="0"/>
              <a:t>)</a:t>
            </a:r>
          </a:p>
          <a:p>
            <a:pPr marL="0" indent="0" algn="just">
              <a:buFontTx/>
              <a:buChar char="-"/>
              <a:defRPr/>
            </a:pPr>
            <a:r>
              <a:rPr lang="it-IT" sz="7400" dirty="0"/>
              <a:t> </a:t>
            </a:r>
            <a:r>
              <a:rPr lang="it-IT" sz="7400" i="1" u="sng" dirty="0" err="1"/>
              <a:t>fotoproteggere</a:t>
            </a:r>
            <a:r>
              <a:rPr lang="it-IT" sz="7400" i="1" u="sng" dirty="0"/>
              <a:t>: </a:t>
            </a:r>
            <a:r>
              <a:rPr lang="it-IT" sz="7400" i="1" u="sng" dirty="0" err="1"/>
              <a:t>spf</a:t>
            </a:r>
            <a:r>
              <a:rPr lang="it-IT" sz="7400" i="1" u="sng" dirty="0"/>
              <a:t> 50+ </a:t>
            </a:r>
            <a:r>
              <a:rPr lang="it-IT" sz="7400" dirty="0"/>
              <a:t>filtri solari fotostabili e non assorbibili (stick </a:t>
            </a:r>
            <a:r>
              <a:rPr lang="it-IT" sz="7400" dirty="0" err="1"/>
              <a:t>fotoprotettivo</a:t>
            </a:r>
            <a:r>
              <a:rPr lang="it-IT" sz="7400" dirty="0"/>
              <a:t> </a:t>
            </a:r>
            <a:r>
              <a:rPr lang="it-IT" sz="7400" dirty="0" err="1"/>
              <a:t>ontherapy</a:t>
            </a:r>
            <a:r>
              <a:rPr lang="it-IT" sz="7400" dirty="0"/>
              <a:t>)</a:t>
            </a:r>
            <a:endParaRPr lang="it-IT" sz="7400" i="1" u="sng" dirty="0"/>
          </a:p>
          <a:p>
            <a:pPr marL="0" indent="0" algn="just">
              <a:buFontTx/>
              <a:buChar char="-"/>
              <a:defRPr/>
            </a:pPr>
            <a:endParaRPr lang="it-IT" sz="2600" u="sng" dirty="0"/>
          </a:p>
          <a:p>
            <a:pPr marL="274320" indent="-274320" algn="just">
              <a:buFontTx/>
              <a:buChar char="-"/>
              <a:defRPr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47596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556" y="614954"/>
            <a:ext cx="7600888" cy="1642194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ESTETICA ONCOLOGICA IN PERSONA DIABETICA </a:t>
            </a:r>
            <a:br>
              <a:rPr lang="it-IT" sz="3200" b="1" dirty="0"/>
            </a:br>
            <a:r>
              <a:rPr lang="it-IT" sz="3200" b="1" dirty="0"/>
              <a:t>PROTOCOLLO 2B:  </a:t>
            </a:r>
            <a:r>
              <a:rPr lang="it-IT" sz="2400" dirty="0"/>
              <a:t>SECCHEZZA O XEROSI, PRURITO, RAGADI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3119" y="2251055"/>
            <a:ext cx="7497762" cy="4343400"/>
          </a:xfrm>
        </p:spPr>
        <p:txBody>
          <a:bodyPr/>
          <a:lstStyle/>
          <a:p>
            <a:endParaRPr lang="it-IT" altLang="it-IT" dirty="0"/>
          </a:p>
          <a:p>
            <a:r>
              <a:rPr lang="it-IT" altLang="it-IT" sz="2400" dirty="0"/>
              <a:t>È dovuta alla perdita della funzione della barriera cutanea per riduzione dei lipidi di superficie (sebacei e lamellari) che porta ad aumentare la TEWL, perdita eccessiva di acqua con secchezza, prurito, desquamazione.  È presente su tutto il corpo.</a:t>
            </a:r>
          </a:p>
          <a:p>
            <a:r>
              <a:rPr lang="it-IT" altLang="it-IT" sz="2400" dirty="0"/>
              <a:t>Sintomatologia: prurito, bruciori, dolore</a:t>
            </a:r>
          </a:p>
          <a:p>
            <a:r>
              <a:rPr lang="it-IT" altLang="it-IT" sz="2400" dirty="0"/>
              <a:t>Si possono avere FISSURAZIONI e RAGADI.  Può  evolvere in ECZEMA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725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549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sz="3400" b="1" dirty="0"/>
              <a:t>PROTOCOLLO 2B</a:t>
            </a:r>
            <a:r>
              <a:rPr lang="it-IT" dirty="0"/>
              <a:t>: </a:t>
            </a:r>
            <a:br>
              <a:rPr lang="it-IT" dirty="0"/>
            </a:br>
            <a:r>
              <a:rPr lang="it-IT" sz="2400" dirty="0"/>
              <a:t>SECCHEZZA O XEROSI, PRURITO, RAGADI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94556" y="1516090"/>
            <a:ext cx="7354887" cy="4876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altLang="it-IT" dirty="0">
              <a:solidFill>
                <a:srgbClr val="5C697C"/>
              </a:solidFill>
            </a:endParaRPr>
          </a:p>
          <a:p>
            <a:pPr algn="ctr">
              <a:buNone/>
            </a:pPr>
            <a:r>
              <a:rPr lang="it-IT" altLang="it-IT" sz="2600" dirty="0"/>
              <a:t>TRATTAMENTI IN ISTITUTO</a:t>
            </a:r>
          </a:p>
          <a:p>
            <a:pPr algn="just"/>
            <a:r>
              <a:rPr lang="it-IT" altLang="it-IT" sz="2600" b="1" i="1" dirty="0"/>
              <a:t>Solo se non vi sono lesioni </a:t>
            </a:r>
          </a:p>
          <a:p>
            <a:pPr algn="just"/>
            <a:r>
              <a:rPr lang="it-IT" altLang="it-IT" sz="2600" dirty="0"/>
              <a:t>Viso e corpo: Trattamenti lenitivi e calmanti, impacchi con creme nutrienti e barriera, e con miscele di oli e burri </a:t>
            </a:r>
            <a:r>
              <a:rPr lang="it-IT" altLang="it-IT" sz="2600" dirty="0" err="1"/>
              <a:t>dermoaffini</a:t>
            </a:r>
            <a:endParaRPr lang="it-IT" altLang="it-IT" sz="2600" dirty="0"/>
          </a:p>
          <a:p>
            <a:pPr algn="just"/>
            <a:r>
              <a:rPr lang="it-IT" altLang="it-IT" sz="2600" dirty="0"/>
              <a:t>Massaggiare con oli e creme</a:t>
            </a:r>
          </a:p>
          <a:p>
            <a:pPr algn="just"/>
            <a:r>
              <a:rPr lang="it-IT" altLang="it-IT" sz="2600" dirty="0"/>
              <a:t>Chiudere i trattamenti sempre con creme emollienti ricche e con miscele oleose</a:t>
            </a:r>
          </a:p>
          <a:p>
            <a:pPr algn="just"/>
            <a:r>
              <a:rPr lang="it-IT" altLang="it-IT" sz="2600" dirty="0"/>
              <a:t>Manicure e pedicure: come </a:t>
            </a:r>
            <a:r>
              <a:rPr lang="it-IT" altLang="it-IT" sz="2600" b="1" u="sng" dirty="0"/>
              <a:t>Protocollo 2a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975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85422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ESTETICA ONCOLOGICA IN PERSONA DIABETICA </a:t>
            </a:r>
            <a:br>
              <a:rPr lang="it-IT" sz="3600" b="1" dirty="0"/>
            </a:br>
            <a:r>
              <a:rPr lang="it-IT" sz="3600" b="1" dirty="0"/>
              <a:t>PROTOCOLLO 2B:  </a:t>
            </a:r>
            <a:r>
              <a:rPr lang="it-IT" sz="2800" dirty="0"/>
              <a:t>SECCHEZZA O XEROSI, PRURITO, RAGADI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86606" y="1844824"/>
            <a:ext cx="7570787" cy="4876800"/>
          </a:xfrm>
        </p:spPr>
        <p:txBody>
          <a:bodyPr>
            <a:normAutofit fontScale="92500"/>
          </a:bodyPr>
          <a:lstStyle/>
          <a:p>
            <a:pPr marL="274320" indent="-274320" algn="ctr">
              <a:buNone/>
              <a:defRPr/>
            </a:pPr>
            <a:endParaRPr lang="it-IT" sz="2800" dirty="0"/>
          </a:p>
          <a:p>
            <a:pPr marL="274320" indent="-274320" algn="ctr">
              <a:buNone/>
              <a:defRPr/>
            </a:pPr>
            <a:r>
              <a:rPr lang="it-IT" sz="2600" dirty="0"/>
              <a:t>AUTOCURA DOMICILIARE: mani, piedi.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sz="2600" i="1" dirty="0"/>
              <a:t>Detersione </a:t>
            </a:r>
            <a:r>
              <a:rPr lang="it-IT" sz="2600" dirty="0"/>
              <a:t>: con ricche creme detergenti dermoaffini a risciacquo senza saponi, (detergente </a:t>
            </a:r>
            <a:r>
              <a:rPr lang="it-IT" sz="2600" dirty="0" err="1"/>
              <a:t>ontherapy</a:t>
            </a:r>
            <a:r>
              <a:rPr lang="it-IT" sz="2600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sz="2600" dirty="0"/>
              <a:t>su unghie di mani e piedi applicare più volte al giorno le miscele oleose, creme barriera nutrienti, leviganti, cheratoplastiche (allantoina, urea), idratanti. (</a:t>
            </a:r>
            <a:r>
              <a:rPr lang="it-IT" sz="2600" dirty="0" err="1"/>
              <a:t>antidesquamante</a:t>
            </a:r>
            <a:r>
              <a:rPr lang="it-IT" sz="2600" dirty="0"/>
              <a:t> </a:t>
            </a:r>
            <a:r>
              <a:rPr lang="it-IT" sz="2600" dirty="0" err="1"/>
              <a:t>ontherapy</a:t>
            </a:r>
            <a:r>
              <a:rPr lang="it-IT" sz="2600" dirty="0"/>
              <a:t>)</a:t>
            </a:r>
          </a:p>
          <a:p>
            <a:pPr marL="274320" indent="-274320" algn="just">
              <a:buFont typeface="Wingdings 2"/>
              <a:buChar char=""/>
              <a:defRPr/>
            </a:pPr>
            <a:r>
              <a:rPr lang="it-IT" sz="2600" dirty="0"/>
              <a:t>La sera fare impacchi con le creme più olio e massaggiare bene l’unghia (emolliente </a:t>
            </a:r>
            <a:r>
              <a:rPr lang="it-IT" sz="2600" dirty="0" err="1"/>
              <a:t>ontherapy</a:t>
            </a:r>
            <a:r>
              <a:rPr lang="it-IT" sz="2600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sz="2600" dirty="0"/>
              <a:t>NO prodotti con alcool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426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3499" y="404664"/>
            <a:ext cx="7602048" cy="1728192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ESTETICA ONCOLOGICA IN PERSONA DIABETICA </a:t>
            </a:r>
            <a:br>
              <a:rPr lang="it-IT" sz="3600" b="1" dirty="0"/>
            </a:br>
            <a:r>
              <a:rPr lang="it-IT" sz="3600" b="1" dirty="0"/>
              <a:t>PROTOCOLLO 2B:  </a:t>
            </a:r>
            <a:r>
              <a:rPr lang="it-IT" sz="2800" dirty="0"/>
              <a:t>SECCHEZZA O XEROSI, PRURITO, RAGADI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3119" y="1700808"/>
            <a:ext cx="7497762" cy="4876800"/>
          </a:xfrm>
        </p:spPr>
        <p:txBody>
          <a:bodyPr>
            <a:normAutofit fontScale="92500"/>
          </a:bodyPr>
          <a:lstStyle/>
          <a:p>
            <a:pPr marL="274320" indent="-274320" algn="ctr">
              <a:buNone/>
              <a:defRPr/>
            </a:pPr>
            <a:endParaRPr lang="it-IT" sz="2800" dirty="0"/>
          </a:p>
          <a:p>
            <a:pPr marL="274320" indent="-274320" algn="ctr">
              <a:buNone/>
              <a:defRPr/>
            </a:pPr>
            <a:r>
              <a:rPr lang="it-IT" sz="2800" dirty="0"/>
              <a:t>AUTOCURA DOMICILIARE</a:t>
            </a:r>
            <a:r>
              <a:rPr lang="it-IT" dirty="0"/>
              <a:t>: viso, corpo.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i="1" dirty="0"/>
              <a:t>Detersione </a:t>
            </a:r>
            <a:r>
              <a:rPr lang="it-IT" dirty="0"/>
              <a:t>: con ricche creme detergenti dermoaffini a risciacquo senza saponi, (detergente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i="1" dirty="0"/>
              <a:t>Creme nutrienti barriera molto ricche con</a:t>
            </a:r>
            <a:r>
              <a:rPr lang="it-IT" dirty="0"/>
              <a:t>: burro di </a:t>
            </a:r>
            <a:r>
              <a:rPr lang="it-IT" dirty="0" err="1"/>
              <a:t>Karitè</a:t>
            </a:r>
            <a:r>
              <a:rPr lang="it-IT" dirty="0"/>
              <a:t>, olio ribes nero, olio mandorle dolci, olio d’oliva, olio jojoba, ceramidi, sfingolipidi, allantoina. Lenitivo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dirty="0"/>
              <a:t>Miscele oleose di burri ed olii (emolliente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dirty="0" err="1"/>
              <a:t>Fotoprotezione</a:t>
            </a:r>
            <a:r>
              <a:rPr lang="it-IT" dirty="0"/>
              <a:t> SPF 50+ con filtri fotostabili non assorbibili (stick </a:t>
            </a:r>
            <a:r>
              <a:rPr lang="it-IT" dirty="0" err="1"/>
              <a:t>fotoprotettivo</a:t>
            </a:r>
            <a:r>
              <a:rPr lang="it-IT" dirty="0"/>
              <a:t>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it-IT" dirty="0"/>
              <a:t>NO prodotti con alcool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25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6672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ESTETICA ONCOLOGICA IN PERSONA DIABETICA </a:t>
            </a:r>
            <a:br>
              <a:rPr lang="it-IT" sz="3200" b="1" dirty="0"/>
            </a:br>
            <a:r>
              <a:rPr lang="it-IT" sz="3200" b="1" dirty="0"/>
              <a:t>PROTOCOLLO 3 </a:t>
            </a:r>
            <a:r>
              <a:rPr lang="it-IT" altLang="it-IT" dirty="0"/>
              <a:t>: </a:t>
            </a:r>
            <a:r>
              <a:rPr lang="it-IT" altLang="it-IT" sz="2400" dirty="0"/>
              <a:t>FOLLOW-UP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3278" y="2109366"/>
            <a:ext cx="7497762" cy="4271962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400" dirty="0"/>
              <a:t>Il follow-up è il periodo conclusivo delle cure che prevede controlli medici periodici. Ogni 3-4 mesi nei primi 3 anni poi 1-2 volte l’anno.</a:t>
            </a:r>
          </a:p>
          <a:p>
            <a:pPr marL="0" indent="0">
              <a:buNone/>
            </a:pPr>
            <a:r>
              <a:rPr lang="it-IT" sz="2400" dirty="0"/>
              <a:t>Durante il follow-up la persona può assumere dei farmaci ed avere le tossicità contemplate nei protocolli 2A,2B,2C quindi vanno seguiti i relativi protocolli</a:t>
            </a:r>
          </a:p>
          <a:p>
            <a:pPr marL="0" indent="0">
              <a:buNone/>
            </a:pPr>
            <a:r>
              <a:rPr lang="it-IT" sz="2400" dirty="0"/>
              <a:t>Se nel follow-up la persona non assume farmaci si eseguono trattamenti secondo il tipo di pelle e l’inestetismo che presenta (rughe, atonie, inestetismi da cellulite ed adipe)</a:t>
            </a:r>
          </a:p>
          <a:p>
            <a:pPr marL="0" indent="0">
              <a:buNone/>
            </a:pPr>
            <a:endParaRPr lang="it-IT" sz="2400" dirty="0"/>
          </a:p>
          <a:p>
            <a:endParaRPr lang="it-IT" dirty="0">
              <a:solidFill>
                <a:srgbClr val="5C6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7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8416" y="548680"/>
            <a:ext cx="7427168" cy="1282154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ESTETICA ONCOLOGICA IN PERSONA DIABETICA </a:t>
            </a:r>
            <a:br>
              <a:rPr lang="it-IT" sz="3600" b="1" dirty="0"/>
            </a:br>
            <a:r>
              <a:rPr lang="it-IT" sz="3600" b="1" dirty="0"/>
              <a:t>PROTOCOLLO 3 </a:t>
            </a:r>
            <a:r>
              <a:rPr lang="it-IT" altLang="it-IT" sz="3600" dirty="0"/>
              <a:t>: </a:t>
            </a:r>
            <a:r>
              <a:rPr lang="it-IT" altLang="it-IT" sz="2800" dirty="0"/>
              <a:t>FOLLOW-UP</a:t>
            </a:r>
            <a:br>
              <a:rPr lang="it-IT" sz="3600" b="1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58416" y="1988840"/>
            <a:ext cx="7427912" cy="44878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/>
              <a:t>CARATTERISTICHE DEI PRODOTTI PER IL FOLLOW UP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Oltre alle sostanze funzionali mirate all’inestetismo i prodotti cosmetici devono avere eccipiente </a:t>
            </a:r>
            <a:r>
              <a:rPr lang="it-IT" sz="2400" dirty="0" err="1"/>
              <a:t>dermoaffine</a:t>
            </a:r>
            <a:r>
              <a:rPr lang="it-IT" sz="2400" dirty="0"/>
              <a:t> nel totale (linea </a:t>
            </a:r>
            <a:r>
              <a:rPr lang="it-IT" sz="2400" dirty="0" err="1"/>
              <a:t>Ontherapy</a:t>
            </a:r>
            <a:r>
              <a:rPr lang="it-IT" sz="2400" dirty="0"/>
              <a:t>):</a:t>
            </a:r>
          </a:p>
          <a:p>
            <a:pPr>
              <a:buClr>
                <a:schemeClr val="tx1"/>
              </a:buClr>
            </a:pPr>
            <a:r>
              <a:rPr lang="it-IT" sz="2400" u="sng" dirty="0"/>
              <a:t>Fortificare la barriera cutanea</a:t>
            </a:r>
            <a:r>
              <a:rPr lang="it-IT" sz="2400" dirty="0"/>
              <a:t>: </a:t>
            </a:r>
            <a:r>
              <a:rPr lang="it-IT" sz="2400" dirty="0" err="1"/>
              <a:t>ceramidi</a:t>
            </a:r>
            <a:r>
              <a:rPr lang="it-IT" sz="2400" dirty="0"/>
              <a:t> 1,3,6, </a:t>
            </a:r>
            <a:r>
              <a:rPr lang="it-IT" sz="2400" dirty="0" err="1"/>
              <a:t>fitosfingosina</a:t>
            </a:r>
            <a:r>
              <a:rPr lang="it-IT" sz="2400" dirty="0"/>
              <a:t>, colesterolo, lecitina;</a:t>
            </a:r>
          </a:p>
          <a:p>
            <a:pPr>
              <a:buClr>
                <a:schemeClr val="tx1"/>
              </a:buClr>
            </a:pPr>
            <a:r>
              <a:rPr lang="it-IT" sz="2400" u="sng" dirty="0"/>
              <a:t>Avere azione umettante</a:t>
            </a:r>
            <a:r>
              <a:rPr lang="it-IT" sz="2400" dirty="0"/>
              <a:t>: PCA, </a:t>
            </a:r>
            <a:r>
              <a:rPr lang="it-IT" sz="2400" dirty="0" err="1"/>
              <a:t>threalosio</a:t>
            </a:r>
            <a:r>
              <a:rPr lang="it-IT" sz="2400" dirty="0"/>
              <a:t>, saccarosio, urea (a basse concentrazioni)</a:t>
            </a:r>
          </a:p>
          <a:p>
            <a:pPr>
              <a:buClr>
                <a:schemeClr val="tx1"/>
              </a:buClr>
            </a:pPr>
            <a:r>
              <a:rPr lang="it-IT" sz="2400" u="sng" dirty="0"/>
              <a:t>Avere azione filmogena</a:t>
            </a:r>
            <a:r>
              <a:rPr lang="it-IT" sz="2400" dirty="0"/>
              <a:t>: acido ialuronico a grandi dimensioni</a:t>
            </a:r>
          </a:p>
          <a:p>
            <a:pPr marL="0" indent="0">
              <a:buNone/>
            </a:pPr>
            <a:endParaRPr lang="it-IT" sz="2400" dirty="0"/>
          </a:p>
          <a:p>
            <a:endParaRPr lang="it-IT" dirty="0">
              <a:solidFill>
                <a:srgbClr val="5C6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1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Autofit/>
          </a:bodyPr>
          <a:lstStyle/>
          <a:p>
            <a:r>
              <a:rPr lang="it-IT" sz="2800" b="1" dirty="0"/>
              <a:t>ESTETICA ONCOLOGICA IN PERSONA DIABETICA </a:t>
            </a:r>
            <a:br>
              <a:rPr lang="it-IT" sz="2800" b="1" dirty="0"/>
            </a:br>
            <a:r>
              <a:rPr lang="it-IT" sz="2800" b="1" dirty="0"/>
              <a:t>PROTOCOLLO</a:t>
            </a:r>
            <a:r>
              <a:rPr lang="it-IT" altLang="it-IT" sz="2800" dirty="0"/>
              <a:t> 4: RADIODERMITE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3119" y="1700808"/>
            <a:ext cx="7497762" cy="487680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tx1"/>
              </a:buClr>
              <a:defRPr/>
            </a:pPr>
            <a:r>
              <a:rPr lang="it-IT" dirty="0"/>
              <a:t>10 giorni prima d’iniziare radioterapia e per tutto il periodo della radioterapia e per altri 3 mesi dopo la fine della radioterapia</a:t>
            </a:r>
          </a:p>
          <a:p>
            <a:pPr algn="just">
              <a:buClr>
                <a:schemeClr val="tx1"/>
              </a:buClr>
              <a:defRPr/>
            </a:pPr>
            <a:r>
              <a:rPr lang="it-IT" dirty="0"/>
              <a:t>Detersione per affinità (</a:t>
            </a:r>
            <a:r>
              <a:rPr lang="it-IT" dirty="0" err="1"/>
              <a:t>dtergente</a:t>
            </a:r>
            <a:r>
              <a:rPr lang="it-IT" dirty="0"/>
              <a:t>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algn="just">
              <a:buClr>
                <a:schemeClr val="tx1"/>
              </a:buClr>
              <a:defRPr/>
            </a:pPr>
            <a:r>
              <a:rPr lang="it-IT" dirty="0"/>
              <a:t>Dopo la detersione mattino e sera applicare Creme nutrienti, elasticizzanti;  poi alla crema si aggiunge  olio eudermico. Prima del trattamento radiante la pelle va pulita (emolliente + lenitivo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algn="just">
              <a:buClr>
                <a:schemeClr val="tx1"/>
              </a:buClr>
              <a:defRPr/>
            </a:pPr>
            <a:r>
              <a:rPr lang="it-IT" dirty="0"/>
              <a:t>Subito dopo la terapia radiante applicare creme lenitive con acido 18</a:t>
            </a:r>
            <a:r>
              <a:rPr lang="el-GR" dirty="0"/>
              <a:t>β</a:t>
            </a:r>
            <a:r>
              <a:rPr lang="it-IT" dirty="0" err="1"/>
              <a:t>glicirretico</a:t>
            </a:r>
            <a:r>
              <a:rPr lang="it-IT" dirty="0"/>
              <a:t>, aloe, insaponificabili, olio di ribes nero, tocoferoli. (lenitivo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algn="just">
              <a:buClr>
                <a:schemeClr val="tx1"/>
              </a:buClr>
              <a:defRPr/>
            </a:pPr>
            <a:r>
              <a:rPr lang="it-IT" dirty="0" err="1"/>
              <a:t>Fotoproteggere</a:t>
            </a:r>
            <a:r>
              <a:rPr lang="it-IT" dirty="0"/>
              <a:t> sempre con SPF 50+ con filtri fotostabili e non assorbibili (stick </a:t>
            </a:r>
            <a:r>
              <a:rPr lang="it-IT" dirty="0" err="1"/>
              <a:t>fotoprotettivo</a:t>
            </a:r>
            <a:r>
              <a:rPr lang="it-IT" dirty="0"/>
              <a:t>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26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7320" y="346646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CELIACHIA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68995"/>
            <a:ext cx="8229600" cy="3168351"/>
          </a:xfrm>
        </p:spPr>
        <p:txBody>
          <a:bodyPr>
            <a:noAutofit/>
          </a:bodyPr>
          <a:lstStyle/>
          <a:p>
            <a:r>
              <a:rPr lang="it-IT" sz="2400" dirty="0"/>
              <a:t>La celiachia è una malattia infiammatoria </a:t>
            </a:r>
            <a:r>
              <a:rPr lang="it-IT" sz="2400" dirty="0" err="1"/>
              <a:t>immunomediata</a:t>
            </a:r>
            <a:r>
              <a:rPr lang="it-IT" sz="2400" dirty="0"/>
              <a:t> dell’intestino tenue con conseguente malassorbimento.</a:t>
            </a:r>
          </a:p>
          <a:p>
            <a:pPr>
              <a:lnSpc>
                <a:spcPct val="100000"/>
              </a:lnSpc>
            </a:pPr>
            <a:endParaRPr lang="it-IT" sz="1100" dirty="0"/>
          </a:p>
          <a:p>
            <a:r>
              <a:rPr lang="it-IT" sz="2400" dirty="0"/>
              <a:t>Causata da reazione alla GLIADINA una proteina del glutine presente in grano o frumento, orzo, segale, spelta, farro, </a:t>
            </a:r>
            <a:r>
              <a:rPr lang="it-IT" sz="2400" dirty="0" err="1"/>
              <a:t>Kamut</a:t>
            </a:r>
            <a:r>
              <a:rPr lang="it-IT" sz="2400" dirty="0"/>
              <a:t>, avena. La gliadina è invece assente in riso, amaranto, mais, miglio, </a:t>
            </a:r>
            <a:r>
              <a:rPr lang="it-IT" sz="2400" dirty="0" err="1"/>
              <a:t>quinoa</a:t>
            </a:r>
            <a:r>
              <a:rPr lang="it-IT" sz="2400" dirty="0"/>
              <a:t>, grano saraceno.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1" y="4004829"/>
            <a:ext cx="3310598" cy="20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4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387814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CELIACHIA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727323"/>
            <a:ext cx="4104457" cy="1944215"/>
          </a:xfrm>
        </p:spPr>
        <p:txBody>
          <a:bodyPr>
            <a:noAutofit/>
          </a:bodyPr>
          <a:lstStyle/>
          <a:p>
            <a:r>
              <a:rPr lang="it-IT" sz="2400" dirty="0"/>
              <a:t>La gliadina provoca un’infiammazione della mucosa intestinale che porta alla </a:t>
            </a:r>
            <a:r>
              <a:rPr lang="it-IT" sz="2400" b="1" dirty="0"/>
              <a:t>riduzione e scomparsa dei villi</a:t>
            </a:r>
            <a:r>
              <a:rPr lang="it-IT" sz="2400" dirty="0"/>
              <a:t>, che rivestono l’intestino tenue.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94961" y="4725144"/>
            <a:ext cx="7754078" cy="139117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t-IT" sz="2400" dirty="0"/>
              <a:t>La gliadina passa la barriera intestinale alterata entra nel sangue e da luogo alla formazione di anticorpi antigliadina (AGA) e anticorpi più specifici </a:t>
            </a:r>
            <a:r>
              <a:rPr lang="it-IT" sz="2400" dirty="0" err="1"/>
              <a:t>tTG</a:t>
            </a:r>
            <a:r>
              <a:rPr lang="it-IT" sz="2400" dirty="0"/>
              <a:t> ed EMA </a:t>
            </a:r>
            <a:endParaRPr lang="it-IT" sz="24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01771"/>
            <a:ext cx="3225922" cy="32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6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DIABETE MELLITO E PELLE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8080" cy="2385392"/>
          </a:xfrm>
        </p:spPr>
        <p:txBody>
          <a:bodyPr>
            <a:noAutofit/>
          </a:bodyPr>
          <a:lstStyle/>
          <a:p>
            <a:r>
              <a:rPr lang="it-IT" sz="2400" dirty="0"/>
              <a:t>Il diabete mellito (DM) comprende un gruppo di disturbi metabolici caratterizzati da : iperglicemia causata da:  mancanza assoluta o relativa d’INSULINA o da </a:t>
            </a:r>
            <a:r>
              <a:rPr lang="it-IT" sz="2400" dirty="0" err="1"/>
              <a:t>insulino</a:t>
            </a:r>
            <a:r>
              <a:rPr lang="it-IT" sz="2400" dirty="0"/>
              <a:t> resistenza e disturbi del metabolismo di carboidrati e lipidi</a:t>
            </a:r>
          </a:p>
          <a:p>
            <a:pPr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4" name="Picture 7" descr="diabe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" b="5803"/>
          <a:stretch/>
        </p:blipFill>
        <p:spPr bwMode="auto">
          <a:xfrm>
            <a:off x="2915816" y="3573016"/>
            <a:ext cx="3972503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39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22960" y="407862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CELIACHIA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91209"/>
            <a:ext cx="8229600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Oltre alla celiachia esiste l’allergia al grano e la sensibilità al glutine.</a:t>
            </a:r>
          </a:p>
          <a:p>
            <a:pPr marL="0" indent="0" algn="ctr">
              <a:buNone/>
            </a:pPr>
            <a:endParaRPr lang="it-IT" sz="2400" b="1" dirty="0"/>
          </a:p>
          <a:p>
            <a:r>
              <a:rPr lang="it-IT" sz="2400" b="1" dirty="0"/>
              <a:t>ALLERGIA AL GRANO </a:t>
            </a:r>
            <a:r>
              <a:rPr lang="it-IT" sz="2400" dirty="0"/>
              <a:t>si differenzia dalla celiachia in quanto è mediata da anticorpi </a:t>
            </a:r>
            <a:r>
              <a:rPr lang="it-IT" sz="2400" dirty="0" err="1"/>
              <a:t>IgE</a:t>
            </a:r>
            <a:r>
              <a:rPr lang="it-IT" sz="2400" dirty="0"/>
              <a:t> e non </a:t>
            </a:r>
            <a:r>
              <a:rPr lang="it-IT" sz="2400" dirty="0" err="1"/>
              <a:t>IgA</a:t>
            </a:r>
            <a:r>
              <a:rPr lang="it-IT" sz="2400" dirty="0"/>
              <a:t> e </a:t>
            </a:r>
            <a:r>
              <a:rPr lang="it-IT" sz="2400" dirty="0" err="1"/>
              <a:t>IgG</a:t>
            </a:r>
            <a:r>
              <a:rPr lang="it-IT" sz="2400" dirty="0"/>
              <a:t> come la celiachia e presenta sintomi respiratori: asma, rinite</a:t>
            </a:r>
          </a:p>
          <a:p>
            <a:r>
              <a:rPr lang="it-IT" sz="2400" b="1" dirty="0"/>
              <a:t>SENSIBILITÀ AL GLUTINE NON CELIACA  </a:t>
            </a:r>
            <a:r>
              <a:rPr lang="it-IT" sz="2400" dirty="0"/>
              <a:t>è una forma d’intolleranza sintomatica al glutine, si sviluppano sintomi gastrointestinale ed extra-intestinali simili a quelli della malattia celiaca ma la sensibilità al glutine è molto diversa dalla celiachia. Non ha né il meccanismo allergico dell’allergia al grano, né quello autoimmune della celiachia. Non vi sono lesioni ai villi intestinali.</a:t>
            </a:r>
          </a:p>
        </p:txBody>
      </p:sp>
    </p:spTree>
    <p:extLst>
      <p:ext uri="{BB962C8B-B14F-4D97-AF65-F5344CB8AC3E}">
        <p14:creationId xmlns:p14="http://schemas.microsoft.com/office/powerpoint/2010/main" val="353014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20991" y="548680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CELIACHIA</a:t>
            </a:r>
            <a:r>
              <a:rPr lang="it-IT" sz="32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772816"/>
            <a:ext cx="7498080" cy="3853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SINTOMI PRINCIPALI DELLA CELIACHIA</a:t>
            </a:r>
          </a:p>
          <a:p>
            <a:pPr marL="0" indent="0" algn="ctr">
              <a:buNone/>
            </a:pPr>
            <a:endParaRPr lang="it-IT" sz="2800" b="1" dirty="0"/>
          </a:p>
          <a:p>
            <a:r>
              <a:rPr lang="it-IT" sz="2400" dirty="0"/>
              <a:t>GONFIORE ADDOMINALE E DIARREA</a:t>
            </a:r>
          </a:p>
          <a:p>
            <a:r>
              <a:rPr lang="it-IT" sz="2400" dirty="0"/>
              <a:t>STANCHEZZA CRONICA</a:t>
            </a:r>
          </a:p>
          <a:p>
            <a:r>
              <a:rPr lang="it-IT" sz="2400" dirty="0"/>
              <a:t>PERDITA DI PESO</a:t>
            </a:r>
          </a:p>
          <a:p>
            <a:r>
              <a:rPr lang="it-IT" sz="2400" dirty="0"/>
              <a:t>ANEMIA</a:t>
            </a:r>
          </a:p>
          <a:p>
            <a:r>
              <a:rPr lang="it-IT" sz="2400" dirty="0"/>
              <a:t>DERMATITE ERPETIFORME O CELIACHIA DELLA PELLE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0063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DERMATITE ERPETIFORME O </a:t>
            </a:r>
            <a:br>
              <a:rPr lang="it-IT" sz="3200" b="1" dirty="0"/>
            </a:br>
            <a:r>
              <a:rPr lang="it-IT" sz="3200" b="1" dirty="0"/>
              <a:t>«CELIACHIA DELLA PELLE»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4972" y="1772816"/>
            <a:ext cx="7674056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È chiamata  dermatite di </a:t>
            </a:r>
            <a:r>
              <a:rPr lang="it-IT" sz="2400" dirty="0" err="1"/>
              <a:t>Duhring</a:t>
            </a:r>
            <a:r>
              <a:rPr lang="it-IT" sz="2400" dirty="0"/>
              <a:t>, è la manifestazione cutanea della celiachia e ne riconosce la stessa causa. Quindi l’unico rimedio è l’eliminazione del glutine dalla dieta.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400" dirty="0"/>
              <a:t>Chi ha la dermatite erpetiforme è sicuramente celiaco, non sempre chi è celiaco ha la dermatite erpetiforme.</a:t>
            </a:r>
          </a:p>
          <a:p>
            <a:pPr marL="0" indent="0">
              <a:buNone/>
            </a:pPr>
            <a:r>
              <a:rPr lang="it-IT" sz="2400" dirty="0"/>
              <a:t>Nella dermatite erpetiforme gli anticorpi attaccano la cute danneggiando i </a:t>
            </a:r>
            <a:r>
              <a:rPr lang="it-IT" sz="2400" dirty="0" err="1"/>
              <a:t>cheratinociti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t="64710" r="53517" b="6881"/>
          <a:stretch/>
        </p:blipFill>
        <p:spPr>
          <a:xfrm>
            <a:off x="6767736" y="5185479"/>
            <a:ext cx="2376264" cy="15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0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771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DERMATITE ERPETIFORME O </a:t>
            </a:r>
            <a:br>
              <a:rPr lang="it-IT" sz="3200" b="1" dirty="0"/>
            </a:br>
            <a:r>
              <a:rPr lang="it-IT" sz="3200" b="1" dirty="0"/>
              <a:t>«CELIACHIA DELLA PELLE»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968" y="1628800"/>
            <a:ext cx="7834064" cy="4608512"/>
          </a:xfrm>
        </p:spPr>
        <p:txBody>
          <a:bodyPr>
            <a:noAutofit/>
          </a:bodyPr>
          <a:lstStyle/>
          <a:p>
            <a:r>
              <a:rPr lang="it-IT" sz="2400" dirty="0"/>
              <a:t>LESIONI:</a:t>
            </a:r>
          </a:p>
          <a:p>
            <a:pPr marL="0" indent="0">
              <a:buNone/>
            </a:pPr>
            <a:r>
              <a:rPr lang="it-IT" sz="2400" b="1" dirty="0"/>
              <a:t>eritema, papule, pustole, bolle, vescicole, croste che esitano in macchie</a:t>
            </a:r>
          </a:p>
          <a:p>
            <a:r>
              <a:rPr lang="it-IT" sz="2400" dirty="0"/>
              <a:t>LOCALIZZAZIONI:</a:t>
            </a:r>
          </a:p>
          <a:p>
            <a:pPr marL="0" indent="0">
              <a:buNone/>
            </a:pPr>
            <a:r>
              <a:rPr lang="it-IT" sz="2400" dirty="0"/>
              <a:t>superficie esterna dei gomiti, spalle, zona lombare, glutei, parte anteriore delle ginocchia</a:t>
            </a:r>
          </a:p>
          <a:p>
            <a:r>
              <a:rPr lang="it-IT" sz="2400" dirty="0"/>
              <a:t>SINTOMI:</a:t>
            </a:r>
          </a:p>
          <a:p>
            <a:pPr marL="0" indent="0">
              <a:buNone/>
            </a:pPr>
            <a:r>
              <a:rPr lang="it-IT" sz="2400" dirty="0"/>
              <a:t>forte prurito e bruciore con rischio di </a:t>
            </a:r>
            <a:r>
              <a:rPr lang="it-IT" sz="2400" dirty="0" err="1"/>
              <a:t>sovrainfezioni</a:t>
            </a:r>
            <a:endParaRPr lang="it-IT" sz="2400" dirty="0"/>
          </a:p>
          <a:p>
            <a:r>
              <a:rPr lang="it-IT" sz="2400" dirty="0"/>
              <a:t>DIAGNOSI DIFFERENZIALE :</a:t>
            </a:r>
          </a:p>
          <a:p>
            <a:pPr marL="0" indent="0">
              <a:buNone/>
            </a:pPr>
            <a:r>
              <a:rPr lang="it-IT" sz="2400" dirty="0"/>
              <a:t>non va confusa con herpes zoster e dermatite atopica</a:t>
            </a:r>
          </a:p>
        </p:txBody>
      </p:sp>
    </p:spTree>
    <p:extLst>
      <p:ext uri="{BB962C8B-B14F-4D97-AF65-F5344CB8AC3E}">
        <p14:creationId xmlns:p14="http://schemas.microsoft.com/office/powerpoint/2010/main" val="94095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1600" y="325133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DERMATITE ERPETIFORME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1100"/>
            <a:ext cx="6858000" cy="4495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04256" y="5805264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Tratto da https://patient.info/health/dermatitis-herpetiformis-leaflet</a:t>
            </a:r>
          </a:p>
        </p:txBody>
      </p:sp>
    </p:spTree>
    <p:extLst>
      <p:ext uri="{BB962C8B-B14F-4D97-AF65-F5344CB8AC3E}">
        <p14:creationId xmlns:p14="http://schemas.microsoft.com/office/powerpoint/2010/main" val="68371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952" y="413792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PROFESSIONALE E CELIACHIA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968" y="1556792"/>
            <a:ext cx="7746064" cy="4800600"/>
          </a:xfrm>
        </p:spPr>
        <p:txBody>
          <a:bodyPr>
            <a:noAutofit/>
          </a:bodyPr>
          <a:lstStyle/>
          <a:p>
            <a:r>
              <a:rPr lang="it-IT" sz="2400" dirty="0"/>
              <a:t>La persona affetta da celiachia può ricevere trattamenti estetici solo nelle zone in cui non vi sono lesioni da dermatite erpetiforme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400" b="1" dirty="0"/>
          </a:p>
          <a:p>
            <a:r>
              <a:rPr lang="it-IT" sz="2400" dirty="0"/>
              <a:t>La persona con intolleranza al glutine non presenta dermatite erpetiforme ma può presentare una dermatite con eritema, papule, pizzicore e bruciore. Quindi anche l’intollerante al glutine non va trattato nelle zone con dermatite. </a:t>
            </a:r>
          </a:p>
          <a:p>
            <a:pPr>
              <a:lnSpc>
                <a:spcPct val="100000"/>
              </a:lnSpc>
            </a:pPr>
            <a:endParaRPr lang="it-IT" sz="1400" dirty="0"/>
          </a:p>
          <a:p>
            <a:r>
              <a:rPr lang="it-IT" sz="2400" dirty="0"/>
              <a:t>Per l’allergico al grano escludere prodotti che contengono: </a:t>
            </a:r>
            <a:r>
              <a:rPr lang="it-IT" sz="2400" i="1" dirty="0" err="1"/>
              <a:t>Triticum</a:t>
            </a:r>
            <a:r>
              <a:rPr lang="it-IT" sz="2400" i="1" dirty="0"/>
              <a:t> Vulgare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18630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556" y="33500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PROFESSIONALE E CELIACHIA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593965"/>
            <a:ext cx="749808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PRODOTTI GLUTEN FREE per il celiaco??????</a:t>
            </a:r>
          </a:p>
          <a:p>
            <a:pPr marL="0" indent="0" algn="ctr">
              <a:buNone/>
            </a:pPr>
            <a:r>
              <a:rPr lang="it-IT" sz="2400" b="1" dirty="0"/>
              <a:t>NO!!!</a:t>
            </a:r>
          </a:p>
          <a:p>
            <a:pPr marL="0" indent="0" algn="ctr">
              <a:buNone/>
            </a:pPr>
            <a:r>
              <a:rPr lang="it-IT" sz="2400" b="1" dirty="0"/>
              <a:t>È UNA GRANDE BUFALA!!!!</a:t>
            </a:r>
          </a:p>
          <a:p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47004"/>
            <a:ext cx="2682720" cy="178006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42996" y="3140968"/>
            <a:ext cx="4669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Non vi sono evidenze scientifiche che il glutine passi attraverso la cute integra, per cui non hanno senso cosmetici senza glutine, fatta eccezione per i prodotti che vanno sulle labbra perché potrebbero essere ingeriti</a:t>
            </a:r>
          </a:p>
        </p:txBody>
      </p:sp>
    </p:spTree>
    <p:extLst>
      <p:ext uri="{BB962C8B-B14F-4D97-AF65-F5344CB8AC3E}">
        <p14:creationId xmlns:p14="http://schemas.microsoft.com/office/powerpoint/2010/main" val="2538507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936" y="448858"/>
            <a:ext cx="7930128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PROFESSIONALE E CELIACHIA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219" y="1632892"/>
            <a:ext cx="7786116" cy="4968552"/>
          </a:xfrm>
        </p:spPr>
        <p:txBody>
          <a:bodyPr>
            <a:noAutofit/>
          </a:bodyPr>
          <a:lstStyle/>
          <a:p>
            <a:r>
              <a:rPr lang="it-IT" sz="2000" dirty="0"/>
              <a:t>TRATTAMENTI IN ISTITUTO</a:t>
            </a:r>
          </a:p>
          <a:p>
            <a:pPr marL="0" indent="0">
              <a:buNone/>
            </a:pPr>
            <a:r>
              <a:rPr lang="it-IT" sz="2000" b="1" u="sng" dirty="0"/>
              <a:t>viso:</a:t>
            </a:r>
            <a:r>
              <a:rPr lang="it-IT" sz="2000" dirty="0"/>
              <a:t> in base al tipo di pelle e con </a:t>
            </a:r>
            <a:r>
              <a:rPr lang="it-IT" sz="2000" i="1" u="sng" dirty="0"/>
              <a:t>particolare attenzione a ricreare barriera cutanea. Con prodotti che hanno le stesse sostanze del film idrolipidico e dell’epidermide, </a:t>
            </a:r>
            <a:r>
              <a:rPr lang="it-IT" sz="2000" dirty="0"/>
              <a:t>Attuare sempre la tonificazione;</a:t>
            </a:r>
          </a:p>
          <a:p>
            <a:pPr marL="0" indent="0">
              <a:buNone/>
            </a:pPr>
            <a:r>
              <a:rPr lang="it-IT" sz="2000" dirty="0"/>
              <a:t>NO </a:t>
            </a:r>
            <a:r>
              <a:rPr lang="it-IT" sz="2000" dirty="0" err="1"/>
              <a:t>scrub</a:t>
            </a:r>
            <a:r>
              <a:rPr lang="it-IT" sz="2000" dirty="0"/>
              <a:t> e peeling</a:t>
            </a:r>
          </a:p>
          <a:p>
            <a:pPr marL="0" indent="0">
              <a:buNone/>
            </a:pPr>
            <a:r>
              <a:rPr lang="it-IT" sz="2000" b="1" u="sng" dirty="0"/>
              <a:t>corpo</a:t>
            </a:r>
            <a:r>
              <a:rPr lang="it-IT" sz="2000" b="1" dirty="0"/>
              <a:t>: </a:t>
            </a:r>
            <a:r>
              <a:rPr lang="it-IT" sz="2000" dirty="0"/>
              <a:t>fare particolare attenzione alla regione </a:t>
            </a:r>
            <a:r>
              <a:rPr lang="it-IT" sz="2000" b="1" i="1" dirty="0"/>
              <a:t>addominale dove non vanno mai fatti trattamenti né 	caldi né freddi. </a:t>
            </a:r>
            <a:r>
              <a:rPr lang="it-IT" sz="2000" dirty="0"/>
              <a:t> Ricreare sempre la barriera cutanea.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000" dirty="0"/>
          </a:p>
          <a:p>
            <a:r>
              <a:rPr lang="it-IT" sz="2000" dirty="0"/>
              <a:t>EPILAZIONE</a:t>
            </a:r>
          </a:p>
          <a:p>
            <a:pPr marL="0" indent="0">
              <a:buNone/>
            </a:pPr>
            <a:r>
              <a:rPr lang="it-IT" sz="2000" dirty="0"/>
              <a:t>solo su cute integra, mai su cute desquamata e disidratata.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050" dirty="0"/>
          </a:p>
          <a:p>
            <a:pPr marL="342900" indent="-342900"/>
            <a:r>
              <a:rPr lang="it-IT" sz="2400" dirty="0"/>
              <a:t>FOTOPROTEGGERE SEMPRE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t="79400" r="61424"/>
          <a:stretch/>
        </p:blipFill>
        <p:spPr>
          <a:xfrm>
            <a:off x="7716720" y="1080772"/>
            <a:ext cx="873815" cy="9023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76250" r="69251" b="4501"/>
          <a:stretch/>
        </p:blipFill>
        <p:spPr>
          <a:xfrm>
            <a:off x="7510415" y="4057430"/>
            <a:ext cx="1080120" cy="7920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8379" t="72835" r="66109" b="17361"/>
          <a:stretch/>
        </p:blipFill>
        <p:spPr>
          <a:xfrm>
            <a:off x="7816984" y="566124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4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783" y="277124"/>
            <a:ext cx="8460432" cy="882044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/>
              <a:t>ESTETICA PROFESSIONALE E CELIACHIA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3300" y="1159168"/>
            <a:ext cx="7577399" cy="523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MANICURE E PEDICURE</a:t>
            </a:r>
          </a:p>
          <a:p>
            <a:r>
              <a:rPr lang="it-IT" sz="2000" dirty="0"/>
              <a:t>Non ferire e non trattare in presenza di ulcere o lesioni sanguinanti o con croste.</a:t>
            </a:r>
          </a:p>
          <a:p>
            <a:r>
              <a:rPr lang="it-IT" sz="2000" dirty="0"/>
              <a:t>Taglio dell’unghia senza scoprire l’</a:t>
            </a:r>
            <a:r>
              <a:rPr lang="it-IT" sz="2000" dirty="0" err="1"/>
              <a:t>iponichio</a:t>
            </a:r>
            <a:r>
              <a:rPr lang="it-IT" sz="2000" dirty="0"/>
              <a:t>; non tagliare le cuticole; pulire bene i margini del </a:t>
            </a:r>
            <a:r>
              <a:rPr lang="it-IT" sz="2000" dirty="0" err="1"/>
              <a:t>perionichio</a:t>
            </a:r>
            <a:r>
              <a:rPr lang="it-IT" sz="2000" dirty="0"/>
              <a:t>.</a:t>
            </a:r>
          </a:p>
          <a:p>
            <a:r>
              <a:rPr lang="it-IT" sz="2000" dirty="0"/>
              <a:t>Ammorbidire con creme emollienti a base di urea e allantoina; per il piede consigliare applicazioni protettive</a:t>
            </a:r>
          </a:p>
          <a:p>
            <a:r>
              <a:rPr lang="it-IT" sz="2000" dirty="0"/>
              <a:t>Trattamenti nutrienti con massaggi specifici per mantenere attive articolazioni e il microcircolo cutaneo</a:t>
            </a:r>
          </a:p>
          <a:p>
            <a:pPr>
              <a:lnSpc>
                <a:spcPct val="100000"/>
              </a:lnSpc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MASSAGGI:</a:t>
            </a:r>
          </a:p>
          <a:p>
            <a:r>
              <a:rPr lang="it-IT" sz="2000" dirty="0"/>
              <a:t>Corpo: evitare la zona addominale soprattutto se vi è gonfiore o fastidi che la persona riferisce </a:t>
            </a:r>
            <a:r>
              <a:rPr lang="it-IT" sz="2000" b="1" i="1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1888" t="51401" r="61025" b="31791"/>
          <a:stretch/>
        </p:blipFill>
        <p:spPr>
          <a:xfrm>
            <a:off x="8301043" y="1159168"/>
            <a:ext cx="479130" cy="63884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2438" t="51850" r="69687" b="30390"/>
          <a:stretch/>
        </p:blipFill>
        <p:spPr>
          <a:xfrm>
            <a:off x="7321386" y="1017917"/>
            <a:ext cx="622815" cy="78971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31101" t="65407" r="60237" b="27590"/>
          <a:stretch/>
        </p:blipFill>
        <p:spPr>
          <a:xfrm>
            <a:off x="7389740" y="5336027"/>
            <a:ext cx="110892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7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7627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PROFESSIONALE E CELIACHIA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33056"/>
            <a:ext cx="7200800" cy="4840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/>
              <a:t>COSMESI QUOTIDIANA:</a:t>
            </a:r>
          </a:p>
          <a:p>
            <a:r>
              <a:rPr lang="it-IT" sz="2400" b="1" dirty="0"/>
              <a:t>Detersione</a:t>
            </a:r>
            <a:r>
              <a:rPr lang="it-IT" sz="2800" b="1" dirty="0"/>
              <a:t>: </a:t>
            </a:r>
            <a:r>
              <a:rPr lang="it-IT" sz="2400" dirty="0"/>
              <a:t>Per affinità con creme o oli detergenti</a:t>
            </a:r>
            <a:r>
              <a:rPr lang="it-IT" sz="2400" b="1" dirty="0"/>
              <a:t> </a:t>
            </a:r>
            <a:r>
              <a:rPr lang="it-IT" sz="2400" dirty="0"/>
              <a:t>viso e corpo</a:t>
            </a:r>
          </a:p>
          <a:p>
            <a:pPr>
              <a:lnSpc>
                <a:spcPct val="100000"/>
              </a:lnSpc>
            </a:pPr>
            <a:endParaRPr lang="it-IT" sz="1400" dirty="0"/>
          </a:p>
          <a:p>
            <a:r>
              <a:rPr lang="it-IT" sz="2400" b="1" dirty="0"/>
              <a:t>Creme:</a:t>
            </a:r>
            <a:r>
              <a:rPr lang="it-IT" sz="2400" dirty="0"/>
              <a:t> tutte le creme oltre alla loro funzione specifica (idratante, emolliente, tonificante…) devono andare a </a:t>
            </a:r>
            <a:r>
              <a:rPr lang="it-IT" sz="2400" b="1" dirty="0"/>
              <a:t>ristrutturare la barriera cutanea</a:t>
            </a:r>
            <a:r>
              <a:rPr lang="it-IT" sz="2400" dirty="0"/>
              <a:t>. Non vanno applicate solo creme viso ma anche corpo, far seguire alla doccia una crema idratante barriera. I caso di fastidi o pruriti utilizzare </a:t>
            </a:r>
            <a:r>
              <a:rPr lang="it-IT" sz="2400" b="1" dirty="0"/>
              <a:t>creme lenitive barriera</a:t>
            </a:r>
            <a:r>
              <a:rPr lang="it-IT" sz="2400" dirty="0"/>
              <a:t>. </a:t>
            </a:r>
          </a:p>
          <a:p>
            <a:pPr>
              <a:lnSpc>
                <a:spcPct val="100000"/>
              </a:lnSpc>
            </a:pPr>
            <a:endParaRPr lang="it-IT" sz="1600" dirty="0"/>
          </a:p>
          <a:p>
            <a:r>
              <a:rPr lang="it-IT" sz="2400" b="1" i="1" dirty="0"/>
              <a:t>FOTOPROTEGGERE SEMPRE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8379" t="72835" r="66109" b="17361"/>
          <a:stretch/>
        </p:blipFill>
        <p:spPr>
          <a:xfrm>
            <a:off x="7812360" y="5373216"/>
            <a:ext cx="720080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2988" t="51756" r="77562" b="31791"/>
          <a:stretch/>
        </p:blipFill>
        <p:spPr>
          <a:xfrm>
            <a:off x="7830899" y="2708920"/>
            <a:ext cx="864096" cy="84584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79137" t="22071" r="9838" b="58320"/>
          <a:stretch/>
        </p:blipFill>
        <p:spPr>
          <a:xfrm>
            <a:off x="7740352" y="1555718"/>
            <a:ext cx="613141" cy="6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434" y="341534"/>
            <a:ext cx="7498080" cy="69269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DIABETE MELLITO E PELLE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80728"/>
            <a:ext cx="756084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/>
              <a:t>I SEGNI DEL DIABETE</a:t>
            </a:r>
          </a:p>
          <a:p>
            <a:pPr>
              <a:buFontTx/>
              <a:buChar char="-"/>
            </a:pPr>
            <a:r>
              <a:rPr lang="it-IT" sz="2400" dirty="0"/>
              <a:t>Iperglicemia</a:t>
            </a:r>
          </a:p>
          <a:p>
            <a:pPr>
              <a:buFontTx/>
              <a:buChar char="-"/>
            </a:pPr>
            <a:r>
              <a:rPr lang="it-IT" sz="2400" dirty="0"/>
              <a:t>Glicosuria</a:t>
            </a:r>
          </a:p>
          <a:p>
            <a:pPr>
              <a:buFontTx/>
              <a:buChar char="-"/>
            </a:pPr>
            <a:r>
              <a:rPr lang="it-IT" sz="2400" dirty="0"/>
              <a:t>Poliuria</a:t>
            </a:r>
          </a:p>
          <a:p>
            <a:pPr>
              <a:buFontTx/>
              <a:buChar char="-"/>
            </a:pPr>
            <a:r>
              <a:rPr lang="it-IT" sz="2400" dirty="0"/>
              <a:t>Polifagia</a:t>
            </a:r>
          </a:p>
          <a:p>
            <a:pPr>
              <a:buFontTx/>
              <a:buChar char="-"/>
            </a:pPr>
            <a:r>
              <a:rPr lang="it-IT" sz="2400" dirty="0"/>
              <a:t>Dimagrimento</a:t>
            </a:r>
          </a:p>
          <a:p>
            <a:pPr>
              <a:buFontTx/>
              <a:buChar char="-"/>
            </a:pPr>
            <a:r>
              <a:rPr lang="it-IT" sz="2400" dirty="0"/>
              <a:t>Coma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it-IT" sz="700" dirty="0"/>
          </a:p>
          <a:p>
            <a:pPr marL="0" indent="0">
              <a:buNone/>
            </a:pPr>
            <a:r>
              <a:rPr lang="it-IT" sz="2400" b="1" dirty="0"/>
              <a:t>COMPLICANZE</a:t>
            </a:r>
          </a:p>
          <a:p>
            <a:pPr>
              <a:buFontTx/>
              <a:buChar char="-"/>
            </a:pPr>
            <a:r>
              <a:rPr lang="it-IT" sz="2400" dirty="0" err="1"/>
              <a:t>Microangiopatie</a:t>
            </a:r>
            <a:r>
              <a:rPr lang="it-IT" sz="2400" dirty="0"/>
              <a:t> (capillari di tutti gli organi pelle compresa)</a:t>
            </a:r>
          </a:p>
          <a:p>
            <a:pPr>
              <a:buFontTx/>
              <a:buChar char="-"/>
            </a:pPr>
            <a:r>
              <a:rPr lang="it-IT" sz="2400" dirty="0" err="1"/>
              <a:t>Macroangiopatie</a:t>
            </a:r>
            <a:r>
              <a:rPr lang="it-IT" sz="2400" dirty="0"/>
              <a:t>  (grandi arterie)</a:t>
            </a:r>
          </a:p>
          <a:p>
            <a:pPr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2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C484C-756D-C5F4-8504-922C1C31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670230-5CA6-5572-9736-78424C8C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69" y="374509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IN CELIACO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F91DC5-1776-E86E-19DD-AE91242DD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33056"/>
            <a:ext cx="7200800" cy="4840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In presenza di Dermatite erpetiforme , applicare sempre e solo il protocollo 2°.</a:t>
            </a:r>
          </a:p>
          <a:p>
            <a:pPr marL="0" indent="0">
              <a:buNone/>
            </a:pPr>
            <a:r>
              <a:rPr lang="it-IT" sz="2800" dirty="0"/>
              <a:t>Se non vi è dermatite erpetiforme applicare i protocolli APEO per persone senza celiachia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b="1" i="1" dirty="0"/>
              <a:t>Porre sempre attenzione a ristabilire la barriera cutanea, e l’anatomia epidermica e ridurre l’infiammazione dermica e </a:t>
            </a:r>
            <a:r>
              <a:rPr lang="it-IT" sz="2800" b="1" i="1" dirty="0" err="1"/>
              <a:t>fotoproteggere</a:t>
            </a:r>
            <a:r>
              <a:rPr lang="it-IT" sz="2800" b="1" i="1" dirty="0"/>
              <a:t> (linea </a:t>
            </a:r>
            <a:r>
              <a:rPr lang="it-IT" sz="2800" b="1" i="1" dirty="0" err="1"/>
              <a:t>Ontherapy</a:t>
            </a:r>
            <a:r>
              <a:rPr lang="it-IT" sz="2800" b="1" i="1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54B580-7EBE-1164-E0DB-9708CC891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9" t="72835" r="66109" b="17361"/>
          <a:stretch/>
        </p:blipFill>
        <p:spPr>
          <a:xfrm>
            <a:off x="7956376" y="5373216"/>
            <a:ext cx="720080" cy="7200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9ABB9E0-9B7D-306A-5AAB-EB59EC505A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51756" r="77562" b="31791"/>
          <a:stretch/>
        </p:blipFill>
        <p:spPr>
          <a:xfrm>
            <a:off x="7956376" y="2913986"/>
            <a:ext cx="864096" cy="84584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A1E3A09-5C15-A02E-F9A0-2E57643B4B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37" t="22071" r="9838" b="58320"/>
          <a:stretch/>
        </p:blipFill>
        <p:spPr>
          <a:xfrm>
            <a:off x="7938001" y="1533298"/>
            <a:ext cx="613141" cy="6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9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B6315-A156-BDDA-9BFA-CA5AA5EF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3571E4-B37E-C9E8-08BC-47F1A9B5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ESTETICA ONCOLOGICA IN PRESENZA DI PATOLOGIE RENALI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BC7FD-C722-A4AC-074F-7BCBCA551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I reni sono organi emuntori (pulitori, escretori), con le vie urinarie </a:t>
            </a:r>
            <a:r>
              <a:rPr lang="it-IT" sz="2600" dirty="0" err="1"/>
              <a:t>ostituiscono</a:t>
            </a:r>
            <a:r>
              <a:rPr lang="it-IT" sz="2600" dirty="0"/>
              <a:t> l’apparato urinario che filtra il sangue eliminando prodotti di scarto che del metabolismo e vengono espulsi attraverso l’urina</a:t>
            </a:r>
          </a:p>
          <a:p>
            <a:pPr marL="0" indent="0">
              <a:buNone/>
            </a:pPr>
            <a:endParaRPr lang="it-IT" sz="2600" dirty="0"/>
          </a:p>
        </p:txBody>
      </p:sp>
      <p:pic>
        <p:nvPicPr>
          <p:cNvPr id="1026" name="Picture 2" descr="FMRB nefropatie bambini | associazioni a cui fare donazioni | allarme  notturno per enuresi">
            <a:extLst>
              <a:ext uri="{FF2B5EF4-FFF2-40B4-BE49-F238E27FC236}">
                <a16:creationId xmlns:a16="http://schemas.microsoft.com/office/drawing/2014/main" id="{DBB62AF8-23A5-023C-A41B-03926B2D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892" y="1673352"/>
            <a:ext cx="4038600" cy="38063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16422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5DAF9-6C1B-738D-6639-1F73D5A6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A1402-8983-473E-3169-F8DA327B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ESTETICA ONCOLOGICA IN PRESENZA DI PATOLOGIE RENALI</a:t>
            </a:r>
            <a:endParaRPr lang="it-IT" sz="310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D6B8A61-E4AF-12FD-A1A4-2DF1C62B2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8456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549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5368C-2A62-C3F5-22A7-BA70E8DA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25412-132C-21E8-E80C-6774ABCA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b="1"/>
              <a:t>INSUFFICIENZA RENALE CRONICA IRC</a:t>
            </a:r>
            <a:endParaRPr lang="it-IT" sz="3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37D2B-166C-57DF-AC6A-0388B741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200" dirty="0"/>
              <a:t>L’IRC è una malattia che prevede la perdita progressiva o completa della funzionalità renale.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200" dirty="0"/>
              <a:t>La funzione escretrice si riduce fino ad annullarsi completamente, fino alla dialisi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200" dirty="0"/>
              <a:t>Si ha la ritenzione di cataboliti azotati il più importante è l’urea, con iperazotemia (aumento di azoto nel sangue in quanto gran parte dell’azoto è contenuto nella molecola di urea) e </a:t>
            </a:r>
            <a:r>
              <a:rPr lang="it-IT" sz="2200" dirty="0" err="1"/>
              <a:t>ipercreatininemia</a:t>
            </a:r>
            <a:r>
              <a:rPr lang="it-IT" sz="22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it-IT" sz="2200" dirty="0"/>
          </a:p>
        </p:txBody>
      </p:sp>
      <p:pic>
        <p:nvPicPr>
          <p:cNvPr id="3074" name="Picture 2" descr="La malattia renale cronica - Flavis">
            <a:extLst>
              <a:ext uri="{FF2B5EF4-FFF2-40B4-BE49-F238E27FC236}">
                <a16:creationId xmlns:a16="http://schemas.microsoft.com/office/drawing/2014/main" id="{F4F8A431-6D6D-13BF-CA30-5AEC1316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76873"/>
            <a:ext cx="4320480" cy="332424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36514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F7B2F-EC48-36ED-FA43-92053C8B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CCA60-8A38-A805-B7BA-CE4C5145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b="1"/>
              <a:t>INSUFFICIENZA RENALE CRONICA IRC</a:t>
            </a:r>
            <a:endParaRPr lang="it-IT" sz="3400"/>
          </a:p>
        </p:txBody>
      </p:sp>
      <p:pic>
        <p:nvPicPr>
          <p:cNvPr id="2050" name="Picture 2" descr="IRC) – Insufficienza Renale Cronica | Uroblog">
            <a:extLst>
              <a:ext uri="{FF2B5EF4-FFF2-40B4-BE49-F238E27FC236}">
                <a16:creationId xmlns:a16="http://schemas.microsoft.com/office/drawing/2014/main" id="{80FFEBD4-556C-1FD9-82DD-174B9533A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72106"/>
            <a:ext cx="8229600" cy="33329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92715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865FD-3DF2-69B0-14A7-62A742F5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9EDDBD-C5F8-0468-7C49-0B65019C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INSUFFICIENZA RENALE CRONICA IRC E MANIFESTAZIONI CUTANEE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B61F5-3C17-11B5-2410-F0313EE1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30" y="1700808"/>
            <a:ext cx="7608485" cy="4984238"/>
          </a:xfrm>
        </p:spPr>
        <p:txBody>
          <a:bodyPr>
            <a:normAutofit/>
          </a:bodyPr>
          <a:lstStyle/>
          <a:p>
            <a:pPr marL="457200" indent="-457200"/>
            <a:r>
              <a:rPr lang="it-IT" sz="2800" dirty="0"/>
              <a:t>ALTERAZIONI DELLA PIGMENTAZIONE</a:t>
            </a:r>
          </a:p>
          <a:p>
            <a:pPr marL="457200" indent="-457200"/>
            <a:r>
              <a:rPr lang="it-IT" sz="2800" dirty="0"/>
              <a:t>XEROSI</a:t>
            </a:r>
          </a:p>
          <a:p>
            <a:pPr marL="457200" indent="-457200"/>
            <a:r>
              <a:rPr lang="it-IT" sz="2800" dirty="0"/>
              <a:t>PRURITO UREMICO</a:t>
            </a:r>
          </a:p>
          <a:p>
            <a:pPr marL="457200" indent="-457200"/>
            <a:r>
              <a:rPr lang="it-IT" sz="2800" dirty="0"/>
              <a:t>ONICOPATIA</a:t>
            </a:r>
          </a:p>
          <a:p>
            <a:pPr marL="457200" indent="-457200"/>
            <a:r>
              <a:rPr lang="it-IT" sz="2800" dirty="0"/>
              <a:t>ECCHIMOSI E PETECCHIE</a:t>
            </a:r>
          </a:p>
          <a:p>
            <a:pPr marL="457200" indent="-457200"/>
            <a:r>
              <a:rPr lang="it-IT" sz="2800" dirty="0"/>
              <a:t>CALCIFILASSI</a:t>
            </a:r>
          </a:p>
          <a:p>
            <a:pPr marL="457200" indent="-457200"/>
            <a:r>
              <a:rPr lang="it-IT" sz="2800" dirty="0"/>
              <a:t>DERMATOSI PERFORANTI ACQUISITE</a:t>
            </a:r>
          </a:p>
          <a:p>
            <a:pPr marL="457200" indent="-457200"/>
            <a:r>
              <a:rPr lang="it-IT" sz="2800" dirty="0"/>
              <a:t>DERMATOSI BOLLOSA DELL’IRC</a:t>
            </a:r>
          </a:p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97373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1FCE-F79A-94DC-CAED-16CB35EB3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7DB26-863E-12AA-B64F-001802B3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INSUFFICIENZA RENALE CRONICA IRC E MANIFESTAZIONI CUTANEE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94C073-027C-6D58-03D4-4101A080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87" y="1628800"/>
            <a:ext cx="7712453" cy="4984238"/>
          </a:xfrm>
        </p:spPr>
        <p:txBody>
          <a:bodyPr>
            <a:normAutofit/>
          </a:bodyPr>
          <a:lstStyle/>
          <a:p>
            <a:pPr marL="457200" indent="-457200"/>
            <a:r>
              <a:rPr lang="it-IT" sz="2800" b="1" dirty="0"/>
              <a:t>ALTERAZIONI DELLA PIGMENTAZIONE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Detta anche </a:t>
            </a:r>
            <a:r>
              <a:rPr lang="it-IT" sz="2800" b="1" dirty="0"/>
              <a:t>melanodermia uremica: </a:t>
            </a:r>
            <a:r>
              <a:rPr lang="it-IT" sz="2800" dirty="0"/>
              <a:t> colorito bruno-giallastro maggiormente presente nelle zone </a:t>
            </a:r>
            <a:r>
              <a:rPr lang="it-IT" sz="2800" dirty="0" err="1"/>
              <a:t>fotoesposte</a:t>
            </a:r>
            <a:r>
              <a:rPr lang="it-IT" sz="2800" dirty="0"/>
              <a:t> si pensa sia dovuta al mancato catabolismo dell’ormone melanocita stimolante 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2800" dirty="0"/>
              <a:t>MSH)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997421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ED86-37C4-E6A0-D14F-0EE580E04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AD06E-A89D-6272-0D3C-87E1D9AE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MELANODERMIA UREMICA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A0F9FB-2380-2190-034A-2C3F6513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1027922"/>
            <a:ext cx="7712453" cy="5425414"/>
          </a:xfrm>
        </p:spPr>
        <p:txBody>
          <a:bodyPr>
            <a:normAutofit/>
          </a:bodyPr>
          <a:lstStyle/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Tutti i protocolli APEO in base al momento </a:t>
            </a:r>
            <a:r>
              <a:rPr lang="it-IT" sz="2800" dirty="0" err="1"/>
              <a:t>terpeutico</a:t>
            </a:r>
            <a:r>
              <a:rPr lang="it-IT" sz="2800" dirty="0"/>
              <a:t> con attenzione a:</a:t>
            </a:r>
          </a:p>
          <a:p>
            <a:pPr marL="0" indent="0">
              <a:buNone/>
            </a:pPr>
            <a:r>
              <a:rPr lang="it-IT" sz="2800" dirty="0" err="1"/>
              <a:t>Fotoprotezione</a:t>
            </a:r>
            <a:r>
              <a:rPr lang="it-IT" sz="2800" dirty="0"/>
              <a:t> sempre (stick </a:t>
            </a:r>
            <a:r>
              <a:rPr lang="it-IT" sz="2800" dirty="0" err="1"/>
              <a:t>fotoprotetivo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r>
              <a:rPr lang="it-IT" sz="2800" dirty="0"/>
              <a:t>Azione emolliente e lenitiva per mantenere morbida l’epidermide ( </a:t>
            </a:r>
            <a:r>
              <a:rPr lang="it-IT" sz="2800" dirty="0" err="1"/>
              <a:t>emoliente</a:t>
            </a:r>
            <a:r>
              <a:rPr lang="it-IT" sz="2800" dirty="0"/>
              <a:t> e lenitivo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r>
              <a:rPr lang="it-IT" sz="2800" dirty="0"/>
              <a:t>Azine </a:t>
            </a:r>
            <a:r>
              <a:rPr lang="it-IT" sz="2800" dirty="0" err="1"/>
              <a:t>antidesqumante</a:t>
            </a:r>
            <a:r>
              <a:rPr lang="it-IT" sz="2800" dirty="0"/>
              <a:t> per ispessimenti mani e piedi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10345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9D51-93DA-A6A0-8FE5-A53AFA84F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716599-FCB6-322B-79ED-D51DED56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424F31-FBF4-861C-BAD9-B0976E120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it-IT" sz="2200" b="1"/>
              <a:t>XEROSI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it-IT" sz="2200" b="0" i="0" u="none" strike="noStrike" baseline="0"/>
              <a:t>È presente nell’83% dei pazienti  in IRC/dializzati 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it-IT" sz="2200"/>
              <a:t>È  caratterizzata da </a:t>
            </a:r>
            <a:r>
              <a:rPr lang="it-IT" sz="2200" b="0" i="0" u="none" strike="noStrike" baseline="0"/>
              <a:t>disidratazione, aumento di vitamina A nell’epidermide, atrofia delle ghiandole sebacee e sudoripare, alterata produzione del sudore, del fattore naturale di idratazione </a:t>
            </a:r>
            <a:r>
              <a:rPr lang="it-IT" sz="2200" b="0" i="0" u="none" strike="noStrike" baseline="0" err="1"/>
              <a:t>cutane</a:t>
            </a:r>
            <a:r>
              <a:rPr lang="it-IT" sz="2200" b="0" i="0" u="none" strike="noStrike" baseline="0"/>
              <a:t>, alcalinizzazione del pH cutaneo che favorisce la xerosi</a:t>
            </a:r>
          </a:p>
          <a:p>
            <a:pPr marL="0" indent="0">
              <a:lnSpc>
                <a:spcPct val="90000"/>
              </a:lnSpc>
              <a:buNone/>
            </a:pPr>
            <a:endParaRPr lang="it-IT" sz="2200"/>
          </a:p>
          <a:p>
            <a:pPr marL="0" indent="0">
              <a:lnSpc>
                <a:spcPct val="90000"/>
              </a:lnSpc>
              <a:buNone/>
            </a:pPr>
            <a:endParaRPr lang="it-IT" sz="2200"/>
          </a:p>
        </p:txBody>
      </p:sp>
      <p:pic>
        <p:nvPicPr>
          <p:cNvPr id="8194" name="Picture 2" descr="Insufficienza renale cronica: con la dialisi inizia il prurito. Cosa fare  per eliminarlo - Myskin - Dermatologi Online">
            <a:extLst>
              <a:ext uri="{FF2B5EF4-FFF2-40B4-BE49-F238E27FC236}">
                <a16:creationId xmlns:a16="http://schemas.microsoft.com/office/drawing/2014/main" id="{C31EEEA7-2A90-2B47-456F-8A22390FE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r="40495" b="1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6534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D4AE5-B845-2122-4A6D-4469B184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22B35-2AE4-3084-49CA-9AB2E2C5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XEROSI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122C63-EE50-0203-EFA9-FA59BACC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1044931"/>
            <a:ext cx="7712453" cy="5425414"/>
          </a:xfrm>
        </p:spPr>
        <p:txBody>
          <a:bodyPr>
            <a:normAutofit/>
          </a:bodyPr>
          <a:lstStyle/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Tutti i protocolli APEO in base al momento </a:t>
            </a:r>
            <a:r>
              <a:rPr lang="it-IT" sz="2800" dirty="0" err="1"/>
              <a:t>terpeutico</a:t>
            </a:r>
            <a:r>
              <a:rPr lang="it-IT" sz="2800" dirty="0"/>
              <a:t> con attenzione a:</a:t>
            </a:r>
          </a:p>
          <a:p>
            <a:pPr marL="0" indent="0">
              <a:buNone/>
            </a:pPr>
            <a:r>
              <a:rPr lang="it-IT" sz="2800" dirty="0"/>
              <a:t>Azione </a:t>
            </a:r>
            <a:r>
              <a:rPr lang="it-IT" sz="2800" dirty="0" err="1"/>
              <a:t>antidesquamante</a:t>
            </a:r>
            <a:r>
              <a:rPr lang="it-IT" sz="2800" dirty="0"/>
              <a:t> ed emolliente su tutto il corpo (emolliente e </a:t>
            </a:r>
            <a:r>
              <a:rPr lang="it-IT" sz="2800" dirty="0" err="1"/>
              <a:t>antidesquamante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r>
              <a:rPr lang="it-IT" sz="2800" dirty="0" err="1"/>
              <a:t>Fotoprotezione</a:t>
            </a:r>
            <a:r>
              <a:rPr lang="it-IT" sz="2800" dirty="0"/>
              <a:t> sempre (stick </a:t>
            </a:r>
            <a:r>
              <a:rPr lang="it-IT" sz="2800" dirty="0" err="1"/>
              <a:t>fotoprotetivo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r>
              <a:rPr lang="it-IT" sz="2800" dirty="0"/>
              <a:t>Aione lenitiva in caso di infiammazioni e fissurazioni (emolliente e lenitivo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2450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4176464" cy="792162"/>
          </a:xfrm>
        </p:spPr>
        <p:txBody>
          <a:bodyPr>
            <a:normAutofit/>
          </a:bodyPr>
          <a:lstStyle/>
          <a:p>
            <a:r>
              <a:rPr lang="it-IT" sz="3600" b="1" dirty="0"/>
              <a:t>DIABETE E PELLE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196752"/>
            <a:ext cx="7920880" cy="324036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it-IT" sz="2400" dirty="0"/>
              <a:t>Vi sono 4 tipi di diabete:</a:t>
            </a:r>
          </a:p>
          <a:p>
            <a:pPr algn="just"/>
            <a:r>
              <a:rPr lang="it-IT" sz="2400" b="1" dirty="0"/>
              <a:t>Diabete di tipo 1 </a:t>
            </a:r>
            <a:r>
              <a:rPr lang="it-IT" sz="2400" dirty="0"/>
              <a:t>(</a:t>
            </a:r>
            <a:r>
              <a:rPr lang="it-IT" sz="2400" dirty="0" err="1"/>
              <a:t>insulino</a:t>
            </a:r>
            <a:r>
              <a:rPr lang="it-IT" sz="2400" dirty="0"/>
              <a:t> dipendente IDDM) : dovuto alla selettiva distruzione delle cellule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it-IT" sz="2400" dirty="0"/>
              <a:t> del Pancreas e quindi </a:t>
            </a:r>
            <a:r>
              <a:rPr lang="it-IT" sz="2400" b="1" dirty="0"/>
              <a:t>mancata produzione d’insulina</a:t>
            </a:r>
            <a:r>
              <a:rPr lang="it-IT" sz="2400" dirty="0"/>
              <a:t>. Compare improvvisamente nei giovani o negli adulti. È  </a:t>
            </a:r>
            <a:r>
              <a:rPr lang="it-IT" sz="2400" b="1" dirty="0" err="1"/>
              <a:t>immuno</a:t>
            </a:r>
            <a:r>
              <a:rPr lang="it-IT" sz="2400" b="1" dirty="0"/>
              <a:t>-mediato</a:t>
            </a:r>
            <a:r>
              <a:rPr lang="it-IT" sz="2400" dirty="0"/>
              <a:t>: si verifica attraverso un processo autoimmune di distruzione delle cellule beta del pancreas. Necessita la somministrazione di insulina sottocutanea per tutta la vita</a:t>
            </a:r>
            <a:endParaRPr lang="it-IT" sz="2400" b="1" dirty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41975" r="3086" b="32099"/>
          <a:stretch/>
        </p:blipFill>
        <p:spPr>
          <a:xfrm>
            <a:off x="1925706" y="4725144"/>
            <a:ext cx="55806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7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B10A-2EB4-ED28-93F1-A17547C10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F62043-1CD1-9D91-EDF2-848EA5E2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A0BED2-4ED0-5784-8698-CD4E80B3F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it-IT" sz="2000" b="1"/>
              <a:t>PRURITO UREMICO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it-IT" sz="2000" b="0" i="0" u="none" strike="noStrike" baseline="0"/>
              <a:t>È dovuto </a:t>
            </a:r>
            <a:r>
              <a:rPr lang="it-IT" sz="2000" b="1" i="0" u="none" strike="noStrike" baseline="0"/>
              <a:t>all’accumulo di sostanze tossiche </a:t>
            </a:r>
            <a:r>
              <a:rPr lang="it-IT" sz="2000" b="0" i="0" u="none" strike="noStrike" baseline="0"/>
              <a:t>che non vengono eliminate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it-IT" sz="2000" b="1"/>
              <a:t>All’iperparatiroidismo (PTH) </a:t>
            </a:r>
            <a:r>
              <a:rPr lang="it-IT" sz="2000"/>
              <a:t>che causa </a:t>
            </a:r>
            <a:r>
              <a:rPr lang="it-IT" sz="2000" err="1"/>
              <a:t>iperfosfatemia</a:t>
            </a:r>
            <a:r>
              <a:rPr lang="it-IT" sz="2000"/>
              <a:t> e ipercalcemia. L’ipercalcemia provoca </a:t>
            </a:r>
            <a:r>
              <a:rPr lang="it-IT" sz="2000" b="1"/>
              <a:t>depositi di Ca nel derma con infiammazione e prurito</a:t>
            </a:r>
            <a:r>
              <a:rPr lang="it-IT" sz="2000" b="1" i="0" u="none" strike="noStrike" baseline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/>
              <a:t>Alterazioni del sistema immunitario con aumento </a:t>
            </a:r>
            <a:r>
              <a:rPr lang="it-IT" sz="2000" b="1"/>
              <a:t>dell’interleuchina 6 (IL6)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000"/>
              <a:t>Xerosi da uremia che causa il prurito</a:t>
            </a:r>
          </a:p>
          <a:p>
            <a:pPr marL="0" indent="0">
              <a:lnSpc>
                <a:spcPct val="90000"/>
              </a:lnSpc>
              <a:buNone/>
            </a:pPr>
            <a:endParaRPr lang="it-IT" sz="2000"/>
          </a:p>
        </p:txBody>
      </p:sp>
      <p:pic>
        <p:nvPicPr>
          <p:cNvPr id="5122" name="Picture 2" descr="Prurito uremico - Dermatly.com - Il sito della tua pelle">
            <a:extLst>
              <a:ext uri="{FF2B5EF4-FFF2-40B4-BE49-F238E27FC236}">
                <a16:creationId xmlns:a16="http://schemas.microsoft.com/office/drawing/2014/main" id="{A64A5D46-D1A2-E7CA-4ED5-24299029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112" y="1940808"/>
            <a:ext cx="4789384" cy="361647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237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F377E-BB24-9626-02D6-2022E8F0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3C7C0-0757-2EEE-8729-035C1061C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PRURITO UREMICO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222546-0310-C6A1-D166-D3D2740C9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976164"/>
            <a:ext cx="7712453" cy="5425414"/>
          </a:xfrm>
        </p:spPr>
        <p:txBody>
          <a:bodyPr>
            <a:normAutofit/>
          </a:bodyPr>
          <a:lstStyle/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Tutti i protocolli APEO in base al momento </a:t>
            </a:r>
            <a:r>
              <a:rPr lang="it-IT" sz="2800" dirty="0" err="1"/>
              <a:t>terpeutico</a:t>
            </a:r>
            <a:r>
              <a:rPr lang="it-IT" sz="2800" dirty="0"/>
              <a:t> con attenzione a:</a:t>
            </a:r>
          </a:p>
          <a:p>
            <a:pPr marL="0" indent="0">
              <a:buNone/>
            </a:pPr>
            <a:r>
              <a:rPr lang="it-IT" sz="2800" dirty="0"/>
              <a:t>Azione lenitiva anti IL6  per infiammazione (lenitiva </a:t>
            </a:r>
            <a:r>
              <a:rPr lang="it-IT" sz="2800" dirty="0" err="1"/>
              <a:t>Ontherapy</a:t>
            </a:r>
            <a:r>
              <a:rPr lang="it-IT" sz="2800" dirty="0"/>
              <a:t> con test anti IL6) più emolliente</a:t>
            </a:r>
          </a:p>
          <a:p>
            <a:pPr marL="0" indent="0">
              <a:buNone/>
            </a:pPr>
            <a:r>
              <a:rPr lang="it-IT" sz="2800" dirty="0" err="1"/>
              <a:t>Fotoprotezione</a:t>
            </a:r>
            <a:r>
              <a:rPr lang="it-IT" sz="2800" dirty="0"/>
              <a:t> sempre (stick </a:t>
            </a:r>
            <a:r>
              <a:rPr lang="it-IT" sz="2800" dirty="0" err="1"/>
              <a:t>fotoprotetivo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r>
              <a:rPr lang="it-IT" sz="2800" dirty="0"/>
              <a:t>Azione </a:t>
            </a:r>
            <a:r>
              <a:rPr lang="it-IT" sz="2800" dirty="0" err="1"/>
              <a:t>antidesquamante</a:t>
            </a:r>
            <a:r>
              <a:rPr lang="it-IT" sz="2800" dirty="0"/>
              <a:t> per ispessimenti </a:t>
            </a:r>
            <a:r>
              <a:rPr lang="it-IT" sz="2800" dirty="0" err="1"/>
              <a:t>palmoplantari</a:t>
            </a:r>
            <a:r>
              <a:rPr lang="it-IT" sz="2800" dirty="0"/>
              <a:t> e fissurazioni del </a:t>
            </a:r>
            <a:r>
              <a:rPr lang="it-IT" sz="2800" dirty="0" err="1"/>
              <a:t>perionichio</a:t>
            </a: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06539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F632-3BA0-9091-32E3-7D29E824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FE0EA-0F24-D082-B27F-6655936A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10256" name="Text Placeholder 2">
            <a:extLst>
              <a:ext uri="{FF2B5EF4-FFF2-40B4-BE49-F238E27FC236}">
                <a16:creationId xmlns:a16="http://schemas.microsoft.com/office/drawing/2014/main" id="{E94938B6-2C68-8316-B766-4FA43722A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onicopatie</a:t>
            </a:r>
            <a:endParaRPr lang="en-US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3140C-DD81-42DB-1E6D-2F5EA6217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/>
          </a:bodyPr>
          <a:lstStyle/>
          <a:p>
            <a:pPr marL="457200" indent="-457200"/>
            <a:r>
              <a:rPr lang="it-IT" dirty="0"/>
              <a:t>Half and </a:t>
            </a:r>
            <a:r>
              <a:rPr lang="it-IT" dirty="0" err="1"/>
              <a:t>half</a:t>
            </a:r>
            <a:r>
              <a:rPr lang="it-IT" dirty="0"/>
              <a:t> </a:t>
            </a:r>
            <a:r>
              <a:rPr lang="it-IT" dirty="0" err="1"/>
              <a:t>nail</a:t>
            </a:r>
            <a:endParaRPr lang="it-IT" dirty="0"/>
          </a:p>
          <a:p>
            <a:pPr marL="457200" indent="-457200"/>
            <a:r>
              <a:rPr lang="it-IT" dirty="0"/>
              <a:t>Emorragia a scheggia</a:t>
            </a:r>
          </a:p>
          <a:p>
            <a:pPr marL="457200" indent="-457200"/>
            <a:r>
              <a:rPr lang="it-IT" dirty="0"/>
              <a:t>Ipercheratosi subungueali</a:t>
            </a:r>
          </a:p>
          <a:p>
            <a:pPr marL="457200" indent="-457200"/>
            <a:r>
              <a:rPr lang="it-IT" dirty="0"/>
              <a:t>Onicomicosi</a:t>
            </a:r>
          </a:p>
          <a:p>
            <a:pPr marL="457200" indent="-457200"/>
            <a:r>
              <a:rPr lang="it-IT" dirty="0" err="1"/>
              <a:t>Coilonichia</a:t>
            </a:r>
            <a:endParaRPr lang="it-IT" dirty="0"/>
          </a:p>
          <a:p>
            <a:pPr marL="457200" indent="-457200"/>
            <a:r>
              <a:rPr lang="it-IT" dirty="0" err="1"/>
              <a:t>Onicolisi</a:t>
            </a:r>
            <a:endParaRPr lang="it-IT" dirty="0"/>
          </a:p>
          <a:p>
            <a:pPr marL="457200" indent="-457200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257" name="Text Placeholder 4">
            <a:extLst>
              <a:ext uri="{FF2B5EF4-FFF2-40B4-BE49-F238E27FC236}">
                <a16:creationId xmlns:a16="http://schemas.microsoft.com/office/drawing/2014/main" id="{B423934B-EB92-8CE5-C97C-DDF30A316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</p:spPr>
        <p:txBody>
          <a:bodyPr>
            <a:normAutofit/>
          </a:bodyPr>
          <a:lstStyle/>
          <a:p>
            <a:r>
              <a:rPr lang="en-US" sz="2400" b="1" dirty="0"/>
              <a:t>IMMAGINI</a:t>
            </a:r>
          </a:p>
        </p:txBody>
      </p:sp>
      <p:pic>
        <p:nvPicPr>
          <p:cNvPr id="10244" name="Picture 4" descr="Onicopatie (classificazione) | Podologia Pacilio">
            <a:extLst>
              <a:ext uri="{FF2B5EF4-FFF2-40B4-BE49-F238E27FC236}">
                <a16:creationId xmlns:a16="http://schemas.microsoft.com/office/drawing/2014/main" id="{946FDA50-9A31-610F-9D01-5373F892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r="2366" b="-4"/>
          <a:stretch/>
        </p:blipFill>
        <p:spPr bwMode="auto">
          <a:xfrm>
            <a:off x="4754880" y="2438400"/>
            <a:ext cx="3931920" cy="39512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03053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A16D-96F0-8E25-828C-9CB72859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D70E3-1544-1763-C3A8-14BA02E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ESTETICA ONCOLOGICA E ONICOPATIA DA IRC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A2B48-E79D-50C1-1EFE-EA893BF6F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/>
              <a:t>I </a:t>
            </a:r>
            <a:r>
              <a:rPr lang="it-IT" sz="2400" b="1" dirty="0"/>
              <a:t>protocolli APEO  2C </a:t>
            </a:r>
            <a:r>
              <a:rPr lang="it-IT" sz="2400" dirty="0"/>
              <a:t>con attenzione 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/>
              <a:t>Azione </a:t>
            </a:r>
            <a:r>
              <a:rPr lang="it-IT" sz="2400" dirty="0" err="1"/>
              <a:t>antidesquamante</a:t>
            </a:r>
            <a:r>
              <a:rPr lang="it-IT" sz="2400" dirty="0"/>
              <a:t> (</a:t>
            </a:r>
            <a:r>
              <a:rPr lang="it-IT" sz="2400" dirty="0" err="1"/>
              <a:t>Ontherapy</a:t>
            </a:r>
            <a:r>
              <a:rPr lang="it-IT" sz="2400" dirty="0"/>
              <a:t>)ed emolliente per nutrire la lamina ungueale e prevenire ispessimenti  e fissurazioni del </a:t>
            </a:r>
            <a:r>
              <a:rPr lang="it-IT" sz="2400" dirty="0" err="1"/>
              <a:t>perionichio</a:t>
            </a: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/>
              <a:t>foto</a:t>
            </a:r>
          </a:p>
        </p:txBody>
      </p:sp>
      <p:pic>
        <p:nvPicPr>
          <p:cNvPr id="11266" name="Picture 2" descr="Dott.sa Casanova Raffaella | Malattie sistemiche ed altre Onicopatie -  Dott.sa Casanova Raffaella">
            <a:extLst>
              <a:ext uri="{FF2B5EF4-FFF2-40B4-BE49-F238E27FC236}">
                <a16:creationId xmlns:a16="http://schemas.microsoft.com/office/drawing/2014/main" id="{8599BCB4-6C91-92C7-7BCE-3D69C3C3C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r="18799" b="-2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87885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4EA8B-1B3D-0A9C-3C7E-382AA5F8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0A211-3D82-34EC-5C7E-5EF7069D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FF0BB-0D69-C02D-53DC-9EECFCA95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it-IT" sz="2400" b="1"/>
              <a:t>ECCHIMOSI E PETECCHIE</a:t>
            </a:r>
          </a:p>
          <a:p>
            <a:pPr marL="457200" indent="-457200">
              <a:lnSpc>
                <a:spcPct val="90000"/>
              </a:lnSpc>
            </a:pPr>
            <a:r>
              <a:rPr lang="it-IT" sz="2400" dirty="0"/>
              <a:t>Alterazione della coagulazione</a:t>
            </a:r>
            <a:endParaRPr lang="it-IT" sz="2400"/>
          </a:p>
          <a:p>
            <a:pPr marL="457200" indent="-457200">
              <a:lnSpc>
                <a:spcPct val="90000"/>
              </a:lnSpc>
            </a:pPr>
            <a:r>
              <a:rPr lang="it-IT" sz="2400" dirty="0"/>
              <a:t>L’uremia associata ad un aumento dei radicali liberi (ROS) inibiscono l’aggregazione piastrinica, e prolungano il tempo di sanguinamento cutaneo</a:t>
            </a:r>
            <a:endParaRPr lang="it-IT" sz="2400"/>
          </a:p>
          <a:p>
            <a:pPr marL="0" indent="0">
              <a:lnSpc>
                <a:spcPct val="90000"/>
              </a:lnSpc>
              <a:buNone/>
            </a:pPr>
            <a:r>
              <a:rPr lang="it-IT" sz="2400"/>
              <a:t>foto</a:t>
            </a:r>
          </a:p>
        </p:txBody>
      </p:sp>
      <p:pic>
        <p:nvPicPr>
          <p:cNvPr id="9218" name="Picture 2" descr="Le 10 cose da sapere sulla Porpora di Shöenlein-Henoch - Società Italiana  di Pediatria">
            <a:extLst>
              <a:ext uri="{FF2B5EF4-FFF2-40B4-BE49-F238E27FC236}">
                <a16:creationId xmlns:a16="http://schemas.microsoft.com/office/drawing/2014/main" id="{832D2E9C-6559-2CDC-AB4E-8A1A99FC9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4" b="-1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68630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7F4C4-BF04-E1CA-7729-AC5814EC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C16B5-0983-F40D-9B7F-F1DC1EE3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ECCHIMOSI E PETECCHIE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CCD60-B0AE-D84C-9CFF-4790AE6F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716293"/>
            <a:ext cx="7712453" cy="5425414"/>
          </a:xfrm>
        </p:spPr>
        <p:txBody>
          <a:bodyPr>
            <a:normAutofit/>
          </a:bodyPr>
          <a:lstStyle/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dirty="0"/>
              <a:t>Tutti i protocolli APEO con attenzione a:</a:t>
            </a:r>
          </a:p>
          <a:p>
            <a:pPr marL="457200" indent="-457200"/>
            <a:r>
              <a:rPr lang="it-IT" dirty="0"/>
              <a:t>Azione lenitiva, barriera, </a:t>
            </a:r>
            <a:r>
              <a:rPr lang="it-IT" dirty="0" err="1"/>
              <a:t>elasicizzante</a:t>
            </a:r>
            <a:r>
              <a:rPr lang="it-IT" dirty="0"/>
              <a:t> (Lenitivo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457200" indent="-457200"/>
            <a:r>
              <a:rPr lang="it-IT" dirty="0"/>
              <a:t>Azione emolliente per evitare stiramenti che potrebbero causare petecchie (emolliente 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457200" indent="-457200"/>
            <a:r>
              <a:rPr lang="it-IT" dirty="0"/>
              <a:t>Azione levigante per impedire che </a:t>
            </a:r>
            <a:r>
              <a:rPr lang="it-IT" dirty="0" err="1"/>
              <a:t>spessimenti</a:t>
            </a:r>
            <a:r>
              <a:rPr lang="it-IT" dirty="0"/>
              <a:t> feriscano la cute sottostante </a:t>
            </a:r>
            <a:r>
              <a:rPr lang="it-IT" dirty="0" err="1"/>
              <a:t>Antidesquamante</a:t>
            </a:r>
            <a:r>
              <a:rPr lang="it-IT" dirty="0"/>
              <a:t> (</a:t>
            </a:r>
            <a:r>
              <a:rPr lang="it-IT" dirty="0" err="1"/>
              <a:t>Ontherapy</a:t>
            </a:r>
            <a:r>
              <a:rPr lang="it-IT" dirty="0"/>
              <a:t>)</a:t>
            </a:r>
          </a:p>
          <a:p>
            <a:pPr marL="457200" indent="-457200"/>
            <a:r>
              <a:rPr lang="it-IT" dirty="0" err="1"/>
              <a:t>Fotoprotezione</a:t>
            </a:r>
            <a:r>
              <a:rPr lang="it-IT" dirty="0"/>
              <a:t> sempre (stick </a:t>
            </a:r>
            <a:r>
              <a:rPr lang="it-IT" dirty="0" err="1"/>
              <a:t>fotoprotettivo</a:t>
            </a:r>
            <a:r>
              <a:rPr lang="it-IT" dirty="0"/>
              <a:t> </a:t>
            </a:r>
            <a:r>
              <a:rPr lang="it-IT" dirty="0" err="1"/>
              <a:t>Ontherapy</a:t>
            </a:r>
            <a:endParaRPr lang="it-IT" dirty="0"/>
          </a:p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7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2C530-A735-A763-B502-5CAA2511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42D40-3845-912E-76DC-44CD13CB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5DEB9E-8B60-7813-27EC-91850CA58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600" b="1" dirty="0"/>
              <a:t>CALCIFILASSI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Depositi di calcio nelle pareti delle arteriole del derma causati da aumento del paratormone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600" dirty="0"/>
              <a:t>Compaiono noduli sottocutanei dolorosi alla palpazione di colore rosso violaceo che possono ulcerarsi</a:t>
            </a:r>
          </a:p>
          <a:p>
            <a:pPr marL="0" indent="0">
              <a:lnSpc>
                <a:spcPct val="90000"/>
              </a:lnSpc>
              <a:buNone/>
            </a:pPr>
            <a:endParaRPr lang="it-IT" sz="2600" dirty="0"/>
          </a:p>
        </p:txBody>
      </p:sp>
      <p:pic>
        <p:nvPicPr>
          <p:cNvPr id="12290" name="Picture 2" descr="La calcifilassi nell'insufficienza renale cronica">
            <a:extLst>
              <a:ext uri="{FF2B5EF4-FFF2-40B4-BE49-F238E27FC236}">
                <a16:creationId xmlns:a16="http://schemas.microsoft.com/office/drawing/2014/main" id="{2D37F8FD-DF3C-0CB5-BC77-AAD2992D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363" y="3717032"/>
            <a:ext cx="4038600" cy="19019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292" name="Picture 4" descr="Calcifilassi - Wikipedia">
            <a:extLst>
              <a:ext uri="{FF2B5EF4-FFF2-40B4-BE49-F238E27FC236}">
                <a16:creationId xmlns:a16="http://schemas.microsoft.com/office/drawing/2014/main" id="{DA03EF83-50F5-53B8-5B06-0F11AD74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63" y="1510730"/>
            <a:ext cx="3928085" cy="2032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241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69AF-2E05-8A9B-FE69-FABF746B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2D679-4B6A-35A1-6512-6BF88FC8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ECCHIMOSI E CALCIFILASSI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923FD2-C868-FB7B-6095-6112B08C5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716293"/>
            <a:ext cx="7712453" cy="5425414"/>
          </a:xfrm>
        </p:spPr>
        <p:txBody>
          <a:bodyPr>
            <a:normAutofit/>
          </a:bodyPr>
          <a:lstStyle/>
          <a:p>
            <a:pPr marL="457200" indent="-457200"/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Tutti i protocolli APEO con attenzione a:</a:t>
            </a:r>
          </a:p>
          <a:p>
            <a:pPr marL="457200" indent="-457200"/>
            <a:r>
              <a:rPr lang="it-IT" sz="2800" dirty="0"/>
              <a:t>Azione lenitiva, barriera, </a:t>
            </a:r>
            <a:r>
              <a:rPr lang="it-IT" sz="2800" dirty="0" err="1"/>
              <a:t>elasicizzante</a:t>
            </a:r>
            <a:r>
              <a:rPr lang="it-IT" sz="2800" dirty="0"/>
              <a:t> (Lenitivo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/>
              <a:t>Azione emolliente per evitare stiramenti che potrebbero causare petecchie (emolliente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/>
              <a:t>Azione levigante per impedire che </a:t>
            </a:r>
            <a:r>
              <a:rPr lang="it-IT" sz="2800" dirty="0" err="1"/>
              <a:t>spessimenti</a:t>
            </a:r>
            <a:r>
              <a:rPr lang="it-IT" sz="2800" dirty="0"/>
              <a:t> feriscano la cute sottostante </a:t>
            </a:r>
            <a:r>
              <a:rPr lang="it-IT" sz="2800" dirty="0" err="1"/>
              <a:t>Antidesquamante</a:t>
            </a:r>
            <a:r>
              <a:rPr lang="it-IT" sz="2800" dirty="0"/>
              <a:t> (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33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E1403-78D7-7B54-E94A-B630D8153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06029B-29C8-7B82-1B60-C219C708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INSUFFICIENZA RENALE CRONICA IRC E MANIFESTAZIONI CUTANEE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1EE28-460C-64F8-CE7A-DC996519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3" y="1700808"/>
            <a:ext cx="7712453" cy="49842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DERMATOSI PERFORANTI ACQUISITE o malattia di </a:t>
            </a:r>
            <a:r>
              <a:rPr lang="it-IT" b="1" dirty="0" err="1"/>
              <a:t>Kyrle</a:t>
            </a:r>
            <a:endParaRPr lang="it-IT" b="1" dirty="0"/>
          </a:p>
          <a:p>
            <a:pPr algn="l"/>
            <a:r>
              <a:rPr lang="it-IT" b="0" i="0" u="none" strike="noStrike" baseline="0" dirty="0">
                <a:latin typeface="LucidaGrande"/>
              </a:rPr>
              <a:t>La malattia di </a:t>
            </a:r>
            <a:r>
              <a:rPr lang="it-IT" b="0" i="0" u="none" strike="noStrike" baseline="0" dirty="0" err="1">
                <a:latin typeface="LucidaGrande"/>
              </a:rPr>
              <a:t>Kyrle</a:t>
            </a:r>
            <a:r>
              <a:rPr lang="it-IT" b="0" i="0" u="none" strike="noStrike" baseline="0" dirty="0">
                <a:latin typeface="LucidaGrande"/>
              </a:rPr>
              <a:t> </a:t>
            </a:r>
            <a:r>
              <a:rPr lang="it-IT" dirty="0">
                <a:latin typeface="LucidaGrande"/>
              </a:rPr>
              <a:t>può presentarsi </a:t>
            </a:r>
            <a:r>
              <a:rPr lang="it-IT" b="0" i="0" u="none" strike="noStrike" baseline="0" dirty="0">
                <a:latin typeface="LucidaGrande"/>
              </a:rPr>
              <a:t>nei pazienti affetti da IRC, dializzati e/o diabetici</a:t>
            </a:r>
          </a:p>
          <a:p>
            <a:pPr algn="l"/>
            <a:r>
              <a:rPr lang="it-IT" dirty="0">
                <a:latin typeface="LucidaGrande"/>
              </a:rPr>
              <a:t>Le lesioni sono: </a:t>
            </a:r>
            <a:r>
              <a:rPr lang="it-IT" b="0" i="0" u="none" strike="noStrike" baseline="0" dirty="0">
                <a:latin typeface="LucidaGrande"/>
              </a:rPr>
              <a:t>papule ipercheratosiche follicolari e </a:t>
            </a:r>
            <a:r>
              <a:rPr lang="it-IT" b="0" i="0" u="none" strike="noStrike" baseline="0" dirty="0" err="1">
                <a:latin typeface="LucidaGrande"/>
              </a:rPr>
              <a:t>parafollicolari</a:t>
            </a:r>
            <a:r>
              <a:rPr lang="it-IT" b="0" i="0" u="none" strike="noStrike" baseline="0" dirty="0">
                <a:latin typeface="LucidaGrande"/>
              </a:rPr>
              <a:t> a disposizione lineare che possono confluire in placche, associate a prurito. Le lesioni sono localizzate al tronco, superfici </a:t>
            </a:r>
            <a:r>
              <a:rPr lang="it-IT" b="0" i="0" u="none" strike="noStrike" baseline="0" dirty="0" err="1">
                <a:latin typeface="LucidaGrande"/>
              </a:rPr>
              <a:t>estensorie</a:t>
            </a:r>
            <a:r>
              <a:rPr lang="it-IT" b="0" i="0" u="none" strike="noStrike" baseline="0" dirty="0">
                <a:latin typeface="LucidaGrande"/>
              </a:rPr>
              <a:t> degli arti, cuoio capelluto e volto</a:t>
            </a:r>
          </a:p>
          <a:p>
            <a:pPr algn="l"/>
            <a:r>
              <a:rPr lang="it-IT" b="0" i="0" u="none" strike="noStrike" baseline="0" dirty="0">
                <a:latin typeface="LucidaGrande"/>
              </a:rPr>
              <a:t>Viene detta perforante perché, a livello istologico, le lesioni mostrano epitelio perforato con eliminazione </a:t>
            </a:r>
            <a:r>
              <a:rPr lang="it-IT" b="0" i="0" u="none" strike="noStrike" baseline="0" dirty="0" err="1">
                <a:latin typeface="LucidaGrande"/>
              </a:rPr>
              <a:t>transepidermica</a:t>
            </a:r>
            <a:r>
              <a:rPr lang="it-IT" dirty="0">
                <a:latin typeface="LucidaGrande"/>
              </a:rPr>
              <a:t> </a:t>
            </a:r>
            <a:r>
              <a:rPr lang="it-IT" b="0" i="0" u="none" strike="noStrike" baseline="0" dirty="0">
                <a:latin typeface="LucidaGrande"/>
              </a:rPr>
              <a:t>di sostanza quali collagene, elastina e cheratina. </a:t>
            </a:r>
          </a:p>
          <a:p>
            <a:pPr algn="l"/>
            <a:r>
              <a:rPr lang="it-IT" dirty="0">
                <a:latin typeface="LucidaGrande"/>
              </a:rPr>
              <a:t>Inizialmente vi è una fase di </a:t>
            </a:r>
            <a:r>
              <a:rPr lang="it-IT" b="0" i="0" u="none" strike="noStrike" baseline="0" dirty="0">
                <a:latin typeface="LucidaGrande"/>
              </a:rPr>
              <a:t>dermatosi acuta suppurativa, che poi cronicizza.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17778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B6E54-95FD-50C6-C1A0-B831140A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E5A69-D329-F596-7F73-245D3D47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INSUFFICIENZA RENALE CRONICA IRC E MANIFESTAZIONI CUTANEE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676B0-5859-E126-B780-CC3FD715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89" y="1525893"/>
            <a:ext cx="7712453" cy="4984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DERMATOSI PERFORANTI ACQUISITE o malattia di </a:t>
            </a:r>
            <a:r>
              <a:rPr lang="it-IT" b="1" dirty="0" err="1"/>
              <a:t>Kyrle</a:t>
            </a:r>
            <a:endParaRPr lang="it-IT" b="1" dirty="0"/>
          </a:p>
        </p:txBody>
      </p:sp>
      <p:pic>
        <p:nvPicPr>
          <p:cNvPr id="7170" name="Picture 2" descr="Prurit associé à la maladie rénale chronique">
            <a:extLst>
              <a:ext uri="{FF2B5EF4-FFF2-40B4-BE49-F238E27FC236}">
                <a16:creationId xmlns:a16="http://schemas.microsoft.com/office/drawing/2014/main" id="{5DF46225-C536-A376-9F6F-2562DE05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61" y="2060848"/>
            <a:ext cx="2863646" cy="4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yrle's disease: Report of two cases">
            <a:extLst>
              <a:ext uri="{FF2B5EF4-FFF2-40B4-BE49-F238E27FC236}">
                <a16:creationId xmlns:a16="http://schemas.microsoft.com/office/drawing/2014/main" id="{28AD4B57-1A5D-07D5-E96C-93FC5614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31547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390941"/>
            <a:ext cx="4176464" cy="576064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DIABETE E PELLE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75222"/>
            <a:ext cx="8067742" cy="1902573"/>
          </a:xfrm>
        </p:spPr>
        <p:txBody>
          <a:bodyPr>
            <a:noAutofit/>
          </a:bodyPr>
          <a:lstStyle/>
          <a:p>
            <a:pPr algn="just"/>
            <a:r>
              <a:rPr lang="it-IT" sz="2400" b="1" dirty="0"/>
              <a:t>Diabete di tipo 2 </a:t>
            </a:r>
            <a:r>
              <a:rPr lang="it-IT" sz="2400" dirty="0"/>
              <a:t>(</a:t>
            </a:r>
            <a:r>
              <a:rPr lang="it-IT" sz="2400" dirty="0" err="1"/>
              <a:t>insulino</a:t>
            </a:r>
            <a:r>
              <a:rPr lang="it-IT" sz="2400" dirty="0"/>
              <a:t> indipendente NIDDM): dovuto a ridotta secrezione d’insulina o </a:t>
            </a:r>
            <a:r>
              <a:rPr lang="it-IT" sz="2400" dirty="0" err="1"/>
              <a:t>insulino</a:t>
            </a:r>
            <a:r>
              <a:rPr lang="it-IT" sz="2400" dirty="0"/>
              <a:t>-resistenza. Avviene in età adulta, </a:t>
            </a:r>
            <a:r>
              <a:rPr lang="it-IT" sz="2400" b="1" dirty="0"/>
              <a:t>causato da fattori genetici </a:t>
            </a:r>
            <a:r>
              <a:rPr lang="it-IT" sz="2400" dirty="0"/>
              <a:t>e ambientali (stili di vita, alimentazione). Rimane silente per moltissimo tempo</a:t>
            </a:r>
          </a:p>
          <a:p>
            <a:pPr algn="just"/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7901" r="3704" b="6173"/>
          <a:stretch/>
        </p:blipFill>
        <p:spPr>
          <a:xfrm>
            <a:off x="2195736" y="2877795"/>
            <a:ext cx="4982645" cy="1381327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39552" y="4365104"/>
            <a:ext cx="7851718" cy="19168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t-IT" sz="2400" b="1" dirty="0"/>
              <a:t>Diabete gestazionale  </a:t>
            </a:r>
            <a:r>
              <a:rPr lang="it-IT" sz="2400" dirty="0"/>
              <a:t>(come NIDDM)</a:t>
            </a:r>
          </a:p>
          <a:p>
            <a:r>
              <a:rPr lang="it-IT" sz="2400" b="1" dirty="0"/>
              <a:t>Ridotta tolleranza al glucosio</a:t>
            </a:r>
          </a:p>
          <a:p>
            <a:pPr marL="457200" lvl="1" indent="0">
              <a:buFont typeface="Verdana"/>
              <a:buNone/>
            </a:pPr>
            <a:r>
              <a:rPr lang="it-IT" sz="2400" dirty="0"/>
              <a:t>Glicemia tra valori normali e diabetici, maggior rischi di malattie cardiovascolari</a:t>
            </a:r>
          </a:p>
        </p:txBody>
      </p:sp>
    </p:spTree>
    <p:extLst>
      <p:ext uri="{BB962C8B-B14F-4D97-AF65-F5344CB8AC3E}">
        <p14:creationId xmlns:p14="http://schemas.microsoft.com/office/powerpoint/2010/main" val="42003236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B1A5C-1518-DF6D-A2CE-57151154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16EA9-679C-AED5-3A10-68F376D6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DERMATOSI PERFORANTE  DA IRC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B9660B-2B7F-1230-6A4C-8B83957F8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475656"/>
            <a:ext cx="7744658" cy="4666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effettuare  protocolli APEO 2a con attenzione a:</a:t>
            </a:r>
          </a:p>
          <a:p>
            <a:pPr marL="457200" indent="-457200"/>
            <a:r>
              <a:rPr lang="it-IT" sz="2800" dirty="0"/>
              <a:t>Azione lenitiva, barriera, (Lenitivo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/>
              <a:t>Azione emolliente (emolliente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 err="1"/>
              <a:t>Fotoprotezione</a:t>
            </a:r>
            <a:r>
              <a:rPr lang="it-IT" sz="2800" dirty="0"/>
              <a:t> sempre (stick </a:t>
            </a:r>
            <a:r>
              <a:rPr lang="it-IT" sz="2800" dirty="0" err="1"/>
              <a:t>fotoprotettivo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85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D2661-11AA-410A-ED74-91ED52B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E1DAA-099C-0639-0F74-44C75DD2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 b="1"/>
              <a:t>INSUFFICIENZA RENALE CRONICA IRC E MANIFESTAZIONI CUTANEE</a:t>
            </a:r>
            <a:endParaRPr lang="it-IT" sz="31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C2AC83-BFA1-A437-44F7-7A70FF182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/>
              <a:t>DERMATOSI BOLLOSA </a:t>
            </a:r>
          </a:p>
          <a:p>
            <a:pPr marL="0" indent="0">
              <a:buNone/>
            </a:pPr>
            <a:r>
              <a:rPr lang="it-IT" sz="2600"/>
              <a:t>Può manifestarsi nei dializzati</a:t>
            </a:r>
          </a:p>
          <a:p>
            <a:r>
              <a:rPr lang="it-IT" sz="2600" b="0" i="0" u="none" strike="noStrike" baseline="0"/>
              <a:t>Dovuta all’aumento ematico ed urinario delle porfirine per una ridotta eliminazione renale. </a:t>
            </a:r>
          </a:p>
          <a:p>
            <a:r>
              <a:rPr lang="it-IT" sz="2600" b="0" i="0" u="none" strike="noStrike" baseline="0"/>
              <a:t>I pazienti devono evitare scrupolosamente l’esposizione al sole </a:t>
            </a:r>
            <a:endParaRPr lang="it-IT" sz="2600"/>
          </a:p>
        </p:txBody>
      </p:sp>
      <p:pic>
        <p:nvPicPr>
          <p:cNvPr id="6146" name="Picture 2" descr="Il coinvolgimento cutaneo nelle patologie metaboliche associate a malattia  renale cronica · GIN - Anno 31 - Vol. 5 - Settembre-Ottobre 2014 ·  Nephromeet">
            <a:extLst>
              <a:ext uri="{FF2B5EF4-FFF2-40B4-BE49-F238E27FC236}">
                <a16:creationId xmlns:a16="http://schemas.microsoft.com/office/drawing/2014/main" id="{07239468-A764-CA25-0B4E-98EA15762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r="11823" b="-1"/>
          <a:stretch/>
        </p:blipFill>
        <p:spPr bwMode="auto">
          <a:xfrm>
            <a:off x="4648200" y="1673352"/>
            <a:ext cx="4038600" cy="47183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59806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672F3-2348-C922-AE42-7205E1FA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4F930E-934E-2213-0730-5EF4EFD9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265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DERMATOSI BOLLOSA in DIALIZZATI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FB12D-AD86-C026-AD49-0E74397D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475656"/>
            <a:ext cx="7744658" cy="4666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effettuare  protocolli APEO 2a con attenzione a:</a:t>
            </a:r>
          </a:p>
          <a:p>
            <a:pPr marL="457200" indent="-457200"/>
            <a:r>
              <a:rPr lang="it-IT" sz="2800" dirty="0"/>
              <a:t>Azione lenitiva, barriera, (Lenitivo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/>
              <a:t>Azione emolliente (emolliente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457200" indent="-457200"/>
            <a:r>
              <a:rPr lang="it-IT" sz="2800" dirty="0" err="1"/>
              <a:t>Fotoprotezione</a:t>
            </a:r>
            <a:r>
              <a:rPr lang="it-IT" sz="2800" dirty="0"/>
              <a:t> sempre (stick </a:t>
            </a:r>
            <a:r>
              <a:rPr lang="it-IT" sz="2800" dirty="0" err="1"/>
              <a:t>fotoprotettivo</a:t>
            </a:r>
            <a:r>
              <a:rPr lang="it-IT" sz="2800" dirty="0"/>
              <a:t> </a:t>
            </a:r>
            <a:r>
              <a:rPr lang="it-IT" sz="2800" dirty="0" err="1"/>
              <a:t>Ontherapy</a:t>
            </a:r>
            <a:r>
              <a:rPr lang="it-IT" sz="2800" dirty="0"/>
              <a:t>)</a:t>
            </a:r>
          </a:p>
          <a:p>
            <a:pPr marL="0" indent="0">
              <a:buNone/>
            </a:pP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522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9320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TROMBOSI E TERAPIA ANTITROMBOTICA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629369"/>
            <a:ext cx="3816424" cy="4530431"/>
          </a:xfrm>
        </p:spPr>
        <p:txBody>
          <a:bodyPr>
            <a:normAutofit/>
          </a:bodyPr>
          <a:lstStyle/>
          <a:p>
            <a:r>
              <a:rPr lang="it-IT" sz="2400" dirty="0"/>
              <a:t>La </a:t>
            </a:r>
            <a:r>
              <a:rPr lang="it-IT" sz="2400" b="1" dirty="0"/>
              <a:t>trombosi</a:t>
            </a:r>
            <a:r>
              <a:rPr lang="it-IT" sz="2400" dirty="0"/>
              <a:t> è una patologia nella quale si formano dei trombi nei vasi sanguigni siano essi arteriosi, venosi, capillari.</a:t>
            </a:r>
          </a:p>
          <a:p>
            <a:endParaRPr lang="it-IT" sz="2400" dirty="0"/>
          </a:p>
          <a:p>
            <a:r>
              <a:rPr lang="it-IT" sz="2400" dirty="0"/>
              <a:t>Il trombo è un coagulo di sangue che aderisce alle pareti di un vaso sanguigno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/>
        </p:blipFill>
        <p:spPr>
          <a:xfrm>
            <a:off x="5063135" y="1695871"/>
            <a:ext cx="3257905" cy="4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2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0466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TROMBOSI E TERAPIA ANTITROMBOTICA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968" y="1916832"/>
            <a:ext cx="7746064" cy="4608512"/>
          </a:xfrm>
        </p:spPr>
        <p:txBody>
          <a:bodyPr>
            <a:normAutofit/>
          </a:bodyPr>
          <a:lstStyle/>
          <a:p>
            <a:r>
              <a:rPr lang="it-IT" sz="2400" dirty="0"/>
              <a:t>La trombosi oggi viene curata con farmaci anticoagulanti o antiaggreganti che vengono assunti per lunghi periodi di tempo o per tutta la vita</a:t>
            </a:r>
          </a:p>
          <a:p>
            <a:endParaRPr lang="it-IT" sz="2400" dirty="0"/>
          </a:p>
          <a:p>
            <a:r>
              <a:rPr lang="it-IT" sz="2400" dirty="0"/>
              <a:t>La terapia antitrombotica che può essere: antiaggregante ed anticoagulante, viene assunta anche da chi ha avuto infarti del miocardio, in chi soffre di fibrillazione atriale, nei portatori di pacemaker, in chi ha avuto ictus.</a:t>
            </a:r>
          </a:p>
        </p:txBody>
      </p:sp>
    </p:spTree>
    <p:extLst>
      <p:ext uri="{BB962C8B-B14F-4D97-AF65-F5344CB8AC3E}">
        <p14:creationId xmlns:p14="http://schemas.microsoft.com/office/powerpoint/2010/main" val="25431006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80" y="242486"/>
            <a:ext cx="7863840" cy="67633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TERAPIA </a:t>
            </a:r>
            <a:r>
              <a:rPr lang="it-IT" sz="3200" b="1" dirty="0"/>
              <a:t>ANTITROMBOTICA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08720"/>
            <a:ext cx="7791832" cy="5558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 farmaci antitrombotici sono: anticoagulanti e antiaggreganti</a:t>
            </a:r>
          </a:p>
          <a:p>
            <a:r>
              <a:rPr lang="it-IT" sz="2400" b="1" dirty="0"/>
              <a:t>ANTICOAGULANTI</a:t>
            </a:r>
            <a:r>
              <a:rPr lang="it-IT" sz="2400" dirty="0"/>
              <a:t>: bloccano i fattori della coagulazione; curano trombosi venose e trombosi arteriose (</a:t>
            </a:r>
            <a:r>
              <a:rPr lang="it-IT" sz="2400" dirty="0" err="1"/>
              <a:t>coronoarie</a:t>
            </a:r>
            <a:r>
              <a:rPr lang="it-IT" sz="2400" dirty="0"/>
              <a:t> e carotidi).  Sono: Eparina che deve essere iniettata, mentre Warfarin (</a:t>
            </a:r>
            <a:r>
              <a:rPr lang="it-IT" sz="2400" dirty="0" err="1"/>
              <a:t>Coumadin</a:t>
            </a:r>
            <a:r>
              <a:rPr lang="it-IT" sz="2400" dirty="0"/>
              <a:t>), </a:t>
            </a:r>
            <a:r>
              <a:rPr lang="it-IT" sz="2400" dirty="0" err="1"/>
              <a:t>Acenocumarolo</a:t>
            </a:r>
            <a:r>
              <a:rPr lang="it-IT" sz="2400" dirty="0"/>
              <a:t> (</a:t>
            </a:r>
            <a:r>
              <a:rPr lang="it-IT" sz="2400" dirty="0" err="1"/>
              <a:t>Sintrom</a:t>
            </a:r>
            <a:r>
              <a:rPr lang="it-IT" sz="2400" dirty="0"/>
              <a:t>) vengono assunti per via orale (TAO terapia anticoagulante orale)</a:t>
            </a:r>
          </a:p>
          <a:p>
            <a:pPr>
              <a:lnSpc>
                <a:spcPct val="100000"/>
              </a:lnSpc>
            </a:pPr>
            <a:endParaRPr lang="it-IT" sz="900" dirty="0"/>
          </a:p>
          <a:p>
            <a:r>
              <a:rPr lang="it-IT" sz="2400" b="1" dirty="0"/>
              <a:t>ANTIAGGREGANTI</a:t>
            </a:r>
            <a:r>
              <a:rPr lang="it-IT" sz="2400" dirty="0"/>
              <a:t>: rendono il sangue più fluido impedendo alle piastrine di aggregarsi e formare trombi; utilizzati per la prevenzione di trombosi ed embolie. Sono: </a:t>
            </a:r>
            <a:r>
              <a:rPr lang="it-IT" sz="2400" dirty="0" err="1"/>
              <a:t>acidoacetilsalicilico</a:t>
            </a:r>
            <a:r>
              <a:rPr lang="it-IT" sz="2400" dirty="0"/>
              <a:t> (ASPIRINA), </a:t>
            </a:r>
            <a:r>
              <a:rPr lang="it-IT" sz="2400" dirty="0" err="1"/>
              <a:t>sulfinpirazone</a:t>
            </a:r>
            <a:r>
              <a:rPr lang="it-IT" sz="2400" dirty="0"/>
              <a:t>, </a:t>
            </a:r>
            <a:r>
              <a:rPr lang="it-IT" sz="2400" dirty="0" err="1"/>
              <a:t>indobufene</a:t>
            </a:r>
            <a:r>
              <a:rPr lang="it-IT" sz="2400" dirty="0"/>
              <a:t>, </a:t>
            </a:r>
            <a:r>
              <a:rPr lang="it-IT" sz="2400" dirty="0" err="1"/>
              <a:t>ticlopidina</a:t>
            </a:r>
            <a:r>
              <a:rPr lang="it-IT" sz="2400" dirty="0"/>
              <a:t>, </a:t>
            </a:r>
            <a:r>
              <a:rPr lang="it-IT" sz="2400" dirty="0" err="1"/>
              <a:t>copidogrel</a:t>
            </a:r>
            <a:r>
              <a:rPr lang="it-IT" sz="2400" dirty="0"/>
              <a:t>, </a:t>
            </a:r>
            <a:r>
              <a:rPr lang="it-IT" sz="2400" dirty="0" err="1"/>
              <a:t>abiciximab</a:t>
            </a:r>
            <a:r>
              <a:rPr lang="it-IT" sz="2400" dirty="0"/>
              <a:t>, </a:t>
            </a:r>
            <a:r>
              <a:rPr lang="it-IT" sz="2400" dirty="0" err="1"/>
              <a:t>tirofiban</a:t>
            </a:r>
            <a:r>
              <a:rPr lang="it-IT" sz="2400" dirty="0"/>
              <a:t>, </a:t>
            </a:r>
            <a:r>
              <a:rPr lang="it-IT" sz="2400" dirty="0" err="1"/>
              <a:t>epoprostenolo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7554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1514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 TERAPIA ANTITROMBOTICA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0976" y="1710934"/>
            <a:ext cx="7602048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In persone in terapia anticoagulante (</a:t>
            </a:r>
            <a:r>
              <a:rPr lang="it-IT" sz="2400" dirty="0" err="1"/>
              <a:t>Epatrina</a:t>
            </a:r>
            <a:r>
              <a:rPr lang="it-IT" sz="2400" dirty="0"/>
              <a:t>, </a:t>
            </a:r>
            <a:r>
              <a:rPr lang="it-IT" sz="2400" dirty="0" err="1"/>
              <a:t>Coumadin</a:t>
            </a:r>
            <a:r>
              <a:rPr lang="it-IT" sz="2400" dirty="0"/>
              <a:t>), o  antiaggreganti (Aspirina, </a:t>
            </a:r>
            <a:r>
              <a:rPr lang="it-IT" sz="2400" dirty="0" err="1"/>
              <a:t>Ticlopidina</a:t>
            </a:r>
            <a:r>
              <a:rPr lang="it-IT" sz="2400" dirty="0"/>
              <a:t>..) fare estrema attenzione a </a:t>
            </a:r>
            <a:r>
              <a:rPr lang="it-IT" sz="2400" b="1" dirty="0"/>
              <a:t>non lesionare la cute </a:t>
            </a:r>
            <a:r>
              <a:rPr lang="it-IT" sz="2400" dirty="0"/>
              <a:t>e a non iperemizzare quindi: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400" dirty="0"/>
          </a:p>
          <a:p>
            <a:r>
              <a:rPr lang="it-IT" sz="2400" dirty="0"/>
              <a:t>MANICURE E PEDICURE </a:t>
            </a:r>
            <a:endParaRPr lang="it-IT" dirty="0"/>
          </a:p>
          <a:p>
            <a:r>
              <a:rPr lang="it-IT" sz="2400" dirty="0"/>
              <a:t>Protocollo 2c APEO</a:t>
            </a:r>
          </a:p>
          <a:p>
            <a:pPr>
              <a:lnSpc>
                <a:spcPct val="100000"/>
              </a:lnSpc>
            </a:pPr>
            <a:endParaRPr lang="it-IT" sz="1400" dirty="0"/>
          </a:p>
          <a:p>
            <a:pPr>
              <a:lnSpc>
                <a:spcPct val="100000"/>
              </a:lnSpc>
            </a:pPr>
            <a:endParaRPr lang="it-IT" sz="1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1888" t="51401" r="61025" b="31791"/>
          <a:stretch/>
        </p:blipFill>
        <p:spPr>
          <a:xfrm>
            <a:off x="7469591" y="3230410"/>
            <a:ext cx="648071" cy="864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2438" t="51850" r="69687" b="30390"/>
          <a:stretch/>
        </p:blipFill>
        <p:spPr>
          <a:xfrm>
            <a:off x="6464793" y="2927905"/>
            <a:ext cx="790382" cy="10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47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897" y="275894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ESTETICA ONCOLOGICA E TERAPIA ANTITROMBOTICA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540" y="1628800"/>
            <a:ext cx="777292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TRATTAMENTI VISO E CORPO:</a:t>
            </a:r>
          </a:p>
          <a:p>
            <a:pPr marL="0" indent="0">
              <a:buNone/>
            </a:pPr>
            <a:r>
              <a:rPr lang="it-IT" dirty="0"/>
              <a:t> protocolli  2 a APEO</a:t>
            </a:r>
            <a:r>
              <a:rPr lang="it-IT" sz="2400" dirty="0"/>
              <a:t>. </a:t>
            </a:r>
          </a:p>
          <a:p>
            <a:pPr marL="0" indent="0" algn="ctr">
              <a:buNone/>
            </a:pPr>
            <a:r>
              <a:rPr lang="it-IT" sz="2400" i="1" dirty="0"/>
              <a:t>Importante l’autocura domiciliare  sempre 2 volte al giorno per elasticizzare la cute per prevenire ulcere cutanee</a:t>
            </a:r>
          </a:p>
          <a:p>
            <a:pPr marL="0" indent="0" algn="ctr">
              <a:buNone/>
            </a:pPr>
            <a:endParaRPr lang="it-IT" sz="2400" b="1" i="1" dirty="0"/>
          </a:p>
          <a:p>
            <a:pPr marL="0" indent="0">
              <a:buNone/>
            </a:pPr>
            <a:r>
              <a:rPr lang="it-IT" sz="2400" dirty="0"/>
              <a:t>MASSAGGI: </a:t>
            </a:r>
          </a:p>
          <a:p>
            <a:r>
              <a:rPr lang="it-IT" sz="2400" dirty="0"/>
              <a:t>no in fase acuta di flebiti e trombosi o altre arteriopatie</a:t>
            </a:r>
            <a:r>
              <a:rPr lang="it-IT" dirty="0"/>
              <a:t>. </a:t>
            </a:r>
          </a:p>
          <a:p>
            <a:r>
              <a:rPr lang="it-IT" dirty="0"/>
              <a:t>Massaggi APEO  ma con </a:t>
            </a:r>
            <a:r>
              <a:rPr lang="it-IT" sz="2400" dirty="0"/>
              <a:t>attenzione anche nelle fasi in cui le patologie sono controllate.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1101" t="65407" r="60237" b="27590"/>
          <a:stretch/>
        </p:blipFill>
        <p:spPr>
          <a:xfrm>
            <a:off x="6948264" y="4365104"/>
            <a:ext cx="1425758" cy="648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t="79400" r="61424"/>
          <a:stretch/>
        </p:blipFill>
        <p:spPr>
          <a:xfrm>
            <a:off x="7350358" y="1418894"/>
            <a:ext cx="813542" cy="8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964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19647" y="734910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GRAZIE PER L’ATTENZIONE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971600" y="2077165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/>
              <a:t>«Più sarà grande la conoscenza di ciò che bisogna fare, maggiore sarà il potere di sapere cosa fare»</a:t>
            </a:r>
          </a:p>
          <a:p>
            <a:pPr algn="r"/>
            <a:br>
              <a:rPr lang="it-IT" sz="2400" dirty="0"/>
            </a:br>
            <a:r>
              <a:rPr lang="it-IT" sz="2000" dirty="0"/>
              <a:t>Benjamin </a:t>
            </a:r>
            <a:r>
              <a:rPr lang="it-IT" sz="2000" dirty="0" err="1"/>
              <a:t>Disraeli</a:t>
            </a:r>
            <a:r>
              <a:rPr lang="it-IT" sz="2000" dirty="0"/>
              <a:t> (ex Primo Ministro inglese) </a:t>
            </a:r>
          </a:p>
          <a:p>
            <a:pPr algn="r"/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89040"/>
            <a:ext cx="4938816" cy="19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6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9658" y="332656"/>
            <a:ext cx="8404684" cy="648072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CARATTERISTICHE PELLE DIABETICA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980728"/>
            <a:ext cx="7967228" cy="36993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200" b="1" dirty="0"/>
              <a:t>LICHENIFICAZIONE</a:t>
            </a:r>
            <a:r>
              <a:rPr lang="it-IT" sz="2200" dirty="0"/>
              <a:t> (ispessimento dell’epidermide)</a:t>
            </a:r>
          </a:p>
          <a:p>
            <a:pPr>
              <a:lnSpc>
                <a:spcPct val="150000"/>
              </a:lnSpc>
            </a:pPr>
            <a:r>
              <a:rPr lang="it-IT" sz="2200" b="1" dirty="0"/>
              <a:t>ISPESSIMENTO DERMICO </a:t>
            </a:r>
            <a:r>
              <a:rPr lang="it-IT" sz="2200" dirty="0"/>
              <a:t>per ispessimento e </a:t>
            </a:r>
            <a:r>
              <a:rPr lang="it-IT" sz="2200" dirty="0" err="1"/>
              <a:t>glicogenazione</a:t>
            </a:r>
            <a:r>
              <a:rPr lang="it-IT" sz="2200" dirty="0"/>
              <a:t> dei fasci collageni (pelle rigida e anelastica)</a:t>
            </a:r>
          </a:p>
          <a:p>
            <a:pPr>
              <a:lnSpc>
                <a:spcPct val="150000"/>
              </a:lnSpc>
            </a:pPr>
            <a:r>
              <a:rPr lang="it-IT" sz="2200" b="1" dirty="0"/>
              <a:t>RIDUZIONE SECREZIONE SEBACEA E SUDORIPARA </a:t>
            </a:r>
            <a:r>
              <a:rPr lang="it-IT" sz="2200" dirty="0"/>
              <a:t>(disidratazione e </a:t>
            </a:r>
            <a:r>
              <a:rPr lang="it-IT" sz="2200" dirty="0" err="1"/>
              <a:t>alipia</a:t>
            </a:r>
            <a:r>
              <a:rPr lang="it-IT" sz="2200" dirty="0"/>
              <a:t>)</a:t>
            </a:r>
          </a:p>
          <a:p>
            <a:pPr>
              <a:lnSpc>
                <a:spcPct val="150000"/>
              </a:lnSpc>
            </a:pPr>
            <a:r>
              <a:rPr lang="it-IT" sz="2200" b="1" dirty="0"/>
              <a:t>IPOVASCOLARIZZAZIONE DA MICROANGIOPATIA </a:t>
            </a:r>
            <a:r>
              <a:rPr lang="it-IT" sz="2200" dirty="0"/>
              <a:t>(ridotto trofismo con facili lesioni ed ulcere, e difficoltà a cicatrizzare)</a:t>
            </a:r>
          </a:p>
          <a:p>
            <a:pPr>
              <a:lnSpc>
                <a:spcPct val="150000"/>
              </a:lnSpc>
            </a:pPr>
            <a:r>
              <a:rPr lang="it-IT" sz="2200" b="1" dirty="0"/>
              <a:t>DIMINUZIONE DELLA CAPACITÀ DI DIFESA </a:t>
            </a:r>
            <a:r>
              <a:rPr lang="it-IT" sz="2200" dirty="0"/>
              <a:t>(facilità a contrarre infezioni)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9400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751133"/>
            <a:ext cx="7776864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PATOLOGIE CUTANEE ASSOCIATE AL DIABETE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66" y="2276872"/>
            <a:ext cx="47216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3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presentazione APEO Pierpaol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resentazione APEO Pierpaolo" id="{E0DA0D32-FB13-47D7-831A-DCE584CA2DAA}" vid="{940FF334-352A-4B71-B387-49CAC97704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B1185D-5D89-476E-9A5A-3C08A92F33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Aggiornamento 2024</Template>
  <TotalTime>0</TotalTime>
  <Words>4230</Words>
  <Application>Microsoft Office PowerPoint</Application>
  <PresentationFormat>Presentazione su schermo (4:3)</PresentationFormat>
  <Paragraphs>410</Paragraphs>
  <Slides>78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6" baseType="lpstr">
      <vt:lpstr>Arial</vt:lpstr>
      <vt:lpstr>Calibri</vt:lpstr>
      <vt:lpstr>Helvetica</vt:lpstr>
      <vt:lpstr>LucidaGrande</vt:lpstr>
      <vt:lpstr>Times New Roman</vt:lpstr>
      <vt:lpstr>Verdana</vt:lpstr>
      <vt:lpstr>Wingdings 2</vt:lpstr>
      <vt:lpstr>Tema presentazione APEO Pierpaolo</vt:lpstr>
      <vt:lpstr>TOSSICITÀ CUTANEE DA TERAPIA ONCOLOGICA IN PRESENZA DI MALATTIE SISTEMICHE</vt:lpstr>
      <vt:lpstr>GESTIONE DELLE MALATTIE</vt:lpstr>
      <vt:lpstr>L’ESTETICA AL SERVIZIO DELLA QUALITÀ DELLA VITA</vt:lpstr>
      <vt:lpstr>DIABETE MELLITO E PELLE</vt:lpstr>
      <vt:lpstr>DIABETE MELLITO E PELLE</vt:lpstr>
      <vt:lpstr>DIABETE E PELLE</vt:lpstr>
      <vt:lpstr>DIABETE E PELLE</vt:lpstr>
      <vt:lpstr>CARATTERISTICHE PELLE DIABETICA</vt:lpstr>
      <vt:lpstr>PATOLOGIE CUTANEE ASSOCIATE AL DIABETE</vt:lpstr>
      <vt:lpstr> ISPESSIMENTO CUTANEO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MICOSI: quasi sempre da candida albicans con arrossamenti e pruriti nelle pieghe (mammarioe, inguinali, tra le dita di mani e piedi, angoli della bocca)  </vt:lpstr>
      <vt:lpstr>Presentazione standard di PowerPoint</vt:lpstr>
      <vt:lpstr>Presentazione standard di PowerPoint</vt:lpstr>
      <vt:lpstr>Presentazione standard di PowerPoint</vt:lpstr>
      <vt:lpstr>REAZIONI CUTANEE ALL’INSULINA</vt:lpstr>
      <vt:lpstr>ESTETICA ONCOLOGICA PER LA PERSONA DIABETICA</vt:lpstr>
      <vt:lpstr>I PROTOCOLLI  APEO  PER TOSSICITÀ CUTANEE DA TERAPIE ONCOLOGICHE</vt:lpstr>
      <vt:lpstr>ESTETICA ONCOLOGICA PER LA PERSONA DIABETICA PROTOCOLLO 1 APEO</vt:lpstr>
      <vt:lpstr>ESTETICA ONCOLOGICA PER LA PERSONA DIABETICA PROTOCOLLO 1  APEO</vt:lpstr>
      <vt:lpstr>ESTETICA ONCOLOGICA PER LA PERSONA DIABETICA PROTOCOLLO 1 APEO</vt:lpstr>
      <vt:lpstr>ESTETICA ONCOLOGICA PER LA PERSONA DIABETICA PROTOCOLLO 1 APEO</vt:lpstr>
      <vt:lpstr>ESTETICA ONCOLOGICA IN PERSONA DIABETICA  PROTOCOLLO 2A: RASH E EPP </vt:lpstr>
      <vt:lpstr> ESTETICA ONCOLOGICA IN PERSONA DIABETICA  PROTOCOLLO 2A: RASH E EPP </vt:lpstr>
      <vt:lpstr>ESTETICA ONCOLOGICA IN PERSONA DIABETICA  PROTOCOLLO 2B:  SECCHEZZA O XEROSI, PRURITO, RAGADI</vt:lpstr>
      <vt:lpstr>PROTOCOLLO 2B:  SECCHEZZA O XEROSI, PRURITO, RAGADI</vt:lpstr>
      <vt:lpstr>ESTETICA ONCOLOGICA IN PERSONA DIABETICA  PROTOCOLLO 2B:  SECCHEZZA O XEROSI, PRURITO, RAGADI</vt:lpstr>
      <vt:lpstr>ESTETICA ONCOLOGICA IN PERSONA DIABETICA  PROTOCOLLO 2B:  SECCHEZZA O XEROSI, PRURITO, RAGADI</vt:lpstr>
      <vt:lpstr>ESTETICA ONCOLOGICA IN PERSONA DIABETICA  PROTOCOLLO 3 : FOLLOW-UP</vt:lpstr>
      <vt:lpstr>ESTETICA ONCOLOGICA IN PERSONA DIABETICA  PROTOCOLLO 3 : FOLLOW-UP </vt:lpstr>
      <vt:lpstr>ESTETICA ONCOLOGICA IN PERSONA DIABETICA  PROTOCOLLO 4: RADIODERMITE</vt:lpstr>
      <vt:lpstr>CELIACHIA </vt:lpstr>
      <vt:lpstr>CELIACHIA </vt:lpstr>
      <vt:lpstr>CELIACHIA </vt:lpstr>
      <vt:lpstr>CELIACHIA </vt:lpstr>
      <vt:lpstr>DERMATITE ERPETIFORME O  «CELIACHIA DELLA PELLE»</vt:lpstr>
      <vt:lpstr>DERMATITE ERPETIFORME O  «CELIACHIA DELLA PELLE»</vt:lpstr>
      <vt:lpstr>DERMATITE ERPETIFORME</vt:lpstr>
      <vt:lpstr>ESTETICA PROFESSIONALE E CELIACHIA</vt:lpstr>
      <vt:lpstr>ESTETICA PROFESSIONALE E CELIACHIA</vt:lpstr>
      <vt:lpstr>ESTETICA PROFESSIONALE E CELIACHIA</vt:lpstr>
      <vt:lpstr>ESTETICA PROFESSIONALE E CELIACHIA</vt:lpstr>
      <vt:lpstr>ESTETICA PROFESSIONALE E CELIACHIA</vt:lpstr>
      <vt:lpstr>ESTETICA ONCOLOGICA IN CELIACO</vt:lpstr>
      <vt:lpstr>ESTETICA ONCOLOGICA IN PRESENZA DI PATOLOGIE RENALI</vt:lpstr>
      <vt:lpstr>ESTETICA ONCOLOGICA IN PRESENZA DI PATOLOGIE RENALI</vt:lpstr>
      <vt:lpstr>INSUFFICIENZA RENALE CRONICA IRC</vt:lpstr>
      <vt:lpstr>INSUFFICIENZA RENALE CRONICA IRC</vt:lpstr>
      <vt:lpstr>INSUFFICIENZA RENALE CRONICA IRC E MANIFESTAZIONI CUTANEE</vt:lpstr>
      <vt:lpstr>INSUFFICIENZA RENALE CRONICA IRC E MANIFESTAZIONI CUTANEE</vt:lpstr>
      <vt:lpstr>ESTETICA ONCOLOGICA E MELANODERMIA UREMICA DA IRC</vt:lpstr>
      <vt:lpstr>INSUFFICIENZA RENALE CRONICA IRC E MANIFESTAZIONI CUTANEE</vt:lpstr>
      <vt:lpstr>ESTETICA ONCOLOGICA E XEROSI DA IRC</vt:lpstr>
      <vt:lpstr>INSUFFICIENZA RENALE CRONICA IRC E MANIFESTAZIONI CUTANEE</vt:lpstr>
      <vt:lpstr>ESTETICA ONCOLOGICA E PRURITO UREMICO DA IRC</vt:lpstr>
      <vt:lpstr>INSUFFICIENZA RENALE CRONICA IRC E MANIFESTAZIONI CUTANEE</vt:lpstr>
      <vt:lpstr>ESTETICA ONCOLOGICA E ONICOPATIA DA IRC</vt:lpstr>
      <vt:lpstr>INSUFFICIENZA RENALE CRONICA IRC E MANIFESTAZIONI CUTANEE</vt:lpstr>
      <vt:lpstr>ESTETICA ONCOLOGICA E ECCHIMOSI E PETECCHIE DA IRC</vt:lpstr>
      <vt:lpstr>INSUFFICIENZA RENALE CRONICA IRC E MANIFESTAZIONI CUTANEE</vt:lpstr>
      <vt:lpstr>ESTETICA ONCOLOGICA E ECCHIMOSI E CALCIFILASSI DA IRC</vt:lpstr>
      <vt:lpstr>INSUFFICIENZA RENALE CRONICA IRC E MANIFESTAZIONI CUTANEE</vt:lpstr>
      <vt:lpstr>INSUFFICIENZA RENALE CRONICA IRC E MANIFESTAZIONI CUTANEE</vt:lpstr>
      <vt:lpstr>ESTETICA ONCOLOGICA E DERMATOSI PERFORANTE  DA IRC</vt:lpstr>
      <vt:lpstr>INSUFFICIENZA RENALE CRONICA IRC E MANIFESTAZIONI CUTANEE</vt:lpstr>
      <vt:lpstr>ESTETICA ONCOLOGICA E DERMATOSI BOLLOSA in DIALIZZATI</vt:lpstr>
      <vt:lpstr>TROMBOSI E TERAPIA ANTITROMBOTICA</vt:lpstr>
      <vt:lpstr>TROMBOSI E TERAPIA ANTITROMBOTICA</vt:lpstr>
      <vt:lpstr>TERAPIA ANTITROMBOTICA</vt:lpstr>
      <vt:lpstr>ESTETICA ONCOLOGICA  TERAPIA ANTITROMBOTICA</vt:lpstr>
      <vt:lpstr>ESTETICA ONCOLOGICA E TERAPIA ANTITROMBOTICA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2017-05-08T13:44:29Z</dcterms:created>
  <dcterms:modified xsi:type="dcterms:W3CDTF">2024-02-11T18:29:19Z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TC101671299990</vt:lpwstr>
  </property>
</Properties>
</file>