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  <p:sldMasterId id="2147483972" r:id="rId2"/>
  </p:sldMasterIdLst>
  <p:notesMasterIdLst>
    <p:notesMasterId r:id="rId81"/>
  </p:notesMasterIdLst>
  <p:sldIdLst>
    <p:sldId id="516" r:id="rId3"/>
    <p:sldId id="522" r:id="rId4"/>
    <p:sldId id="517" r:id="rId5"/>
    <p:sldId id="518" r:id="rId6"/>
    <p:sldId id="520" r:id="rId7"/>
    <p:sldId id="521" r:id="rId8"/>
    <p:sldId id="525" r:id="rId9"/>
    <p:sldId id="1150" r:id="rId10"/>
    <p:sldId id="1151" r:id="rId11"/>
    <p:sldId id="380" r:id="rId12"/>
    <p:sldId id="311" r:id="rId13"/>
    <p:sldId id="1085" r:id="rId14"/>
    <p:sldId id="532" r:id="rId15"/>
    <p:sldId id="1316" r:id="rId16"/>
    <p:sldId id="1130" r:id="rId17"/>
    <p:sldId id="1131" r:id="rId18"/>
    <p:sldId id="1132" r:id="rId19"/>
    <p:sldId id="1179" r:id="rId20"/>
    <p:sldId id="1380" r:id="rId21"/>
    <p:sldId id="1427" r:id="rId22"/>
    <p:sldId id="1428" r:id="rId23"/>
    <p:sldId id="1429" r:id="rId24"/>
    <p:sldId id="1440" r:id="rId25"/>
    <p:sldId id="1441" r:id="rId26"/>
    <p:sldId id="1444" r:id="rId27"/>
    <p:sldId id="1432" r:id="rId28"/>
    <p:sldId id="1435" r:id="rId29"/>
    <p:sldId id="1433" r:id="rId30"/>
    <p:sldId id="1183" r:id="rId31"/>
    <p:sldId id="1446" r:id="rId32"/>
    <p:sldId id="1445" r:id="rId33"/>
    <p:sldId id="1332" r:id="rId34"/>
    <p:sldId id="1343" r:id="rId35"/>
    <p:sldId id="1353" r:id="rId36"/>
    <p:sldId id="1334" r:id="rId37"/>
    <p:sldId id="1350" r:id="rId38"/>
    <p:sldId id="1448" r:id="rId39"/>
    <p:sldId id="1447" r:id="rId40"/>
    <p:sldId id="1333" r:id="rId41"/>
    <p:sldId id="1449" r:id="rId42"/>
    <p:sldId id="1450" r:id="rId43"/>
    <p:sldId id="1338" r:id="rId44"/>
    <p:sldId id="1344" r:id="rId45"/>
    <p:sldId id="1451" r:id="rId46"/>
    <p:sldId id="1452" r:id="rId47"/>
    <p:sldId id="1453" r:id="rId48"/>
    <p:sldId id="1355" r:id="rId49"/>
    <p:sldId id="1356" r:id="rId50"/>
    <p:sldId id="1416" r:id="rId51"/>
    <p:sldId id="1359" r:id="rId52"/>
    <p:sldId id="1364" r:id="rId53"/>
    <p:sldId id="269" r:id="rId54"/>
    <p:sldId id="1328" r:id="rId55"/>
    <p:sldId id="1454" r:id="rId56"/>
    <p:sldId id="1455" r:id="rId57"/>
    <p:sldId id="1363" r:id="rId58"/>
    <p:sldId id="1415" r:id="rId59"/>
    <p:sldId id="1365" r:id="rId60"/>
    <p:sldId id="1456" r:id="rId61"/>
    <p:sldId id="1418" r:id="rId62"/>
    <p:sldId id="1457" r:id="rId63"/>
    <p:sldId id="1458" r:id="rId64"/>
    <p:sldId id="1095" r:id="rId65"/>
    <p:sldId id="513" r:id="rId66"/>
    <p:sldId id="1094" r:id="rId67"/>
    <p:sldId id="1087" r:id="rId68"/>
    <p:sldId id="1096" r:id="rId69"/>
    <p:sldId id="1088" r:id="rId70"/>
    <p:sldId id="256" r:id="rId71"/>
    <p:sldId id="1279" r:id="rId72"/>
    <p:sldId id="1331" r:id="rId73"/>
    <p:sldId id="1323" r:id="rId74"/>
    <p:sldId id="1459" r:id="rId75"/>
    <p:sldId id="1460" r:id="rId76"/>
    <p:sldId id="1461" r:id="rId77"/>
    <p:sldId id="1462" r:id="rId78"/>
    <p:sldId id="1463" r:id="rId79"/>
    <p:sldId id="527" r:id="rId8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69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9" autoAdjust="0"/>
    <p:restoredTop sz="86212" autoAdjust="0"/>
  </p:normalViewPr>
  <p:slideViewPr>
    <p:cSldViewPr snapToGrid="0" snapToObjects="1">
      <p:cViewPr varScale="1">
        <p:scale>
          <a:sx n="74" d="100"/>
          <a:sy n="74" d="100"/>
        </p:scale>
        <p:origin x="129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2748" y="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0E6717E-8799-4FDA-9384-2091D380688D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64" y="4777783"/>
            <a:ext cx="5438748" cy="3907834"/>
          </a:xfrm>
          <a:prstGeom prst="rect">
            <a:avLst/>
          </a:prstGeom>
        </p:spPr>
        <p:txBody>
          <a:bodyPr vert="horz" lIns="95571" tIns="47786" rIns="95571" bIns="47786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9306"/>
            <a:ext cx="2945862" cy="497333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294" y="9429306"/>
            <a:ext cx="2945862" cy="497333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92CED2E-B4D5-4779-8CBC-D3DA0D55F1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223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2CED2E-B4D5-4779-8CBC-D3DA0D55F153}" type="slidenum">
              <a:rPr lang="it-IT" smtClean="0"/>
              <a:pPr>
                <a:defRPr/>
              </a:pPr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49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6"/>
          <p:cNvSpPr/>
          <p:nvPr userDrawn="1"/>
        </p:nvSpPr>
        <p:spPr>
          <a:xfrm>
            <a:off x="2332038" y="6550025"/>
            <a:ext cx="500221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rgbClr val="5C697C"/>
                </a:solidFill>
                <a:latin typeface="Helvetica"/>
                <a:cs typeface="Helvetica"/>
              </a:rPr>
              <a:t>® APEO tutti i diritti riservati – ogni riproduzione vietata</a:t>
            </a:r>
            <a:endParaRPr lang="en-US" sz="1400" dirty="0">
              <a:latin typeface="+mn-lt"/>
              <a:cs typeface="+mn-cs"/>
            </a:endParaRPr>
          </a:p>
        </p:txBody>
      </p:sp>
      <p:pic>
        <p:nvPicPr>
          <p:cNvPr id="6" name="Immagine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81213" y="6388100"/>
            <a:ext cx="5016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 algn="ctr">
              <a:defRPr sz="5400" cap="all" baseline="0"/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469E6-02EA-4542-B46B-6E38BB1FA548}" type="datetime2">
              <a:rPr lang="en-US"/>
              <a:pPr>
                <a:defRPr/>
              </a:pPr>
              <a:t>Sunday, January 28,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01E82-4BAD-41B0-81DF-6FFD319FC9D2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0D138-12E4-4DCE-9F01-F6E12D517B1D}" type="datetime2">
              <a:rPr lang="en-US"/>
              <a:pPr>
                <a:defRPr/>
              </a:pPr>
              <a:t>Sunday, January 28,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166C1-D83B-4A33-BC3B-893ADACC36AA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A5D4F-A7DC-4EB3-B64F-BB347D8ECA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64A73-D299-4BBB-8336-CAD09678E3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C07D8-19F0-49CC-93AB-C44BAB0D96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1265F-4BE2-4E9A-B5D3-E7FD89760F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0AA07-A157-48C7-8ABC-1FA46C04A1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61C8A-9E78-4397-9FF5-A19A7E6F36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B0D86-876B-4F01-B5D9-288FE06D72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338F9-0CB1-44ED-A0C0-90A3D4E1BE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/>
          <p:nvPr userDrawn="1"/>
        </p:nvSpPr>
        <p:spPr>
          <a:xfrm>
            <a:off x="2332038" y="6550025"/>
            <a:ext cx="500221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rgbClr val="5C697C"/>
                </a:solidFill>
                <a:latin typeface="Helvetica"/>
                <a:cs typeface="Helvetica"/>
              </a:rPr>
              <a:t>® APEO tutti i diritti riservati – ogni riproduzione vietata</a:t>
            </a:r>
            <a:endParaRPr lang="en-US" sz="1400" dirty="0">
              <a:latin typeface="+mn-lt"/>
              <a:cs typeface="+mn-cs"/>
            </a:endParaRPr>
          </a:p>
        </p:txBody>
      </p:sp>
      <p:pic>
        <p:nvPicPr>
          <p:cNvPr id="5" name="Immagin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081213" y="6388100"/>
            <a:ext cx="5016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AFCD-AF90-44D5-AE28-8577306A89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6A475-4F61-48B9-B4B1-17BC98CCBE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A1E4C-A862-4717-91BC-DCFDA9E8A6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92D01-1C26-4246-8775-CF4AF794F829}" type="datetime2">
              <a:rPr lang="en-US"/>
              <a:pPr>
                <a:defRPr/>
              </a:pPr>
              <a:t>Sunday, January 28, 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B0CC3-3601-4343-B6C1-1106E51A2CA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5F573-33AD-4F33-8153-91BD0F38171A}" type="datetime2">
              <a:rPr lang="en-US"/>
              <a:pPr>
                <a:defRPr/>
              </a:pPr>
              <a:t>Sunday, January 28, 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6CA60-465A-4178-B730-45873B98D05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A56B-9C33-4A53-AFB5-6D23530F2790}" type="datetime2">
              <a:rPr lang="en-US"/>
              <a:pPr>
                <a:defRPr/>
              </a:pPr>
              <a:t>Sunday, January 28, 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A3454-D17D-4CAA-BED8-FA0A9FC0429E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20BAA-4EB6-4903-AD5E-769198B4219D}" type="datetime2">
              <a:rPr lang="en-US"/>
              <a:pPr>
                <a:defRPr/>
              </a:pPr>
              <a:t>Sunday, January 28, 2024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798DB-0A7A-4832-957C-57D36F6B2A1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02E02-AE1B-43D7-A9D7-0E1075F68790}" type="datetime2">
              <a:rPr lang="en-US"/>
              <a:pPr>
                <a:defRPr/>
              </a:pPr>
              <a:t>Sunday, January 28, 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EFE8-43A3-485B-B2AE-74D78441578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29E24-1718-4753-AD65-B3156F4B2F14}" type="datetime2">
              <a:rPr lang="en-US"/>
              <a:pPr>
                <a:defRPr/>
              </a:pPr>
              <a:t>Sunday, January 28, 2024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E70E6-67CC-4901-A0BD-3B688C462206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8F2A43-B766-4C33-A663-9877392D074A}" type="datetime2">
              <a:rPr lang="en-US"/>
              <a:pPr>
                <a:defRPr/>
              </a:pPr>
              <a:t>Sunday, January 28,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748453-418E-4C81-917C-D51449711A7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83" r:id="rId4"/>
    <p:sldLayoutId id="2147483998" r:id="rId5"/>
    <p:sldLayoutId id="2147483982" r:id="rId6"/>
    <p:sldLayoutId id="2147483981" r:id="rId7"/>
    <p:sldLayoutId id="2147483999" r:id="rId8"/>
    <p:sldLayoutId id="2147483980" r:id="rId9"/>
    <p:sldLayoutId id="2147483979" r:id="rId10"/>
    <p:sldLayoutId id="2147483978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0250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365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43681C-9F2D-460B-A49E-852BD011FA48}" type="datetimeFigureOut">
              <a:rPr lang="it-IT"/>
              <a:pPr>
                <a:defRPr/>
              </a:pPr>
              <a:t>28/01/2024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28AF5E-4753-4738-AED9-65C95EE8D1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3" r:id="rId2"/>
    <p:sldLayoutId id="2147483992" r:id="rId3"/>
    <p:sldLayoutId id="2147483991" r:id="rId4"/>
    <p:sldLayoutId id="2147483990" r:id="rId5"/>
    <p:sldLayoutId id="2147483989" r:id="rId6"/>
    <p:sldLayoutId id="2147483988" r:id="rId7"/>
    <p:sldLayoutId id="2147483987" r:id="rId8"/>
    <p:sldLayoutId id="2147483986" r:id="rId9"/>
    <p:sldLayoutId id="2147483985" r:id="rId10"/>
    <p:sldLayoutId id="2147483984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teticaoncologica.org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424113"/>
            <a:ext cx="9144000" cy="16986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6700" b="1" i="1" dirty="0">
                <a:solidFill>
                  <a:srgbClr val="FF0000"/>
                </a:solidFill>
              </a:rPr>
              <a:t>Presentazione dell’Associazione</a:t>
            </a:r>
            <a:endParaRPr lang="it-IT" i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348163"/>
            <a:ext cx="9144000" cy="1210973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b="1" dirty="0"/>
              <a:t>Elementi legali e di marketing</a:t>
            </a:r>
          </a:p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8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Milano, 30 gennaio 2024</a:t>
            </a:r>
          </a:p>
        </p:txBody>
      </p:sp>
      <p:pic>
        <p:nvPicPr>
          <p:cNvPr id="2662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0488" y="550863"/>
            <a:ext cx="37338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contenuto 2">
            <a:extLst>
              <a:ext uri="{FF2B5EF4-FFF2-40B4-BE49-F238E27FC236}">
                <a16:creationId xmlns:a16="http://schemas.microsoft.com/office/drawing/2014/main" id="{66C4A81D-FEEE-41B5-8CEE-20AFC64E7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527175"/>
            <a:ext cx="8534400" cy="4133850"/>
          </a:xfrm>
        </p:spPr>
        <p:txBody>
          <a:bodyPr/>
          <a:lstStyle/>
          <a:p>
            <a:r>
              <a:rPr lang="it-IT" altLang="it-IT" sz="2200" dirty="0"/>
              <a:t>L’</a:t>
            </a:r>
            <a:r>
              <a:rPr lang="it-IT" altLang="it-IT" sz="2200" b="1" dirty="0"/>
              <a:t>attività</a:t>
            </a:r>
            <a:r>
              <a:rPr lang="it-IT" altLang="it-IT" sz="2200" dirty="0"/>
              <a:t> di CEPAS ha il suo fulcro nella </a:t>
            </a:r>
            <a:r>
              <a:rPr lang="it-IT" altLang="it-IT" sz="2200" b="1" dirty="0"/>
              <a:t>certificazione della professionalità</a:t>
            </a:r>
            <a:r>
              <a:rPr lang="it-IT" altLang="it-IT" sz="2200" dirty="0"/>
              <a:t>, attraverso cui viene oggettivamente attestato che l’</a:t>
            </a:r>
            <a:r>
              <a:rPr lang="it-IT" altLang="it-IT" sz="2200" b="1" dirty="0"/>
              <a:t>Estetista APEO possiede i requisiti </a:t>
            </a:r>
            <a:r>
              <a:rPr lang="it-IT" altLang="it-IT" sz="2200" dirty="0"/>
              <a:t>per operare con </a:t>
            </a:r>
            <a:r>
              <a:rPr lang="it-IT" altLang="it-IT" sz="2200" b="1" dirty="0"/>
              <a:t>competenza</a:t>
            </a:r>
            <a:r>
              <a:rPr lang="it-IT" altLang="it-IT" sz="2200" dirty="0"/>
              <a:t> nel proprio settore di attività.</a:t>
            </a:r>
          </a:p>
          <a:p>
            <a:r>
              <a:rPr lang="it-IT" altLang="it-IT" sz="2200" dirty="0"/>
              <a:t>Gli </a:t>
            </a:r>
            <a:r>
              <a:rPr lang="it-IT" altLang="it-IT" sz="2200" b="1" dirty="0"/>
              <a:t>Schemi di Certificazione di CEPAS </a:t>
            </a:r>
            <a:r>
              <a:rPr lang="it-IT" altLang="it-IT" sz="2200" dirty="0"/>
              <a:t>stabiliscono i requisiti minimi di competenza che l’Estetista APEO deve dimostrare, il percorso formativo utile ad acquisire le conoscenze e il tipo di esami necessari per ottenere la certificazione.</a:t>
            </a:r>
          </a:p>
          <a:p>
            <a:r>
              <a:rPr lang="it-IT" altLang="it-IT" sz="2200" dirty="0"/>
              <a:t>La Certificazione CEPAS è segno di </a:t>
            </a:r>
            <a:r>
              <a:rPr lang="it-IT" altLang="it-IT" sz="2200" b="1" dirty="0"/>
              <a:t>Alta qualità e competenza </a:t>
            </a:r>
            <a:r>
              <a:rPr lang="it-IT" altLang="it-IT" sz="2200" dirty="0"/>
              <a:t>in possesso dell’Estetista APEO, in grado di differenziarsi concretamente dalle altre Estetiste e di dialogare e operare con presidi sanitari che collaborano con l’Estetista certificata in “</a:t>
            </a:r>
            <a:r>
              <a:rPr lang="it-IT" altLang="it-IT" sz="2200" i="1" dirty="0"/>
              <a:t>Benessere, make-up e Inestetismi da Terapia</a:t>
            </a:r>
            <a:r>
              <a:rPr lang="it-IT" altLang="it-IT" sz="2200" dirty="0"/>
              <a:t>”.</a:t>
            </a:r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250E1370-4DA5-4980-878D-B66A7090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APEO  info@esteticaoncologica.org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D6ABB143-E625-4ADE-8774-7BA54C7FD0A8}"/>
              </a:ext>
            </a:extLst>
          </p:cNvPr>
          <p:cNvSpPr txBox="1">
            <a:spLocks/>
          </p:cNvSpPr>
          <p:nvPr/>
        </p:nvSpPr>
        <p:spPr>
          <a:xfrm>
            <a:off x="166255" y="486785"/>
            <a:ext cx="8534400" cy="758825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sz="3600" b="1" spc="-100" dirty="0">
                <a:solidFill>
                  <a:srgbClr val="FF0000"/>
                </a:solidFill>
              </a:rPr>
              <a:t>ESTETISTA  APEO CERTIFICATA CEPAS</a:t>
            </a:r>
          </a:p>
        </p:txBody>
      </p:sp>
      <p:pic>
        <p:nvPicPr>
          <p:cNvPr id="28677" name="Segnaposto contenuto 3">
            <a:extLst>
              <a:ext uri="{FF2B5EF4-FFF2-40B4-BE49-F238E27FC236}">
                <a16:creationId xmlns:a16="http://schemas.microsoft.com/office/drawing/2014/main" id="{0A396065-FA97-4C15-A444-F1E92F0BB1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27" y="5463309"/>
            <a:ext cx="1124396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0F53BB-2160-4A76-AD6E-EE5DB2EA0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13" y="1484313"/>
            <a:ext cx="8785225" cy="4876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2200" b="1" dirty="0"/>
              <a:t>Organismo di Certificazione </a:t>
            </a:r>
            <a:r>
              <a:rPr lang="it-IT" sz="2200" dirty="0"/>
              <a:t>delle Professionalità e della Formazione, nasce nel 1994 con l’obiettivo di </a:t>
            </a:r>
            <a:r>
              <a:rPr lang="it-IT" sz="2200" b="1" dirty="0"/>
              <a:t>valorizzare le attività professionali con la massima garanzia di competenza ed esperienza.</a:t>
            </a:r>
          </a:p>
          <a:p>
            <a:pPr>
              <a:defRPr/>
            </a:pPr>
            <a:r>
              <a:rPr lang="it-IT" sz="2200" b="1" dirty="0" err="1"/>
              <a:t>Mission</a:t>
            </a:r>
            <a:r>
              <a:rPr lang="it-IT" sz="2200" b="1" dirty="0"/>
              <a:t>: </a:t>
            </a:r>
            <a:r>
              <a:rPr lang="it-IT" sz="2200" dirty="0"/>
              <a:t>garantire al mercato “</a:t>
            </a:r>
            <a:r>
              <a:rPr lang="it-IT" sz="2200" b="1" dirty="0"/>
              <a:t>professionisti di qualità e qualità della formazione”</a:t>
            </a:r>
            <a:r>
              <a:rPr lang="it-IT" sz="2200" dirty="0"/>
              <a:t>, nei settori ove tale esigenza è maggiormente sentita</a:t>
            </a:r>
          </a:p>
          <a:p>
            <a:pPr>
              <a:defRPr/>
            </a:pPr>
            <a:r>
              <a:rPr lang="it-IT" sz="2200" b="1" dirty="0"/>
              <a:t>Accreditato da ACCREDIA </a:t>
            </a:r>
            <a:r>
              <a:rPr lang="it-IT" sz="2200" dirty="0"/>
              <a:t>Ente riconosciuto dallo Stato italiano, come </a:t>
            </a:r>
            <a:r>
              <a:rPr lang="it-IT" sz="2200" b="1" dirty="0"/>
              <a:t>Organismo di Certificazione del Personale </a:t>
            </a:r>
            <a:r>
              <a:rPr lang="it-IT" sz="2200" dirty="0"/>
              <a:t>e come Organismo di Certificazione del Prodotto.</a:t>
            </a:r>
          </a:p>
          <a:p>
            <a:pPr>
              <a:defRPr/>
            </a:pPr>
            <a:endParaRPr lang="it-IT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8EA6488D-DE0D-43AD-ABB7-F403DD4D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13" y="608012"/>
            <a:ext cx="8534400" cy="758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0000"/>
                </a:solidFill>
              </a:rPr>
              <a:t>CEPAS</a:t>
            </a:r>
          </a:p>
        </p:txBody>
      </p:sp>
      <p:pic>
        <p:nvPicPr>
          <p:cNvPr id="29701" name="Segnaposto contenuto 3">
            <a:extLst>
              <a:ext uri="{FF2B5EF4-FFF2-40B4-BE49-F238E27FC236}">
                <a16:creationId xmlns:a16="http://schemas.microsoft.com/office/drawing/2014/main" id="{4DEB1A05-0CE1-4676-93DD-87FED4C38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25291"/>
            <a:ext cx="1192213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3AEFFF7B-8E65-4F24-9133-3F3934965C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822510"/>
              </p:ext>
            </p:extLst>
          </p:nvPr>
        </p:nvGraphicFramePr>
        <p:xfrm>
          <a:off x="205835" y="457776"/>
          <a:ext cx="8732330" cy="6171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415686" imgH="4533529" progId="AcroExch.Document.DC">
                  <p:embed/>
                </p:oleObj>
              </mc:Choice>
              <mc:Fallback>
                <p:oleObj name="Acrobat Document" r:id="rId2" imgW="6415686" imgH="453352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835" y="457776"/>
                        <a:ext cx="8732330" cy="6171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0598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BF631A0-9167-44FB-983A-FD19A94B2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05" y="906101"/>
            <a:ext cx="8533383" cy="53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961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12296" y="240633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i="1" dirty="0">
                <a:solidFill>
                  <a:srgbClr val="FF0000"/>
                </a:solidFill>
                <a:latin typeface="+mn-lt"/>
              </a:rPr>
              <a:t>Prassi di riferimento </a:t>
            </a:r>
          </a:p>
          <a:p>
            <a:pPr algn="ctr"/>
            <a:r>
              <a:rPr lang="it-IT" sz="6600" b="1" i="1" dirty="0">
                <a:solidFill>
                  <a:srgbClr val="FF0000"/>
                </a:solidFill>
                <a:latin typeface="+mn-lt"/>
              </a:rPr>
              <a:t>UNI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9" y="2829009"/>
            <a:ext cx="8200054" cy="254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420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561474" y="950912"/>
            <a:ext cx="7876673" cy="4647783"/>
          </a:xfrm>
        </p:spPr>
        <p:txBody>
          <a:bodyPr/>
          <a:lstStyle/>
          <a:p>
            <a:pPr marL="0" indent="0">
              <a:buNone/>
            </a:pPr>
            <a:r>
              <a:rPr lang="it-IT" sz="3600" b="1" i="1" dirty="0">
                <a:solidFill>
                  <a:srgbClr val="FF0000"/>
                </a:solidFill>
                <a:latin typeface="+mj-lt"/>
              </a:rPr>
              <a:t>Cos’è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Le prassi di riferimento sono documenti che introducono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prescrizioni tecniche o modelli applicativi settoriali di norme tecniche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elaborati sulla base di un rapido processo di condivisione ristretta ai soli autori. 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buNone/>
            </a:pPr>
            <a:r>
              <a:rPr lang="it-IT" sz="2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Le prassi di riferimento sono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elaborate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nell’ambito di un formale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“Tavolo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” costituito da </a:t>
            </a:r>
            <a:r>
              <a:rPr lang="it-IT" sz="2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rappresentanti delle Organizzazioni</a:t>
            </a:r>
            <a:r>
              <a:rPr lang="it-IT" sz="2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che hanno chiesto all’UNI di definire il documento. </a:t>
            </a:r>
          </a:p>
        </p:txBody>
      </p:sp>
    </p:spTree>
    <p:extLst>
      <p:ext uri="{BB962C8B-B14F-4D97-AF65-F5344CB8AC3E}">
        <p14:creationId xmlns:p14="http://schemas.microsoft.com/office/powerpoint/2010/main" val="3820717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61474" y="503429"/>
            <a:ext cx="8005010" cy="592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Quale obiettivo ci si pone</a:t>
            </a:r>
            <a:endParaRPr lang="it-IT" sz="3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2400" dirty="0">
              <a:solidFill>
                <a:srgbClr val="FF0000"/>
              </a:solidFill>
              <a:latin typeface="Bodoni MT" panose="02070603080606020203" pitchFamily="18" charset="0"/>
            </a:endParaRP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legge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riferimento sulla professione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dell’estetista è del 1990.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Questa norma non tiene in considerazione le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importanti mutazioni intervenute nella società e nella concezione di benessere, di qualità e stili di vita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impattano fortemente oggigiorno su questa professione.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Tutto ciò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 chiunque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fare, proporre ed erogare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qualsivoglia “iniziativa”.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Allorquando, purtroppo, ci si approccia alle persone a cui ci stiamo riferendo, le complessità ed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rischi non possono essere, né lasciati al caso, né a persone di buona volontà, né tantomeno alla mercé del business fine a stesso. 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775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13347" y="839343"/>
            <a:ext cx="798896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Occorre necessariamente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che studio, rigore, professionalità, etica e riscontro scientifico diventino protagonisti nell’attività di estetica 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rivolta alle persone in terapia oncologica</a:t>
            </a:r>
            <a:r>
              <a:rPr lang="it-IT" sz="21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 </a:t>
            </a:r>
            <a:endParaRPr lang="it-IT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algn="just">
              <a:spcBef>
                <a:spcPts val="1200"/>
              </a:spcBef>
            </a:pP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Per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arginare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il diffondersi di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approcci e comportamenti non certificati e testati,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si è ritenuto di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attivare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questo importante e qualificato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Tavolo tecnico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. </a:t>
            </a:r>
          </a:p>
          <a:p>
            <a:pPr algn="just">
              <a:spcBef>
                <a:spcPts val="1200"/>
              </a:spcBef>
            </a:pP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L’obiettivo è quello di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produrre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i primi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riferimenti e riscontri normativi e comportamentali,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utili ai pazienti, ai loro famigliari ed al personale sanitario, per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rassicurare e garantire</a:t>
            </a:r>
            <a:r>
              <a:rPr lang="it-IT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queste persone sui comportamenti e </a:t>
            </a:r>
            <a:r>
              <a:rPr lang="it-IT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metodi da adottare nell’ambito dell’estetica oncologica.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 </a:t>
            </a:r>
          </a:p>
          <a:p>
            <a:pPr algn="just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4102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32756" y="690776"/>
            <a:ext cx="8654571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rgbClr val="FF0000"/>
                </a:solidFill>
                <a:latin typeface="+mn-lt"/>
              </a:rPr>
              <a:t>Chi abbiamo coinvolto</a:t>
            </a:r>
            <a:endParaRPr lang="it-IT" sz="3600" i="1" dirty="0">
              <a:solidFill>
                <a:srgbClr val="FF0000"/>
              </a:solidFill>
              <a:latin typeface="+mn-lt"/>
            </a:endParaRPr>
          </a:p>
          <a:p>
            <a:pPr algn="just"/>
            <a:endParaRPr lang="it-IT" sz="2400" dirty="0">
              <a:latin typeface="Bodoni MT" panose="02070603080606020203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Abbiamo ritenuto di coinvolgere in primis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AIOM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 autorevole organismo in ambito oncologico sanitario, affiancandolo ad APEO come soggetto co-promotore,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FAVO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(Federazione delle Associazioni di Volontariato Oncologico) in rappresentanza dei pazienti,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Confartigianato e CNA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in rappresentanza dell’ambito professionale,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CEPAS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in quanto Ente di Certificazione e la </a:t>
            </a:r>
            <a:r>
              <a:rPr lang="it-IT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Conferenza delle Regioni e delle Provincie Autonome </a:t>
            </a:r>
            <a:r>
              <a:rPr lang="it-IT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essendo le due materie (sanità e formazione professionale) concorrenti ordinamentali tra Stato e Regioni. </a:t>
            </a:r>
          </a:p>
        </p:txBody>
      </p:sp>
    </p:spTree>
    <p:extLst>
      <p:ext uri="{BB962C8B-B14F-4D97-AF65-F5344CB8AC3E}">
        <p14:creationId xmlns:p14="http://schemas.microsoft.com/office/powerpoint/2010/main" val="2903333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CC9D28-4F99-429D-A4D4-A200074C4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4325"/>
            <a:ext cx="8229600" cy="990600"/>
          </a:xfrm>
        </p:spPr>
        <p:txBody>
          <a:bodyPr/>
          <a:lstStyle/>
          <a:p>
            <a:pPr algn="ctr"/>
            <a:r>
              <a:rPr lang="it-IT" dirty="0"/>
              <a:t>14 LUGLIO</a:t>
            </a:r>
          </a:p>
        </p:txBody>
      </p:sp>
      <p:pic>
        <p:nvPicPr>
          <p:cNvPr id="6" name="Segnaposto contenuto 5" descr="Immagine che contiene testo, persona, screenshot&#10;&#10;Descrizione generata automaticamente">
            <a:extLst>
              <a:ext uri="{FF2B5EF4-FFF2-40B4-BE49-F238E27FC236}">
                <a16:creationId xmlns:a16="http://schemas.microsoft.com/office/drawing/2014/main" id="{018BFCE3-7A22-4F45-B9E8-C991F6FB01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94" y="3429000"/>
            <a:ext cx="3137714" cy="1828491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4AB1F26-8507-4ED8-922F-1E9C05F02B8A}"/>
              </a:ext>
            </a:extLst>
          </p:cNvPr>
          <p:cNvSpPr txBox="1"/>
          <p:nvPr/>
        </p:nvSpPr>
        <p:spPr>
          <a:xfrm>
            <a:off x="3706486" y="917813"/>
            <a:ext cx="516485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latin typeface="+mn-lt"/>
              <a:cs typeface="+mn-cs"/>
            </a:endParaRPr>
          </a:p>
          <a:p>
            <a:r>
              <a:rPr lang="it-IT" sz="1600" b="1" i="0" dirty="0">
                <a:solidFill>
                  <a:srgbClr val="050505"/>
                </a:solidFill>
                <a:effectLst/>
                <a:latin typeface="+mn-lt"/>
              </a:rPr>
              <a:t>LA PRASSI DI RIFERIMENTO UNI SULL'ESTETICA ONCOLOGICA E' STATA PUBBLICATA</a:t>
            </a:r>
            <a:endParaRPr lang="it-IT" sz="1600" b="1" dirty="0">
              <a:latin typeface="+mn-lt"/>
              <a:cs typeface="+mn-cs"/>
            </a:endParaRPr>
          </a:p>
          <a:p>
            <a:r>
              <a:rPr lang="it-IT" sz="1600" dirty="0">
                <a:latin typeface="+mn-lt"/>
                <a:cs typeface="+mn-cs"/>
              </a:rPr>
              <a:t>I requisiti del professionista SEO sono definiti oggi dalla nuova prassi di riferimento UNI/</a:t>
            </a:r>
            <a:r>
              <a:rPr lang="it-IT" sz="1600" dirty="0" err="1">
                <a:latin typeface="+mn-lt"/>
                <a:cs typeface="+mn-cs"/>
              </a:rPr>
              <a:t>PdR</a:t>
            </a:r>
            <a:r>
              <a:rPr lang="it-IT" sz="1600" dirty="0">
                <a:latin typeface="+mn-lt"/>
                <a:cs typeface="+mn-cs"/>
              </a:rPr>
              <a:t> 130:2022 sviluppata da UNI Ente Italiano di Normazione in collaborazione con </a:t>
            </a:r>
            <a:r>
              <a:rPr lang="it-IT" sz="1600" b="1" dirty="0">
                <a:latin typeface="+mn-lt"/>
                <a:cs typeface="+mn-cs"/>
              </a:rPr>
              <a:t>APEO </a:t>
            </a:r>
            <a:r>
              <a:rPr lang="it-IT" sz="1600" dirty="0">
                <a:latin typeface="+mn-lt"/>
                <a:cs typeface="+mn-cs"/>
              </a:rPr>
              <a:t>e </a:t>
            </a:r>
            <a:r>
              <a:rPr lang="it-IT" sz="1600" b="1" dirty="0">
                <a:latin typeface="+mn-lt"/>
                <a:cs typeface="+mn-cs"/>
              </a:rPr>
              <a:t>AIOM </a:t>
            </a:r>
            <a:r>
              <a:rPr lang="it-IT" sz="1600" dirty="0">
                <a:latin typeface="+mn-lt"/>
                <a:cs typeface="+mn-cs"/>
              </a:rPr>
              <a:t>(Associazione Italiana di Oncologia Medica), oltre che con il competente ed appassionato contributo ed impegno di </a:t>
            </a:r>
            <a:r>
              <a:rPr lang="it-IT" sz="1600" b="1" dirty="0">
                <a:latin typeface="+mn-lt"/>
                <a:cs typeface="+mn-cs"/>
              </a:rPr>
              <a:t>FAVO</a:t>
            </a:r>
            <a:r>
              <a:rPr lang="it-IT" sz="1600" dirty="0">
                <a:latin typeface="+mn-lt"/>
                <a:cs typeface="+mn-cs"/>
              </a:rPr>
              <a:t> (Federazione delle Associazioni di Volontariato Oncologico), </a:t>
            </a:r>
            <a:r>
              <a:rPr lang="it-IT" sz="1600" b="1" dirty="0">
                <a:latin typeface="+mn-lt"/>
                <a:cs typeface="+mn-cs"/>
              </a:rPr>
              <a:t>Confartigianato Benessere</a:t>
            </a:r>
            <a:r>
              <a:rPr lang="it-IT" sz="1600" dirty="0">
                <a:latin typeface="+mn-lt"/>
                <a:cs typeface="+mn-cs"/>
              </a:rPr>
              <a:t>, </a:t>
            </a:r>
            <a:r>
              <a:rPr lang="it-IT" sz="1600" b="1" dirty="0">
                <a:latin typeface="+mn-lt"/>
                <a:cs typeface="+mn-cs"/>
              </a:rPr>
              <a:t>CNA Benessere e Sanit</a:t>
            </a:r>
            <a:r>
              <a:rPr lang="it-IT" sz="1600" dirty="0">
                <a:latin typeface="+mn-lt"/>
                <a:cs typeface="+mn-cs"/>
              </a:rPr>
              <a:t>à e </a:t>
            </a:r>
            <a:r>
              <a:rPr lang="it-IT" sz="1600" b="1" dirty="0">
                <a:latin typeface="+mn-lt"/>
                <a:cs typeface="+mn-cs"/>
              </a:rPr>
              <a:t>CEPAS</a:t>
            </a:r>
            <a:r>
              <a:rPr lang="it-IT" sz="1600" dirty="0">
                <a:latin typeface="+mn-lt"/>
                <a:cs typeface="+mn-cs"/>
              </a:rPr>
              <a:t>.</a:t>
            </a:r>
          </a:p>
          <a:p>
            <a:pPr marL="0" indent="0">
              <a:buNone/>
            </a:pPr>
            <a:r>
              <a:rPr lang="it-IT" sz="16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Nel nostro ambito questo significa che:</a:t>
            </a:r>
            <a:br>
              <a:rPr lang="it-IT" sz="16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it-IT" sz="16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br>
              <a:rPr lang="it-IT" sz="1600" dirty="0"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6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sz="16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it-IT" sz="16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linee guida </a:t>
            </a:r>
            <a:r>
              <a:rPr lang="it-IT" sz="16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dei servizi di estetica oncologica e i </a:t>
            </a:r>
            <a:r>
              <a:rPr lang="it-IT" sz="16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requisiti </a:t>
            </a:r>
            <a:r>
              <a:rPr lang="it-IT" sz="16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che la Specialista in Estetica Oncologica deve avere per poter operare nel suo settore </a:t>
            </a:r>
            <a:endParaRPr lang="it-IT" sz="1600" dirty="0"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16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SONO STATI PUBBLICATI</a:t>
            </a:r>
            <a:endParaRPr lang="it-IT" sz="1600" dirty="0">
              <a:latin typeface="+mn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600" dirty="0">
              <a:effectLst/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ttangolo 6">
            <a:extLst>
              <a:ext uri="{FF2B5EF4-FFF2-40B4-BE49-F238E27FC236}">
                <a16:creationId xmlns:a16="http://schemas.microsoft.com/office/drawing/2014/main" id="{6D201CB9-4D78-6201-E636-416366492548}"/>
              </a:ext>
            </a:extLst>
          </p:cNvPr>
          <p:cNvSpPr/>
          <p:nvPr/>
        </p:nvSpPr>
        <p:spPr>
          <a:xfrm>
            <a:off x="2332038" y="6550025"/>
            <a:ext cx="5002212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rgbClr val="5C697C"/>
                </a:solidFill>
                <a:latin typeface="Helvetica"/>
                <a:cs typeface="Helvetica"/>
              </a:rPr>
              <a:t>® APEO tutti i diritti riservati – ogni riproduzione vietata</a:t>
            </a:r>
            <a:endParaRPr lang="en-US" sz="1400" dirty="0">
              <a:latin typeface="+mn-lt"/>
              <a:cs typeface="+mn-cs"/>
            </a:endParaRPr>
          </a:p>
        </p:txBody>
      </p:sp>
      <p:pic>
        <p:nvPicPr>
          <p:cNvPr id="4" name="Immagine 8">
            <a:extLst>
              <a:ext uri="{FF2B5EF4-FFF2-40B4-BE49-F238E27FC236}">
                <a16:creationId xmlns:a16="http://schemas.microsoft.com/office/drawing/2014/main" id="{9E1DFFB9-1D73-6B6F-B714-A0F21192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1213" y="6388100"/>
            <a:ext cx="5016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A834B91-770E-65A8-02B4-46B4BA370C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b="61971"/>
          <a:stretch/>
        </p:blipFill>
        <p:spPr>
          <a:xfrm>
            <a:off x="453495" y="1445330"/>
            <a:ext cx="3169808" cy="154074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44971A7-C5C0-575F-8640-BC763201A185}"/>
              </a:ext>
            </a:extLst>
          </p:cNvPr>
          <p:cNvSpPr txBox="1"/>
          <p:nvPr/>
        </p:nvSpPr>
        <p:spPr>
          <a:xfrm>
            <a:off x="370310" y="5548205"/>
            <a:ext cx="8842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Oltre ai compiti e alle attività specifiche del SEO il nuovo documento definisce nel dettaglio i requisiti di </a:t>
            </a:r>
            <a:r>
              <a:rPr lang="it-IT" sz="18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conoscenza</a:t>
            </a:r>
            <a:r>
              <a:rPr lang="it-IT" sz="18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abilità</a:t>
            </a:r>
            <a:r>
              <a:rPr lang="it-IT" sz="18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it-IT" sz="18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autonomia</a:t>
            </a:r>
            <a:r>
              <a:rPr lang="it-IT" sz="18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lang="it-IT" sz="1800" b="1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responsabilità</a:t>
            </a:r>
            <a:r>
              <a:rPr lang="it-IT" sz="1800" dirty="0">
                <a:effectLst/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richiesti a questo profilo professionale.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7182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424113"/>
            <a:ext cx="9144000" cy="1698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6700" b="1" dirty="0">
                <a:solidFill>
                  <a:srgbClr val="FF0000"/>
                </a:solidFill>
              </a:rPr>
              <a:t>Valter ANDREAZZA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348163"/>
            <a:ext cx="9144000" cy="1860550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4400" b="1" dirty="0"/>
              <a:t>Segretario Generale</a:t>
            </a:r>
          </a:p>
          <a:p>
            <a:pPr marL="0" indent="0" algn="ctr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5200" b="1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765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0488" y="550863"/>
            <a:ext cx="3733800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827EA0-C7A9-796D-09D4-D5ED592B9298}"/>
              </a:ext>
            </a:extLst>
          </p:cNvPr>
          <p:cNvSpPr txBox="1"/>
          <p:nvPr/>
        </p:nvSpPr>
        <p:spPr>
          <a:xfrm>
            <a:off x="514350" y="1979464"/>
            <a:ext cx="81153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/>
              <a:t>ANNO 2023:</a:t>
            </a:r>
          </a:p>
          <a:p>
            <a:pPr algn="ctr"/>
            <a:r>
              <a:rPr lang="it-IT" sz="3200" b="1" dirty="0"/>
              <a:t>237 </a:t>
            </a:r>
            <a:r>
              <a:rPr lang="it-IT" sz="2800" b="1" dirty="0"/>
              <a:t>Specialiste in Estetica Oncologica APEO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FC5F23B-83EE-68AA-C7D2-AAD92198A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5277" y="588260"/>
            <a:ext cx="3700315" cy="1217705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C81AD3-0020-7345-6FF1-2617753DF46F}"/>
              </a:ext>
            </a:extLst>
          </p:cNvPr>
          <p:cNvSpPr txBox="1"/>
          <p:nvPr/>
        </p:nvSpPr>
        <p:spPr>
          <a:xfrm>
            <a:off x="1633006" y="3291737"/>
            <a:ext cx="31515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57 </a:t>
            </a: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Lombardia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28 Veneto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25 Puglia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23 Emilia Romagna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20 Pie</a:t>
            </a:r>
            <a:r>
              <a:rPr lang="it-IT" sz="20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mont</a:t>
            </a: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15 Toscana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11 Lazio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 Campania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 Liguria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 Umbria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CD7EBB2-64D8-2D02-BE38-148F56602115}"/>
              </a:ext>
            </a:extLst>
          </p:cNvPr>
          <p:cNvSpPr txBox="1"/>
          <p:nvPr/>
        </p:nvSpPr>
        <p:spPr>
          <a:xfrm>
            <a:off x="4342975" y="3291737"/>
            <a:ext cx="31515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 Trentino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 Marche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 Sardegna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5 Sicilia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 Abruzzo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4 Friuli-Venezia Giulia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Aosta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Calabria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2 Molise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it-IT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Svizzera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04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282EE-056D-38BA-24C6-D873602C3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926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it-IT" dirty="0"/>
              <a:t>LE SPECIALISTE APEO IN OSPEDALE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D83B-A633-E782-6DE7-24B66B8A5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2462"/>
            <a:ext cx="8229600" cy="5382826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LOMBARDIA</a:t>
            </a:r>
            <a:endParaRPr lang="it-IT" b="1" dirty="0"/>
          </a:p>
          <a:p>
            <a:pPr marL="0" indent="0">
              <a:buNone/>
            </a:pPr>
            <a:r>
              <a:rPr lang="it-IT" sz="2000" b="1" dirty="0"/>
              <a:t>MILANO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Istituto Europeo Oncologico di Milano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Hospice Ospedale Niguarda di Milano</a:t>
            </a:r>
            <a:endParaRPr lang="it-IT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Niguarda di Milano presso il reparto Terapia Intensiva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Istituto Tumori di Milano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di Magenta </a:t>
            </a: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presso il reparto di Oncologia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Multimedica di Sesto San Giovanni</a:t>
            </a:r>
            <a:endParaRPr lang="it-IT" sz="1800" dirty="0"/>
          </a:p>
          <a:p>
            <a:pPr marL="0" indent="0">
              <a:buNone/>
            </a:pPr>
            <a:r>
              <a:rPr lang="it-IT" sz="2000" b="1" dirty="0"/>
              <a:t>COMO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Day Hospital Medico –Oncologico Ospedale Sant’Anna di Como</a:t>
            </a:r>
          </a:p>
          <a:p>
            <a:pPr marL="0" indent="0">
              <a:buNone/>
            </a:pPr>
            <a:r>
              <a:rPr lang="it-IT" sz="2000" b="1" dirty="0"/>
              <a:t>LECCO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Ospedale di Merate</a:t>
            </a:r>
          </a:p>
          <a:p>
            <a:pPr marL="0" indent="0">
              <a:buNone/>
            </a:pPr>
            <a:r>
              <a:rPr lang="it-IT" sz="2000" b="1" dirty="0"/>
              <a:t>BERGAMO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Ospedale Bolognini di Seriate presso il reparto di Oncologia</a:t>
            </a:r>
          </a:p>
          <a:p>
            <a:pPr marL="0" indent="0">
              <a:buNone/>
            </a:pPr>
            <a:r>
              <a:rPr lang="it-IT" sz="2000" b="1" dirty="0"/>
              <a:t>MANTOVA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Ospedale Poma di Mantova presso il reparto di Oncologia</a:t>
            </a:r>
          </a:p>
          <a:p>
            <a:pPr marL="0" indent="0">
              <a:buNone/>
            </a:pPr>
            <a:endParaRPr lang="it-IT" sz="1100" b="1" dirty="0"/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5495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282EE-056D-38BA-24C6-D873602C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SPECIALISTE APEO IN OSPEDALE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D83B-A633-E782-6DE7-24B66B8A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VENETO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b="1" dirty="0"/>
          </a:p>
          <a:p>
            <a:pPr marL="0" indent="0">
              <a:buNone/>
            </a:pPr>
            <a:r>
              <a:rPr lang="it-IT" sz="2000" b="1" dirty="0"/>
              <a:t>BELLUNO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Santa Maria del Prato di Feltre</a:t>
            </a:r>
          </a:p>
          <a:p>
            <a:pPr marL="0" indent="0">
              <a:buNone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b="1" dirty="0"/>
              <a:t>VERONA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Borgo Roma di Verona presso il reparto di Oncologia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Borgo Trento di Verona presso il reparto di Oncologia</a:t>
            </a:r>
          </a:p>
          <a:p>
            <a:pPr marL="0" indent="0">
              <a:buNone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b="1" dirty="0"/>
              <a:t>VICENZA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di Montecchio Maggiore</a:t>
            </a:r>
          </a:p>
          <a:p>
            <a:pPr mar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b="1" dirty="0"/>
              <a:t>TREVISO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Ospedale </a:t>
            </a: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 Giacomo Apostolo di Castelfranco Veneto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9303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282EE-056D-38BA-24C6-D873602C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SPECIALISTE APEO IN OSPEDALE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D83B-A633-E782-6DE7-24B66B8A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PIEMONTE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b="1" dirty="0"/>
          </a:p>
          <a:p>
            <a:pPr marL="0" indent="0">
              <a:buNone/>
            </a:pPr>
            <a:r>
              <a:rPr lang="it-IT" sz="2000" b="1" dirty="0"/>
              <a:t>TORINO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Day Hospital Oncologico Ospedale </a:t>
            </a: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Sant’Anna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b="1" dirty="0"/>
              <a:t>VERBANO-CUSIO-OSSOLA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di Verbania presso il reparto di Oncologia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Day Hospital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di </a:t>
            </a: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Domodossola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45321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282EE-056D-38BA-24C6-D873602C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SPECIALISTE APEO IN OSPEDALE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D83B-A633-E782-6DE7-24B66B8A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EMILIA ROMAGNA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BOLOGNA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Sant'Orsola-Malpighi di Bologna presso il reparto di Oncologia Medica e il reparto di Ematologia Oncologica</a:t>
            </a: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Policlinico Sant’Orsola di Bologna </a:t>
            </a:r>
          </a:p>
          <a:p>
            <a:pPr marL="0" indent="0">
              <a:buNone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b="1" dirty="0"/>
              <a:t>PIACENZA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 Hospital Ospedale di Piacenza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b="1" dirty="0"/>
              <a:t>RAVENNA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 Hospi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 reparto di Oncologia di Lugo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6200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282EE-056D-38BA-24C6-D873602C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SPECIALISTE APEO IN OSPEDALE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D83B-A633-E782-6DE7-24B66B8A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TOSCANA</a:t>
            </a:r>
            <a:endParaRPr lang="it-IT" sz="1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it-IT" sz="2000" b="1" dirty="0"/>
              <a:t>AREZZO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Ospedale Valdarno "La Gruccia " di Montevarchi presso il reparto di Oncologia</a:t>
            </a:r>
          </a:p>
          <a:p>
            <a:pPr marL="0" indent="0">
              <a:buNone/>
            </a:pPr>
            <a:r>
              <a:rPr lang="it-IT" sz="2000" b="1" dirty="0"/>
              <a:t>EMPOLI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Ospedale San Giuseppe presso Centro Donna</a:t>
            </a:r>
            <a:endParaRPr lang="it-IT" sz="1800" b="1" dirty="0"/>
          </a:p>
          <a:p>
            <a:pPr marL="0" indent="0">
              <a:buNone/>
            </a:pPr>
            <a:r>
              <a:rPr lang="it-IT" sz="2000" b="1" dirty="0"/>
              <a:t>PISA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spedale Felice Lotti di Pontedera presso i reparti di Senologia e Oncologia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Santa Maria Maddalena di Volterra presso il reparto di Oncologia</a:t>
            </a:r>
          </a:p>
          <a:p>
            <a:pPr marL="0" lv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dirty="0"/>
              <a:t>LAZIO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ROMA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Sandro Pertini di Roma presso il centro Senologico Integrato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Policlinico Gemelli presso il reparto di Ginecologia Oncologica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Policlinico Umberto I di Roma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it-IT" sz="1600" b="1" i="0" dirty="0">
              <a:solidFill>
                <a:srgbClr val="767676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137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282EE-056D-38BA-24C6-D873602C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SPECIALISTE APEO IN OSPEDALE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D83B-A633-E782-6DE7-24B66B8A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MARCHE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ANCONA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di Senigallia</a:t>
            </a:r>
            <a:endParaRPr lang="it-IT" sz="1800" b="1" dirty="0"/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FERMO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Civile Murri di Fermo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presso il reparto di Oncologia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dirty="0"/>
              <a:t>CAMPANIA</a:t>
            </a: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b="1" dirty="0"/>
              <a:t>NAPOLI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Monaldi </a:t>
            </a: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 Napoli presso il reparto di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Oncologi</a:t>
            </a: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BENEVENTO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Day Hospital Oncologico dell’Ospedale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Fatebenefratelli di Benevento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3790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282EE-056D-38BA-24C6-D873602C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SPECIALISTE APEO IN OSPEDALE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D83B-A633-E782-6DE7-24B66B8A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ABRUZZO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CHIETI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San Pio di Vasto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presso il reparto di Oncologia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Renzetti di Lanciano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presso il reparto di Oncologia</a:t>
            </a:r>
          </a:p>
          <a:p>
            <a:pPr marL="0" lv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dirty="0"/>
              <a:t>UMBRIA</a:t>
            </a:r>
          </a:p>
          <a:p>
            <a:pPr>
              <a:buFont typeface="Wingdings" panose="05000000000000000000" pitchFamily="2" charset="2"/>
              <a:buChar char="Ø"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PERUGIA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Foligno 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presso il reparto di Oncoematologia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Spoleto </a:t>
            </a:r>
            <a:r>
              <a:rPr lang="it-IT" sz="1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presso il reparto di Oncoematologia</a:t>
            </a: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9552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282EE-056D-38BA-24C6-D873602C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LE SPECIALISTE APEO IN OSPEDALE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71D83B-A633-E782-6DE7-24B66B8A5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PUGLIA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BARI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Miulli di Acquaviva delle Fonti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Policlinico di Bari presso il reparto di Oncologia Medica universitaria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it-IT" sz="2000" b="1" dirty="0"/>
              <a:t>LECCE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Ospedale Vito Fazzi di Lecce</a:t>
            </a:r>
          </a:p>
          <a:p>
            <a:pPr marL="0" indent="0">
              <a:buNone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it-IT" sz="1800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it-IT" dirty="0"/>
              <a:t>SICILIA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2000" b="1" dirty="0"/>
              <a:t>PALERMO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Policlinico P. Giaccone di Palermo presso il reparto di Oncologia Medica</a:t>
            </a: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kern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9325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777F70-CC2E-475C-A6AB-768A1C3D8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it-IT" dirty="0"/>
              <a:t>Attività 2023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106FC5-8DC4-41C4-8F0C-7534AA0BB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286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5163" y="533400"/>
            <a:ext cx="82296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FF0000"/>
                </a:solidFill>
              </a:rPr>
              <a:t>STATUTO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17725"/>
            <a:ext cx="8229600" cy="4359275"/>
          </a:xfrm>
        </p:spPr>
        <p:txBody>
          <a:bodyPr rtlCol="0">
            <a:normAutofit/>
          </a:bodyPr>
          <a:lstStyle/>
          <a:p>
            <a:pPr marL="360000" lvl="2" indent="7200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2800" b="1" dirty="0"/>
              <a:t>DENOMINAZIONE </a:t>
            </a:r>
            <a:r>
              <a:rPr lang="it-IT" sz="2400" b="1" dirty="0"/>
              <a:t>(art.1)</a:t>
            </a:r>
          </a:p>
          <a:p>
            <a:pPr marL="974725" lvl="2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dirty="0"/>
              <a:t>Associazione senza finalità di lucro</a:t>
            </a:r>
          </a:p>
          <a:p>
            <a:pPr marL="974725" lvl="2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dirty="0"/>
              <a:t>L. 14 gennaio 2013 n.4</a:t>
            </a:r>
          </a:p>
          <a:p>
            <a:pPr marL="360000" lvl="2" indent="720000" fontAlgn="auto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2800" b="1" dirty="0"/>
              <a:t>SCOPI </a:t>
            </a:r>
            <a:r>
              <a:rPr lang="it-IT" sz="2400" b="1" dirty="0"/>
              <a:t>(art. 3)</a:t>
            </a:r>
          </a:p>
          <a:p>
            <a:pPr marL="974725" lvl="2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400" dirty="0"/>
              <a:t>Contribuire a migliorare la qualità della vita delle persone in terapia oncologica offrendo ad estetisti professionisti tutte le conoscenze teoriche e pratiche per effettuare trattamenti ……..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25C7340B-F8B1-4553-8318-22DC2272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sz="3400" i="1" dirty="0"/>
              <a:t>CONGRESSO 2023</a:t>
            </a:r>
          </a:p>
        </p:txBody>
      </p:sp>
      <p:pic>
        <p:nvPicPr>
          <p:cNvPr id="4" name="Segnaposto contenuto 8">
            <a:extLst>
              <a:ext uri="{FF2B5EF4-FFF2-40B4-BE49-F238E27FC236}">
                <a16:creationId xmlns:a16="http://schemas.microsoft.com/office/drawing/2014/main" id="{018D42CD-8751-C0A8-787D-83000A12C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4748"/>
            <a:ext cx="8229600" cy="4627703"/>
          </a:xfrm>
        </p:spPr>
      </p:pic>
    </p:spTree>
    <p:extLst>
      <p:ext uri="{BB962C8B-B14F-4D97-AF65-F5344CB8AC3E}">
        <p14:creationId xmlns:p14="http://schemas.microsoft.com/office/powerpoint/2010/main" val="29254430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D94453-71FC-4E29-92E2-CF3FAAD9E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0790A37-596E-4AA7-8940-7738BBABD6D7}"/>
              </a:ext>
            </a:extLst>
          </p:cNvPr>
          <p:cNvSpPr txBox="1">
            <a:spLocks/>
          </p:cNvSpPr>
          <p:nvPr/>
        </p:nvSpPr>
        <p:spPr>
          <a:xfrm>
            <a:off x="384464" y="526516"/>
            <a:ext cx="8582891" cy="10060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105099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algn="ctr">
              <a:defRPr/>
            </a:pPr>
            <a:r>
              <a:rPr lang="en-US" sz="40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AGGIORNAMENTO</a:t>
            </a:r>
          </a:p>
          <a:p>
            <a:pPr algn="ctr">
              <a:defRPr/>
            </a:pPr>
            <a:r>
              <a:rPr lang="en-US" sz="3600" spc="-1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Gennaio</a:t>
            </a:r>
            <a:r>
              <a:rPr lang="en-US" sz="36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/ Marzo 2023</a:t>
            </a:r>
            <a:endParaRPr lang="it-IT" sz="36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ottotitolo 4">
            <a:extLst>
              <a:ext uri="{FF2B5EF4-FFF2-40B4-BE49-F238E27FC236}">
                <a16:creationId xmlns:a16="http://schemas.microsoft.com/office/drawing/2014/main" id="{8311DE85-E70A-42A6-B035-8AD4D482A7D9}"/>
              </a:ext>
            </a:extLst>
          </p:cNvPr>
          <p:cNvSpPr txBox="1">
            <a:spLocks/>
          </p:cNvSpPr>
          <p:nvPr/>
        </p:nvSpPr>
        <p:spPr>
          <a:xfrm>
            <a:off x="895246" y="2194644"/>
            <a:ext cx="4501702" cy="2678015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sz="21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Risultati immagini per immagine formazione a distanza">
            <a:extLst>
              <a:ext uri="{FF2B5EF4-FFF2-40B4-BE49-F238E27FC236}">
                <a16:creationId xmlns:a16="http://schemas.microsoft.com/office/drawing/2014/main" id="{AF2A2C7C-49A4-43FD-AC77-7EA3F85B6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32" y="2409848"/>
            <a:ext cx="1888988" cy="146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3">
            <a:extLst>
              <a:ext uri="{FF2B5EF4-FFF2-40B4-BE49-F238E27FC236}">
                <a16:creationId xmlns:a16="http://schemas.microsoft.com/office/drawing/2014/main" id="{AFF33B5F-9B8B-45D7-8EFD-25B70B2B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79" y="4291401"/>
            <a:ext cx="2316894" cy="144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FC53E5-A539-4A64-9A00-6FD0E860FAD1}"/>
              </a:ext>
            </a:extLst>
          </p:cNvPr>
          <p:cNvSpPr txBox="1"/>
          <p:nvPr/>
        </p:nvSpPr>
        <p:spPr>
          <a:xfrm>
            <a:off x="1410459" y="1533374"/>
            <a:ext cx="6323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 Black" panose="020B0A04020102020204" pitchFamily="34" charset="0"/>
              </a:rPr>
              <a:t>14 ore Formazione a Distanza (FAD)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DBA8CE4-65B5-45B9-B4F7-215C6644202D}"/>
              </a:ext>
            </a:extLst>
          </p:cNvPr>
          <p:cNvSpPr txBox="1"/>
          <p:nvPr/>
        </p:nvSpPr>
        <p:spPr>
          <a:xfrm>
            <a:off x="212155" y="2024695"/>
            <a:ext cx="6171671" cy="4618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protonterapia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nella cura delle neoplasie: indicazioni ed evidenze cliniche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 vittime di secondo tipo: parenti e amici accanto al paziente oncologico quali reazioni. L'approccio al caregiver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Trattamenti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viso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terapia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oncologica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Strategie per una comunicazione efficace. Dentro l'algoritmo di Zuckerberg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 studio dell'anatomia e della fisiologia applicata ai trattamenti manuali APEO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lang="it-IT" sz="18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Trucco permanente, </a:t>
            </a:r>
            <a:r>
              <a:rPr lang="it-IT" sz="1800" dirty="0" err="1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microblading</a:t>
            </a:r>
            <a:r>
              <a:rPr lang="it-IT" sz="18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, </a:t>
            </a:r>
            <a:r>
              <a:rPr lang="it-IT" sz="1800" dirty="0" err="1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dermopigmentazione</a:t>
            </a:r>
            <a:r>
              <a:rPr lang="it-IT" sz="1800" dirty="0"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...cosa si può fare sulla persona in terapia oncologica? </a:t>
            </a: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uLnTx/>
              <a:uFillTx/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18774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05D304-4F3D-745D-AE15-EA6C8B45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074"/>
            <a:ext cx="8229600" cy="1255594"/>
          </a:xfrm>
        </p:spPr>
        <p:txBody>
          <a:bodyPr>
            <a:normAutofit fontScale="90000"/>
          </a:bodyPr>
          <a:lstStyle/>
          <a:p>
            <a:r>
              <a:rPr lang="it-IT" dirty="0"/>
              <a:t>16 GENNAIO</a:t>
            </a:r>
            <a:br>
              <a:rPr lang="it-IT" dirty="0"/>
            </a:br>
            <a:r>
              <a:rPr lang="it-IT" b="1" dirty="0"/>
              <a:t>Ospedale Manzoni - Lecco</a:t>
            </a:r>
          </a:p>
        </p:txBody>
      </p:sp>
      <p:pic>
        <p:nvPicPr>
          <p:cNvPr id="13" name="Segnaposto contenuto 12" descr="Immagine che contiene vestiti, testo, persona, Viso umano&#10;&#10;Descrizione generata automaticamente">
            <a:extLst>
              <a:ext uri="{FF2B5EF4-FFF2-40B4-BE49-F238E27FC236}">
                <a16:creationId xmlns:a16="http://schemas.microsoft.com/office/drawing/2014/main" id="{CD2EE1AB-83AF-AED9-8592-C91A0BD5B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0" b="6842"/>
          <a:stretch/>
        </p:blipFill>
        <p:spPr>
          <a:xfrm>
            <a:off x="372863" y="1662668"/>
            <a:ext cx="3013969" cy="2794505"/>
          </a:xfrm>
        </p:spPr>
      </p:pic>
      <p:pic>
        <p:nvPicPr>
          <p:cNvPr id="15" name="Immagine 14" descr="Immagine che contiene vestiti, persona, calzature, interno&#10;&#10;Descrizione generata automaticamente">
            <a:extLst>
              <a:ext uri="{FF2B5EF4-FFF2-40B4-BE49-F238E27FC236}">
                <a16:creationId xmlns:a16="http://schemas.microsoft.com/office/drawing/2014/main" id="{228B58AC-FA3F-75FC-4E6E-48AB9F516A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8" t="13851" r="13495" b="20647"/>
          <a:stretch/>
        </p:blipFill>
        <p:spPr>
          <a:xfrm>
            <a:off x="4410959" y="1662668"/>
            <a:ext cx="4462272" cy="2794443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9E4A5CB-0DA5-6055-E4D6-50F6D7C46579}"/>
              </a:ext>
            </a:extLst>
          </p:cNvPr>
          <p:cNvSpPr txBox="1"/>
          <p:nvPr/>
        </p:nvSpPr>
        <p:spPr>
          <a:xfrm>
            <a:off x="372863" y="4549676"/>
            <a:ext cx="85802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Sesta tappa del Tour di </a:t>
            </a:r>
            <a:r>
              <a:rPr 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Oncoestetica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svoltosi presso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l’Ospedale Alessandro Manzoni di Lecco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dopo quella presso gli Spedali Civili di Brescia, organizzata a dicembre 2022.</a:t>
            </a:r>
          </a:p>
          <a:p>
            <a:pPr algn="l"/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Giornata </a:t>
            </a:r>
            <a:r>
              <a:rPr lang="it-IT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dedicata all’Estetica Oncologica, in collaborazione con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ACTO Lombardia,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insieme alle Specialiste in Estetica Oncologica APEO Roberta Ruggiu e Maria Concetta Di Pasquale.</a:t>
            </a:r>
          </a:p>
          <a:p>
            <a:pPr algn="l"/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6297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56F347-CEB6-A79A-BD79-57DFF02E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3224"/>
            <a:ext cx="8229600" cy="990600"/>
          </a:xfrm>
        </p:spPr>
        <p:txBody>
          <a:bodyPr/>
          <a:lstStyle/>
          <a:p>
            <a:r>
              <a:rPr lang="it-IT" dirty="0"/>
              <a:t>6-7 FEBBRAIO</a:t>
            </a:r>
          </a:p>
        </p:txBody>
      </p:sp>
      <p:pic>
        <p:nvPicPr>
          <p:cNvPr id="5" name="Immagine 4" descr="Immagine che contiene vestiti, persona, sorriso, Viso umano&#10;&#10;Descrizione generata automaticamente">
            <a:extLst>
              <a:ext uri="{FF2B5EF4-FFF2-40B4-BE49-F238E27FC236}">
                <a16:creationId xmlns:a16="http://schemas.microsoft.com/office/drawing/2014/main" id="{1661C0FD-D9C8-2512-C866-2D51495773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2" b="5556"/>
          <a:stretch/>
        </p:blipFill>
        <p:spPr>
          <a:xfrm>
            <a:off x="1864312" y="1596715"/>
            <a:ext cx="5415376" cy="366457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99501F2-D005-31AF-8324-7E077C2CCC37}"/>
              </a:ext>
            </a:extLst>
          </p:cNvPr>
          <p:cNvSpPr txBox="1"/>
          <p:nvPr/>
        </p:nvSpPr>
        <p:spPr>
          <a:xfrm>
            <a:off x="1367162" y="5711270"/>
            <a:ext cx="65694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Esame superato anche per le estetiste del corso n°22!!!</a:t>
            </a:r>
          </a:p>
        </p:txBody>
      </p:sp>
    </p:spTree>
    <p:extLst>
      <p:ext uri="{BB962C8B-B14F-4D97-AF65-F5344CB8AC3E}">
        <p14:creationId xmlns:p14="http://schemas.microsoft.com/office/powerpoint/2010/main" val="4178898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17C630-5D72-7A48-ED2B-73FEC42B2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98" y="5353234"/>
            <a:ext cx="8229600" cy="804168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Servizio andato in onda al TG5 che ha visto le Specialiste APEO dello Spazio Benessere come protagoniste!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BC0F696-3084-65E5-45D3-227DBB194AB4}"/>
              </a:ext>
            </a:extLst>
          </p:cNvPr>
          <p:cNvSpPr txBox="1">
            <a:spLocks/>
          </p:cNvSpPr>
          <p:nvPr/>
        </p:nvSpPr>
        <p:spPr>
          <a:xfrm>
            <a:off x="457200" y="441612"/>
            <a:ext cx="8229600" cy="12555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dirty="0"/>
              <a:t>19 FEBBRAIO</a:t>
            </a:r>
            <a:br>
              <a:rPr lang="it-IT" dirty="0"/>
            </a:br>
            <a:r>
              <a:rPr lang="it-IT" b="1" dirty="0"/>
              <a:t>Servizio Tg5</a:t>
            </a:r>
          </a:p>
        </p:txBody>
      </p:sp>
      <p:pic>
        <p:nvPicPr>
          <p:cNvPr id="6" name="Immagine 5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37665973-FDCD-560D-DFB9-574227B20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32" y="1909534"/>
            <a:ext cx="4986535" cy="303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55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0BEE40-E7CC-D53D-9150-A393A9D6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33395"/>
            <a:ext cx="8229600" cy="1206623"/>
          </a:xfrm>
        </p:spPr>
        <p:txBody>
          <a:bodyPr>
            <a:normAutofit fontScale="90000"/>
          </a:bodyPr>
          <a:lstStyle/>
          <a:p>
            <a:r>
              <a:rPr lang="it-IT" sz="4700" dirty="0"/>
              <a:t>2  MARZO</a:t>
            </a:r>
            <a:br>
              <a:rPr lang="it-IT" dirty="0"/>
            </a:br>
            <a:r>
              <a:rPr lang="en-US" sz="4400" b="1" dirty="0" err="1"/>
              <a:t>Senato</a:t>
            </a:r>
            <a:r>
              <a:rPr lang="en-US" sz="4400" b="1" dirty="0"/>
              <a:t> </a:t>
            </a:r>
            <a:r>
              <a:rPr lang="en-US" sz="4400" b="1" dirty="0" err="1"/>
              <a:t>della</a:t>
            </a:r>
            <a:r>
              <a:rPr lang="en-US" sz="4400" b="1" dirty="0"/>
              <a:t> Repubblica</a:t>
            </a:r>
            <a:endParaRPr lang="it-IT" sz="4400" dirty="0"/>
          </a:p>
        </p:txBody>
      </p:sp>
      <p:pic>
        <p:nvPicPr>
          <p:cNvPr id="5" name="Segnaposto contenuto 4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391653CF-BE44-6DEE-524F-84CBA0651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7" y="1866530"/>
            <a:ext cx="2816064" cy="3775228"/>
          </a:xfrm>
        </p:spPr>
      </p:pic>
      <p:pic>
        <p:nvPicPr>
          <p:cNvPr id="7" name="Immagine 6" descr="Immagine che contiene vestiti, persona, donna, Viso umano&#10;&#10;Descrizione generata automaticamente">
            <a:extLst>
              <a:ext uri="{FF2B5EF4-FFF2-40B4-BE49-F238E27FC236}">
                <a16:creationId xmlns:a16="http://schemas.microsoft.com/office/drawing/2014/main" id="{A0845F47-3940-71FD-9949-4E8C1DCED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23" y="2050741"/>
            <a:ext cx="4264240" cy="319818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9F9F39-22E1-6FD8-777B-FD16627A5CAF}"/>
              </a:ext>
            </a:extLst>
          </p:cNvPr>
          <p:cNvSpPr txBox="1"/>
          <p:nvPr/>
        </p:nvSpPr>
        <p:spPr>
          <a:xfrm>
            <a:off x="545975" y="5729315"/>
            <a:ext cx="8052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Al </a:t>
            </a:r>
            <a:r>
              <a:rPr lang="it-IT" b="1" dirty="0"/>
              <a:t>Senato della Repubblica</a:t>
            </a:r>
            <a:r>
              <a:rPr lang="it-IT" dirty="0"/>
              <a:t>, per presentare la Prassi di Riferimento UNI/</a:t>
            </a:r>
            <a:r>
              <a:rPr lang="it-IT" dirty="0" err="1"/>
              <a:t>PdR</a:t>
            </a:r>
            <a:r>
              <a:rPr lang="it-IT" dirty="0"/>
              <a:t> 130:2022 in materia di Estetica Oncologica.</a:t>
            </a:r>
          </a:p>
        </p:txBody>
      </p:sp>
    </p:spTree>
    <p:extLst>
      <p:ext uri="{BB962C8B-B14F-4D97-AF65-F5344CB8AC3E}">
        <p14:creationId xmlns:p14="http://schemas.microsoft.com/office/powerpoint/2010/main" val="1256577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646A65-57D4-0F1E-5D4C-F06AF0E7F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testo, schermata, Carattere, Pagina Web&#10;&#10;Descrizione generata automaticamente">
            <a:extLst>
              <a:ext uri="{FF2B5EF4-FFF2-40B4-BE49-F238E27FC236}">
                <a16:creationId xmlns:a16="http://schemas.microsoft.com/office/drawing/2014/main" id="{CEF1070F-61D2-9C10-4587-35F5483D8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55" y="533400"/>
            <a:ext cx="6264511" cy="5251527"/>
          </a:xfrm>
        </p:spPr>
      </p:pic>
      <p:pic>
        <p:nvPicPr>
          <p:cNvPr id="3074" name="Picture 2" descr="🎉">
            <a:extLst>
              <a:ext uri="{FF2B5EF4-FFF2-40B4-BE49-F238E27FC236}">
                <a16:creationId xmlns:a16="http://schemas.microsoft.com/office/drawing/2014/main" id="{D5B2FB8D-F6CF-ECCA-1282-384A335F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CAE57B4-C14F-73FE-E459-484C22C72A74}"/>
              </a:ext>
            </a:extLst>
          </p:cNvPr>
          <p:cNvSpPr txBox="1"/>
          <p:nvPr/>
        </p:nvSpPr>
        <p:spPr>
          <a:xfrm>
            <a:off x="1442621" y="5955268"/>
            <a:ext cx="7008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/>
              <a:t>Hanno parlato di noi oltre 50 testate giornalistiche!         </a:t>
            </a:r>
          </a:p>
        </p:txBody>
      </p:sp>
    </p:spTree>
    <p:extLst>
      <p:ext uri="{BB962C8B-B14F-4D97-AF65-F5344CB8AC3E}">
        <p14:creationId xmlns:p14="http://schemas.microsoft.com/office/powerpoint/2010/main" val="2252422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283D9-0E35-3946-42A1-37B15A7D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079"/>
            <a:ext cx="8229600" cy="1676400"/>
          </a:xfrm>
        </p:spPr>
        <p:txBody>
          <a:bodyPr>
            <a:normAutofit/>
          </a:bodyPr>
          <a:lstStyle/>
          <a:p>
            <a:r>
              <a:rPr lang="it-IT" sz="4200" dirty="0"/>
              <a:t>8 MARZO</a:t>
            </a:r>
            <a:br>
              <a:rPr lang="it-IT" dirty="0"/>
            </a:br>
            <a:r>
              <a:rPr lang="en-US" b="1" dirty="0"/>
              <a:t>Festa </a:t>
            </a:r>
            <a:r>
              <a:rPr lang="en-US" b="1" dirty="0" err="1"/>
              <a:t>della</a:t>
            </a:r>
            <a:r>
              <a:rPr lang="en-US" b="1" dirty="0"/>
              <a:t> Donna</a:t>
            </a:r>
            <a:endParaRPr lang="it-IT" b="1" dirty="0"/>
          </a:p>
        </p:txBody>
      </p:sp>
      <p:pic>
        <p:nvPicPr>
          <p:cNvPr id="7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D6817D1-54C1-4F47-A4B1-AAE274F45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21325" y="1789984"/>
            <a:ext cx="2420865" cy="3026082"/>
          </a:xfrm>
          <a:noFill/>
        </p:spPr>
      </p:pic>
      <p:pic>
        <p:nvPicPr>
          <p:cNvPr id="4" name="Immagine 3" descr="Immagine che contiene testo, Viso umano, persona, donna&#10;&#10;Descrizione generata automaticamente">
            <a:extLst>
              <a:ext uri="{FF2B5EF4-FFF2-40B4-BE49-F238E27FC236}">
                <a16:creationId xmlns:a16="http://schemas.microsoft.com/office/drawing/2014/main" id="{9D39A582-CB92-A813-70A5-9A1333F24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98" y="1864479"/>
            <a:ext cx="2639995" cy="263999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D89DAF-CF82-1584-EFAC-C98EF83BD3FF}"/>
              </a:ext>
            </a:extLst>
          </p:cNvPr>
          <p:cNvSpPr txBox="1"/>
          <p:nvPr/>
        </p:nvSpPr>
        <p:spPr>
          <a:xfrm>
            <a:off x="119849" y="4922933"/>
            <a:ext cx="890430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i="1" dirty="0"/>
              <a:t>DIRETTA INSTAGRAM: CELEBRIAMO INSIEME LA FESTA DELLA DONNA!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/>
              <a:t>APEO, come ogni anno, </a:t>
            </a:r>
            <a:r>
              <a:rPr lang="it-IT" altLang="it-IT" sz="1600" b="1" dirty="0"/>
              <a:t>regala un sorriso alle donne in terapia oncologica</a:t>
            </a:r>
            <a:r>
              <a:rPr lang="it-IT" altLang="it-IT" sz="1600" dirty="0"/>
              <a:t>.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/>
              <a:t>Le Specialiste APEO hanno omaggiato le donne con un trattamento estetico o una consulenza gratuiti.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dirty="0"/>
              <a:t>Di questo e di molto altro abbiamo parlato con la Dr.ssa Carolina Ambra Redaelli e la Specialista APEO Bianca Panieri.</a:t>
            </a:r>
          </a:p>
        </p:txBody>
      </p:sp>
    </p:spTree>
    <p:extLst>
      <p:ext uri="{BB962C8B-B14F-4D97-AF65-F5344CB8AC3E}">
        <p14:creationId xmlns:p14="http://schemas.microsoft.com/office/powerpoint/2010/main" val="3850008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D8DE69D0-A6D0-9B9D-55C1-7D6E8DF63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78" y="1672148"/>
            <a:ext cx="2784444" cy="2784444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BB7110E5-F31B-19A0-8C05-89469862A66A}"/>
              </a:ext>
            </a:extLst>
          </p:cNvPr>
          <p:cNvSpPr txBox="1">
            <a:spLocks/>
          </p:cNvSpPr>
          <p:nvPr/>
        </p:nvSpPr>
        <p:spPr>
          <a:xfrm>
            <a:off x="0" y="110865"/>
            <a:ext cx="91440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sz="4200" dirty="0"/>
              <a:t>27 MARZO</a:t>
            </a:r>
            <a:br>
              <a:rPr lang="it-IT" dirty="0"/>
            </a:br>
            <a:r>
              <a:rPr lang="en-US" sz="3200" b="1" dirty="0"/>
              <a:t>Webinar </a:t>
            </a:r>
            <a:r>
              <a:rPr lang="en-US" sz="3200" b="1" dirty="0" err="1"/>
              <a:t>Prassi</a:t>
            </a:r>
            <a:r>
              <a:rPr lang="en-US" sz="3200" b="1" dirty="0"/>
              <a:t> di </a:t>
            </a:r>
            <a:r>
              <a:rPr lang="en-US" sz="3200" b="1" dirty="0" err="1"/>
              <a:t>Riferimento</a:t>
            </a:r>
            <a:r>
              <a:rPr lang="en-US" sz="3200" b="1" dirty="0"/>
              <a:t> </a:t>
            </a:r>
            <a:r>
              <a:rPr lang="it-IT" sz="3200" b="1" dirty="0"/>
              <a:t>UNI/</a:t>
            </a:r>
            <a:r>
              <a:rPr lang="it-IT" sz="3200" b="1" dirty="0" err="1"/>
              <a:t>PdR</a:t>
            </a:r>
            <a:r>
              <a:rPr lang="it-IT" sz="3200" b="1" dirty="0"/>
              <a:t> 130:2022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79B847-472F-780D-960E-7B66D33E43B3}"/>
              </a:ext>
            </a:extLst>
          </p:cNvPr>
          <p:cNvSpPr txBox="1"/>
          <p:nvPr/>
        </p:nvSpPr>
        <p:spPr>
          <a:xfrm>
            <a:off x="88775" y="4593193"/>
            <a:ext cx="89664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Webinar organizzato da </a:t>
            </a:r>
            <a:r>
              <a:rPr lang="it-IT" b="1" dirty="0"/>
              <a:t>CNA Benessere e Sanità</a:t>
            </a:r>
            <a:r>
              <a:rPr lang="it-IT" dirty="0"/>
              <a:t> sulla “</a:t>
            </a:r>
            <a:r>
              <a:rPr lang="it-IT" i="1" dirty="0"/>
              <a:t>Prassi UNI in Estetica Oncologica</a:t>
            </a:r>
            <a:r>
              <a:rPr lang="it-IT" dirty="0"/>
              <a:t>", la prassi di riferimento in cui sono definiti i requisiti di conoscenze e abilità dello Specialista in Estetica Oncologica.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Il Segretario generale di APEO, Valter Andreazza e la Responsabile innovazione e sviluppo UNI, Elena Mocchio, hanno illustrato il progetto sviluppato in collaborazione con AIOM, CNA Benessere e Sanità e Confartigianato Benessere.</a:t>
            </a:r>
          </a:p>
        </p:txBody>
      </p:sp>
    </p:spTree>
    <p:extLst>
      <p:ext uri="{BB962C8B-B14F-4D97-AF65-F5344CB8AC3E}">
        <p14:creationId xmlns:p14="http://schemas.microsoft.com/office/powerpoint/2010/main" val="6455172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D0D744-FE50-5D11-5A58-08CC51DC4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88" y="1053762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700" dirty="0"/>
              <a:t>31 MARZO</a:t>
            </a:r>
            <a:br>
              <a:rPr lang="it-IT" dirty="0"/>
            </a:br>
            <a:r>
              <a:rPr lang="it-IT" sz="4400" dirty="0"/>
              <a:t>Certificazione ISO 9001:2015 </a:t>
            </a:r>
            <a:br>
              <a:rPr lang="it-IT" sz="4400" dirty="0"/>
            </a:br>
            <a:r>
              <a:rPr lang="it-IT" sz="3100" u="sng" dirty="0"/>
              <a:t>firmata Bureau Veritas Italia S.p.A.</a:t>
            </a:r>
            <a:br>
              <a:rPr lang="it-IT" sz="3100" u="sng" dirty="0"/>
            </a:br>
            <a:endParaRPr lang="it-IT" sz="4400" u="sng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2B85AE8-E14D-F428-6334-B012A1463F53}"/>
              </a:ext>
            </a:extLst>
          </p:cNvPr>
          <p:cNvSpPr txBox="1"/>
          <p:nvPr/>
        </p:nvSpPr>
        <p:spPr>
          <a:xfrm>
            <a:off x="519343" y="5469148"/>
            <a:ext cx="841159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dirty="0">
                <a:solidFill>
                  <a:srgbClr val="050505"/>
                </a:solidFill>
                <a:effectLst/>
                <a:latin typeface="+mj-lt"/>
              </a:rPr>
              <a:t>La </a:t>
            </a:r>
            <a:r>
              <a:rPr lang="it-IT" b="1" i="0" dirty="0">
                <a:solidFill>
                  <a:srgbClr val="050505"/>
                </a:solidFill>
                <a:effectLst/>
                <a:latin typeface="+mj-lt"/>
              </a:rPr>
              <a:t>norma ISO 9001 </a:t>
            </a:r>
            <a:r>
              <a:rPr lang="it-IT" b="0" i="0" dirty="0">
                <a:solidFill>
                  <a:srgbClr val="050505"/>
                </a:solidFill>
                <a:effectLst/>
                <a:latin typeface="+mj-lt"/>
              </a:rPr>
              <a:t>fa parte di una serie di standard a livello internazionale che riguardano gli schemi di certificazione per la gestione della qualità di un’azienda pubblica o privata. </a:t>
            </a:r>
          </a:p>
        </p:txBody>
      </p:sp>
      <p:pic>
        <p:nvPicPr>
          <p:cNvPr id="16" name="Immagine 15" descr="Immagine che contiene vestiti, persona, muro, Viso umano&#10;&#10;Descrizione generata automaticamente">
            <a:extLst>
              <a:ext uri="{FF2B5EF4-FFF2-40B4-BE49-F238E27FC236}">
                <a16:creationId xmlns:a16="http://schemas.microsoft.com/office/drawing/2014/main" id="{49F07ADC-7B3E-B571-86A7-461E6E4130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15534"/>
          <a:stretch/>
        </p:blipFill>
        <p:spPr>
          <a:xfrm>
            <a:off x="2707688" y="2210588"/>
            <a:ext cx="3635406" cy="297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852488"/>
            <a:ext cx="91440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800" b="1" dirty="0">
                <a:solidFill>
                  <a:srgbClr val="FF0000"/>
                </a:solidFill>
              </a:rPr>
              <a:t>STATUTO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422525"/>
            <a:ext cx="9144000" cy="4235450"/>
          </a:xfrm>
        </p:spPr>
        <p:txBody>
          <a:bodyPr rtlCol="0">
            <a:normAutofit/>
          </a:bodyPr>
          <a:lstStyle/>
          <a:p>
            <a:pPr marL="360000" lvl="2" indent="7200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sz="2800" b="1" dirty="0"/>
              <a:t>SOCI </a:t>
            </a:r>
            <a:r>
              <a:rPr lang="it-IT" sz="2400" b="1" dirty="0"/>
              <a:t>(art. 6)</a:t>
            </a:r>
          </a:p>
          <a:p>
            <a:pPr marL="974725" lvl="2" indent="-285750" algn="just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Fondatori:</a:t>
            </a:r>
            <a:r>
              <a:rPr lang="it-IT" sz="2000" dirty="0"/>
              <a:t> </a:t>
            </a:r>
          </a:p>
          <a:p>
            <a:pPr marL="1801813" lvl="2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/>
              <a:t>Elettorato attivo e passivo</a:t>
            </a:r>
          </a:p>
          <a:p>
            <a:pPr marL="1801813" lvl="2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000" dirty="0"/>
              <a:t>Apposito Libro Sociale</a:t>
            </a:r>
          </a:p>
          <a:p>
            <a:pPr marL="974725" lvl="2" indent="-285750" algn="just" fontAlgn="auto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Ordinari: </a:t>
            </a:r>
            <a:r>
              <a:rPr lang="it-IT" sz="2000" dirty="0"/>
              <a:t>Estetiste APEO (vedi Codice di Condotta)</a:t>
            </a:r>
          </a:p>
          <a:p>
            <a:pPr marL="1801813" lvl="2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100" dirty="0"/>
              <a:t>Elettorato attivo e passivo</a:t>
            </a:r>
          </a:p>
          <a:p>
            <a:pPr marL="1801813" lvl="2" indent="-34290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100" dirty="0"/>
              <a:t>Apposito Libro Sociale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7C8E4E-5397-A6F5-D93A-88217ACB9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it-IT" dirty="0"/>
            </a:br>
            <a:r>
              <a:rPr lang="it-IT" dirty="0"/>
              <a:t>3 APRILE</a:t>
            </a:r>
            <a:br>
              <a:rPr lang="it-IT" dirty="0"/>
            </a:br>
            <a:r>
              <a:rPr lang="it-IT" dirty="0"/>
              <a:t>Bando di concorso “</a:t>
            </a:r>
            <a:r>
              <a:rPr lang="it-IT" i="1" dirty="0"/>
              <a:t>Ben-essere: il benessere che cura”</a:t>
            </a:r>
          </a:p>
        </p:txBody>
      </p:sp>
      <p:pic>
        <p:nvPicPr>
          <p:cNvPr id="5" name="Segnaposto contenuto 4" descr="Immagine che contiene testo, schermata, biglietto da visita, Carattere&#10;&#10;Descrizione generata automaticamente">
            <a:extLst>
              <a:ext uri="{FF2B5EF4-FFF2-40B4-BE49-F238E27FC236}">
                <a16:creationId xmlns:a16="http://schemas.microsoft.com/office/drawing/2014/main" id="{5BFF8AA1-3E05-3685-991D-D87677AFD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784" y="2253745"/>
            <a:ext cx="4198432" cy="215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4F864F9-9477-0D70-9AB8-83D9D4691564}"/>
              </a:ext>
            </a:extLst>
          </p:cNvPr>
          <p:cNvSpPr txBox="1"/>
          <p:nvPr/>
        </p:nvSpPr>
        <p:spPr>
          <a:xfrm>
            <a:off x="457200" y="4541908"/>
            <a:ext cx="84382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A.F.P. Patronato San Vincenzo </a:t>
            </a:r>
            <a:r>
              <a:rPr lang="it-IT" dirty="0"/>
              <a:t>di Bergamo</a:t>
            </a:r>
            <a:r>
              <a:rPr lang="it-IT" b="1" dirty="0"/>
              <a:t>,</a:t>
            </a:r>
            <a:r>
              <a:rPr lang="it-IT" dirty="0"/>
              <a:t> Ente promotore, ha messo a </a:t>
            </a:r>
            <a:r>
              <a:rPr lang="it-IT"/>
              <a:t>disposizione Borse </a:t>
            </a:r>
            <a:r>
              <a:rPr lang="it-IT" dirty="0"/>
              <a:t>di studio per la partecipazione al corso APEO.</a:t>
            </a:r>
          </a:p>
          <a:p>
            <a:endParaRPr lang="it-IT" dirty="0"/>
          </a:p>
          <a:p>
            <a:r>
              <a:rPr lang="it-IT" dirty="0"/>
              <a:t>L’obiettivo è sostenere la formazione negli studi delle nuove generazioni e non solo, con particolare attenzione e cura all’approfondimento dei trattamenti estetici efficaci e utili al miglioramento della qualità di vita delle persone durante e dopo il trattamento oncologico.</a:t>
            </a:r>
          </a:p>
        </p:txBody>
      </p:sp>
    </p:spTree>
    <p:extLst>
      <p:ext uri="{BB962C8B-B14F-4D97-AF65-F5344CB8AC3E}">
        <p14:creationId xmlns:p14="http://schemas.microsoft.com/office/powerpoint/2010/main" val="3688494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6FFBB-3BE3-449F-8695-0504EDA4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2452"/>
            <a:ext cx="8229600" cy="1330911"/>
          </a:xfrm>
        </p:spPr>
        <p:txBody>
          <a:bodyPr>
            <a:normAutofit/>
          </a:bodyPr>
          <a:lstStyle/>
          <a:p>
            <a:r>
              <a:rPr lang="it-IT" sz="4000" dirty="0"/>
              <a:t>16 MAGGIO</a:t>
            </a:r>
            <a:br>
              <a:rPr lang="it-IT" sz="4000" b="1" dirty="0"/>
            </a:br>
            <a:r>
              <a:rPr lang="it-IT" sz="4000" b="1" dirty="0"/>
              <a:t>9°compleanno APEO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A8BB3D-68AC-7388-B969-DCDF3DF81C74}"/>
              </a:ext>
            </a:extLst>
          </p:cNvPr>
          <p:cNvSpPr txBox="1"/>
          <p:nvPr/>
        </p:nvSpPr>
        <p:spPr>
          <a:xfrm>
            <a:off x="301841" y="5982862"/>
            <a:ext cx="8540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>
                <a:latin typeface="+mn-lt"/>
                <a:cs typeface="+mn-cs"/>
              </a:rPr>
              <a:t>ORE 18.00: festeggiamenti su </a:t>
            </a:r>
            <a:r>
              <a:rPr lang="it-IT" altLang="it-IT" dirty="0"/>
              <a:t>zoom insieme a tutte le Specialiste </a:t>
            </a:r>
            <a:r>
              <a:rPr lang="it-IT" altLang="it-IT" dirty="0">
                <a:latin typeface="+mn-lt"/>
                <a:cs typeface="+mn-cs"/>
              </a:rPr>
              <a:t>APEO</a:t>
            </a:r>
          </a:p>
        </p:txBody>
      </p:sp>
      <p:pic>
        <p:nvPicPr>
          <p:cNvPr id="6" name="Immagine 5" descr="Immagine che contiene testo, Viso umano, sorriso, vestiti&#10;&#10;Descrizione generata automaticamente">
            <a:extLst>
              <a:ext uri="{FF2B5EF4-FFF2-40B4-BE49-F238E27FC236}">
                <a16:creationId xmlns:a16="http://schemas.microsoft.com/office/drawing/2014/main" id="{BE260A74-7C8C-48EA-D2B0-BA00699C8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494" y="1961606"/>
            <a:ext cx="3773012" cy="37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33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3862E-D90C-7901-02D8-F7AFD1037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E11C82C4-5B25-046E-AB81-D2857842F853}"/>
              </a:ext>
            </a:extLst>
          </p:cNvPr>
          <p:cNvSpPr txBox="1">
            <a:spLocks/>
          </p:cNvSpPr>
          <p:nvPr/>
        </p:nvSpPr>
        <p:spPr>
          <a:xfrm>
            <a:off x="-71021" y="190500"/>
            <a:ext cx="9215021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sz="4200" dirty="0"/>
              <a:t>18 MAGGIO</a:t>
            </a:r>
            <a:br>
              <a:rPr lang="it-IT" dirty="0"/>
            </a:br>
            <a:r>
              <a:rPr lang="it-IT" b="1" dirty="0"/>
              <a:t>Ospedale Niguarda - Milano</a:t>
            </a:r>
          </a:p>
        </p:txBody>
      </p:sp>
      <p:pic>
        <p:nvPicPr>
          <p:cNvPr id="8" name="Immagine 7" descr="Immagine che contiene testo, interno, presentazione, persona&#10;&#10;Descrizione generata automaticamente">
            <a:extLst>
              <a:ext uri="{FF2B5EF4-FFF2-40B4-BE49-F238E27FC236}">
                <a16:creationId xmlns:a16="http://schemas.microsoft.com/office/drawing/2014/main" id="{B0CE5FD1-DA68-0165-6E71-0BDD3C9534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 r="3883"/>
          <a:stretch/>
        </p:blipFill>
        <p:spPr>
          <a:xfrm>
            <a:off x="3995992" y="2436770"/>
            <a:ext cx="4208801" cy="2554331"/>
          </a:xfrm>
          <a:prstGeom prst="rect">
            <a:avLst/>
          </a:prstGeom>
        </p:spPr>
      </p:pic>
      <p:pic>
        <p:nvPicPr>
          <p:cNvPr id="12" name="Segnaposto contenuto 11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8D82C15F-BCCC-78D1-AA9D-60DB442FC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3" y="1799601"/>
            <a:ext cx="2523605" cy="3530518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5B5D8C-EE8C-8EBA-1333-0D51A94844E2}"/>
              </a:ext>
            </a:extLst>
          </p:cNvPr>
          <p:cNvSpPr txBox="1"/>
          <p:nvPr/>
        </p:nvSpPr>
        <p:spPr>
          <a:xfrm>
            <a:off x="457200" y="5387084"/>
            <a:ext cx="85625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dirty="0"/>
              <a:t>Al Convegno è intervenuta la nostra Specialista in Estetica Oncologica APEO Nicoletta Balzarotti, da anni volontaria presso l’</a:t>
            </a:r>
            <a:r>
              <a:rPr lang="it-IT" b="1" dirty="0"/>
              <a:t>Hospice Niguarda</a:t>
            </a:r>
            <a:r>
              <a:rPr lang="it-IT" dirty="0"/>
              <a:t>.</a:t>
            </a:r>
          </a:p>
          <a:p>
            <a:pPr algn="l"/>
            <a:r>
              <a:rPr lang="it-IT" dirty="0"/>
              <a:t>La partecipazione aperta a tutti, operatori socio sanitari e interessati per motivi professionali o personali alle Cure Palliative. </a:t>
            </a:r>
          </a:p>
        </p:txBody>
      </p:sp>
    </p:spTree>
    <p:extLst>
      <p:ext uri="{BB962C8B-B14F-4D97-AF65-F5344CB8AC3E}">
        <p14:creationId xmlns:p14="http://schemas.microsoft.com/office/powerpoint/2010/main" val="3803706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99690E-7CB5-B32F-196A-580893EDA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0134"/>
            <a:ext cx="8229600" cy="990600"/>
          </a:xfrm>
        </p:spPr>
        <p:txBody>
          <a:bodyPr/>
          <a:lstStyle/>
          <a:p>
            <a:r>
              <a:rPr lang="it-IT" dirty="0"/>
              <a:t>29-30 MAGGIO</a:t>
            </a:r>
          </a:p>
        </p:txBody>
      </p:sp>
      <p:pic>
        <p:nvPicPr>
          <p:cNvPr id="5" name="Segnaposto contenuto 4" descr="Immagine che contiene vestiti, persona, calzature, jeans&#10;&#10;Descrizione generata automaticamente">
            <a:extLst>
              <a:ext uri="{FF2B5EF4-FFF2-40B4-BE49-F238E27FC236}">
                <a16:creationId xmlns:a16="http://schemas.microsoft.com/office/drawing/2014/main" id="{8D0ED962-4A18-AFF0-7B48-A989C934E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4" b="3170"/>
          <a:stretch/>
        </p:blipFill>
        <p:spPr>
          <a:xfrm>
            <a:off x="1831758" y="1572087"/>
            <a:ext cx="5299033" cy="3713825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7B9CAD9-D41F-CC42-AE60-C508CE53CCF7}"/>
              </a:ext>
            </a:extLst>
          </p:cNvPr>
          <p:cNvSpPr txBox="1"/>
          <p:nvPr/>
        </p:nvSpPr>
        <p:spPr>
          <a:xfrm>
            <a:off x="1358284" y="5704773"/>
            <a:ext cx="68801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Si</a:t>
            </a:r>
            <a:r>
              <a:rPr lang="it-I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it-IT" sz="2000" dirty="0"/>
              <a:t>è concluso anche il percorso formativo APEO n°23!!!</a:t>
            </a:r>
          </a:p>
        </p:txBody>
      </p:sp>
    </p:spTree>
    <p:extLst>
      <p:ext uri="{BB962C8B-B14F-4D97-AF65-F5344CB8AC3E}">
        <p14:creationId xmlns:p14="http://schemas.microsoft.com/office/powerpoint/2010/main" val="1378338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E744F5-3346-F9FA-C822-66748E70C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74DADBEC-5E5B-2A42-BACD-D4B541657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95" t="15304" r="31661" b="5299"/>
          <a:stretch/>
        </p:blipFill>
        <p:spPr>
          <a:xfrm>
            <a:off x="2835204" y="2206843"/>
            <a:ext cx="3402570" cy="2441358"/>
          </a:xfr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21530F96-4236-16F5-0952-0B858212CF12}"/>
              </a:ext>
            </a:extLst>
          </p:cNvPr>
          <p:cNvSpPr txBox="1">
            <a:spLocks/>
          </p:cNvSpPr>
          <p:nvPr/>
        </p:nvSpPr>
        <p:spPr>
          <a:xfrm>
            <a:off x="-71021" y="533400"/>
            <a:ext cx="9215021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sz="4200" dirty="0"/>
              <a:t>26 GIUGNO</a:t>
            </a:r>
            <a:br>
              <a:rPr lang="it-IT" dirty="0"/>
            </a:br>
            <a:r>
              <a:rPr lang="en-US" sz="3200" b="1" dirty="0"/>
              <a:t>Webinar </a:t>
            </a:r>
            <a:r>
              <a:rPr lang="en-US" sz="3200" b="1" dirty="0" err="1"/>
              <a:t>Prassi</a:t>
            </a:r>
            <a:r>
              <a:rPr lang="en-US" sz="3200" b="1" dirty="0"/>
              <a:t> di </a:t>
            </a:r>
            <a:r>
              <a:rPr lang="en-US" sz="3200" b="1" dirty="0" err="1"/>
              <a:t>Riferimento</a:t>
            </a:r>
            <a:r>
              <a:rPr lang="en-US" sz="3200" b="1" dirty="0"/>
              <a:t> </a:t>
            </a:r>
            <a:r>
              <a:rPr lang="it-IT" sz="3200" b="1" dirty="0"/>
              <a:t>UNI/</a:t>
            </a:r>
            <a:r>
              <a:rPr lang="it-IT" sz="3200" b="1" dirty="0" err="1"/>
              <a:t>PdR</a:t>
            </a:r>
            <a:r>
              <a:rPr lang="it-IT" sz="3200" b="1" dirty="0"/>
              <a:t> 130:2022</a:t>
            </a:r>
          </a:p>
          <a:p>
            <a:pPr defTabSz="914400"/>
            <a:r>
              <a:rPr lang="it-IT" sz="3200" b="1" dirty="0"/>
              <a:t>Confartigianato Imprese Macerata</a:t>
            </a: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C700E44-42BC-5913-C03B-E6EEEEA63C36}"/>
              </a:ext>
            </a:extLst>
          </p:cNvPr>
          <p:cNvSpPr txBox="1"/>
          <p:nvPr/>
        </p:nvSpPr>
        <p:spPr>
          <a:xfrm>
            <a:off x="324035" y="4648201"/>
            <a:ext cx="89664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Incontro organizzato da </a:t>
            </a:r>
            <a:r>
              <a:rPr lang="it-IT" b="1" dirty="0"/>
              <a:t>Confartigianato Macerata </a:t>
            </a:r>
            <a:r>
              <a:rPr lang="it-IT" dirty="0"/>
              <a:t>sulla «</a:t>
            </a:r>
            <a:r>
              <a:rPr lang="it-IT" i="1" dirty="0"/>
              <a:t>Prassi UNI in Estetica Oncologica</a:t>
            </a:r>
            <a:r>
              <a:rPr lang="it-IT" dirty="0"/>
              <a:t>», </a:t>
            </a:r>
            <a:r>
              <a:rPr lang="it-I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in collaborazione con UNI e APEO.</a:t>
            </a:r>
            <a:br>
              <a:rPr lang="it-IT" dirty="0"/>
            </a:br>
            <a:br>
              <a:rPr lang="it-IT" dirty="0"/>
            </a:br>
            <a:r>
              <a:rPr lang="it-IT" dirty="0"/>
              <a:t>Il Segretario generale di APEO Valter Andreazza e la Responsabile innovazione e sviluppo UNI Elena Mocchio, hanno contribuito a fornire un quadro completo dei contenuti della </a:t>
            </a:r>
            <a:r>
              <a:rPr lang="it-IT" dirty="0" err="1"/>
              <a:t>PdR</a:t>
            </a:r>
            <a:r>
              <a:rPr lang="it-IT" dirty="0"/>
              <a:t> e del contesto.</a:t>
            </a:r>
          </a:p>
        </p:txBody>
      </p:sp>
    </p:spTree>
    <p:extLst>
      <p:ext uri="{BB962C8B-B14F-4D97-AF65-F5344CB8AC3E}">
        <p14:creationId xmlns:p14="http://schemas.microsoft.com/office/powerpoint/2010/main" val="3023529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674C13-5D07-4F29-B0BE-935F32A2E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2108"/>
            <a:ext cx="8229600" cy="1451499"/>
          </a:xfrm>
        </p:spPr>
        <p:txBody>
          <a:bodyPr/>
          <a:lstStyle/>
          <a:p>
            <a:pPr marL="0" indent="0" algn="ctr">
              <a:buNone/>
            </a:pPr>
            <a:r>
              <a:rPr lang="it-IT" sz="40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ODV</a:t>
            </a:r>
          </a:p>
          <a:p>
            <a:pPr marL="0" indent="0" algn="ctr">
              <a:buNone/>
            </a:pPr>
            <a:r>
              <a:rPr lang="it-IT" sz="35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Organizzazione di Volontariato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00FDC6A-BCC9-E2BA-CC62-E53D66B83702}"/>
              </a:ext>
            </a:extLst>
          </p:cNvPr>
          <p:cNvSpPr txBox="1">
            <a:spLocks/>
          </p:cNvSpPr>
          <p:nvPr/>
        </p:nvSpPr>
        <p:spPr>
          <a:xfrm>
            <a:off x="457200" y="311458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sz="4200" dirty="0"/>
              <a:t>11 LUGLIO</a:t>
            </a:r>
            <a:br>
              <a:rPr lang="it-IT" dirty="0"/>
            </a:br>
            <a:endParaRPr lang="it-IT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08C315-820D-B676-14DB-E2336EFF2094}"/>
              </a:ext>
            </a:extLst>
          </p:cNvPr>
          <p:cNvSpPr txBox="1"/>
          <p:nvPr/>
        </p:nvSpPr>
        <p:spPr>
          <a:xfrm>
            <a:off x="330694" y="4238218"/>
            <a:ext cx="88133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dirty="0"/>
              <a:t>E’ nata </a:t>
            </a:r>
            <a:r>
              <a:rPr lang="it-IT" b="1" dirty="0"/>
              <a:t>KOMEO Organizzazione di Volontariato (OdV)</a:t>
            </a:r>
            <a:r>
              <a:rPr lang="it-IT" dirty="0"/>
              <a:t>, che vede in qualità di Presidente il nostro Segretario Generale Valter Andreazza.</a:t>
            </a:r>
          </a:p>
          <a:p>
            <a:pPr algn="l"/>
            <a:endParaRPr lang="it-IT" dirty="0"/>
          </a:p>
          <a:p>
            <a:pPr algn="l"/>
            <a:r>
              <a:rPr lang="it-IT" dirty="0"/>
              <a:t>L’Organizzazione di Volontariato KOMEO ha come mission </a:t>
            </a:r>
            <a:r>
              <a:rPr lang="it-IT" u="sng" dirty="0"/>
              <a:t>l’impegno a sviluppare iniziative rivolte al miglioramento della qualità di vita delle persone in terapia oncologica, attraverso lo sviluppo di progetti ed iniziative di promozione e divulgazione culturale che coinvolgeranno le Specialiste in Estetica Oncologica APEO.</a:t>
            </a:r>
          </a:p>
        </p:txBody>
      </p:sp>
      <p:pic>
        <p:nvPicPr>
          <p:cNvPr id="7" name="Immagine 6" descr="Immagine che contiene Carattere, Elementi grafici, schermata, bianco&#10;&#10;Descrizione generata automaticamente">
            <a:extLst>
              <a:ext uri="{FF2B5EF4-FFF2-40B4-BE49-F238E27FC236}">
                <a16:creationId xmlns:a16="http://schemas.microsoft.com/office/drawing/2014/main" id="{9EC8C6C9-1718-1C13-1417-DC3E7D9B7F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99" b="38023"/>
          <a:stretch/>
        </p:blipFill>
        <p:spPr>
          <a:xfrm>
            <a:off x="2190750" y="2547890"/>
            <a:ext cx="4762500" cy="145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62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A112931D-FD8D-99C7-D211-DACA7BC1E46A}"/>
              </a:ext>
            </a:extLst>
          </p:cNvPr>
          <p:cNvSpPr txBox="1">
            <a:spLocks/>
          </p:cNvSpPr>
          <p:nvPr/>
        </p:nvSpPr>
        <p:spPr>
          <a:xfrm>
            <a:off x="-35511" y="350036"/>
            <a:ext cx="9215021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it-IT" sz="4200" dirty="0"/>
              <a:t>30 AGOSTO-3 SETTEMBRE</a:t>
            </a:r>
            <a:br>
              <a:rPr lang="it-IT" dirty="0"/>
            </a:br>
            <a:r>
              <a:rPr lang="it-IT" sz="2800" b="1" dirty="0"/>
              <a:t>24° Convegno Mondiale di psico-oncologia IPSOS Università degli Studi - Milano</a:t>
            </a:r>
            <a:endParaRPr lang="it-IT" b="1" dirty="0"/>
          </a:p>
        </p:txBody>
      </p:sp>
      <p:pic>
        <p:nvPicPr>
          <p:cNvPr id="10" name="Segnaposto contenuto 9" descr="Immagine che contiene testo, schermata, logo, poster&#10;&#10;Descrizione generata automaticamente">
            <a:extLst>
              <a:ext uri="{FF2B5EF4-FFF2-40B4-BE49-F238E27FC236}">
                <a16:creationId xmlns:a16="http://schemas.microsoft.com/office/drawing/2014/main" id="{37AAED37-37FD-AEB4-DC3B-31E3935B1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15" y="1853045"/>
            <a:ext cx="2592196" cy="3607264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63E4AD-CC1D-9D42-FE45-2894019A339D}"/>
              </a:ext>
            </a:extLst>
          </p:cNvPr>
          <p:cNvSpPr txBox="1"/>
          <p:nvPr/>
        </p:nvSpPr>
        <p:spPr>
          <a:xfrm>
            <a:off x="403933" y="5460309"/>
            <a:ext cx="83361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Quattro giorni di workshop e formazione, il congresso - riservato ai professionisti - fornisce le informazioni e gli strumenti più recenti che consentono a tutti coloro che sono coinvolti nella </a:t>
            </a:r>
            <a:r>
              <a:rPr lang="it-IT" sz="1600" b="1" dirty="0"/>
              <a:t>psico-oncologia</a:t>
            </a:r>
            <a:r>
              <a:rPr lang="it-IT" sz="1600" dirty="0"/>
              <a:t> a tutti i livelli, di migliorare il livello di informazione e di assistenza quotidiana. APEO presente con uno spazio dedicato.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3B2196E-460E-5768-64A2-5FA528CEE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1" t="8735" r="41165" b="7239"/>
          <a:stretch/>
        </p:blipFill>
        <p:spPr>
          <a:xfrm>
            <a:off x="776505" y="2026436"/>
            <a:ext cx="3235994" cy="34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118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8F3ADB-C784-4D24-659A-DF0D4F472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16-17 SETTEMBRE</a:t>
            </a:r>
            <a:br>
              <a:rPr lang="it-IT" dirty="0"/>
            </a:br>
            <a:r>
              <a:rPr lang="it-IT" sz="3000" b="1" dirty="0" err="1"/>
              <a:t>Aesthetic</a:t>
            </a:r>
            <a:r>
              <a:rPr lang="it-IT" sz="3000" b="1" dirty="0"/>
              <a:t> Medicine and Integrative Medicine - Roma</a:t>
            </a:r>
          </a:p>
        </p:txBody>
      </p:sp>
      <p:pic>
        <p:nvPicPr>
          <p:cNvPr id="5" name="Segnaposto contenuto 4" descr="Immagine che contiene testo, vestiti, calzature, persona&#10;&#10;Descrizione generata automaticamente">
            <a:extLst>
              <a:ext uri="{FF2B5EF4-FFF2-40B4-BE49-F238E27FC236}">
                <a16:creationId xmlns:a16="http://schemas.microsoft.com/office/drawing/2014/main" id="{52FA566D-E3A8-F895-AF15-78272A26C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5" b="17400"/>
          <a:stretch/>
        </p:blipFill>
        <p:spPr>
          <a:xfrm>
            <a:off x="632455" y="1891598"/>
            <a:ext cx="3657600" cy="2938509"/>
          </a:xfrm>
        </p:spPr>
      </p:pic>
      <p:pic>
        <p:nvPicPr>
          <p:cNvPr id="7" name="Immagine 6" descr="Immagine che contiene testo, vestiti, muro, uomo&#10;&#10;Descrizione generata automaticamente">
            <a:extLst>
              <a:ext uri="{FF2B5EF4-FFF2-40B4-BE49-F238E27FC236}">
                <a16:creationId xmlns:a16="http://schemas.microsoft.com/office/drawing/2014/main" id="{1A72B49F-C197-CCD9-F1F1-B47B7C1F0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" t="32591" r="8383" b="11148"/>
          <a:stretch/>
        </p:blipFill>
        <p:spPr>
          <a:xfrm>
            <a:off x="5069148" y="1891597"/>
            <a:ext cx="3362498" cy="293850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C7AFAD-111E-96B4-0CE5-362DB6384AF7}"/>
              </a:ext>
            </a:extLst>
          </p:cNvPr>
          <p:cNvSpPr txBox="1"/>
          <p:nvPr/>
        </p:nvSpPr>
        <p:spPr>
          <a:xfrm>
            <a:off x="310718" y="5073418"/>
            <a:ext cx="85225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0" i="0" dirty="0">
                <a:solidFill>
                  <a:srgbClr val="050505"/>
                </a:solidFill>
                <a:effectLst/>
                <a:latin typeface="+mj-lt"/>
              </a:rPr>
              <a:t>Il </a:t>
            </a:r>
            <a:r>
              <a:rPr lang="it-IT" sz="1600" b="1" i="0" dirty="0">
                <a:solidFill>
                  <a:srgbClr val="050505"/>
                </a:solidFill>
                <a:effectLst/>
                <a:latin typeface="+mj-lt"/>
              </a:rPr>
              <a:t>Congresso Internazionale di Medicina Integrativa </a:t>
            </a:r>
            <a:r>
              <a:rPr lang="it-IT" sz="1600" b="0" i="0" dirty="0">
                <a:solidFill>
                  <a:srgbClr val="050505"/>
                </a:solidFill>
                <a:effectLst/>
                <a:latin typeface="+mj-lt"/>
              </a:rPr>
              <a:t>(CIMI) è stata un’importantissima occasione per APEO, che ha avuto l’opportunità di presentare al </a:t>
            </a:r>
            <a:r>
              <a:rPr lang="it-IT" sz="1600" b="1" i="0" dirty="0">
                <a:solidFill>
                  <a:srgbClr val="050505"/>
                </a:solidFill>
                <a:effectLst/>
                <a:latin typeface="+mj-lt"/>
              </a:rPr>
              <a:t>pubblico internazionale </a:t>
            </a:r>
            <a:r>
              <a:rPr lang="it-IT" sz="1600" b="0" i="0" dirty="0">
                <a:solidFill>
                  <a:srgbClr val="050505"/>
                </a:solidFill>
                <a:effectLst/>
                <a:latin typeface="+mj-lt"/>
              </a:rPr>
              <a:t>i risultati dei protocolli utilizzati e i traguardi raggiunti nel corso degli anni.</a:t>
            </a:r>
          </a:p>
          <a:p>
            <a:pPr algn="l"/>
            <a:r>
              <a:rPr lang="it-IT" sz="1600" b="0" i="0" dirty="0">
                <a:solidFill>
                  <a:srgbClr val="050505"/>
                </a:solidFill>
                <a:effectLst/>
                <a:latin typeface="+mj-lt"/>
              </a:rPr>
              <a:t>Al Congresso Internazionale hanno presenziato anche due importanti rappresentanti di APEO: </a:t>
            </a:r>
            <a:r>
              <a:rPr lang="it-IT" sz="1600" dirty="0">
                <a:solidFill>
                  <a:srgbClr val="050505"/>
                </a:solidFill>
                <a:latin typeface="+mj-lt"/>
              </a:rPr>
              <a:t>l</a:t>
            </a:r>
            <a:r>
              <a:rPr lang="it-IT" sz="1600" b="0" i="0" dirty="0">
                <a:solidFill>
                  <a:srgbClr val="050505"/>
                </a:solidFill>
                <a:effectLst/>
                <a:latin typeface="+mj-lt"/>
              </a:rPr>
              <a:t>a Dr.ssa Carolina Ambra Redaelli</a:t>
            </a:r>
            <a:r>
              <a:rPr lang="it-IT" sz="1600" dirty="0">
                <a:solidFill>
                  <a:srgbClr val="050505"/>
                </a:solidFill>
                <a:latin typeface="+mj-lt"/>
              </a:rPr>
              <a:t> e </a:t>
            </a:r>
            <a:r>
              <a:rPr lang="it-IT" sz="1600" b="0" i="0" dirty="0">
                <a:solidFill>
                  <a:srgbClr val="050505"/>
                </a:solidFill>
                <a:effectLst/>
                <a:latin typeface="+mj-lt"/>
              </a:rPr>
              <a:t>Silvia Poiata, Specialista in Estetica Oncologica APEO</a:t>
            </a:r>
          </a:p>
        </p:txBody>
      </p:sp>
    </p:spTree>
    <p:extLst>
      <p:ext uri="{BB962C8B-B14F-4D97-AF65-F5344CB8AC3E}">
        <p14:creationId xmlns:p14="http://schemas.microsoft.com/office/powerpoint/2010/main" val="39496805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B05FD-0ADB-33BB-0DC3-5873C0FC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20 SETTEMBRE</a:t>
            </a:r>
            <a:br>
              <a:rPr lang="it-IT" b="1" dirty="0"/>
            </a:br>
            <a:r>
              <a:rPr lang="it-IT" b="1" dirty="0"/>
              <a:t>Day hospital oncologico di Piacenza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9AF7E1-6CF4-2C4B-7201-55BB33658B8E}"/>
              </a:ext>
            </a:extLst>
          </p:cNvPr>
          <p:cNvSpPr txBox="1"/>
          <p:nvPr/>
        </p:nvSpPr>
        <p:spPr>
          <a:xfrm>
            <a:off x="621437" y="5334000"/>
            <a:ext cx="79011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i="0" dirty="0">
                <a:solidFill>
                  <a:srgbClr val="050505"/>
                </a:solidFill>
                <a:effectLst/>
                <a:latin typeface="+mj-lt"/>
              </a:rPr>
              <a:t>Conferenza stampa </a:t>
            </a:r>
            <a:r>
              <a:rPr lang="it-IT" b="0" i="0" dirty="0">
                <a:solidFill>
                  <a:srgbClr val="050505"/>
                </a:solidFill>
                <a:effectLst/>
                <a:latin typeface="+mj-lt"/>
              </a:rPr>
              <a:t>con i Medici dell’Ospedale per presentare il servizio di estetica oncologica APEO in Ospedale con la SEO Federica Pecorini e le Associazioni AMOP </a:t>
            </a:r>
            <a:r>
              <a:rPr lang="it-IT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e Armonia</a:t>
            </a:r>
            <a:r>
              <a:rPr lang="it-IT" b="0" i="0" dirty="0">
                <a:solidFill>
                  <a:srgbClr val="050505"/>
                </a:solidFill>
                <a:effectLst/>
                <a:latin typeface="+mj-lt"/>
              </a:rPr>
              <a:t>. </a:t>
            </a:r>
            <a:r>
              <a:rPr lang="it-IT" dirty="0">
                <a:solidFill>
                  <a:srgbClr val="050505"/>
                </a:solidFill>
                <a:latin typeface="+mj-lt"/>
              </a:rPr>
              <a:t>P</a:t>
            </a:r>
            <a:r>
              <a:rPr lang="it-IT" b="0" i="0" dirty="0">
                <a:solidFill>
                  <a:srgbClr val="050505"/>
                </a:solidFill>
                <a:effectLst/>
                <a:latin typeface="+mj-lt"/>
              </a:rPr>
              <a:t>artecipazione anche del Segretario Generale APEO Valter Andreazza.</a:t>
            </a:r>
            <a:endParaRPr lang="it-IT" dirty="0">
              <a:latin typeface="+mj-lt"/>
            </a:endParaRPr>
          </a:p>
        </p:txBody>
      </p:sp>
      <p:pic>
        <p:nvPicPr>
          <p:cNvPr id="11" name="Segnaposto contenuto 10" descr="Immagine che contiene vestiti, persona, muro, interno&#10;&#10;Descrizione generata automaticamente">
            <a:extLst>
              <a:ext uri="{FF2B5EF4-FFF2-40B4-BE49-F238E27FC236}">
                <a16:creationId xmlns:a16="http://schemas.microsoft.com/office/drawing/2014/main" id="{857CC2BC-C03E-AE78-8A3A-7E797A795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40" y="1810305"/>
            <a:ext cx="4316520" cy="3237390"/>
          </a:xfrm>
        </p:spPr>
      </p:pic>
    </p:spTree>
    <p:extLst>
      <p:ext uri="{BB962C8B-B14F-4D97-AF65-F5344CB8AC3E}">
        <p14:creationId xmlns:p14="http://schemas.microsoft.com/office/powerpoint/2010/main" val="1210358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EEE48B-265C-1642-4604-52EAB3941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9831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it-IT" dirty="0"/>
              <a:t>21 SETTEMBRE</a:t>
            </a:r>
            <a:br>
              <a:rPr lang="it-IT" dirty="0"/>
            </a:br>
            <a:r>
              <a:rPr lang="it-IT" sz="3600" b="1" dirty="0"/>
              <a:t>APPROVAZIONE STUDIO CLINICO OSPEDALE MERANO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843361-F718-072C-7C5E-BAE4DFDF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it-IT" sz="18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it-IT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Approvazione studio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it-IT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Valutazione della qualità di vita in Pazienti con tossicità cutanea da trattamenti antiblastici. Studio randomizzato controllato di un protocollo dermocosmetico specifico verso trattamento standard. (VISSIA Study)”.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Presenza della figura della Specialista in Estetica Oncologica APEO con Olga Manko.</a:t>
            </a:r>
            <a:endParaRPr lang="it-IT" dirty="0"/>
          </a:p>
        </p:txBody>
      </p:sp>
      <p:pic>
        <p:nvPicPr>
          <p:cNvPr id="6" name="Immagine 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943BBF4B-56EC-7F8F-5765-F0FE2E54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62" y="2076584"/>
            <a:ext cx="5487075" cy="242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88"/>
            <a:ext cx="91440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800" b="1" dirty="0">
                <a:solidFill>
                  <a:srgbClr val="FF0000"/>
                </a:solidFill>
              </a:rPr>
              <a:t>STATUTO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03325"/>
            <a:ext cx="9144000" cy="5021263"/>
          </a:xfrm>
        </p:spPr>
        <p:txBody>
          <a:bodyPr rtlCol="0">
            <a:normAutofit lnSpcReduction="10000"/>
          </a:bodyPr>
          <a:lstStyle/>
          <a:p>
            <a:pPr marL="688975" lvl="2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000" dirty="0"/>
          </a:p>
          <a:p>
            <a:pPr marL="1074738" lvl="2" indent="-722313" algn="just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it-IT" sz="2800" b="1" dirty="0"/>
              <a:t>ORGANI </a:t>
            </a:r>
            <a:r>
              <a:rPr lang="it-IT" sz="2400" b="1" dirty="0"/>
              <a:t>(art. 11)</a:t>
            </a:r>
          </a:p>
          <a:p>
            <a:pPr marL="974725" lvl="2" indent="-28575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Assemblea</a:t>
            </a:r>
            <a:r>
              <a:rPr lang="it-IT" sz="2000" dirty="0"/>
              <a:t>: composta dai soci ordinari e fondatori</a:t>
            </a:r>
          </a:p>
          <a:p>
            <a:pPr marL="974725" lvl="2" indent="-28575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Consiglio Direttivo: </a:t>
            </a:r>
            <a:r>
              <a:rPr lang="it-IT" sz="2000" dirty="0"/>
              <a:t>3/5 membri eletti in Assemblea tra i Soci, durata 5 anni, rieleggibili, carica gratuita, i Soci Fondatori ne fanno parte di diritto.</a:t>
            </a:r>
          </a:p>
          <a:p>
            <a:pPr marL="974725" lvl="2" indent="-28575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Presidente: </a:t>
            </a:r>
            <a:r>
              <a:rPr lang="it-IT" sz="2000" dirty="0"/>
              <a:t>eletto dal Consiglio Direttivo tra i Soci Fondatori</a:t>
            </a:r>
          </a:p>
          <a:p>
            <a:pPr marL="974725" lvl="2" indent="-28575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Vice Presidente: </a:t>
            </a:r>
            <a:r>
              <a:rPr lang="it-IT" sz="2000" dirty="0"/>
              <a:t>eletto dal Consiglio Direttivo</a:t>
            </a:r>
          </a:p>
          <a:p>
            <a:pPr marL="974725" lvl="2" indent="-28575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Commissione Disciplinare: </a:t>
            </a:r>
            <a:r>
              <a:rPr lang="it-IT" sz="2000" dirty="0"/>
              <a:t>eletta dall’Assemblea tra i Soci ed i non Soci</a:t>
            </a:r>
          </a:p>
          <a:p>
            <a:pPr marL="974725" lvl="2" indent="-28575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Revisore Unico: </a:t>
            </a:r>
            <a:r>
              <a:rPr lang="it-IT" sz="2000" dirty="0"/>
              <a:t>nominato dall’Assemblea avente i titoli</a:t>
            </a:r>
          </a:p>
          <a:p>
            <a:pPr marL="974725" lvl="2" indent="-28575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Comitato Scientifico: </a:t>
            </a:r>
            <a:r>
              <a:rPr lang="it-IT" sz="2000" dirty="0"/>
              <a:t>nominato dal Consiglio Direttivo tra i Soci ed i non Soci aventi i  titoli.</a:t>
            </a:r>
          </a:p>
          <a:p>
            <a:pPr marL="974725" lvl="2" indent="-285750" algn="just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2000" b="1" dirty="0"/>
              <a:t>Segretario Generale: </a:t>
            </a:r>
            <a:r>
              <a:rPr lang="it-IT" sz="2000" dirty="0"/>
              <a:t>figura tecnica che dirige la struttura organizzativa ed è nominato dal Consiglio Direttivo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0A6BB7-FC28-43C5-C9B3-607E04AC1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0431"/>
            <a:ext cx="8229600" cy="1535097"/>
          </a:xfrm>
        </p:spPr>
        <p:txBody>
          <a:bodyPr>
            <a:normAutofit fontScale="90000"/>
          </a:bodyPr>
          <a:lstStyle/>
          <a:p>
            <a:r>
              <a:rPr lang="it-IT" dirty="0"/>
              <a:t>29 SETTEMBRE</a:t>
            </a:r>
            <a:br>
              <a:rPr lang="it-IT" dirty="0"/>
            </a:br>
            <a:r>
              <a:rPr lang="it-IT" sz="3600" b="1" dirty="0"/>
              <a:t>Conferenza Stampa – Lancio Quality of Life</a:t>
            </a:r>
            <a:endParaRPr lang="it-IT" b="1" dirty="0"/>
          </a:p>
        </p:txBody>
      </p:sp>
      <p:pic>
        <p:nvPicPr>
          <p:cNvPr id="5" name="Segnaposto contenuto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F3217264-FA01-A34C-864E-B39FE6BFDE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5" b="6506"/>
          <a:stretch/>
        </p:blipFill>
        <p:spPr>
          <a:xfrm>
            <a:off x="62353" y="1957663"/>
            <a:ext cx="5336222" cy="2432483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350F85D-503E-A6FF-BE64-3D274BE24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74" t="14685" r="38544" b="8826"/>
          <a:stretch/>
        </p:blipFill>
        <p:spPr>
          <a:xfrm>
            <a:off x="5656027" y="1854380"/>
            <a:ext cx="2870975" cy="261254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D715C9-F595-7DAB-D22F-E40DE271B8BB}"/>
              </a:ext>
            </a:extLst>
          </p:cNvPr>
          <p:cNvSpPr txBox="1"/>
          <p:nvPr/>
        </p:nvSpPr>
        <p:spPr>
          <a:xfrm>
            <a:off x="208625" y="4522281"/>
            <a:ext cx="83183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Torna l’</a:t>
            </a:r>
            <a:r>
              <a:rPr lang="it-IT" sz="1600" b="1" dirty="0">
                <a:solidFill>
                  <a:srgbClr val="000000"/>
                </a:solidFill>
                <a:latin typeface="Arial" panose="020B0604020202020204" pitchFamily="34" charset="0"/>
              </a:rPr>
              <a:t>iniziativa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 “</a:t>
            </a:r>
            <a:r>
              <a:rPr lang="it-IT" sz="1600" b="1" i="1" dirty="0">
                <a:solidFill>
                  <a:srgbClr val="000000"/>
                </a:solidFill>
                <a:latin typeface="Arial" panose="020B0604020202020204" pitchFamily="34" charset="0"/>
              </a:rPr>
              <a:t>Quality of Life 2023: Mese del Diritto dei Pazienti Oncologici alla Qualità di Vita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,” promossa da APEO.</a:t>
            </a:r>
          </a:p>
          <a:p>
            <a:pPr algn="l"/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L’obiettivo principale è preservare la Quality of Life dei pazienti che stanno affrontando la malattia, concentrandosi sulla cura della pelle e delle unghie.</a:t>
            </a:r>
          </a:p>
          <a:p>
            <a:pPr algn="l"/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Durante tutto il mese di ottobre, le Specialiste in Estetica Oncologica hanno offerto consulenze e trattamenti gratuiti in vari centri estetici, strutture di cura e farmacie.</a:t>
            </a:r>
          </a:p>
          <a:p>
            <a:pPr algn="l"/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Da nord a sud si sono sviluppate molte iniziative online e offline anche da parte delle Specialiste in Estetica Oncologica.</a:t>
            </a:r>
          </a:p>
          <a:p>
            <a:pPr algn="l"/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57777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16435B-557F-D19C-889C-78E3C21B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A912C605-B044-B0A2-B06F-99D8914B0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91" t="15112" r="27239" b="30806"/>
          <a:stretch/>
        </p:blipFill>
        <p:spPr>
          <a:xfrm>
            <a:off x="5179709" y="457232"/>
            <a:ext cx="3238130" cy="213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94B09C-F815-0B3E-4D88-3B8E6D19BE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9" t="16818" r="28543" b="51251"/>
          <a:stretch/>
        </p:blipFill>
        <p:spPr>
          <a:xfrm>
            <a:off x="0" y="4921912"/>
            <a:ext cx="4021584" cy="1556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A7A2D20-1E2C-390B-D101-8F75A71D3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29" t="18490" r="28167" b="9018"/>
          <a:stretch/>
        </p:blipFill>
        <p:spPr>
          <a:xfrm>
            <a:off x="26200" y="2325950"/>
            <a:ext cx="2867920" cy="259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A755461-C500-7270-49E8-BF9879323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67" t="16473" r="28156" b="12244"/>
          <a:stretch/>
        </p:blipFill>
        <p:spPr>
          <a:xfrm>
            <a:off x="6462944" y="2839666"/>
            <a:ext cx="2681056" cy="2438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54C8DC3-26EA-0816-1DE6-B2E0E9900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281" t="21996" r="27670" b="37444"/>
          <a:stretch/>
        </p:blipFill>
        <p:spPr>
          <a:xfrm>
            <a:off x="6039611" y="5093941"/>
            <a:ext cx="2962345" cy="150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376BBCD-0DF7-4F90-D7E6-9214885607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82" t="20960" r="26699" b="41413"/>
          <a:stretch/>
        </p:blipFill>
        <p:spPr>
          <a:xfrm>
            <a:off x="2894120" y="2593053"/>
            <a:ext cx="3666478" cy="1686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DC2C46D8-15CC-A753-84B4-54A242E599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767" t="32006" r="28253" b="12071"/>
          <a:stretch/>
        </p:blipFill>
        <p:spPr>
          <a:xfrm>
            <a:off x="2111809" y="477294"/>
            <a:ext cx="2798939" cy="2001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91EDAA40-EFFB-48CC-FA1F-B01A661C6C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67" t="14040" r="28253" b="45468"/>
          <a:stretch/>
        </p:blipFill>
        <p:spPr>
          <a:xfrm>
            <a:off x="3237552" y="4507056"/>
            <a:ext cx="2979614" cy="1543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9668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3C2EA6-8C56-47BE-8710-0894FE015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KIT MARKETING</a:t>
            </a:r>
            <a:endParaRPr lang="it-IT" sz="2475" dirty="0">
              <a:solidFill>
                <a:srgbClr val="006881"/>
              </a:solidFill>
              <a:latin typeface="Gotham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Segnaposto contenuto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E2206D4-1088-4829-BA99-412CBEFCF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8" y="3021369"/>
            <a:ext cx="1791393" cy="2535382"/>
          </a:xfr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CE9D378C-37EB-4223-917B-5A14214216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568" y="3000931"/>
            <a:ext cx="1806852" cy="255582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8522B59-E8F9-4479-9429-E2D16743D2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49" y="3000930"/>
            <a:ext cx="2531559" cy="253155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46D662-153E-4697-8F60-58CB34A76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024" y="2966447"/>
            <a:ext cx="1793288" cy="259030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0CEF3B-AF54-4F14-927D-0A0E0809B2C8}"/>
              </a:ext>
            </a:extLst>
          </p:cNvPr>
          <p:cNvSpPr txBox="1"/>
          <p:nvPr/>
        </p:nvSpPr>
        <p:spPr>
          <a:xfrm>
            <a:off x="1687633" y="1720847"/>
            <a:ext cx="57687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>
                <a:latin typeface="+mj-lt"/>
                <a:ea typeface="+mn-ea"/>
                <a:cs typeface="Arial" panose="020B0604020202020204" pitchFamily="34" charset="0"/>
              </a:rPr>
              <a:t>A disposizione </a:t>
            </a:r>
            <a:r>
              <a:rPr lang="it-IT" sz="2000" b="1" dirty="0">
                <a:latin typeface="+mj-lt"/>
                <a:ea typeface="+mn-ea"/>
                <a:cs typeface="Arial" panose="020B0604020202020204" pitchFamily="34" charset="0"/>
              </a:rPr>
              <a:t>materiali divulgativi </a:t>
            </a:r>
            <a:r>
              <a:rPr lang="it-IT" sz="2000" dirty="0">
                <a:latin typeface="+mj-lt"/>
                <a:ea typeface="+mn-ea"/>
                <a:cs typeface="Arial" panose="020B0604020202020204" pitchFamily="34" charset="0"/>
              </a:rPr>
              <a:t>di vario tipo (locandine, volantini, materiale per i social), </a:t>
            </a:r>
            <a:r>
              <a:rPr lang="it-IT" sz="2000" dirty="0" err="1">
                <a:latin typeface="+mj-lt"/>
                <a:ea typeface="+mn-ea"/>
                <a:cs typeface="Arial" panose="020B0604020202020204" pitchFamily="34" charset="0"/>
              </a:rPr>
              <a:t>p.e</a:t>
            </a:r>
            <a:r>
              <a:rPr lang="it-IT" sz="2000" dirty="0">
                <a:latin typeface="+mj-lt"/>
                <a:ea typeface="+mn-ea"/>
                <a:cs typeface="Arial" panose="020B0604020202020204" pitchFamily="34" charset="0"/>
              </a:rPr>
              <a:t>:</a:t>
            </a:r>
            <a:endParaRPr lang="it-IT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9066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D707A-E716-46B3-92B7-0449C593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3601"/>
            <a:ext cx="8229600" cy="1792550"/>
          </a:xfrm>
        </p:spPr>
        <p:txBody>
          <a:bodyPr>
            <a:normAutofit fontScale="90000"/>
          </a:bodyPr>
          <a:lstStyle/>
          <a:p>
            <a:br>
              <a:rPr lang="it-IT" sz="4400" dirty="0"/>
            </a:br>
            <a:r>
              <a:rPr lang="it-IT" sz="4400" dirty="0"/>
              <a:t>OTTOBRE</a:t>
            </a:r>
            <a:br>
              <a:rPr lang="it-IT" sz="4000" b="1" dirty="0"/>
            </a:br>
            <a:r>
              <a:rPr lang="it-IT" sz="4400" b="1" dirty="0"/>
              <a:t>Quality of Life</a:t>
            </a:r>
            <a:br>
              <a:rPr lang="it-IT" sz="4000" dirty="0"/>
            </a:br>
            <a:r>
              <a:rPr lang="it-IT" sz="2700" i="1" dirty="0"/>
              <a:t>Diritto dei pazienti oncologici</a:t>
            </a:r>
            <a:br>
              <a:rPr lang="it-IT" sz="2700" i="1" dirty="0"/>
            </a:br>
            <a:br>
              <a:rPr lang="it-IT" sz="2700" i="1" dirty="0"/>
            </a:br>
            <a:endParaRPr lang="it-IT" sz="4200" b="1" dirty="0"/>
          </a:p>
        </p:txBody>
      </p:sp>
      <p:pic>
        <p:nvPicPr>
          <p:cNvPr id="4" name="Immagine 3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89CE37CF-720E-4150-4944-3A8C5E63C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692" y="1997392"/>
            <a:ext cx="3162616" cy="44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04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9E58CF-DCF6-C29B-D08D-E3FF6EB76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3 OTTOBRE</a:t>
            </a:r>
            <a:br>
              <a:rPr lang="it-IT" dirty="0"/>
            </a:br>
            <a:r>
              <a:rPr lang="it-IT" b="1" dirty="0"/>
              <a:t>CEPAS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4140FA-6664-99B6-3AFE-A3295415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98128"/>
            <a:ext cx="8229600" cy="1478871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Con la pubblicazione della Prassi, CEPAS ha sviluppato il </a:t>
            </a:r>
            <a:r>
              <a:rPr lang="it-IT" sz="1800" b="1" dirty="0">
                <a:solidFill>
                  <a:srgbClr val="000000"/>
                </a:solidFill>
                <a:latin typeface="Arial" panose="020B0604020202020204" pitchFamily="34" charset="0"/>
              </a:rPr>
              <a:t>nuovo schema di certificazione 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del profilo di Specialista in Estetica Oncologica che rappresenta un upgrade dello schema per “</a:t>
            </a:r>
            <a:r>
              <a:rPr lang="it-IT" sz="1800" i="1" dirty="0">
                <a:solidFill>
                  <a:srgbClr val="000000"/>
                </a:solidFill>
                <a:latin typeface="Arial" panose="020B0604020202020204" pitchFamily="34" charset="0"/>
              </a:rPr>
              <a:t>Esperta in benessere, make up e inestetismi da terapia</a:t>
            </a:r>
            <a:r>
              <a:rPr lang="it-IT" sz="1800" dirty="0">
                <a:solidFill>
                  <a:srgbClr val="000000"/>
                </a:solidFill>
                <a:latin typeface="Arial" panose="020B0604020202020204" pitchFamily="34" charset="0"/>
              </a:rPr>
              <a:t>”, progettato nel 2017 con il fondamentale contributo di APEO.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AB5B4A2-9744-F49B-DB4B-F2F3CD953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42" r="26213" b="15696"/>
          <a:stretch/>
        </p:blipFill>
        <p:spPr>
          <a:xfrm>
            <a:off x="1198485" y="1524000"/>
            <a:ext cx="6747029" cy="328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551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3B2B24-4DF9-EC9F-8117-E5826A279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7 OTTOBRE</a:t>
            </a:r>
            <a:br>
              <a:rPr lang="it-IT" dirty="0"/>
            </a:br>
            <a:r>
              <a:rPr lang="it-IT" dirty="0"/>
              <a:t>Fondazione ADO - Ferrara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608B9F-F8D4-43F4-C75E-F9CA70998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76186"/>
            <a:ext cx="8229600" cy="1700814"/>
          </a:xfrm>
        </p:spPr>
        <p:txBody>
          <a:bodyPr/>
          <a:lstStyle/>
          <a:p>
            <a:pPr algn="l"/>
            <a:r>
              <a:rPr lang="it-IT" sz="1800" dirty="0"/>
              <a:t>Attivato il servizio di Estetica Oncologica APEO anche presso la </a:t>
            </a:r>
            <a:r>
              <a:rPr lang="it-IT" sz="1800" b="1" dirty="0"/>
              <a:t>Fondazione ADO ETS-assistenza oncologica di Ferrara.</a:t>
            </a:r>
          </a:p>
          <a:p>
            <a:pPr algn="l"/>
            <a:r>
              <a:rPr lang="it-IT" sz="1800" dirty="0"/>
              <a:t>Grazie alla collaborazione con la Specialista in Estetica Oncologica APEO Silvia Poiata, gli assistiti della Fondazione ADO possono beneficiare di trattamenti specifici per il benessere, accuratamente studiati e personalizzati in base al momento terapeutico.</a:t>
            </a:r>
          </a:p>
        </p:txBody>
      </p:sp>
      <p:pic>
        <p:nvPicPr>
          <p:cNvPr id="5" name="Immagine 4" descr="Immagine che contiene testo, Viso umano, vestiti, interno&#10;&#10;Descrizione generata automaticamente">
            <a:extLst>
              <a:ext uri="{FF2B5EF4-FFF2-40B4-BE49-F238E27FC236}">
                <a16:creationId xmlns:a16="http://schemas.microsoft.com/office/drawing/2014/main" id="{0A6692E1-D104-CB06-2B4D-2DFD14DC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61" y="1724487"/>
            <a:ext cx="2980677" cy="298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818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8598EE-E5F4-7B77-F51B-868607E9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15-16 OTTOBRE</a:t>
            </a:r>
            <a:br>
              <a:rPr lang="it-IT" b="1" dirty="0"/>
            </a:br>
            <a:r>
              <a:rPr lang="it-IT" sz="3600" b="1" dirty="0"/>
              <a:t>39° Congresso Internazionale di Estetica di </a:t>
            </a:r>
            <a:r>
              <a:rPr lang="it-IT" sz="3600" b="1" dirty="0" err="1"/>
              <a:t>Les</a:t>
            </a:r>
            <a:r>
              <a:rPr lang="it-IT" sz="3600" b="1" dirty="0"/>
              <a:t> Nouvelles </a:t>
            </a:r>
            <a:r>
              <a:rPr lang="it-IT" sz="3600" b="1" dirty="0" err="1"/>
              <a:t>Esthétiques</a:t>
            </a:r>
            <a:r>
              <a:rPr lang="it-IT" sz="3600" b="1" dirty="0"/>
              <a:t> - Bergamo</a:t>
            </a:r>
            <a:endParaRPr lang="it-IT" b="1" dirty="0"/>
          </a:p>
        </p:txBody>
      </p:sp>
      <p:pic>
        <p:nvPicPr>
          <p:cNvPr id="5" name="Segnaposto contenuto 4" descr="Immagine che contiene testo, parrucchino, Viso umano, rossetto&#10;&#10;Descrizione generata automaticamente">
            <a:extLst>
              <a:ext uri="{FF2B5EF4-FFF2-40B4-BE49-F238E27FC236}">
                <a16:creationId xmlns:a16="http://schemas.microsoft.com/office/drawing/2014/main" id="{C19EF930-EABF-150F-F779-39683AFA37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t="4525" r="3803"/>
          <a:stretch/>
        </p:blipFill>
        <p:spPr>
          <a:xfrm>
            <a:off x="3413464" y="1859266"/>
            <a:ext cx="2317072" cy="3139467"/>
          </a:xfrm>
        </p:spPr>
      </p:pic>
      <p:pic>
        <p:nvPicPr>
          <p:cNvPr id="11" name="Immagine 10" descr="Immagine che contiene Viso umano, vestiti, persona, muro&#10;&#10;Descrizione generata automaticamente">
            <a:extLst>
              <a:ext uri="{FF2B5EF4-FFF2-40B4-BE49-F238E27FC236}">
                <a16:creationId xmlns:a16="http://schemas.microsoft.com/office/drawing/2014/main" id="{430AC52C-D7E5-C6A6-CB38-675EBB4A1E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/>
          <a:stretch/>
        </p:blipFill>
        <p:spPr>
          <a:xfrm>
            <a:off x="6169981" y="1859266"/>
            <a:ext cx="2317072" cy="2614946"/>
          </a:xfrm>
          <a:prstGeom prst="rect">
            <a:avLst/>
          </a:prstGeom>
        </p:spPr>
      </p:pic>
      <p:pic>
        <p:nvPicPr>
          <p:cNvPr id="13" name="Immagine 12" descr="Immagine che contiene testo, vestiti, donna, presentazione&#10;&#10;Descrizione generata automaticamente">
            <a:extLst>
              <a:ext uri="{FF2B5EF4-FFF2-40B4-BE49-F238E27FC236}">
                <a16:creationId xmlns:a16="http://schemas.microsoft.com/office/drawing/2014/main" id="{6D54DC70-DB7A-BD3A-ED11-BFB6DE8FEE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" y="1985764"/>
            <a:ext cx="3119352" cy="261494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B43EA3B-D70E-D958-9F77-5CEECD22209A}"/>
              </a:ext>
            </a:extLst>
          </p:cNvPr>
          <p:cNvSpPr txBox="1"/>
          <p:nvPr/>
        </p:nvSpPr>
        <p:spPr>
          <a:xfrm>
            <a:off x="301841" y="4998733"/>
            <a:ext cx="83094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Stand APEO e organizzazione di 2 appuntamenti imperdibili al </a:t>
            </a:r>
            <a:r>
              <a:rPr lang="it-IT" b="1" dirty="0"/>
              <a:t>Congresso</a:t>
            </a:r>
            <a:r>
              <a:rPr lang="it-IT" dirty="0"/>
              <a:t>:</a:t>
            </a:r>
          </a:p>
          <a:p>
            <a:pPr marL="285750" indent="-285750">
              <a:buFontTx/>
              <a:buChar char="-"/>
            </a:pPr>
            <a:r>
              <a:rPr lang="it-IT" b="1" dirty="0" err="1"/>
              <a:t>WorkShop</a:t>
            </a:r>
            <a:r>
              <a:rPr lang="it-IT" dirty="0"/>
              <a:t> su trattamento APEO mani con Francesca Rota, Specialista in Estetica Oncologica APEO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Speech</a:t>
            </a:r>
            <a:r>
              <a:rPr lang="it-IT" dirty="0"/>
              <a:t> con Valter Andreazza, Segretario APEO e la Dr.ssa Elena Mocchio per presentare la prassi di riferimento UNI sui servizi di estetica per pazienti oncologici.</a:t>
            </a:r>
          </a:p>
        </p:txBody>
      </p:sp>
    </p:spTree>
    <p:extLst>
      <p:ext uri="{BB962C8B-B14F-4D97-AF65-F5344CB8AC3E}">
        <p14:creationId xmlns:p14="http://schemas.microsoft.com/office/powerpoint/2010/main" val="10669804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84CCE1-33CE-2D6C-B3FD-DDF497722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23 OTTOBRE</a:t>
            </a:r>
            <a:br>
              <a:rPr lang="it-IT" dirty="0"/>
            </a:br>
            <a:r>
              <a:rPr lang="it-IT" sz="3600" b="1" dirty="0"/>
              <a:t>Centro Polifunzionale Angela Serra -Modena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D3949-A12B-A5C6-702E-870C067B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62483"/>
            <a:ext cx="8229600" cy="990600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/>
              <a:t>Ogni lunedì pomeriggio l’</a:t>
            </a:r>
            <a:r>
              <a:rPr lang="it-IT" sz="2000" b="1" dirty="0"/>
              <a:t>Associazione Angela Serra </a:t>
            </a:r>
            <a:r>
              <a:rPr lang="it-IT" sz="2000" dirty="0"/>
              <a:t>presso il Centro polifunzionale dell’Associazione</a:t>
            </a:r>
            <a:r>
              <a:rPr lang="it-IT" sz="2000" b="1" dirty="0"/>
              <a:t> </a:t>
            </a:r>
            <a:r>
              <a:rPr lang="it-IT" sz="2000" dirty="0"/>
              <a:t>propone servizi gratuiti di estetica oncologica con le Specialiste in Estetica Oncologica APEO Elena Zanni, Federica Bellini e Roberta Zini.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6EAC1B-37D8-1611-BF2A-FC4E4177D1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75" t="15782" r="47670" b="14444"/>
          <a:stretch/>
        </p:blipFill>
        <p:spPr>
          <a:xfrm>
            <a:off x="3231472" y="1625183"/>
            <a:ext cx="2681056" cy="37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288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D7FDFCBB-47F6-2F59-5AEF-0485624C89F3}"/>
              </a:ext>
            </a:extLst>
          </p:cNvPr>
          <p:cNvSpPr txBox="1">
            <a:spLocks/>
          </p:cNvSpPr>
          <p:nvPr/>
        </p:nvSpPr>
        <p:spPr>
          <a:xfrm>
            <a:off x="609600" y="685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600" dirty="0"/>
              <a:t>10-12 NOVEMBRE</a:t>
            </a:r>
            <a:br>
              <a:rPr lang="it-IT" sz="3600" dirty="0"/>
            </a:br>
            <a:r>
              <a:rPr lang="it-IT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/>
              <a:t>XXV Congresso nazionale di Oncologia Medica</a:t>
            </a:r>
            <a:endParaRPr lang="it-IT" sz="3600" b="1" dirty="0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07545C2F-3BEB-7296-A89D-7B1CCFF54EFB}"/>
              </a:ext>
            </a:extLst>
          </p:cNvPr>
          <p:cNvSpPr txBox="1">
            <a:spLocks/>
          </p:cNvSpPr>
          <p:nvPr/>
        </p:nvSpPr>
        <p:spPr bwMode="auto">
          <a:xfrm>
            <a:off x="457200" y="4887157"/>
            <a:ext cx="8229600" cy="128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Arial" charset="0"/>
              <a:buNone/>
            </a:pPr>
            <a:r>
              <a:rPr lang="it-IT" sz="1600" b="1" dirty="0"/>
              <a:t>Congresso </a:t>
            </a:r>
            <a:r>
              <a:rPr lang="it-IT" sz="1600" dirty="0"/>
              <a:t>dal titolo </a:t>
            </a:r>
            <a:r>
              <a:rPr lang="it-IT" sz="1600" i="1" dirty="0"/>
              <a:t>«50: sfidiamo il cancro da mezzo secolo» </a:t>
            </a:r>
            <a:r>
              <a:rPr lang="it-IT" sz="1600" b="1" dirty="0"/>
              <a:t>organizzato da AIOM </a:t>
            </a:r>
            <a:r>
              <a:rPr lang="it-IT" sz="1600" dirty="0"/>
              <a:t>(Associazione Italiana Oncologica Medica), dove moltissimi Oncologi hanno parlato di prevenzione, diagnosi, trattamento, follow-up, assistenza, sempre nell’ambito di una visione multidisciplinare. </a:t>
            </a:r>
          </a:p>
          <a:p>
            <a:pPr marL="0" indent="0" defTabSz="914400">
              <a:buFont typeface="Arial" charset="0"/>
              <a:buNone/>
            </a:pPr>
            <a:r>
              <a:rPr lang="it-IT" sz="1600" dirty="0"/>
              <a:t>Presenza della Dr.ssa Ambra Redaelli, Presidente APEO e del Segretario Generale Valter Andreazza con uno stand dedicato.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3755F8B-B8B9-32BE-6722-718544619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6" t="12848" r="45243" b="8619"/>
          <a:stretch/>
        </p:blipFill>
        <p:spPr>
          <a:xfrm>
            <a:off x="3162990" y="1794769"/>
            <a:ext cx="2818020" cy="287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39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4F43AE0-5279-0214-8928-5CE78CB7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57" t="20155" r="61545" b="12313"/>
          <a:stretch/>
        </p:blipFill>
        <p:spPr>
          <a:xfrm>
            <a:off x="5099311" y="1828800"/>
            <a:ext cx="2551415" cy="3655291"/>
          </a:xfr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738E848-7DCF-719A-C204-3C2E199F8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81" t="19061" r="31844" b="11208"/>
          <a:stretch/>
        </p:blipFill>
        <p:spPr>
          <a:xfrm>
            <a:off x="1532311" y="1828800"/>
            <a:ext cx="2512380" cy="3586578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0856E0-9E0D-796E-CBC8-B58A6A31AD0C}"/>
              </a:ext>
            </a:extLst>
          </p:cNvPr>
          <p:cNvSpPr txBox="1"/>
          <p:nvPr/>
        </p:nvSpPr>
        <p:spPr>
          <a:xfrm>
            <a:off x="539318" y="5422686"/>
            <a:ext cx="80653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600" b="1" dirty="0"/>
              <a:t>Convegno </a:t>
            </a:r>
            <a:r>
              <a:rPr lang="it-IT" sz="1600" dirty="0"/>
              <a:t>«</a:t>
            </a:r>
            <a:r>
              <a:rPr lang="it-IT" sz="1600" i="1" dirty="0"/>
              <a:t>La stomia questa sconosciuta</a:t>
            </a:r>
            <a:r>
              <a:rPr lang="it-IT" sz="1600" dirty="0"/>
              <a:t>» presso l'Ospedale di </a:t>
            </a:r>
            <a:r>
              <a:rPr lang="it-IT" sz="1600"/>
              <a:t>Bolzano organizzato </a:t>
            </a:r>
            <a:r>
              <a:rPr lang="it-IT" sz="1600" dirty="0"/>
              <a:t>dall’Associazione O.D.V. Stomizzati ed Incontinenti Alto Adige, con l’intervento del Segretario Generale APEO Valter Andreazza e la Specialista in Estetica Oncologica Olga Manko. </a:t>
            </a: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946B7C7A-612F-637D-8E0F-F58051F62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8D23D8D-0737-0B3E-62CA-4DF713BFC68E}"/>
              </a:ext>
            </a:extLst>
          </p:cNvPr>
          <p:cNvSpPr txBox="1">
            <a:spLocks/>
          </p:cNvSpPr>
          <p:nvPr/>
        </p:nvSpPr>
        <p:spPr>
          <a:xfrm>
            <a:off x="609600" y="6858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600" dirty="0"/>
              <a:t>13 NOVEMBRE</a:t>
            </a:r>
            <a:br>
              <a:rPr lang="it-IT" sz="3600" dirty="0"/>
            </a:br>
            <a:r>
              <a:rPr lang="it-IT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800" b="1" dirty="0"/>
              <a:t>Convegno presso l’Ospedale di Bolzano</a:t>
            </a:r>
            <a:endParaRPr lang="it-IT" sz="3600" b="1" dirty="0"/>
          </a:p>
        </p:txBody>
      </p:sp>
    </p:spTree>
    <p:extLst>
      <p:ext uri="{BB962C8B-B14F-4D97-AF65-F5344CB8AC3E}">
        <p14:creationId xmlns:p14="http://schemas.microsoft.com/office/powerpoint/2010/main" val="2090137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88"/>
            <a:ext cx="91440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800" b="1" dirty="0">
                <a:solidFill>
                  <a:srgbClr val="FF0000"/>
                </a:solidFill>
              </a:rPr>
              <a:t>CODICE di CONDOTTA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03325"/>
            <a:ext cx="8951913" cy="5213350"/>
          </a:xfrm>
        </p:spPr>
        <p:txBody>
          <a:bodyPr rtlCol="0">
            <a:normAutofit/>
          </a:bodyPr>
          <a:lstStyle/>
          <a:p>
            <a:pPr marL="688975" lvl="2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000" dirty="0"/>
          </a:p>
          <a:p>
            <a:pPr marL="1074738" lvl="2" indent="-722313" algn="just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it-IT" sz="2800" b="1" dirty="0"/>
              <a:t>FINALITA’ e PRINCIPI </a:t>
            </a:r>
            <a:r>
              <a:rPr lang="it-IT" sz="2400" b="1" dirty="0"/>
              <a:t>(PARTE 1)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dirty="0"/>
              <a:t>Dignità ed attenzione alla persona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dirty="0"/>
              <a:t>Consapevolezza ruolo professionale ed umano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dirty="0"/>
              <a:t>Mantenimento livello formativo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dirty="0"/>
              <a:t>Materiali e metodi nel rispetto della salute</a:t>
            </a:r>
          </a:p>
          <a:p>
            <a:pPr marL="1074738" lvl="2" indent="-722313" algn="just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it-IT" sz="2800" b="1" dirty="0"/>
              <a:t>OBBLIGHI GENERALI </a:t>
            </a:r>
            <a:r>
              <a:rPr lang="it-IT" sz="2400" b="1" dirty="0"/>
              <a:t>(PARTE 2)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spc="-100" dirty="0"/>
              <a:t>Competenza e professionalità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spc="-100" dirty="0"/>
              <a:t>Formazione continua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spc="-100" dirty="0"/>
              <a:t>Educazione al benessere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spc="-100" dirty="0"/>
              <a:t>Prescrizione cosmetica e trattamento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spc="-100" dirty="0"/>
              <a:t>Profitto etico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spc="-100" dirty="0"/>
              <a:t>Correttezza, rispetto reciproco e solidarietà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F56559-AB5B-FAB9-764C-1EDF14790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27 NOVEMBRE</a:t>
            </a:r>
            <a:br>
              <a:rPr lang="it-IT" dirty="0"/>
            </a:br>
            <a:r>
              <a:rPr lang="it-IT" sz="3300" b="1" dirty="0"/>
              <a:t>Ospedale Istituto dei Tumori con LILT Milano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CBB6C6-FE4C-6758-1798-A1F893780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5418338"/>
            <a:ext cx="8229600" cy="1285043"/>
          </a:xfrm>
        </p:spPr>
        <p:txBody>
          <a:bodyPr/>
          <a:lstStyle/>
          <a:p>
            <a:pPr marL="0" indent="0">
              <a:buNone/>
            </a:pPr>
            <a:r>
              <a:rPr lang="it-IT" sz="1800" dirty="0"/>
              <a:t>Presso l’</a:t>
            </a:r>
            <a:r>
              <a:rPr lang="it-IT" sz="1800" b="1" dirty="0"/>
              <a:t>Istituto Nazionale dei Tumori</a:t>
            </a:r>
            <a:r>
              <a:rPr lang="it-IT" sz="1800" dirty="0"/>
              <a:t>, in collaborazione con la </a:t>
            </a:r>
            <a:r>
              <a:rPr lang="it-IT" sz="1800" b="1" dirty="0"/>
              <a:t>LILT Milano</a:t>
            </a:r>
            <a:r>
              <a:rPr lang="it-IT" sz="1800" dirty="0"/>
              <a:t>, </a:t>
            </a:r>
            <a:r>
              <a:rPr lang="it-IT" sz="1800"/>
              <a:t>sarà attivo il </a:t>
            </a:r>
            <a:r>
              <a:rPr lang="it-IT" sz="1800" dirty="0"/>
              <a:t>servizio di estetica oncologica APEO con le Specialiste in Estetica Oncologica APEO Anna Maria D’Angelo, Maria Concetta Di Pasquale e Corina Paraschiv.</a:t>
            </a:r>
          </a:p>
        </p:txBody>
      </p:sp>
      <p:pic>
        <p:nvPicPr>
          <p:cNvPr id="5" name="Immagine 4" descr="Immagine che contiene testo, schermata, Carattere, logo&#10;&#10;Descrizione generata automaticamente">
            <a:extLst>
              <a:ext uri="{FF2B5EF4-FFF2-40B4-BE49-F238E27FC236}">
                <a16:creationId xmlns:a16="http://schemas.microsoft.com/office/drawing/2014/main" id="{F6E59C0E-547B-DBDC-E646-B09ACE6BA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"/>
          <a:stretch/>
        </p:blipFill>
        <p:spPr>
          <a:xfrm>
            <a:off x="3071322" y="1569868"/>
            <a:ext cx="2785807" cy="380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219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DCA2A4-5441-40C8-89EA-F6B6DC0F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PRESTAZIONI E SERVIZI RISERVATI ALLE SOCIE APEO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FDAD643-40A7-4101-A86B-089C162E6069}"/>
              </a:ext>
            </a:extLst>
          </p:cNvPr>
          <p:cNvSpPr/>
          <p:nvPr/>
        </p:nvSpPr>
        <p:spPr bwMode="auto">
          <a:xfrm>
            <a:off x="106532" y="1690633"/>
            <a:ext cx="8734618" cy="516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Assicurazione Rischi Professionali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- Copertura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1/1-31/12/2024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rischi professionali per attività di estetica esclusi i tatuaggi ed i macchinari. RCT massimale € 500.000,00 franchigia € 300,00. </a:t>
            </a:r>
          </a:p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it-IT" sz="2400" b="1" dirty="0">
                <a:solidFill>
                  <a:srgbClr val="292934"/>
                </a:solidFill>
                <a:latin typeface="Arial" panose="020B0604020202020204"/>
                <a:cs typeface="Arial" charset="0"/>
              </a:rPr>
              <a:t>Assicurazione Responsabilità civile </a:t>
            </a:r>
            <a:r>
              <a:rPr lang="it-IT" sz="2400" dirty="0">
                <a:solidFill>
                  <a:srgbClr val="292934"/>
                </a:solidFill>
                <a:latin typeface="Arial" panose="020B0604020202020204"/>
                <a:cs typeface="Arial" charset="0"/>
              </a:rPr>
              <a:t>rischi diversi </a:t>
            </a:r>
            <a:r>
              <a:rPr lang="it-IT" sz="2400" b="1" dirty="0">
                <a:solidFill>
                  <a:srgbClr val="292934"/>
                </a:solidFill>
                <a:latin typeface="Arial" panose="020B0604020202020204"/>
                <a:cs typeface="Arial" charset="0"/>
              </a:rPr>
              <a:t>verso terzi</a:t>
            </a:r>
          </a:p>
          <a:p>
            <a:pPr marL="803587" lvl="2" indent="-342900" defTabSz="914400" fontAlgn="base">
              <a:spcAft>
                <a:spcPts val="1200"/>
              </a:spcAft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X Compleanno APEO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in presenza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IX Congresso Scientifico 2024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in presenza</a:t>
            </a:r>
          </a:p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Quota Certificazione CEPAS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sorveglianza annuale</a:t>
            </a:r>
          </a:p>
          <a:p>
            <a:pPr marL="803587" lvl="2" indent="-342900" defTabSz="914400" fontAlgn="base">
              <a:spcAft>
                <a:spcPts val="1200"/>
              </a:spcAft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it-IT" sz="2400" b="1" dirty="0">
                <a:solidFill>
                  <a:srgbClr val="292934"/>
                </a:solidFill>
                <a:latin typeface="Arial" panose="020B0604020202020204"/>
                <a:cs typeface="Arial" charset="0"/>
              </a:rPr>
              <a:t>Convenzione</a:t>
            </a:r>
            <a:r>
              <a:rPr lang="it-IT" sz="2400" dirty="0">
                <a:solidFill>
                  <a:srgbClr val="292934"/>
                </a:solidFill>
                <a:latin typeface="Arial" panose="020B0604020202020204"/>
                <a:cs typeface="Arial" charset="0"/>
              </a:rPr>
              <a:t> con </a:t>
            </a:r>
            <a:r>
              <a:rPr lang="it-IT" sz="2400" b="1" dirty="0"/>
              <a:t>AXA Partners Italia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Supporto Comunicazione </a:t>
            </a:r>
            <a:r>
              <a:rPr lang="it-IT" sz="2400" dirty="0">
                <a:solidFill>
                  <a:srgbClr val="292934"/>
                </a:solidFill>
                <a:latin typeface="Arial" panose="020B0604020202020204"/>
                <a:cs typeface="Arial" charset="0"/>
              </a:rPr>
              <a:t>e </a:t>
            </a:r>
            <a:r>
              <a:rPr lang="it-IT" sz="2400" b="1" dirty="0">
                <a:solidFill>
                  <a:srgbClr val="292934"/>
                </a:solidFill>
                <a:latin typeface="Arial" panose="020B0604020202020204"/>
                <a:cs typeface="Arial" charset="0"/>
              </a:rPr>
              <a:t>Marketing</a:t>
            </a:r>
          </a:p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Supporto Scientifico ed Istituzionale</a:t>
            </a:r>
          </a:p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Sconto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10% prodotti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Ontherapy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Sconto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 10%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corsi di formazione SEO</a:t>
            </a:r>
          </a:p>
          <a:p>
            <a:pPr marL="803587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93A299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Scontistica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dedicata su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formazione e linea make-up di Paolo Guatelli</a:t>
            </a:r>
          </a:p>
        </p:txBody>
      </p:sp>
    </p:spTree>
    <p:extLst>
      <p:ext uri="{BB962C8B-B14F-4D97-AF65-F5344CB8AC3E}">
        <p14:creationId xmlns:p14="http://schemas.microsoft.com/office/powerpoint/2010/main" val="8012148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632FE0-BE12-A014-C46D-72EB26536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2271944"/>
          </a:xfrm>
        </p:spPr>
        <p:txBody>
          <a:bodyPr>
            <a:normAutofit/>
          </a:bodyPr>
          <a:lstStyle/>
          <a:p>
            <a:r>
              <a:rPr lang="it-IT" sz="4400" b="1" dirty="0"/>
              <a:t>NOVITA’ 2024:</a:t>
            </a:r>
            <a:br>
              <a:rPr lang="it-IT" sz="4400" b="1" dirty="0"/>
            </a:br>
            <a:r>
              <a:rPr lang="it-IT" sz="4400" b="1" dirty="0"/>
              <a:t>ABBONAMENTO A LNE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CD4A28-2AD1-95DD-FBF3-4D605180D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1478" r="18447" b="32611"/>
          <a:stretch/>
        </p:blipFill>
        <p:spPr>
          <a:xfrm>
            <a:off x="2214978" y="2259367"/>
            <a:ext cx="4714043" cy="385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340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/>
              <a:t>ATTIVITA’ DI COMUNICAZIONE E MARKETING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4637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200" b="1" dirty="0"/>
              <a:t>Supporto Comunicazione e rapporti con i Media</a:t>
            </a:r>
          </a:p>
          <a:p>
            <a:pPr marL="1081088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Piano di comunicazione coordinato</a:t>
            </a:r>
          </a:p>
          <a:p>
            <a:pPr marL="1081088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Presenza social</a:t>
            </a:r>
          </a:p>
          <a:p>
            <a:pPr marL="1081088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Presenza WEB (</a:t>
            </a:r>
            <a:r>
              <a:rPr lang="it-IT" sz="2200" dirty="0">
                <a:hlinkClick r:id="rId2"/>
              </a:rPr>
              <a:t>www.esteticaoncologica.org</a:t>
            </a:r>
            <a:r>
              <a:rPr lang="it-IT" sz="2200" dirty="0"/>
              <a:t>) e Media tradizionali</a:t>
            </a:r>
          </a:p>
          <a:p>
            <a:pPr marL="1081088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Accompagnamento per campagne comunicative e/o eventi locali</a:t>
            </a:r>
          </a:p>
          <a:p>
            <a:pPr marL="1081088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Elenco </a:t>
            </a:r>
            <a:r>
              <a:rPr lang="it-IT" sz="2200" dirty="0" err="1"/>
              <a:t>Store</a:t>
            </a:r>
            <a:r>
              <a:rPr lang="it-IT" sz="2200" dirty="0"/>
              <a:t> Locator</a:t>
            </a:r>
          </a:p>
          <a:p>
            <a:pPr marL="634637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200" b="1" dirty="0"/>
              <a:t>Albo Professionale APEO e CEPAS</a:t>
            </a:r>
          </a:p>
          <a:p>
            <a:pPr marL="1081088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Mantenimento ed aggiornamento</a:t>
            </a:r>
          </a:p>
          <a:p>
            <a:pPr marL="1081088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Diffusione e promozione</a:t>
            </a:r>
          </a:p>
          <a:p>
            <a:pPr marL="634637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200" b="1" dirty="0"/>
              <a:t>Comunicazione</a:t>
            </a:r>
          </a:p>
          <a:p>
            <a:pPr marL="11052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Newsletter mensile estesa anche a tutti i </a:t>
            </a:r>
            <a:r>
              <a:rPr lang="it-IT" sz="2200" dirty="0" err="1"/>
              <a:t>players</a:t>
            </a:r>
            <a:r>
              <a:rPr lang="it-IT" sz="2200" dirty="0"/>
              <a:t> </a:t>
            </a:r>
          </a:p>
          <a:p>
            <a:pPr marL="11052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Mantenimento attività social </a:t>
            </a:r>
            <a:endParaRPr lang="it-IT" sz="20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6167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425" y="517525"/>
            <a:ext cx="8229600" cy="63750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it-IT" sz="4400" b="1" dirty="0">
                <a:solidFill>
                  <a:srgbClr val="FF0000"/>
                </a:solidFill>
              </a:rPr>
            </a:br>
            <a:r>
              <a:rPr lang="it-IT" sz="4400" b="1" dirty="0"/>
              <a:t>ATTIVITA’ ISTITUZIONALE</a:t>
            </a:r>
            <a:br>
              <a:rPr lang="it-IT" sz="4400" b="1" dirty="0"/>
            </a:br>
            <a:endParaRPr lang="it-IT" sz="4400" b="1" dirty="0"/>
          </a:p>
        </p:txBody>
      </p:sp>
      <p:sp>
        <p:nvSpPr>
          <p:cNvPr id="40962" name="CasellaDiTesto 6"/>
          <p:cNvSpPr txBox="1">
            <a:spLocks noChangeArrowheads="1"/>
          </p:cNvSpPr>
          <p:nvPr/>
        </p:nvSpPr>
        <p:spPr bwMode="auto">
          <a:xfrm>
            <a:off x="0" y="1744663"/>
            <a:ext cx="9013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79500" lvl="2" indent="-285750" algn="just"/>
            <a:endParaRPr lang="it-IT" sz="2400"/>
          </a:p>
          <a:p>
            <a:endParaRPr lang="it-IT" sz="2400"/>
          </a:p>
        </p:txBody>
      </p:sp>
      <p:sp>
        <p:nvSpPr>
          <p:cNvPr id="5" name="CasellaDiTesto 4"/>
          <p:cNvSpPr txBox="1"/>
          <p:nvPr/>
        </p:nvSpPr>
        <p:spPr>
          <a:xfrm>
            <a:off x="79291" y="1775577"/>
            <a:ext cx="8855242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latin typeface="+mn-lt"/>
                <a:cs typeface="+mn-cs"/>
              </a:rPr>
              <a:t>Sistematica ricerca di relazioni e contatti con gli ambiti istituzionali nazionali e locali</a:t>
            </a:r>
          </a:p>
          <a:p>
            <a:pPr marL="1346200" lvl="2" indent="-457200" fontAlgn="auto">
              <a:spcBef>
                <a:spcPts val="180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>
                <a:latin typeface="+mn-lt"/>
                <a:cs typeface="+mn-cs"/>
              </a:rPr>
              <a:t>Incontri con Ministeri, Assessorati Regionali ed Istituzioni Locali</a:t>
            </a:r>
          </a:p>
          <a:p>
            <a:pPr marL="13462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>
                <a:latin typeface="+mn-lt"/>
                <a:cs typeface="+mn-cs"/>
              </a:rPr>
              <a:t>Incontri con le Associazioni di Volontariato che operano in supporto ai malati  oncologici sia a livello nazionale sia a livello locale</a:t>
            </a:r>
          </a:p>
          <a:p>
            <a:pPr marL="1346200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>
                <a:latin typeface="+mn-lt"/>
                <a:cs typeface="+mn-cs"/>
              </a:rPr>
              <a:t>Incontri con le Associazioni di Rappresentanza degli operatori del Benessere</a:t>
            </a:r>
          </a:p>
          <a:p>
            <a:pPr marL="648000" lvl="2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400" b="1" dirty="0">
              <a:latin typeface="+mn-lt"/>
              <a:cs typeface="+mn-cs"/>
            </a:endParaRPr>
          </a:p>
          <a:p>
            <a:pPr marL="360000" lvl="2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200" b="1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8205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ATTIVITA’ SCIENTIFICA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36168"/>
          </a:xfrm>
        </p:spPr>
        <p:txBody>
          <a:bodyPr/>
          <a:lstStyle/>
          <a:p>
            <a:pPr marL="634637" lvl="2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200" b="1" dirty="0"/>
              <a:t>Supporto Scientifico ed Istituzionale</a:t>
            </a:r>
          </a:p>
          <a:p>
            <a:pPr marL="1352550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Incontri con il Personale Sanitario Oncologico (</a:t>
            </a:r>
            <a:r>
              <a:rPr lang="it-IT" sz="2200" dirty="0" err="1"/>
              <a:t>Specilisti</a:t>
            </a:r>
            <a:r>
              <a:rPr lang="it-IT" sz="2200" dirty="0"/>
              <a:t>, Primari, ecc.)</a:t>
            </a:r>
          </a:p>
          <a:p>
            <a:pPr marL="1352550" lvl="3" indent="-457200" fontAlgn="auto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defRPr/>
            </a:pPr>
            <a:r>
              <a:rPr lang="it-IT" sz="2200" dirty="0"/>
              <a:t>Accompagnamento nei rapporti con i presidi sanitari locali</a:t>
            </a:r>
          </a:p>
          <a:p>
            <a:pPr marL="817200" lvl="2" indent="-457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200" b="1" dirty="0"/>
              <a:t>Divulgazione Studio Clinico Pilota</a:t>
            </a:r>
          </a:p>
          <a:p>
            <a:pPr marL="809625" lvl="2" indent="-457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200" b="1" dirty="0"/>
              <a:t>Presenza in Congressi Scientifici Oncologici</a:t>
            </a:r>
          </a:p>
          <a:p>
            <a:pPr marL="809625" lvl="2" indent="-4572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t-IT" sz="2200" b="1" dirty="0"/>
              <a:t>Studio, approfondimento ed aggiornamento costante</a:t>
            </a:r>
          </a:p>
        </p:txBody>
      </p:sp>
    </p:spTree>
    <p:extLst>
      <p:ext uri="{BB962C8B-B14F-4D97-AF65-F5344CB8AC3E}">
        <p14:creationId xmlns:p14="http://schemas.microsoft.com/office/powerpoint/2010/main" val="37750579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0665AF5-178D-466C-87FA-7877554106F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9826061"/>
              </p:ext>
            </p:extLst>
          </p:nvPr>
        </p:nvGraphicFramePr>
        <p:xfrm>
          <a:off x="457200" y="1738746"/>
          <a:ext cx="8229600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74209" imgH="2727707" progId="AcroExch.Document.DC">
                  <p:embed/>
                </p:oleObj>
              </mc:Choice>
              <mc:Fallback>
                <p:oleObj name="Acrobat Document" r:id="rId2" imgW="7574209" imgH="27277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1738746"/>
                        <a:ext cx="8229600" cy="296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18208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CAA67656-021E-4F95-BA3F-E882683532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673744"/>
              </p:ext>
            </p:extLst>
          </p:nvPr>
        </p:nvGraphicFramePr>
        <p:xfrm>
          <a:off x="1" y="2615915"/>
          <a:ext cx="9144000" cy="2845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74209" imgH="2727707" progId="AcroExch.Document.DC">
                  <p:embed/>
                </p:oleObj>
              </mc:Choice>
              <mc:Fallback>
                <p:oleObj name="Acrobat Document" r:id="rId2" imgW="7574209" imgH="2727707" progId="AcroExch.Document.DC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FB711AE8-680A-4D6F-A4DC-ACFA3A46E9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2615915"/>
                        <a:ext cx="9144000" cy="2845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84516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7B1C5F3-BEB4-4A25-B6D3-AD812F9ECE6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034360"/>
              </p:ext>
            </p:extLst>
          </p:nvPr>
        </p:nvGraphicFramePr>
        <p:xfrm>
          <a:off x="0" y="2171412"/>
          <a:ext cx="9143999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74209" imgH="2727707" progId="AcroExch.Document.DC">
                  <p:embed/>
                </p:oleObj>
              </mc:Choice>
              <mc:Fallback>
                <p:oleObj name="Acrobat Document" r:id="rId2" imgW="7574209" imgH="272770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171412"/>
                        <a:ext cx="9143999" cy="296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69776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C94987-3A93-4A7D-8046-2AFEA902A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36" y="4387645"/>
            <a:ext cx="8655728" cy="1138146"/>
          </a:xfrm>
        </p:spPr>
        <p:txBody>
          <a:bodyPr vert="horz" lIns="68580" tIns="34290" rIns="68580" bIns="34290" rtlCol="0" anchor="b">
            <a:noAutofit/>
          </a:bodyPr>
          <a:lstStyle/>
          <a:p>
            <a:pPr defTabSz="457200">
              <a:lnSpc>
                <a:spcPct val="107000"/>
              </a:lnSpc>
            </a:pPr>
            <a:br>
              <a:rPr lang="en-US" sz="5400" b="1" dirty="0">
                <a:latin typeface="+mn-lt"/>
                <a:ea typeface="+mn-ea"/>
                <a:cs typeface="+mn-cs"/>
              </a:rPr>
            </a:br>
            <a:br>
              <a:rPr lang="en-US" sz="5400" b="1" dirty="0">
                <a:latin typeface="+mn-lt"/>
                <a:ea typeface="+mn-ea"/>
                <a:cs typeface="+mn-cs"/>
              </a:rPr>
            </a:br>
            <a:r>
              <a:rPr lang="en-US" sz="5500" b="1" dirty="0">
                <a:latin typeface="+mn-lt"/>
                <a:ea typeface="+mn-ea"/>
                <a:cs typeface="+mn-cs"/>
              </a:rPr>
              <a:t>PROGRAMMA DELLE ATTIVITA’ 2024</a:t>
            </a: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1FA20BE3-64F5-4638-B5B6-258336070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95" y="1642430"/>
            <a:ext cx="4703810" cy="154931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100D967-4E9B-43C3-BF85-5CA3817A8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704" y="710773"/>
            <a:ext cx="990836" cy="801066"/>
          </a:xfrm>
          <a:prstGeom prst="rect">
            <a:avLst/>
          </a:prstGeom>
        </p:spPr>
      </p:pic>
      <p:pic>
        <p:nvPicPr>
          <p:cNvPr id="4" name="Immagine 3" descr="Immagine che contiene Carattere, Elementi grafici, schermata, bianco&#10;&#10;Descrizione generata automaticamente">
            <a:extLst>
              <a:ext uri="{FF2B5EF4-FFF2-40B4-BE49-F238E27FC236}">
                <a16:creationId xmlns:a16="http://schemas.microsoft.com/office/drawing/2014/main" id="{3DDC2201-B172-48DA-A54D-0C5468BFB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34295" r="12346" b="39048"/>
          <a:stretch/>
        </p:blipFill>
        <p:spPr>
          <a:xfrm>
            <a:off x="580512" y="764697"/>
            <a:ext cx="2095132" cy="74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7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88"/>
            <a:ext cx="9144000" cy="990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it-IT" sz="3800" b="1" dirty="0">
                <a:solidFill>
                  <a:srgbClr val="FF0000"/>
                </a:solidFill>
              </a:rPr>
              <a:t>CODICE di CONDOTTA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60525"/>
            <a:ext cx="8951913" cy="5213350"/>
          </a:xfrm>
        </p:spPr>
        <p:txBody>
          <a:bodyPr rtlCol="0">
            <a:normAutofit/>
          </a:bodyPr>
          <a:lstStyle/>
          <a:p>
            <a:pPr marL="688975" lvl="2" indent="0" algn="just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000" dirty="0"/>
          </a:p>
          <a:p>
            <a:pPr marL="1074738" lvl="2" indent="-722313" algn="just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it-IT" sz="2400" b="1" dirty="0"/>
              <a:t>OBBLIGHI OPERATIVI </a:t>
            </a:r>
            <a:r>
              <a:rPr lang="it-IT" sz="2000" b="1" dirty="0"/>
              <a:t>(PARTE 3)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dirty="0"/>
              <a:t>Competenza professionale con scrupolo e disponibilità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dirty="0"/>
              <a:t>Documentazione di lavoro</a:t>
            </a:r>
          </a:p>
          <a:p>
            <a:pPr marL="1074738" lvl="2" indent="-722313" algn="just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it-IT" sz="2400" b="1" dirty="0"/>
          </a:p>
          <a:p>
            <a:pPr marL="1074738" lvl="2" indent="-722313" algn="just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it-IT" sz="2400" b="1" dirty="0"/>
              <a:t>OBBLIGHI di CORRETTA COMUNICAZIONE </a:t>
            </a:r>
            <a:r>
              <a:rPr lang="it-IT" sz="2000" b="1" dirty="0"/>
              <a:t>(PARTE 4)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dirty="0"/>
              <a:t>Figura professionale</a:t>
            </a:r>
          </a:p>
          <a:p>
            <a:pPr marL="648000" lvl="2" indent="3600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it-IT" sz="2200" dirty="0"/>
              <a:t>Tutela del marchio, azioni pubblicitarie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3D94453-71FC-4E29-92E2-CF3FAAD9E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rtl="0"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D0790A37-596E-4AA7-8940-7738BBABD6D7}"/>
              </a:ext>
            </a:extLst>
          </p:cNvPr>
          <p:cNvSpPr txBox="1">
            <a:spLocks/>
          </p:cNvSpPr>
          <p:nvPr/>
        </p:nvSpPr>
        <p:spPr>
          <a:xfrm>
            <a:off x="384464" y="526516"/>
            <a:ext cx="8582891" cy="10060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rgbClr val="105099"/>
                </a:solidFill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algn="ctr">
              <a:defRPr/>
            </a:pPr>
            <a:r>
              <a:rPr lang="en-US" sz="40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AGGIORNAMENTO</a:t>
            </a:r>
          </a:p>
          <a:p>
            <a:pPr algn="ctr">
              <a:defRPr/>
            </a:pPr>
            <a:r>
              <a:rPr lang="en-US" sz="3600" spc="-1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Gennaio</a:t>
            </a:r>
            <a:r>
              <a:rPr lang="en-US" sz="36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/ Aprile 2024</a:t>
            </a:r>
            <a:endParaRPr lang="it-IT" sz="36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ottotitolo 4">
            <a:extLst>
              <a:ext uri="{FF2B5EF4-FFF2-40B4-BE49-F238E27FC236}">
                <a16:creationId xmlns:a16="http://schemas.microsoft.com/office/drawing/2014/main" id="{8311DE85-E70A-42A6-B035-8AD4D482A7D9}"/>
              </a:ext>
            </a:extLst>
          </p:cNvPr>
          <p:cNvSpPr txBox="1">
            <a:spLocks/>
          </p:cNvSpPr>
          <p:nvPr/>
        </p:nvSpPr>
        <p:spPr>
          <a:xfrm>
            <a:off x="895246" y="2194644"/>
            <a:ext cx="4501702" cy="2678015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sz="2100" i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9FC53E5-A539-4A64-9A00-6FD0E860FAD1}"/>
              </a:ext>
            </a:extLst>
          </p:cNvPr>
          <p:cNvSpPr txBox="1"/>
          <p:nvPr/>
        </p:nvSpPr>
        <p:spPr>
          <a:xfrm>
            <a:off x="1410459" y="1533374"/>
            <a:ext cx="6323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Arial Black" panose="020B0A04020102020204" pitchFamily="34" charset="0"/>
              </a:rPr>
              <a:t>24 ore Formazione a Distanza (FAD)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DBA8CE4-65B5-45B9-B4F7-215C6644202D}"/>
              </a:ext>
            </a:extLst>
          </p:cNvPr>
          <p:cNvSpPr txBox="1"/>
          <p:nvPr/>
        </p:nvSpPr>
        <p:spPr>
          <a:xfrm>
            <a:off x="212155" y="2194644"/>
            <a:ext cx="6171671" cy="381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Helvetica" panose="020B0604020202020204" pitchFamily="34" charset="0"/>
              <a:buChar char="-"/>
              <a:defRPr/>
            </a:pPr>
            <a:r>
              <a:rPr lang="it-IT" dirty="0">
                <a:solidFill>
                  <a:srgbClr val="292934"/>
                </a:solidFill>
                <a:latin typeface="Arial" panose="020B0604020202020204"/>
              </a:rPr>
              <a:t>Mobilizzare bene muovendosi correttamente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lang="it-IT" dirty="0">
                <a:solidFill>
                  <a:srgbClr val="292934"/>
                </a:solidFill>
                <a:latin typeface="Arial" panose="020B0604020202020204"/>
              </a:rPr>
              <a:t>Nuovi Farmaci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lang="it-IT" dirty="0">
                <a:solidFill>
                  <a:srgbClr val="292934"/>
                </a:solidFill>
                <a:latin typeface="Arial" panose="020B0604020202020204"/>
              </a:rPr>
              <a:t>Riflessologia plantare e l’oncologia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lang="en-US" dirty="0" err="1">
                <a:solidFill>
                  <a:srgbClr val="292934"/>
                </a:solidFill>
                <a:latin typeface="Arial" panose="020B0604020202020204"/>
              </a:rPr>
              <a:t>Trattamenti</a:t>
            </a:r>
            <a:r>
              <a:rPr lang="en-US" dirty="0">
                <a:solidFill>
                  <a:srgbClr val="292934"/>
                </a:solidFill>
                <a:latin typeface="Arial" panose="020B0604020202020204"/>
              </a:rPr>
              <a:t> corpo in </a:t>
            </a:r>
            <a:r>
              <a:rPr lang="en-US" dirty="0" err="1">
                <a:solidFill>
                  <a:srgbClr val="292934"/>
                </a:solidFill>
                <a:latin typeface="Arial" panose="020B0604020202020204"/>
              </a:rPr>
              <a:t>terapia</a:t>
            </a:r>
            <a:r>
              <a:rPr lang="en-US" dirty="0">
                <a:solidFill>
                  <a:srgbClr val="292934"/>
                </a:solidFill>
                <a:latin typeface="Arial" panose="020B0604020202020204"/>
              </a:rPr>
              <a:t> </a:t>
            </a:r>
            <a:r>
              <a:rPr lang="en-US" dirty="0" err="1">
                <a:solidFill>
                  <a:srgbClr val="292934"/>
                </a:solidFill>
                <a:latin typeface="Arial" panose="020B0604020202020204"/>
              </a:rPr>
              <a:t>oncologica</a:t>
            </a:r>
            <a:endParaRPr lang="it-IT" dirty="0">
              <a:solidFill>
                <a:srgbClr val="292934"/>
              </a:solidFill>
              <a:latin typeface="Arial" panose="020B0604020202020204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Helvetica" panose="020B0604020202020204" pitchFamily="34" charset="0"/>
              <a:buChar char="-"/>
              <a:tabLst/>
              <a:defRPr/>
            </a:pPr>
            <a:r>
              <a:rPr lang="it-IT" dirty="0">
                <a:solidFill>
                  <a:srgbClr val="292934"/>
                </a:solidFill>
                <a:latin typeface="Arial" panose="020B0604020202020204"/>
              </a:rPr>
              <a:t>Mindfulness per pazienti oncologici e familiari</a:t>
            </a: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it-IT" dirty="0">
              <a:solidFill>
                <a:srgbClr val="292934"/>
              </a:solidFill>
              <a:latin typeface="Arial" panose="020B0604020202020204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Helvetica" panose="020B0604020202020204" pitchFamily="34" charset="0"/>
              <a:buChar char="-"/>
            </a:pPr>
            <a:r>
              <a:rPr lang="it-IT" dirty="0">
                <a:solidFill>
                  <a:srgbClr val="292934"/>
                </a:solidFill>
                <a:latin typeface="Arial" panose="020B0604020202020204"/>
              </a:rPr>
              <a:t>L‘</a:t>
            </a:r>
            <a:r>
              <a:rPr lang="it-IT" dirty="0" err="1">
                <a:solidFill>
                  <a:srgbClr val="292934"/>
                </a:solidFill>
                <a:latin typeface="Arial" panose="020B0604020202020204"/>
              </a:rPr>
              <a:t>autointegrazione</a:t>
            </a:r>
            <a:r>
              <a:rPr lang="it-IT" dirty="0">
                <a:solidFill>
                  <a:srgbClr val="292934"/>
                </a:solidFill>
                <a:latin typeface="Arial" panose="020B0604020202020204"/>
              </a:rPr>
              <a:t> durante la terapia oncologica: cosa si può assumere e cosa interagisce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Helvetica" panose="020B0604020202020204" pitchFamily="34" charset="0"/>
              <a:buChar char="-"/>
            </a:pPr>
            <a:r>
              <a:rPr lang="it-IT" dirty="0">
                <a:solidFill>
                  <a:srgbClr val="292934"/>
                </a:solidFill>
                <a:latin typeface="Arial" panose="020B0604020202020204"/>
              </a:rPr>
              <a:t>Protocolli APEO</a:t>
            </a: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1000" b="1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uLnTx/>
              <a:uFillTx/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		TEST FINALE D’ESAME ON-LINE</a:t>
            </a:r>
          </a:p>
        </p:txBody>
      </p:sp>
      <p:pic>
        <p:nvPicPr>
          <p:cNvPr id="12" name="Immagine 11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12A0A19E-C9F9-1109-19BE-B5499E6108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626" y="3941526"/>
            <a:ext cx="2583219" cy="1862266"/>
          </a:xfrm>
          <a:prstGeom prst="rect">
            <a:avLst/>
          </a:prstGeom>
        </p:spPr>
      </p:pic>
      <p:pic>
        <p:nvPicPr>
          <p:cNvPr id="2" name="Immagine 1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9DA4F7C0-10A0-ED8F-2708-4B3A03B66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44535"/>
            <a:ext cx="2746344" cy="104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971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E7BDC9-0CE9-AED6-EDA1-701E45DB0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Masterclass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EBECC7-BDBE-06CD-E9E4-D127F10EC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sz="2800" i="1" dirty="0">
                <a:solidFill>
                  <a:srgbClr val="292934"/>
                </a:solidFill>
                <a:latin typeface="Arial" panose="020B0604020202020204"/>
              </a:rPr>
              <a:t>Riflessologia plantare: </a:t>
            </a:r>
          </a:p>
          <a:p>
            <a:pPr marL="0" indent="0" algn="ctr">
              <a:buNone/>
            </a:pPr>
            <a:r>
              <a:rPr lang="it-IT" sz="2800" i="1" dirty="0">
                <a:solidFill>
                  <a:srgbClr val="292934"/>
                </a:solidFill>
                <a:latin typeface="Arial" panose="020B0604020202020204"/>
              </a:rPr>
              <a:t>un aiuto in più per il paziente oncologico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177F35-991C-C3E1-100D-7D0FF7A86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81" t="26310" r="16894" b="16041"/>
          <a:stretch/>
        </p:blipFill>
        <p:spPr>
          <a:xfrm>
            <a:off x="2330388" y="3429000"/>
            <a:ext cx="4483223" cy="210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17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283D9-0E35-3946-42A1-37B15A7D6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6400"/>
          </a:xfrm>
        </p:spPr>
        <p:txBody>
          <a:bodyPr>
            <a:normAutofit/>
          </a:bodyPr>
          <a:lstStyle/>
          <a:p>
            <a:r>
              <a:rPr lang="it-IT" sz="4200" dirty="0"/>
              <a:t> MARZO</a:t>
            </a:r>
            <a:br>
              <a:rPr lang="it-IT" dirty="0"/>
            </a:br>
            <a:endParaRPr lang="it-IT" b="1" dirty="0"/>
          </a:p>
        </p:txBody>
      </p:sp>
      <p:pic>
        <p:nvPicPr>
          <p:cNvPr id="7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D6817D1-54C1-4F47-A4B1-AAE274F45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773976" y="1704512"/>
            <a:ext cx="3596048" cy="4495060"/>
          </a:xfrm>
          <a:noFill/>
        </p:spPr>
      </p:pic>
    </p:spTree>
    <p:extLst>
      <p:ext uri="{BB962C8B-B14F-4D97-AF65-F5344CB8AC3E}">
        <p14:creationId xmlns:p14="http://schemas.microsoft.com/office/powerpoint/2010/main" val="5519391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6FFBB-3BE3-449F-8695-0504EDA42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399"/>
            <a:ext cx="8229600" cy="2325211"/>
          </a:xfrm>
        </p:spPr>
        <p:txBody>
          <a:bodyPr>
            <a:normAutofit fontScale="90000"/>
          </a:bodyPr>
          <a:lstStyle/>
          <a:p>
            <a:r>
              <a:rPr lang="it-IT" sz="4000" dirty="0"/>
              <a:t>19 MAGGIO</a:t>
            </a:r>
            <a:br>
              <a:rPr lang="it-IT" sz="4000" b="1" dirty="0"/>
            </a:br>
            <a:r>
              <a:rPr lang="it-IT" sz="4000" b="1" dirty="0"/>
              <a:t>10°compleanno APEO</a:t>
            </a:r>
            <a:br>
              <a:rPr lang="it-IT" sz="4000" b="1" dirty="0"/>
            </a:br>
            <a:br>
              <a:rPr lang="it-IT" sz="2200" b="1" dirty="0"/>
            </a:br>
            <a:r>
              <a:rPr lang="it-IT" sz="4000" b="1" i="1" dirty="0">
                <a:solidFill>
                  <a:srgbClr val="00B0F0"/>
                </a:solidFill>
              </a:rPr>
              <a:t>Grande evento! </a:t>
            </a:r>
            <a:r>
              <a:rPr lang="it-IT" sz="3600" b="1" i="1" dirty="0">
                <a:solidFill>
                  <a:srgbClr val="00B0F0"/>
                </a:solidFill>
              </a:rPr>
              <a:t>Festeggiamolo insieme</a:t>
            </a:r>
            <a:endParaRPr lang="it-IT" b="1" i="1" dirty="0">
              <a:solidFill>
                <a:srgbClr val="00B0F0"/>
              </a:solidFill>
            </a:endParaRPr>
          </a:p>
        </p:txBody>
      </p:sp>
      <p:pic>
        <p:nvPicPr>
          <p:cNvPr id="4" name="Immagine 3" descr="Immagine che contiene testo, torta di compleanno, dessert, calligrafia&#10;&#10;Descrizione generata automaticamente">
            <a:extLst>
              <a:ext uri="{FF2B5EF4-FFF2-40B4-BE49-F238E27FC236}">
                <a16:creationId xmlns:a16="http://schemas.microsoft.com/office/drawing/2014/main" id="{2D3988D0-055C-B539-13FA-F0593B0C04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70" y="2939990"/>
            <a:ext cx="2538459" cy="33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071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BD707A-E716-46B3-92B7-0449C593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35240"/>
            <a:ext cx="8229600" cy="1792550"/>
          </a:xfrm>
        </p:spPr>
        <p:txBody>
          <a:bodyPr>
            <a:normAutofit fontScale="90000"/>
          </a:bodyPr>
          <a:lstStyle/>
          <a:p>
            <a:br>
              <a:rPr lang="it-IT" sz="4400" dirty="0"/>
            </a:br>
            <a:r>
              <a:rPr lang="it-IT" sz="4400" dirty="0"/>
              <a:t>OTTOBRE</a:t>
            </a:r>
            <a:br>
              <a:rPr lang="it-IT" sz="4000" b="1" dirty="0"/>
            </a:br>
            <a:r>
              <a:rPr lang="it-IT" sz="4400" b="1" dirty="0"/>
              <a:t>Quality of Life</a:t>
            </a:r>
            <a:br>
              <a:rPr lang="it-IT" sz="4000" dirty="0"/>
            </a:br>
            <a:r>
              <a:rPr lang="it-IT" sz="2700" i="1" dirty="0"/>
              <a:t>Diritto dei pazienti oncologici</a:t>
            </a:r>
            <a:br>
              <a:rPr lang="it-IT" sz="2700" i="1" dirty="0"/>
            </a:br>
            <a:br>
              <a:rPr lang="it-IT" sz="2700" i="1" dirty="0"/>
            </a:br>
            <a:endParaRPr lang="it-IT" sz="4200" b="1" dirty="0"/>
          </a:p>
        </p:txBody>
      </p:sp>
      <p:pic>
        <p:nvPicPr>
          <p:cNvPr id="3" name="Immagine 2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CDE4B101-07B4-3FCB-56A9-EA53FB657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91" y="2627790"/>
            <a:ext cx="2691017" cy="38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91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80448F-E1B6-43B1-A6D1-E85328146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61225"/>
          </a:xfrm>
        </p:spPr>
        <p:txBody>
          <a:bodyPr>
            <a:normAutofit/>
          </a:bodyPr>
          <a:lstStyle/>
          <a:p>
            <a:r>
              <a:rPr lang="it-IT" sz="4400" dirty="0"/>
              <a:t>17-18 NOVEMBRE</a:t>
            </a:r>
            <a:br>
              <a:rPr lang="it-IT" sz="4000" b="1" dirty="0"/>
            </a:br>
            <a:r>
              <a:rPr lang="it-IT" sz="3200" b="1" dirty="0"/>
              <a:t>IX Congresso Scientifico</a:t>
            </a:r>
            <a:endParaRPr lang="it-IT" b="1" dirty="0"/>
          </a:p>
        </p:txBody>
      </p:sp>
      <p:pic>
        <p:nvPicPr>
          <p:cNvPr id="9" name="Segnaposto contenuto 8" descr="Immagine che contiene interno, scena, vestiti, soffitto&#10;&#10;Descrizione generata automaticamente">
            <a:extLst>
              <a:ext uri="{FF2B5EF4-FFF2-40B4-BE49-F238E27FC236}">
                <a16:creationId xmlns:a16="http://schemas.microsoft.com/office/drawing/2014/main" id="{16947819-20D9-6D61-47A8-347B6B942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4748"/>
            <a:ext cx="8229600" cy="4627703"/>
          </a:xfrm>
        </p:spPr>
      </p:pic>
    </p:spTree>
    <p:extLst>
      <p:ext uri="{BB962C8B-B14F-4D97-AF65-F5344CB8AC3E}">
        <p14:creationId xmlns:p14="http://schemas.microsoft.com/office/powerpoint/2010/main" val="3038175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674C13-5D07-4F29-B0BE-935F32A2E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1769"/>
            <a:ext cx="8229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it-IT" sz="60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ODV</a:t>
            </a:r>
          </a:p>
          <a:p>
            <a:pPr marL="0" indent="0" algn="ctr">
              <a:buNone/>
            </a:pPr>
            <a:r>
              <a:rPr lang="it-IT" sz="4400" b="1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Organizzazione di Volontariato</a:t>
            </a:r>
          </a:p>
        </p:txBody>
      </p:sp>
      <p:pic>
        <p:nvPicPr>
          <p:cNvPr id="2" name="Immagine 1" descr="Immagine che contiene Carattere, Elementi grafici, schermata, bianco&#10;&#10;Descrizione generata automaticamente">
            <a:extLst>
              <a:ext uri="{FF2B5EF4-FFF2-40B4-BE49-F238E27FC236}">
                <a16:creationId xmlns:a16="http://schemas.microsoft.com/office/drawing/2014/main" id="{43438C1B-9023-A518-C518-FFEF4128E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34295" r="12346" b="39048"/>
          <a:stretch/>
        </p:blipFill>
        <p:spPr>
          <a:xfrm>
            <a:off x="2325949" y="2541842"/>
            <a:ext cx="4492101" cy="160192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86F34C7-9285-4523-255F-7B84D8BBAE07}"/>
              </a:ext>
            </a:extLst>
          </p:cNvPr>
          <p:cNvSpPr txBox="1"/>
          <p:nvPr/>
        </p:nvSpPr>
        <p:spPr>
          <a:xfrm>
            <a:off x="985421" y="4576815"/>
            <a:ext cx="71909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2400" dirty="0">
              <a:hlinkClick r:id="" action="ppaction://noaction"/>
            </a:endParaRPr>
          </a:p>
          <a:p>
            <a:pPr algn="ctr"/>
            <a:r>
              <a:rPr lang="it-IT" sz="2400" dirty="0">
                <a:hlinkClick r:id="" action="ppaction://noaction"/>
              </a:rPr>
              <a:t>https://komeo-odv.com/</a:t>
            </a:r>
            <a:endParaRPr lang="it-IT" sz="2400" dirty="0"/>
          </a:p>
          <a:p>
            <a:pPr algn="ctr"/>
            <a:endParaRPr lang="it-IT" b="1" i="0" cap="all" dirty="0">
              <a:solidFill>
                <a:srgbClr val="666666"/>
              </a:solidFill>
              <a:effectLst/>
              <a:latin typeface="Barlow Condensed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8686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D08CBC-21C2-678B-314E-FD67816F8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AB3839-BE88-8300-66BB-712AE5075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F5CD10-5616-6BDB-F2FF-99C5C9A62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"/>
            <a:ext cx="9143999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705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01638"/>
            <a:ext cx="9144000" cy="5470525"/>
          </a:xfrm>
        </p:spPr>
        <p:txBody>
          <a:bodyPr>
            <a:normAutofit/>
          </a:bodyPr>
          <a:lstStyle/>
          <a:p>
            <a:pPr fontAlgn="auto">
              <a:lnSpc>
                <a:spcPct val="200000"/>
              </a:lnSpc>
              <a:spcAft>
                <a:spcPts val="0"/>
              </a:spcAft>
              <a:defRPr/>
            </a:pPr>
            <a:r>
              <a:rPr lang="it-IT" sz="5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 per l’attenzione</a:t>
            </a:r>
            <a:br>
              <a:rPr lang="it-IT" sz="4400" b="1" dirty="0">
                <a:solidFill>
                  <a:srgbClr val="FF0000"/>
                </a:solidFill>
              </a:rPr>
            </a:br>
            <a:r>
              <a:rPr lang="it-IT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Walter </a:t>
            </a:r>
            <a:r>
              <a:rPr lang="it-IT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Andreazza</a:t>
            </a:r>
            <a:br>
              <a:rPr lang="it-IT" sz="4400" b="1" i="1" dirty="0">
                <a:latin typeface="Bookman Old Style" panose="02050604050505020204" pitchFamily="18" charset="0"/>
              </a:rPr>
            </a:br>
            <a:r>
              <a:rPr lang="it-IT" sz="2800" b="1" i="1" dirty="0">
                <a:solidFill>
                  <a:srgbClr val="00B0F0"/>
                </a:solidFill>
                <a:latin typeface="Bookman Old Style" panose="02050604050505020204" pitchFamily="18" charset="0"/>
              </a:rPr>
              <a:t>segretario.generale@esteticaoncologica.org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37" y="1461595"/>
            <a:ext cx="8121325" cy="419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01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862" y="845788"/>
            <a:ext cx="5580993" cy="554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9846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arezza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3398</Words>
  <Application>Microsoft Office PowerPoint</Application>
  <PresentationFormat>Presentazione su schermo (4:3)</PresentationFormat>
  <Paragraphs>399</Paragraphs>
  <Slides>78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78</vt:i4>
      </vt:variant>
    </vt:vector>
  </HeadingPairs>
  <TitlesOfParts>
    <vt:vector size="95" baseType="lpstr">
      <vt:lpstr>Arial</vt:lpstr>
      <vt:lpstr>Arial Black</vt:lpstr>
      <vt:lpstr>Barlow Condensed</vt:lpstr>
      <vt:lpstr>Bodoni MT</vt:lpstr>
      <vt:lpstr>Bookman Old Style</vt:lpstr>
      <vt:lpstr>Calibri</vt:lpstr>
      <vt:lpstr>Calibri Light</vt:lpstr>
      <vt:lpstr>Gotham</vt:lpstr>
      <vt:lpstr>Helvetica</vt:lpstr>
      <vt:lpstr>Roboto</vt:lpstr>
      <vt:lpstr>Segoe UI Historic</vt:lpstr>
      <vt:lpstr>Symbol</vt:lpstr>
      <vt:lpstr>Times New Roman</vt:lpstr>
      <vt:lpstr>Wingdings</vt:lpstr>
      <vt:lpstr>Chiarezza</vt:lpstr>
      <vt:lpstr>Personalizza struttura</vt:lpstr>
      <vt:lpstr>Acrobat Document</vt:lpstr>
      <vt:lpstr>Presentazione dell’Associazione</vt:lpstr>
      <vt:lpstr>Valter ANDREAZZA</vt:lpstr>
      <vt:lpstr>STATUTO</vt:lpstr>
      <vt:lpstr>STATUTO</vt:lpstr>
      <vt:lpstr>STATUTO</vt:lpstr>
      <vt:lpstr>CODICE di CONDOTTA</vt:lpstr>
      <vt:lpstr>CODICE di CONDOTTA</vt:lpstr>
      <vt:lpstr>Presentazione standard di PowerPoint</vt:lpstr>
      <vt:lpstr>Presentazione standard di PowerPoint</vt:lpstr>
      <vt:lpstr>Presentazione standard di PowerPoint</vt:lpstr>
      <vt:lpstr>CEPAS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14 LUGLIO</vt:lpstr>
      <vt:lpstr>Presentazione standard di PowerPoint</vt:lpstr>
      <vt:lpstr>LE SPECIALISTE APEO IN OSPEDALE</vt:lpstr>
      <vt:lpstr>LE SPECIALISTE APEO IN OSPEDALE</vt:lpstr>
      <vt:lpstr>LE SPECIALISTE APEO IN OSPEDALE</vt:lpstr>
      <vt:lpstr>LE SPECIALISTE APEO IN OSPEDALE</vt:lpstr>
      <vt:lpstr>LE SPECIALISTE APEO IN OSPEDALE</vt:lpstr>
      <vt:lpstr>LE SPECIALISTE APEO IN OSPEDALE</vt:lpstr>
      <vt:lpstr>LE SPECIALISTE APEO IN OSPEDALE</vt:lpstr>
      <vt:lpstr>LE SPECIALISTE APEO IN OSPEDALE</vt:lpstr>
      <vt:lpstr>Attività 2023</vt:lpstr>
      <vt:lpstr>CONGRESSO 2023</vt:lpstr>
      <vt:lpstr>Presentazione standard di PowerPoint</vt:lpstr>
      <vt:lpstr>16 GENNAIO Ospedale Manzoni - Lecco</vt:lpstr>
      <vt:lpstr>6-7 FEBBRAIO</vt:lpstr>
      <vt:lpstr>Presentazione standard di PowerPoint</vt:lpstr>
      <vt:lpstr>2  MARZO Senato della Repubblica</vt:lpstr>
      <vt:lpstr>Presentazione standard di PowerPoint</vt:lpstr>
      <vt:lpstr>8 MARZO Festa della Donna</vt:lpstr>
      <vt:lpstr>Presentazione standard di PowerPoint</vt:lpstr>
      <vt:lpstr>31 MARZO Certificazione ISO 9001:2015  firmata Bureau Veritas Italia S.p.A. </vt:lpstr>
      <vt:lpstr> 3 APRILE Bando di concorso “Ben-essere: il benessere che cura”</vt:lpstr>
      <vt:lpstr>16 MAGGIO 9°compleanno APEO</vt:lpstr>
      <vt:lpstr>Presentazione standard di PowerPoint</vt:lpstr>
      <vt:lpstr>29-30 MAGGIO</vt:lpstr>
      <vt:lpstr>Presentazione standard di PowerPoint</vt:lpstr>
      <vt:lpstr>Presentazione standard di PowerPoint</vt:lpstr>
      <vt:lpstr>Presentazione standard di PowerPoint</vt:lpstr>
      <vt:lpstr>16-17 SETTEMBRE Aesthetic Medicine and Integrative Medicine - Roma</vt:lpstr>
      <vt:lpstr>20 SETTEMBRE Day hospital oncologico di Piacenza</vt:lpstr>
      <vt:lpstr>21 SETTEMBRE APPROVAZIONE STUDIO CLINICO OSPEDALE MERANO</vt:lpstr>
      <vt:lpstr>29 SETTEMBRE Conferenza Stampa – Lancio Quality of Life</vt:lpstr>
      <vt:lpstr>Presentazione standard di PowerPoint</vt:lpstr>
      <vt:lpstr>KIT MARKETING</vt:lpstr>
      <vt:lpstr> OTTOBRE Quality of Life Diritto dei pazienti oncologici  </vt:lpstr>
      <vt:lpstr>3 OTTOBRE CEPAS</vt:lpstr>
      <vt:lpstr>7 OTTOBRE Fondazione ADO - Ferrara</vt:lpstr>
      <vt:lpstr>15-16 OTTOBRE 39° Congresso Internazionale di Estetica di Les Nouvelles Esthétiques - Bergamo</vt:lpstr>
      <vt:lpstr>23 OTTOBRE Centro Polifunzionale Angela Serra -Modena</vt:lpstr>
      <vt:lpstr>Presentazione standard di PowerPoint</vt:lpstr>
      <vt:lpstr>Presentazione standard di PowerPoint</vt:lpstr>
      <vt:lpstr>27 NOVEMBRE Ospedale Istituto dei Tumori con LILT Milano</vt:lpstr>
      <vt:lpstr>PRESTAZIONI E SERVIZI RISERVATI ALLE SOCIE APEO</vt:lpstr>
      <vt:lpstr>NOVITA’ 2024: ABBONAMENTO A LNE</vt:lpstr>
      <vt:lpstr>ATTIVITA’ DI COMUNICAZIONE E MARKETING</vt:lpstr>
      <vt:lpstr> ATTIVITA’ ISTITUZIONALE </vt:lpstr>
      <vt:lpstr>ATTIVITA’ SCIENTIFICA</vt:lpstr>
      <vt:lpstr>Presentazione standard di PowerPoint</vt:lpstr>
      <vt:lpstr>Presentazione standard di PowerPoint</vt:lpstr>
      <vt:lpstr>Presentazione standard di PowerPoint</vt:lpstr>
      <vt:lpstr>  PROGRAMMA DELLE ATTIVITA’ 2024</vt:lpstr>
      <vt:lpstr>Presentazione standard di PowerPoint</vt:lpstr>
      <vt:lpstr>Masterclass</vt:lpstr>
      <vt:lpstr> MARZO </vt:lpstr>
      <vt:lpstr>19 MAGGIO 10°compleanno APEO  Grande evento! Festeggiamolo insieme</vt:lpstr>
      <vt:lpstr> OTTOBRE Quality of Life Diritto dei pazienti oncologici  </vt:lpstr>
      <vt:lpstr>17-18 NOVEMBRE IX Congresso Scientifico</vt:lpstr>
      <vt:lpstr>Presentazione standard di PowerPoint</vt:lpstr>
      <vt:lpstr>Presentazione standard di PowerPoint</vt:lpstr>
      <vt:lpstr>Grazie per l’attenzione Walter Andreazza segretario.generale@esteticaoncologica.org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dell’Associazione</dc:title>
  <dc:creator>Apeo</dc:creator>
  <cp:lastModifiedBy>Apeo Associazione Professionale di Estetica Oncologica</cp:lastModifiedBy>
  <cp:revision>21</cp:revision>
  <dcterms:created xsi:type="dcterms:W3CDTF">2020-11-27T09:47:31Z</dcterms:created>
  <dcterms:modified xsi:type="dcterms:W3CDTF">2024-01-28T13:04:54Z</dcterms:modified>
</cp:coreProperties>
</file>