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30"/>
  </p:notesMasterIdLst>
  <p:sldIdLst>
    <p:sldId id="1118" r:id="rId2"/>
    <p:sldId id="256" r:id="rId3"/>
    <p:sldId id="298" r:id="rId4"/>
    <p:sldId id="289" r:id="rId5"/>
    <p:sldId id="296" r:id="rId6"/>
    <p:sldId id="1119" r:id="rId7"/>
    <p:sldId id="300" r:id="rId8"/>
    <p:sldId id="1128" r:id="rId9"/>
    <p:sldId id="1050" r:id="rId10"/>
    <p:sldId id="1130" r:id="rId11"/>
    <p:sldId id="1120" r:id="rId12"/>
    <p:sldId id="1109" r:id="rId13"/>
    <p:sldId id="1114" r:id="rId14"/>
    <p:sldId id="1117" r:id="rId15"/>
    <p:sldId id="1102" r:id="rId16"/>
    <p:sldId id="1121" r:id="rId17"/>
    <p:sldId id="1122" r:id="rId18"/>
    <p:sldId id="1123" r:id="rId19"/>
    <p:sldId id="279" r:id="rId20"/>
    <p:sldId id="286" r:id="rId21"/>
    <p:sldId id="285" r:id="rId22"/>
    <p:sldId id="1127" r:id="rId23"/>
    <p:sldId id="1124" r:id="rId24"/>
    <p:sldId id="1125" r:id="rId25"/>
    <p:sldId id="1126" r:id="rId26"/>
    <p:sldId id="1131" r:id="rId27"/>
    <p:sldId id="1132" r:id="rId28"/>
    <p:sldId id="294" r:id="rId2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9" autoAdjust="0"/>
    <p:restoredTop sz="86355" autoAdjust="0"/>
  </p:normalViewPr>
  <p:slideViewPr>
    <p:cSldViewPr>
      <p:cViewPr varScale="1">
        <p:scale>
          <a:sx n="72" d="100"/>
          <a:sy n="72" d="100"/>
        </p:scale>
        <p:origin x="118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DA05D-2B87-4757-B1C4-655EEAC7F7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7A79C-BC35-427B-AAB2-E79A6EE78FC0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it-IT" dirty="0"/>
            <a:t>- </a:t>
          </a:r>
          <a:r>
            <a:rPr lang="it-IT" b="1" dirty="0"/>
            <a:t>APEO </a:t>
          </a:r>
          <a:r>
            <a:rPr lang="it-IT" dirty="0"/>
            <a:t>(Associazione Professionale di Estetica Oncologica)</a:t>
          </a:r>
          <a:endParaRPr lang="en-US" dirty="0"/>
        </a:p>
      </dgm:t>
    </dgm:pt>
    <dgm:pt modelId="{BF81120A-08F8-4461-BE17-7C1BFDBEEE68}" type="parTrans" cxnId="{038CDA48-FFD2-4DED-8009-3A147AF59272}">
      <dgm:prSet/>
      <dgm:spPr/>
      <dgm:t>
        <a:bodyPr/>
        <a:lstStyle/>
        <a:p>
          <a:endParaRPr lang="en-US" sz="2000"/>
        </a:p>
      </dgm:t>
    </dgm:pt>
    <dgm:pt modelId="{9D823A77-15AC-4C10-B5B0-CB856D898A03}" type="sibTrans" cxnId="{038CDA48-FFD2-4DED-8009-3A147AF59272}">
      <dgm:prSet/>
      <dgm:spPr/>
      <dgm:t>
        <a:bodyPr/>
        <a:lstStyle/>
        <a:p>
          <a:endParaRPr lang="en-US"/>
        </a:p>
      </dgm:t>
    </dgm:pt>
    <dgm:pt modelId="{8A34519C-7780-4B27-A679-1B91EA45E69C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it-IT" b="1"/>
            <a:t>- AIOM </a:t>
          </a:r>
          <a:r>
            <a:rPr lang="it-IT"/>
            <a:t>(Associazione Italiana di Oncologia Medica)</a:t>
          </a:r>
          <a:endParaRPr lang="en-US"/>
        </a:p>
      </dgm:t>
    </dgm:pt>
    <dgm:pt modelId="{D57EC846-C12E-46B3-BA28-2035C23BC361}" type="parTrans" cxnId="{357A9119-E6B0-4BFB-B7FB-E67A88983D6E}">
      <dgm:prSet/>
      <dgm:spPr/>
      <dgm:t>
        <a:bodyPr/>
        <a:lstStyle/>
        <a:p>
          <a:endParaRPr lang="en-US" sz="2000"/>
        </a:p>
      </dgm:t>
    </dgm:pt>
    <dgm:pt modelId="{3D8F4E1B-BC42-4C2B-AD30-D74BB51066A4}" type="sibTrans" cxnId="{357A9119-E6B0-4BFB-B7FB-E67A88983D6E}">
      <dgm:prSet/>
      <dgm:spPr/>
      <dgm:t>
        <a:bodyPr/>
        <a:lstStyle/>
        <a:p>
          <a:endParaRPr lang="en-US"/>
        </a:p>
      </dgm:t>
    </dgm:pt>
    <dgm:pt modelId="{F36872BD-4130-443B-B37E-4BE44D483D10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it-IT" b="1" dirty="0"/>
            <a:t>- FAVO </a:t>
          </a:r>
          <a:r>
            <a:rPr lang="it-IT" dirty="0"/>
            <a:t>(Federazione delle Associazioni di Volontariato Oncologico)</a:t>
          </a:r>
          <a:endParaRPr lang="en-US" dirty="0"/>
        </a:p>
      </dgm:t>
    </dgm:pt>
    <dgm:pt modelId="{51EB2588-786F-4D75-B228-686CF294E3B6}" type="parTrans" cxnId="{25ADCFF7-7747-42E6-9D90-29F6DA187FDC}">
      <dgm:prSet/>
      <dgm:spPr/>
      <dgm:t>
        <a:bodyPr/>
        <a:lstStyle/>
        <a:p>
          <a:endParaRPr lang="en-US" sz="2000"/>
        </a:p>
      </dgm:t>
    </dgm:pt>
    <dgm:pt modelId="{AEC896FD-CD45-4B63-9F3F-0FBCA5F62AFA}" type="sibTrans" cxnId="{25ADCFF7-7747-42E6-9D90-29F6DA187FDC}">
      <dgm:prSet/>
      <dgm:spPr/>
      <dgm:t>
        <a:bodyPr/>
        <a:lstStyle/>
        <a:p>
          <a:endParaRPr lang="en-US"/>
        </a:p>
      </dgm:t>
    </dgm:pt>
    <dgm:pt modelId="{9A3FB4B6-E74B-41FF-B3D4-C83F2513D3EE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it-IT" b="1"/>
            <a:t>- Confartigianato Benessere</a:t>
          </a:r>
          <a:endParaRPr lang="en-US"/>
        </a:p>
      </dgm:t>
    </dgm:pt>
    <dgm:pt modelId="{95141D1C-3E09-4C7D-8AFE-D643978243B3}" type="parTrans" cxnId="{2D97E7B0-2091-4346-8898-4171830D9932}">
      <dgm:prSet/>
      <dgm:spPr/>
      <dgm:t>
        <a:bodyPr/>
        <a:lstStyle/>
        <a:p>
          <a:endParaRPr lang="en-US" sz="2000"/>
        </a:p>
      </dgm:t>
    </dgm:pt>
    <dgm:pt modelId="{AC613987-620F-4092-8122-64E8A8BC195B}" type="sibTrans" cxnId="{2D97E7B0-2091-4346-8898-4171830D9932}">
      <dgm:prSet/>
      <dgm:spPr/>
      <dgm:t>
        <a:bodyPr/>
        <a:lstStyle/>
        <a:p>
          <a:endParaRPr lang="en-US"/>
        </a:p>
      </dgm:t>
    </dgm:pt>
    <dgm:pt modelId="{A31871BF-0E71-4192-8F9A-57B7514B0944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it-IT" b="1"/>
            <a:t>- CNA Benessere e Sanità</a:t>
          </a:r>
          <a:endParaRPr lang="en-US"/>
        </a:p>
      </dgm:t>
    </dgm:pt>
    <dgm:pt modelId="{46ECCCE0-2095-4884-A431-11A937E9702C}" type="parTrans" cxnId="{1E8AF1CC-7F14-45EA-B180-27502B8EF136}">
      <dgm:prSet/>
      <dgm:spPr/>
      <dgm:t>
        <a:bodyPr/>
        <a:lstStyle/>
        <a:p>
          <a:endParaRPr lang="en-US" sz="2000"/>
        </a:p>
      </dgm:t>
    </dgm:pt>
    <dgm:pt modelId="{D34D3F98-EA14-4B6A-8EAE-DA37007E623E}" type="sibTrans" cxnId="{1E8AF1CC-7F14-45EA-B180-27502B8EF136}">
      <dgm:prSet/>
      <dgm:spPr/>
      <dgm:t>
        <a:bodyPr/>
        <a:lstStyle/>
        <a:p>
          <a:endParaRPr lang="en-US"/>
        </a:p>
      </dgm:t>
    </dgm:pt>
    <dgm:pt modelId="{F97590EA-78E0-4AC9-B8D1-5AA5604A0C2E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it-IT" b="1" dirty="0"/>
            <a:t>- ACS Italia</a:t>
          </a:r>
          <a:endParaRPr lang="en-US" dirty="0"/>
        </a:p>
      </dgm:t>
    </dgm:pt>
    <dgm:pt modelId="{06242DA4-69A8-4F65-9365-5170A62BCAB3}" type="parTrans" cxnId="{8D923992-2852-40FA-B226-5BEDD72AFCD3}">
      <dgm:prSet/>
      <dgm:spPr/>
      <dgm:t>
        <a:bodyPr/>
        <a:lstStyle/>
        <a:p>
          <a:endParaRPr lang="en-US" sz="2000"/>
        </a:p>
      </dgm:t>
    </dgm:pt>
    <dgm:pt modelId="{1CD6B0BB-CA3F-49D1-9D4B-2CF4C3823824}" type="sibTrans" cxnId="{8D923992-2852-40FA-B226-5BEDD72AFCD3}">
      <dgm:prSet/>
      <dgm:spPr/>
      <dgm:t>
        <a:bodyPr/>
        <a:lstStyle/>
        <a:p>
          <a:endParaRPr lang="en-US"/>
        </a:p>
      </dgm:t>
    </dgm:pt>
    <dgm:pt modelId="{4A91AB82-D38F-4C1B-94BC-6C1BAF780D5A}" type="pres">
      <dgm:prSet presAssocID="{15FDA05D-2B87-4757-B1C4-655EEAC7F76E}" presName="linear" presStyleCnt="0">
        <dgm:presLayoutVars>
          <dgm:animLvl val="lvl"/>
          <dgm:resizeHandles val="exact"/>
        </dgm:presLayoutVars>
      </dgm:prSet>
      <dgm:spPr/>
    </dgm:pt>
    <dgm:pt modelId="{CB1E0450-C776-48F0-8DCE-429A194C926A}" type="pres">
      <dgm:prSet presAssocID="{4857A79C-BC35-427B-AAB2-E79A6EE78FC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2D3A3CB-7E82-4CA7-8AD5-807B2B175FF3}" type="pres">
      <dgm:prSet presAssocID="{9D823A77-15AC-4C10-B5B0-CB856D898A03}" presName="spacer" presStyleCnt="0"/>
      <dgm:spPr/>
    </dgm:pt>
    <dgm:pt modelId="{636124CE-CF09-4287-8352-ECDED8AD8A57}" type="pres">
      <dgm:prSet presAssocID="{8A34519C-7780-4B27-A679-1B91EA45E6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AA45066-08E5-4B94-B0C7-3EACB8685B51}" type="pres">
      <dgm:prSet presAssocID="{3D8F4E1B-BC42-4C2B-AD30-D74BB51066A4}" presName="spacer" presStyleCnt="0"/>
      <dgm:spPr/>
    </dgm:pt>
    <dgm:pt modelId="{85B3725F-C3FF-4475-9B22-B485F99EBA70}" type="pres">
      <dgm:prSet presAssocID="{F36872BD-4130-443B-B37E-4BE44D483D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CF3D5DD-D89B-496A-A773-1C7329BD21EE}" type="pres">
      <dgm:prSet presAssocID="{AEC896FD-CD45-4B63-9F3F-0FBCA5F62AFA}" presName="spacer" presStyleCnt="0"/>
      <dgm:spPr/>
    </dgm:pt>
    <dgm:pt modelId="{D74E7A75-BC0E-42CE-BC7C-054D6A309549}" type="pres">
      <dgm:prSet presAssocID="{9A3FB4B6-E74B-41FF-B3D4-C83F2513D3E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DA04583-4A0B-4A99-89B5-05D904BAF2D7}" type="pres">
      <dgm:prSet presAssocID="{AC613987-620F-4092-8122-64E8A8BC195B}" presName="spacer" presStyleCnt="0"/>
      <dgm:spPr/>
    </dgm:pt>
    <dgm:pt modelId="{7475C9C3-EB32-4F63-823A-7D1BBAE0C2F3}" type="pres">
      <dgm:prSet presAssocID="{A31871BF-0E71-4192-8F9A-57B7514B094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77743B-1A23-488B-AEFE-F791D839A80E}" type="pres">
      <dgm:prSet presAssocID="{D34D3F98-EA14-4B6A-8EAE-DA37007E623E}" presName="spacer" presStyleCnt="0"/>
      <dgm:spPr/>
    </dgm:pt>
    <dgm:pt modelId="{ACCB1465-CBD1-4FC5-96A4-BFA7DB0BB476}" type="pres">
      <dgm:prSet presAssocID="{F97590EA-78E0-4AC9-B8D1-5AA5604A0C2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0A6B11-7ECD-45FA-ABEF-8054C0A02B26}" type="presOf" srcId="{15FDA05D-2B87-4757-B1C4-655EEAC7F76E}" destId="{4A91AB82-D38F-4C1B-94BC-6C1BAF780D5A}" srcOrd="0" destOrd="0" presId="urn:microsoft.com/office/officeart/2005/8/layout/vList2"/>
    <dgm:cxn modelId="{2523BD17-F737-47CC-96C6-D778E3561D47}" type="presOf" srcId="{8A34519C-7780-4B27-A679-1B91EA45E69C}" destId="{636124CE-CF09-4287-8352-ECDED8AD8A57}" srcOrd="0" destOrd="0" presId="urn:microsoft.com/office/officeart/2005/8/layout/vList2"/>
    <dgm:cxn modelId="{357A9119-E6B0-4BFB-B7FB-E67A88983D6E}" srcId="{15FDA05D-2B87-4757-B1C4-655EEAC7F76E}" destId="{8A34519C-7780-4B27-A679-1B91EA45E69C}" srcOrd="1" destOrd="0" parTransId="{D57EC846-C12E-46B3-BA28-2035C23BC361}" sibTransId="{3D8F4E1B-BC42-4C2B-AD30-D74BB51066A4}"/>
    <dgm:cxn modelId="{038CDA48-FFD2-4DED-8009-3A147AF59272}" srcId="{15FDA05D-2B87-4757-B1C4-655EEAC7F76E}" destId="{4857A79C-BC35-427B-AAB2-E79A6EE78FC0}" srcOrd="0" destOrd="0" parTransId="{BF81120A-08F8-4461-BE17-7C1BFDBEEE68}" sibTransId="{9D823A77-15AC-4C10-B5B0-CB856D898A03}"/>
    <dgm:cxn modelId="{4BD46F69-9513-42C3-95DA-331922103EFA}" type="presOf" srcId="{F36872BD-4130-443B-B37E-4BE44D483D10}" destId="{85B3725F-C3FF-4475-9B22-B485F99EBA70}" srcOrd="0" destOrd="0" presId="urn:microsoft.com/office/officeart/2005/8/layout/vList2"/>
    <dgm:cxn modelId="{8D923992-2852-40FA-B226-5BEDD72AFCD3}" srcId="{15FDA05D-2B87-4757-B1C4-655EEAC7F76E}" destId="{F97590EA-78E0-4AC9-B8D1-5AA5604A0C2E}" srcOrd="5" destOrd="0" parTransId="{06242DA4-69A8-4F65-9365-5170A62BCAB3}" sibTransId="{1CD6B0BB-CA3F-49D1-9D4B-2CF4C3823824}"/>
    <dgm:cxn modelId="{A374D0AD-5AA5-4972-8DD2-17A93611A1D5}" type="presOf" srcId="{F97590EA-78E0-4AC9-B8D1-5AA5604A0C2E}" destId="{ACCB1465-CBD1-4FC5-96A4-BFA7DB0BB476}" srcOrd="0" destOrd="0" presId="urn:microsoft.com/office/officeart/2005/8/layout/vList2"/>
    <dgm:cxn modelId="{2D97E7B0-2091-4346-8898-4171830D9932}" srcId="{15FDA05D-2B87-4757-B1C4-655EEAC7F76E}" destId="{9A3FB4B6-E74B-41FF-B3D4-C83F2513D3EE}" srcOrd="3" destOrd="0" parTransId="{95141D1C-3E09-4C7D-8AFE-D643978243B3}" sibTransId="{AC613987-620F-4092-8122-64E8A8BC195B}"/>
    <dgm:cxn modelId="{4C1EC3B8-34B8-4697-9E80-EE4198C8769A}" type="presOf" srcId="{4857A79C-BC35-427B-AAB2-E79A6EE78FC0}" destId="{CB1E0450-C776-48F0-8DCE-429A194C926A}" srcOrd="0" destOrd="0" presId="urn:microsoft.com/office/officeart/2005/8/layout/vList2"/>
    <dgm:cxn modelId="{1E8AF1CC-7F14-45EA-B180-27502B8EF136}" srcId="{15FDA05D-2B87-4757-B1C4-655EEAC7F76E}" destId="{A31871BF-0E71-4192-8F9A-57B7514B0944}" srcOrd="4" destOrd="0" parTransId="{46ECCCE0-2095-4884-A431-11A937E9702C}" sibTransId="{D34D3F98-EA14-4B6A-8EAE-DA37007E623E}"/>
    <dgm:cxn modelId="{7BD892D1-0FEE-44BF-AED8-21CA31C6A76E}" type="presOf" srcId="{9A3FB4B6-E74B-41FF-B3D4-C83F2513D3EE}" destId="{D74E7A75-BC0E-42CE-BC7C-054D6A309549}" srcOrd="0" destOrd="0" presId="urn:microsoft.com/office/officeart/2005/8/layout/vList2"/>
    <dgm:cxn modelId="{BDFDDCDA-5382-4B21-9B7C-E6206D97C623}" type="presOf" srcId="{A31871BF-0E71-4192-8F9A-57B7514B0944}" destId="{7475C9C3-EB32-4F63-823A-7D1BBAE0C2F3}" srcOrd="0" destOrd="0" presId="urn:microsoft.com/office/officeart/2005/8/layout/vList2"/>
    <dgm:cxn modelId="{25ADCFF7-7747-42E6-9D90-29F6DA187FDC}" srcId="{15FDA05D-2B87-4757-B1C4-655EEAC7F76E}" destId="{F36872BD-4130-443B-B37E-4BE44D483D10}" srcOrd="2" destOrd="0" parTransId="{51EB2588-786F-4D75-B228-686CF294E3B6}" sibTransId="{AEC896FD-CD45-4B63-9F3F-0FBCA5F62AFA}"/>
    <dgm:cxn modelId="{D29BBE46-1E48-4C1D-84B9-241048201E6D}" type="presParOf" srcId="{4A91AB82-D38F-4C1B-94BC-6C1BAF780D5A}" destId="{CB1E0450-C776-48F0-8DCE-429A194C926A}" srcOrd="0" destOrd="0" presId="urn:microsoft.com/office/officeart/2005/8/layout/vList2"/>
    <dgm:cxn modelId="{197535DB-1200-42EE-97A5-2D59B1E11B53}" type="presParOf" srcId="{4A91AB82-D38F-4C1B-94BC-6C1BAF780D5A}" destId="{32D3A3CB-7E82-4CA7-8AD5-807B2B175FF3}" srcOrd="1" destOrd="0" presId="urn:microsoft.com/office/officeart/2005/8/layout/vList2"/>
    <dgm:cxn modelId="{3F5A0359-358F-4BBA-89C1-3DD60DA00B2C}" type="presParOf" srcId="{4A91AB82-D38F-4C1B-94BC-6C1BAF780D5A}" destId="{636124CE-CF09-4287-8352-ECDED8AD8A57}" srcOrd="2" destOrd="0" presId="urn:microsoft.com/office/officeart/2005/8/layout/vList2"/>
    <dgm:cxn modelId="{A9A3A522-FDD5-44A9-95F0-ECF236F515B9}" type="presParOf" srcId="{4A91AB82-D38F-4C1B-94BC-6C1BAF780D5A}" destId="{DAA45066-08E5-4B94-B0C7-3EACB8685B51}" srcOrd="3" destOrd="0" presId="urn:microsoft.com/office/officeart/2005/8/layout/vList2"/>
    <dgm:cxn modelId="{FA47E57E-0667-4A49-B543-8B8C0C25D7F5}" type="presParOf" srcId="{4A91AB82-D38F-4C1B-94BC-6C1BAF780D5A}" destId="{85B3725F-C3FF-4475-9B22-B485F99EBA70}" srcOrd="4" destOrd="0" presId="urn:microsoft.com/office/officeart/2005/8/layout/vList2"/>
    <dgm:cxn modelId="{7175C7E2-97B9-4DE3-A728-958412ADB12C}" type="presParOf" srcId="{4A91AB82-D38F-4C1B-94BC-6C1BAF780D5A}" destId="{3CF3D5DD-D89B-496A-A773-1C7329BD21EE}" srcOrd="5" destOrd="0" presId="urn:microsoft.com/office/officeart/2005/8/layout/vList2"/>
    <dgm:cxn modelId="{7FE1BAF9-1AA5-440F-89BF-A6D3DCD02C47}" type="presParOf" srcId="{4A91AB82-D38F-4C1B-94BC-6C1BAF780D5A}" destId="{D74E7A75-BC0E-42CE-BC7C-054D6A309549}" srcOrd="6" destOrd="0" presId="urn:microsoft.com/office/officeart/2005/8/layout/vList2"/>
    <dgm:cxn modelId="{D94F7EB8-439D-43EB-8575-0DD15263ECB9}" type="presParOf" srcId="{4A91AB82-D38F-4C1B-94BC-6C1BAF780D5A}" destId="{7DA04583-4A0B-4A99-89B5-05D904BAF2D7}" srcOrd="7" destOrd="0" presId="urn:microsoft.com/office/officeart/2005/8/layout/vList2"/>
    <dgm:cxn modelId="{6BC67BE3-D464-4F9D-918C-6FA0DF787446}" type="presParOf" srcId="{4A91AB82-D38F-4C1B-94BC-6C1BAF780D5A}" destId="{7475C9C3-EB32-4F63-823A-7D1BBAE0C2F3}" srcOrd="8" destOrd="0" presId="urn:microsoft.com/office/officeart/2005/8/layout/vList2"/>
    <dgm:cxn modelId="{36F54CDF-D33C-4DD2-A347-620B19629187}" type="presParOf" srcId="{4A91AB82-D38F-4C1B-94BC-6C1BAF780D5A}" destId="{DD77743B-1A23-488B-AEFE-F791D839A80E}" srcOrd="9" destOrd="0" presId="urn:microsoft.com/office/officeart/2005/8/layout/vList2"/>
    <dgm:cxn modelId="{84C6E679-914E-4F8F-8ACE-6D2516040D2C}" type="presParOf" srcId="{4A91AB82-D38F-4C1B-94BC-6C1BAF780D5A}" destId="{ACCB1465-CBD1-4FC5-96A4-BFA7DB0BB47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E0450-C776-48F0-8DCE-429A194C926A}">
      <dsp:nvSpPr>
        <dsp:cNvPr id="0" name=""/>
        <dsp:cNvSpPr/>
      </dsp:nvSpPr>
      <dsp:spPr>
        <a:xfrm>
          <a:off x="0" y="22816"/>
          <a:ext cx="6192688" cy="79560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</a:t>
          </a:r>
          <a:r>
            <a:rPr lang="it-IT" sz="2000" b="1" kern="1200" dirty="0"/>
            <a:t>APEO </a:t>
          </a:r>
          <a:r>
            <a:rPr lang="it-IT" sz="2000" kern="1200" dirty="0"/>
            <a:t>(Associazione Professionale di Estetica Oncologica)</a:t>
          </a:r>
          <a:endParaRPr lang="en-US" sz="2000" kern="1200" dirty="0"/>
        </a:p>
      </dsp:txBody>
      <dsp:txXfrm>
        <a:off x="38838" y="61654"/>
        <a:ext cx="6115012" cy="717924"/>
      </dsp:txXfrm>
    </dsp:sp>
    <dsp:sp modelId="{636124CE-CF09-4287-8352-ECDED8AD8A57}">
      <dsp:nvSpPr>
        <dsp:cNvPr id="0" name=""/>
        <dsp:cNvSpPr/>
      </dsp:nvSpPr>
      <dsp:spPr>
        <a:xfrm>
          <a:off x="0" y="876016"/>
          <a:ext cx="6192688" cy="79560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- AIOM </a:t>
          </a:r>
          <a:r>
            <a:rPr lang="it-IT" sz="2000" kern="1200"/>
            <a:t>(Associazione Italiana di Oncologia Medica)</a:t>
          </a:r>
          <a:endParaRPr lang="en-US" sz="2000" kern="1200"/>
        </a:p>
      </dsp:txBody>
      <dsp:txXfrm>
        <a:off x="38838" y="914854"/>
        <a:ext cx="6115012" cy="717924"/>
      </dsp:txXfrm>
    </dsp:sp>
    <dsp:sp modelId="{85B3725F-C3FF-4475-9B22-B485F99EBA70}">
      <dsp:nvSpPr>
        <dsp:cNvPr id="0" name=""/>
        <dsp:cNvSpPr/>
      </dsp:nvSpPr>
      <dsp:spPr>
        <a:xfrm>
          <a:off x="0" y="1729216"/>
          <a:ext cx="6192688" cy="79560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- FAVO </a:t>
          </a:r>
          <a:r>
            <a:rPr lang="it-IT" sz="2000" kern="1200" dirty="0"/>
            <a:t>(Federazione delle Associazioni di Volontariato Oncologico)</a:t>
          </a:r>
          <a:endParaRPr lang="en-US" sz="2000" kern="1200" dirty="0"/>
        </a:p>
      </dsp:txBody>
      <dsp:txXfrm>
        <a:off x="38838" y="1768054"/>
        <a:ext cx="6115012" cy="717924"/>
      </dsp:txXfrm>
    </dsp:sp>
    <dsp:sp modelId="{D74E7A75-BC0E-42CE-BC7C-054D6A309549}">
      <dsp:nvSpPr>
        <dsp:cNvPr id="0" name=""/>
        <dsp:cNvSpPr/>
      </dsp:nvSpPr>
      <dsp:spPr>
        <a:xfrm>
          <a:off x="0" y="2582416"/>
          <a:ext cx="6192688" cy="79560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- Confartigianato Benessere</a:t>
          </a:r>
          <a:endParaRPr lang="en-US" sz="2000" kern="1200"/>
        </a:p>
      </dsp:txBody>
      <dsp:txXfrm>
        <a:off x="38838" y="2621254"/>
        <a:ext cx="6115012" cy="717924"/>
      </dsp:txXfrm>
    </dsp:sp>
    <dsp:sp modelId="{7475C9C3-EB32-4F63-823A-7D1BBAE0C2F3}">
      <dsp:nvSpPr>
        <dsp:cNvPr id="0" name=""/>
        <dsp:cNvSpPr/>
      </dsp:nvSpPr>
      <dsp:spPr>
        <a:xfrm>
          <a:off x="0" y="3435616"/>
          <a:ext cx="6192688" cy="79560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- CNA Benessere e Sanità</a:t>
          </a:r>
          <a:endParaRPr lang="en-US" sz="2000" kern="1200"/>
        </a:p>
      </dsp:txBody>
      <dsp:txXfrm>
        <a:off x="38838" y="3474454"/>
        <a:ext cx="6115012" cy="717924"/>
      </dsp:txXfrm>
    </dsp:sp>
    <dsp:sp modelId="{ACCB1465-CBD1-4FC5-96A4-BFA7DB0BB476}">
      <dsp:nvSpPr>
        <dsp:cNvPr id="0" name=""/>
        <dsp:cNvSpPr/>
      </dsp:nvSpPr>
      <dsp:spPr>
        <a:xfrm>
          <a:off x="0" y="4288815"/>
          <a:ext cx="6192688" cy="79560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- ACS Italia</a:t>
          </a:r>
          <a:endParaRPr lang="en-US" sz="2000" kern="1200" dirty="0"/>
        </a:p>
      </dsp:txBody>
      <dsp:txXfrm>
        <a:off x="38838" y="4327653"/>
        <a:ext cx="6115012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21E33D-30F5-43DC-A148-F20D08A33517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B5063FE-EFDF-43A9-9BF8-0E7D9901B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1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9C82-3D27-1322-3177-606FF288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50F6CE-FC21-9552-8C20-60628E4FE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8A0050-F874-5700-CF66-56B47C454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305314-35FA-98B7-1794-D6B8B3CE3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063FE-EFDF-43A9-9BF8-0E7D9901B5F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65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E6E54-496D-749F-BE1B-69B29C1D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FE8F46D-16BF-9AF8-B9A9-870D73A65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FD8987-AC64-C560-C5DB-8B75856E8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F12CE5-5571-42B4-FFD9-1619E0AB8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063FE-EFDF-43A9-9BF8-0E7D9901B5F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91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063FE-EFDF-43A9-9BF8-0E7D9901B5F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88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545" y="1597961"/>
            <a:ext cx="6858000" cy="3162300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545" y="4902489"/>
            <a:ext cx="6858000" cy="985075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5D848C-F939-B83C-54EF-3CE9DEAF7234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</a:t>
            </a:r>
            <a:r>
              <a:rPr lang="it-IT" sz="1400" baseline="0" dirty="0">
                <a:solidFill>
                  <a:srgbClr val="5C697C"/>
                </a:solidFill>
                <a:latin typeface="Helvetica"/>
                <a:cs typeface="Helvetica"/>
              </a:rPr>
              <a:t> </a:t>
            </a: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tutti i diritti riservati – ogni riproduzione vietata</a:t>
            </a:r>
            <a:endParaRPr lang="en-US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66D5B4-993A-1622-4496-46B709455DB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2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56C8521-68AF-C9B3-1EF7-4E1740E0C86F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397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04932" y="827314"/>
            <a:ext cx="1710418" cy="506185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827314"/>
            <a:ext cx="6086475" cy="506185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88B1AED-D80F-92F4-BE20-8DB57DC82D13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223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7A85E3-05BF-F079-72F4-BAC270AFDCF9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B736206-6B28-5B23-0DE0-2E973798403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6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45" y="1709739"/>
            <a:ext cx="6857999" cy="305052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545" y="4902489"/>
            <a:ext cx="6857999" cy="9850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5D45884-84A2-38BC-80C9-732C09F47620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42029F-E494-EFC1-7608-BB541330369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2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021" y="2227809"/>
            <a:ext cx="3706829" cy="394915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27810"/>
            <a:ext cx="3641449" cy="39491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33E395-4BF1-A469-A481-CF9996227D15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50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45" y="365126"/>
            <a:ext cx="7457054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544" y="1681163"/>
            <a:ext cx="36846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545" y="2505075"/>
            <a:ext cx="36846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64144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641449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7137C28-EBBC-5E08-3211-80CAAAF6540E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712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9ECC8B0-FBFF-B1B2-A19E-C2B89364D716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3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81AB40-C4EC-D8F6-2FD1-C2EF6599D586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022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45" y="457200"/>
            <a:ext cx="276547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383208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545" y="2253343"/>
            <a:ext cx="2765474" cy="36156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482089-4B00-6AEE-FD90-4CB9E97576EA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682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45" y="720434"/>
            <a:ext cx="2765474" cy="158733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37078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545" y="2449286"/>
            <a:ext cx="2765474" cy="341970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D8E3-08B5-4645-A995-CA6CF53A7A84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EB7-C465-4A24-BF46-8686084F2F8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A18F1DC-018D-4636-AA31-D1555EDF6323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36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6602844" y="3455897"/>
            <a:ext cx="2541156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22" y="720434"/>
            <a:ext cx="7462577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022" y="2427316"/>
            <a:ext cx="7462577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2814" y="6356351"/>
            <a:ext cx="1722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E474D8E3-08B5-4645-A995-CA6CF53A7A84}" type="datetimeFigureOut">
              <a:rPr lang="it-IT" smtClean="0"/>
              <a:pPr/>
              <a:t>04/10/2024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86579" y="1972216"/>
            <a:ext cx="38303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5267" y="6356351"/>
            <a:ext cx="308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0FDB5EB7-C465-4A24-BF46-8686084F2F8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97514DA-18BB-CDD4-4DB2-6A023B33E290}"/>
              </a:ext>
            </a:extLst>
          </p:cNvPr>
          <p:cNvSpPr/>
          <p:nvPr userDrawn="1"/>
        </p:nvSpPr>
        <p:spPr>
          <a:xfrm>
            <a:off x="2332019" y="6550223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1B6682-E2EF-E5F5-2EC5-A8FA9394B689}"/>
              </a:ext>
            </a:extLst>
          </p:cNvPr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9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BBCA4-F996-48EA-168D-0CE41AA9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B5AD556B-A802-0CF4-0F39-6A141A4C1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796374" cy="24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5F623-65CC-A650-B893-1C9C9F3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4">
            <a:extLst>
              <a:ext uri="{FF2B5EF4-FFF2-40B4-BE49-F238E27FC236}">
                <a16:creationId xmlns:a16="http://schemas.microsoft.com/office/drawing/2014/main" id="{FB14BB54-D9D5-0C21-1F33-F64B3970DBFD}"/>
              </a:ext>
            </a:extLst>
          </p:cNvPr>
          <p:cNvSpPr txBox="1">
            <a:spLocks/>
          </p:cNvSpPr>
          <p:nvPr/>
        </p:nvSpPr>
        <p:spPr>
          <a:xfrm>
            <a:off x="3275856" y="692696"/>
            <a:ext cx="5902424" cy="5112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71755" indent="-342900">
              <a:spcBef>
                <a:spcPts val="45"/>
              </a:spcBef>
              <a:buFontTx/>
              <a:buChar char="-"/>
            </a:pPr>
            <a:endParaRPr lang="it-IT" sz="2000" b="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F21F03-6E06-526E-ADFD-5A9CC172A63C}"/>
              </a:ext>
            </a:extLst>
          </p:cNvPr>
          <p:cNvSpPr txBox="1"/>
          <p:nvPr/>
        </p:nvSpPr>
        <p:spPr>
          <a:xfrm>
            <a:off x="178904" y="1268760"/>
            <a:ext cx="87861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it-IT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Le estetiste APEO hanno partecipato ad uno Studio Clinico Pilota </a:t>
            </a:r>
            <a:r>
              <a:rPr lang="it-IT" sz="1800" dirty="0">
                <a:ea typeface="Times New Roman" panose="02020603050405020304" pitchFamily="18" charset="0"/>
                <a:cs typeface="Calibri" panose="020F0502020204030204" pitchFamily="34" charset="0"/>
              </a:rPr>
              <a:t>effettuato su 170 donne con carcinoma mammario, caratterizzate da tossicità cutanea indotta dalle terapie oncologiche</a:t>
            </a:r>
            <a:endParaRPr lang="it-IT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it-IT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a typeface="Times New Roman" panose="02020603050405020304" pitchFamily="18" charset="0"/>
                <a:cs typeface="Calibri" panose="020F0502020204030204" pitchFamily="34" charset="0"/>
              </a:rPr>
              <a:t>Lo Studio Clinico Pilota dimostra che </a:t>
            </a:r>
            <a:r>
              <a:rPr lang="it-IT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i protocolli specifici effettuati dalle estetiste APEO insieme a prodotti cosmetici specifici, affiancati alle terapie oncologiche, migliorano la Qualità di vita (</a:t>
            </a:r>
            <a:r>
              <a:rPr lang="it-IT" sz="18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SRQoL</a:t>
            </a:r>
            <a:r>
              <a:rPr lang="it-IT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*) </a:t>
            </a:r>
            <a:r>
              <a:rPr lang="it-IT" sz="1800" dirty="0">
                <a:ea typeface="Times New Roman" panose="02020603050405020304" pitchFamily="18" charset="0"/>
                <a:cs typeface="Calibri" panose="020F0502020204030204" pitchFamily="34" charset="0"/>
              </a:rPr>
              <a:t>attraverso la riduzione </a:t>
            </a:r>
            <a:r>
              <a:rPr lang="it-IT" sz="1800" dirty="0">
                <a:ea typeface="Calibri" panose="020F0502020204030204" pitchFamily="34" charset="0"/>
                <a:cs typeface="Calibri" panose="020F0502020204030204" pitchFamily="34" charset="0"/>
              </a:rPr>
              <a:t>dei sintomi cutanei percepiti, degli stati d’animo negativi e del distress</a:t>
            </a:r>
          </a:p>
          <a:p>
            <a:endParaRPr lang="it-IT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* Skin Related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en-US" sz="1800" dirty="0">
                <a:cs typeface="Calibri" panose="020F0502020204030204" pitchFamily="34" charset="0"/>
              </a:rPr>
              <a:t>Lo Studio </a:t>
            </a:r>
            <a:r>
              <a:rPr lang="en-US" sz="1800" dirty="0" err="1">
                <a:cs typeface="Calibri" panose="020F0502020204030204" pitchFamily="34" charset="0"/>
              </a:rPr>
              <a:t>Clinico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Pilota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dimostra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che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b="1" dirty="0">
                <a:cs typeface="Calibri" panose="020F0502020204030204" pitchFamily="34" charset="0"/>
              </a:rPr>
              <a:t>le </a:t>
            </a:r>
            <a:r>
              <a:rPr lang="en-US" sz="1800" b="1" dirty="0" err="1">
                <a:cs typeface="Calibri" panose="020F0502020204030204" pitchFamily="34" charset="0"/>
              </a:rPr>
              <a:t>competenze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acquisite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dalle</a:t>
            </a:r>
            <a:r>
              <a:rPr lang="en-US" sz="1800" b="1" dirty="0">
                <a:cs typeface="Calibri" panose="020F0502020204030204" pitchFamily="34" charset="0"/>
              </a:rPr>
              <a:t> Seo APEO </a:t>
            </a:r>
            <a:r>
              <a:rPr lang="en-US" sz="1800" b="1" dirty="0" err="1">
                <a:cs typeface="Calibri" panose="020F0502020204030204" pitchFamily="34" charset="0"/>
              </a:rPr>
              <a:t>nel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corso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della</a:t>
            </a:r>
            <a:r>
              <a:rPr lang="en-US" sz="1800" b="1" dirty="0">
                <a:cs typeface="Calibri" panose="020F0502020204030204" pitchFamily="34" charset="0"/>
              </a:rPr>
              <a:t> loro </a:t>
            </a:r>
            <a:r>
              <a:rPr lang="en-US" sz="1800" b="1" dirty="0" err="1">
                <a:cs typeface="Calibri" panose="020F0502020204030204" pitchFamily="34" charset="0"/>
              </a:rPr>
              <a:t>formazione</a:t>
            </a:r>
            <a:r>
              <a:rPr lang="en-US" sz="1800" b="1" dirty="0">
                <a:cs typeface="Calibri" panose="020F0502020204030204" pitchFamily="34" charset="0"/>
              </a:rPr>
              <a:t> ed </a:t>
            </a:r>
            <a:r>
              <a:rPr lang="en-US" sz="1800" b="1" dirty="0" err="1">
                <a:cs typeface="Calibri" panose="020F0502020204030204" pitchFamily="34" charset="0"/>
              </a:rPr>
              <a:t>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protocolli</a:t>
            </a:r>
            <a:r>
              <a:rPr lang="en-US" sz="1800" b="1" dirty="0">
                <a:cs typeface="Calibri" panose="020F0502020204030204" pitchFamily="34" charset="0"/>
              </a:rPr>
              <a:t> di </a:t>
            </a:r>
            <a:r>
              <a:rPr lang="en-US" sz="1800" b="1" dirty="0" err="1">
                <a:cs typeface="Calibri" panose="020F0502020204030204" pitchFamily="34" charset="0"/>
              </a:rPr>
              <a:t>trattamento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utilizzati</a:t>
            </a:r>
            <a:r>
              <a:rPr lang="en-US" sz="1800" b="1" dirty="0"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cs typeface="Calibri" panose="020F0502020204030204" pitchFamily="34" charset="0"/>
              </a:rPr>
              <a:t>possono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essere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inseriti</a:t>
            </a:r>
            <a:r>
              <a:rPr lang="en-US" sz="1800" b="1" dirty="0">
                <a:cs typeface="Calibri" panose="020F0502020204030204" pitchFamily="34" charset="0"/>
              </a:rPr>
              <a:t> come </a:t>
            </a:r>
            <a:r>
              <a:rPr lang="en-US" sz="1800" b="1" dirty="0" err="1">
                <a:cs typeface="Calibri" panose="020F0502020204030204" pitchFamily="34" charset="0"/>
              </a:rPr>
              <a:t>interventi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complementari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nella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gestione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delle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alterazioni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cutanee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derivanti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dalle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terapie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 err="1">
                <a:cs typeface="Calibri" panose="020F0502020204030204" pitchFamily="34" charset="0"/>
              </a:rPr>
              <a:t>oncologiche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al fine di </a:t>
            </a:r>
            <a:r>
              <a:rPr lang="en-US" sz="1800" dirty="0" err="1">
                <a:cs typeface="Calibri" panose="020F0502020204030204" pitchFamily="34" charset="0"/>
              </a:rPr>
              <a:t>migliorare</a:t>
            </a:r>
            <a:r>
              <a:rPr lang="en-US" sz="1800" dirty="0">
                <a:cs typeface="Calibri" panose="020F0502020204030204" pitchFamily="34" charset="0"/>
              </a:rPr>
              <a:t> la </a:t>
            </a:r>
            <a:r>
              <a:rPr lang="en-US" sz="1800" dirty="0" err="1">
                <a:cs typeface="Calibri" panose="020F0502020204030204" pitchFamily="34" charset="0"/>
              </a:rPr>
              <a:t>Qualità</a:t>
            </a:r>
            <a:r>
              <a:rPr lang="en-US" sz="1800" dirty="0">
                <a:cs typeface="Calibri" panose="020F0502020204030204" pitchFamily="34" charset="0"/>
              </a:rPr>
              <a:t> di vita (</a:t>
            </a:r>
            <a:r>
              <a:rPr lang="en-US" sz="1800" dirty="0" err="1">
                <a:cs typeface="Calibri" panose="020F0502020204030204" pitchFamily="34" charset="0"/>
              </a:rPr>
              <a:t>SRQoL</a:t>
            </a:r>
            <a:r>
              <a:rPr lang="en-US" sz="1800" dirty="0">
                <a:cs typeface="Calibri" panose="020F0502020204030204" pitchFamily="34" charset="0"/>
              </a:rPr>
              <a:t>*)  </a:t>
            </a:r>
            <a:r>
              <a:rPr lang="en-US" sz="1800" dirty="0" err="1">
                <a:cs typeface="Calibri" panose="020F0502020204030204" pitchFamily="34" charset="0"/>
              </a:rPr>
              <a:t>dei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pazienti</a:t>
            </a:r>
            <a:endParaRPr lang="en-US" sz="1800" dirty="0">
              <a:cs typeface="Calibri" panose="020F0502020204030204" pitchFamily="34" charset="0"/>
            </a:endParaRPr>
          </a:p>
          <a:p>
            <a:pPr marL="457200" marR="71755">
              <a:spcBef>
                <a:spcPts val="45"/>
              </a:spcBef>
              <a:spcAft>
                <a:spcPts val="0"/>
              </a:spcAft>
            </a:pPr>
            <a:r>
              <a:rPr lang="en-US" sz="1800" dirty="0">
                <a:cs typeface="Calibri" panose="020F0502020204030204" pitchFamily="34" charset="0"/>
              </a:rPr>
              <a:t> </a:t>
            </a:r>
          </a:p>
          <a:p>
            <a:r>
              <a:rPr lang="en-US" sz="1800" dirty="0">
                <a:cs typeface="Calibri" panose="020F0502020204030204" pitchFamily="34" charset="0"/>
              </a:rPr>
              <a:t>* Skin Related Quality of Life </a:t>
            </a:r>
          </a:p>
          <a:p>
            <a:endParaRPr lang="it-IT" sz="1800" dirty="0">
              <a:latin typeface="+mj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ABAE24-56E2-5FE0-8526-D58D90595392}"/>
              </a:ext>
            </a:extLst>
          </p:cNvPr>
          <p:cNvSpPr txBox="1"/>
          <p:nvPr/>
        </p:nvSpPr>
        <p:spPr>
          <a:xfrm>
            <a:off x="-40982" y="73495"/>
            <a:ext cx="9184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STUDIO CLINICO PILOTA</a:t>
            </a:r>
            <a:endParaRPr lang="it-IT" sz="3600" dirty="0"/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856B24F9-2D18-79FF-3EC1-BC0149B2BA88}"/>
              </a:ext>
            </a:extLst>
          </p:cNvPr>
          <p:cNvSpPr txBox="1">
            <a:spLocks/>
          </p:cNvSpPr>
          <p:nvPr/>
        </p:nvSpPr>
        <p:spPr>
          <a:xfrm>
            <a:off x="-68560" y="719826"/>
            <a:ext cx="9178280" cy="691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311051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7DDAE-CC52-F5FA-5FEF-F677B392F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44EBEE-3537-B73D-5CB2-EEC58D304B27}"/>
              </a:ext>
            </a:extLst>
          </p:cNvPr>
          <p:cNvSpPr txBox="1"/>
          <p:nvPr/>
        </p:nvSpPr>
        <p:spPr>
          <a:xfrm>
            <a:off x="0" y="4014960"/>
            <a:ext cx="9144000" cy="2841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La </a:t>
            </a:r>
            <a:r>
              <a:rPr lang="en-US" sz="2800" dirty="0" err="1"/>
              <a:t>prassi</a:t>
            </a:r>
            <a:r>
              <a:rPr lang="en-US" sz="2800" dirty="0"/>
              <a:t> di </a:t>
            </a:r>
            <a:r>
              <a:rPr lang="en-US" sz="2800" dirty="0" err="1"/>
              <a:t>riferimento</a:t>
            </a:r>
            <a:r>
              <a:rPr lang="en-US" sz="2800" dirty="0"/>
              <a:t> UNI </a:t>
            </a:r>
            <a:r>
              <a:rPr lang="en-US" sz="2800" dirty="0" err="1"/>
              <a:t>definisce</a:t>
            </a:r>
            <a:r>
              <a:rPr lang="en-US" sz="2800" dirty="0"/>
              <a:t> le </a:t>
            </a:r>
            <a:r>
              <a:rPr lang="en-US" sz="2800" dirty="0" err="1"/>
              <a:t>linee</a:t>
            </a:r>
            <a:r>
              <a:rPr lang="en-US" sz="2800" dirty="0"/>
              <a:t> </a:t>
            </a:r>
            <a:r>
              <a:rPr lang="en-US" sz="2800" dirty="0" err="1"/>
              <a:t>guida</a:t>
            </a:r>
            <a:r>
              <a:rPr lang="en-US" sz="2800" dirty="0"/>
              <a:t> di </a:t>
            </a:r>
            <a:r>
              <a:rPr lang="en-US" sz="2800" dirty="0" err="1"/>
              <a:t>determinati</a:t>
            </a:r>
            <a:r>
              <a:rPr lang="en-US" sz="2800" dirty="0"/>
              <a:t> </a:t>
            </a:r>
            <a:r>
              <a:rPr lang="en-US" sz="2800" dirty="0" err="1"/>
              <a:t>servizi</a:t>
            </a:r>
            <a:r>
              <a:rPr lang="en-US" sz="2800" dirty="0"/>
              <a:t> e/o </a:t>
            </a:r>
            <a:r>
              <a:rPr lang="en-US" sz="2800" dirty="0" err="1"/>
              <a:t>prodotti</a:t>
            </a:r>
            <a:r>
              <a:rPr lang="en-US" sz="2800" dirty="0"/>
              <a:t> e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requisiti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questi</a:t>
            </a:r>
            <a:r>
              <a:rPr lang="en-US" sz="2800" dirty="0"/>
              <a:t> </a:t>
            </a:r>
            <a:r>
              <a:rPr lang="en-US" sz="2800" dirty="0" err="1"/>
              <a:t>devono</a:t>
            </a:r>
            <a:r>
              <a:rPr lang="en-US" sz="2800" dirty="0"/>
              <a:t> </a:t>
            </a:r>
            <a:r>
              <a:rPr lang="en-US" sz="2800" dirty="0" err="1"/>
              <a:t>avere</a:t>
            </a:r>
            <a:r>
              <a:rPr lang="en-US" sz="2800" dirty="0"/>
              <a:t> per </a:t>
            </a:r>
            <a:r>
              <a:rPr lang="en-US" sz="2800" dirty="0" err="1"/>
              <a:t>poter</a:t>
            </a:r>
            <a:r>
              <a:rPr lang="en-US" sz="2800" dirty="0"/>
              <a:t> </a:t>
            </a:r>
            <a:r>
              <a:rPr lang="en-US" sz="2800" dirty="0" err="1"/>
              <a:t>adoperarsi</a:t>
            </a:r>
            <a:r>
              <a:rPr lang="en-US" sz="2800" dirty="0"/>
              <a:t> </a:t>
            </a:r>
            <a:r>
              <a:rPr lang="en-US" sz="2800" dirty="0" err="1"/>
              <a:t>sul</a:t>
            </a:r>
            <a:r>
              <a:rPr lang="en-US" sz="2800" dirty="0"/>
              <a:t> campo. 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Immagine 2" descr="Immagine che contiene testo, persona, screenshot&#10;&#10;Descrizione generata automaticamente">
            <a:extLst>
              <a:ext uri="{FF2B5EF4-FFF2-40B4-BE49-F238E27FC236}">
                <a16:creationId xmlns:a16="http://schemas.microsoft.com/office/drawing/2014/main" id="{9D306E11-5F78-E629-44AA-86464F583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r="-2" b="-2"/>
          <a:stretch/>
        </p:blipFill>
        <p:spPr>
          <a:xfrm>
            <a:off x="2244703" y="1340768"/>
            <a:ext cx="4654594" cy="24451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DAE35D-F3C0-4C50-7741-545E0CC1E37A}"/>
              </a:ext>
            </a:extLst>
          </p:cNvPr>
          <p:cNvSpPr txBox="1"/>
          <p:nvPr/>
        </p:nvSpPr>
        <p:spPr>
          <a:xfrm>
            <a:off x="0" y="345594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LA PRASSI DI RIFERIMENTO UNI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40364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558D1-DC2F-48A4-944A-2EDE1D6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La prassi di riferimento UNI/</a:t>
            </a:r>
            <a:r>
              <a:rPr lang="it-IT" sz="3100" b="1" dirty="0" err="1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PdR</a:t>
            </a:r>
            <a:r>
              <a:rPr lang="it-IT" sz="3100" b="1" dirty="0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 130:2022 è stata pubblicata il giorno 14 luglio 2022</a:t>
            </a:r>
            <a:br>
              <a:rPr lang="it-IT" sz="16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16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9DE1E8-E6FA-43FE-96B8-E6EB6876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1"/>
          <a:stretch/>
        </p:blipFill>
        <p:spPr>
          <a:xfrm>
            <a:off x="1007705" y="1556792"/>
            <a:ext cx="7128590" cy="40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415045-B9A8-7B3E-6AB4-CD8B7EBA9E29}"/>
              </a:ext>
            </a:extLst>
          </p:cNvPr>
          <p:cNvSpPr txBox="1"/>
          <p:nvPr/>
        </p:nvSpPr>
        <p:spPr>
          <a:xfrm>
            <a:off x="2379" y="376840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La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Prassi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di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riferimento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UNI/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PdR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130:2022 è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stata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sviluppata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dai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seguenti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interlocutori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10" name="Segnaposto contenuto 2">
            <a:extLst>
              <a:ext uri="{FF2B5EF4-FFF2-40B4-BE49-F238E27FC236}">
                <a16:creationId xmlns:a16="http://schemas.microsoft.com/office/drawing/2014/main" id="{68FF4B0D-6700-4F27-1959-8620DD64D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075189"/>
              </p:ext>
            </p:extLst>
          </p:nvPr>
        </p:nvGraphicFramePr>
        <p:xfrm>
          <a:off x="755576" y="1240936"/>
          <a:ext cx="6192688" cy="510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64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81FC1F-1085-4A3B-8800-D84D3C5C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3" y="1844824"/>
            <a:ext cx="806529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Oltre ai compiti e alle attività specifiche del SEO il nuovo documento definisce nel dettaglio i requisiti di </a:t>
            </a:r>
            <a:r>
              <a:rPr lang="it-IT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conoscenza</a:t>
            </a:r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abilità</a:t>
            </a:r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autonomia</a:t>
            </a:r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it-IT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responsabilità</a:t>
            </a:r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 richiesti a questo profilo professionale, nello specifico:</a:t>
            </a:r>
          </a:p>
          <a:p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5 compiti</a:t>
            </a:r>
          </a:p>
          <a:p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28 conoscenze</a:t>
            </a:r>
          </a:p>
          <a:p>
            <a:r>
              <a:rPr lang="it-IT" sz="2400" dirty="0">
                <a:ea typeface="Times New Roman" panose="02020603050405020304" pitchFamily="18" charset="0"/>
                <a:cs typeface="Calibri" panose="020F0502020204030204" pitchFamily="34" charset="0"/>
              </a:rPr>
              <a:t>20 abilità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D3AF14C-46C5-4B50-8063-53A30C3DEBC7}"/>
              </a:ext>
            </a:extLst>
          </p:cNvPr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it-IT" sz="40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La Prassi di riferimento </a:t>
            </a:r>
            <a:r>
              <a:rPr lang="it-IT" sz="40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UNI/</a:t>
            </a:r>
            <a:r>
              <a:rPr lang="it-IT" sz="4000" b="1" dirty="0" err="1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PdR</a:t>
            </a:r>
            <a:r>
              <a:rPr lang="it-IT" sz="40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 130:2022</a:t>
            </a:r>
            <a:endParaRPr lang="it-IT" sz="4000" dirty="0">
              <a:solidFill>
                <a:prstClr val="white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0EFFE-A1B5-4644-90F1-08B8688F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5" y="116632"/>
            <a:ext cx="8712968" cy="282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>
                <a:latin typeface="+mj-lt"/>
                <a:cs typeface="Calibri" panose="020F0502020204030204" pitchFamily="34" charset="0"/>
              </a:rPr>
              <a:t>Questa figura di Specialista in Estetica Oncologica APEO rientra nel concetto di 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Calibri" panose="020F0502020204030204" pitchFamily="34" charset="0"/>
              </a:rPr>
              <a:t>MULTIDISCIPLINARIETA’: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063AE23-8C27-4122-9EEE-39630F200966}"/>
              </a:ext>
            </a:extLst>
          </p:cNvPr>
          <p:cNvSpPr/>
          <p:nvPr/>
        </p:nvSpPr>
        <p:spPr>
          <a:xfrm>
            <a:off x="1584755" y="2132856"/>
            <a:ext cx="5974487" cy="41044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Calibri" panose="020F0502020204030204" pitchFamily="34" charset="0"/>
              </a:rPr>
              <a:t>Medici, Farmacisti, Psicologi, Fisioterapisti, Esperti in Nutrizione e Specialista in Estetica Oncologica APEO devono collaborare tra di loro per aiutare la Persona in terapia oncologica, per una migliore compliance terapeutica e qualità di vita!</a:t>
            </a:r>
          </a:p>
        </p:txBody>
      </p:sp>
    </p:spTree>
    <p:extLst>
      <p:ext uri="{BB962C8B-B14F-4D97-AF65-F5344CB8AC3E}">
        <p14:creationId xmlns:p14="http://schemas.microsoft.com/office/powerpoint/2010/main" val="3254202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13E2D-C1D0-2A2E-CB87-7E88DC9E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F78B742A-FB13-06B5-66BC-A70F34499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0" y="5812537"/>
            <a:ext cx="1365528" cy="4915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EFD866-B28F-8E59-C770-FA17AEFEE767}"/>
              </a:ext>
            </a:extLst>
          </p:cNvPr>
          <p:cNvSpPr txBox="1"/>
          <p:nvPr/>
        </p:nvSpPr>
        <p:spPr>
          <a:xfrm>
            <a:off x="7477" y="16451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L’eccellenza della specializzazione per Estetiste</a:t>
            </a:r>
          </a:p>
        </p:txBody>
      </p:sp>
      <p:pic>
        <p:nvPicPr>
          <p:cNvPr id="5" name="Immagine 4" descr="Immagine che contiene vestiti, persona, calzature, jeans&#10;&#10;Descrizione generata automaticamente">
            <a:extLst>
              <a:ext uri="{FF2B5EF4-FFF2-40B4-BE49-F238E27FC236}">
                <a16:creationId xmlns:a16="http://schemas.microsoft.com/office/drawing/2014/main" id="{B12D199C-7157-7A2F-84B4-FB9E92560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9229"/>
            <a:ext cx="4164898" cy="41648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A16929-CA59-99DB-9FD0-5611E35398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7" y="-141522"/>
            <a:ext cx="9144000" cy="1754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CORSO APEO: “</a:t>
            </a:r>
            <a:r>
              <a:rPr lang="en-US" sz="4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Specialista</a:t>
            </a:r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di Estetica Oncologica”</a:t>
            </a:r>
          </a:p>
        </p:txBody>
      </p:sp>
    </p:spTree>
    <p:extLst>
      <p:ext uri="{BB962C8B-B14F-4D97-AF65-F5344CB8AC3E}">
        <p14:creationId xmlns:p14="http://schemas.microsoft.com/office/powerpoint/2010/main" val="14405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2E81F-E2DE-EAA1-6FBE-22B17E81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FB26B-9009-A8E2-2A05-52DE2940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28" y="-248200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OBIETTIVI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CBF5C-0A84-F024-6DEB-2905EA31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0"/>
            <a:ext cx="7462577" cy="201622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it-IT" sz="1800" dirty="0"/>
              <a:t>Formare le estetiste sulla malattia oncologica per permettere loro di trattare, in sicurezza, la persona in terapia oncologica.</a:t>
            </a:r>
          </a:p>
          <a:p>
            <a:pPr>
              <a:lnSpc>
                <a:spcPct val="115000"/>
              </a:lnSpc>
            </a:pPr>
            <a:r>
              <a:rPr lang="it-IT" sz="1800" dirty="0"/>
              <a:t>Conoscere la tossicità cutanea delle terapie oncologiche, per mantenere nelle migliori condizioni la pelle e permettere al paziente oncologico di avere una migliore qualità di vita.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21B472E-F175-D204-0057-C653F288D98A}"/>
              </a:ext>
            </a:extLst>
          </p:cNvPr>
          <p:cNvSpPr/>
          <p:nvPr/>
        </p:nvSpPr>
        <p:spPr>
          <a:xfrm>
            <a:off x="899592" y="3861048"/>
            <a:ext cx="7318561" cy="20162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L’intervento estetico competente e professionale può aiutare la persona ad affrontare la terapia oncologica con una pelle più sana e quindi con uno spirito diverso tutto il percorso oncologico.</a:t>
            </a:r>
          </a:p>
        </p:txBody>
      </p:sp>
    </p:spTree>
    <p:extLst>
      <p:ext uri="{BB962C8B-B14F-4D97-AF65-F5344CB8AC3E}">
        <p14:creationId xmlns:p14="http://schemas.microsoft.com/office/powerpoint/2010/main" val="393753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D9B01-A4DB-E50A-93B9-B202A43A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64A53-3BEF-719A-0F8C-68B01B1A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3" y="843305"/>
            <a:ext cx="2295727" cy="3757206"/>
          </a:xfrm>
        </p:spPr>
        <p:txBody>
          <a:bodyPr anchor="t">
            <a:normAutofit/>
          </a:bodyPr>
          <a:lstStyle/>
          <a:p>
            <a:r>
              <a:rPr lang="it-IT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CORSO APEO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E95659-44ED-415C-5D40-2ED3529C731D}"/>
              </a:ext>
            </a:extLst>
          </p:cNvPr>
          <p:cNvSpPr>
            <a:spLocks/>
          </p:cNvSpPr>
          <p:nvPr/>
        </p:nvSpPr>
        <p:spPr>
          <a:xfrm>
            <a:off x="3036304" y="339816"/>
            <a:ext cx="6048672" cy="597666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7744">
              <a:lnSpc>
                <a:spcPct val="90000"/>
              </a:lnSpc>
              <a:spcAft>
                <a:spcPts val="600"/>
              </a:spcAft>
            </a:pP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incontri si suddividono in Lezioni teoriche e Lezioni pratiche.</a:t>
            </a:r>
          </a:p>
          <a:p>
            <a:pPr defTabSz="237744">
              <a:lnSpc>
                <a:spcPct val="90000"/>
              </a:lnSpc>
              <a:spcAft>
                <a:spcPts val="600"/>
              </a:spcAft>
            </a:pPr>
            <a:endParaRPr lang="it-IT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37744">
              <a:lnSpc>
                <a:spcPct val="90000"/>
              </a:lnSpc>
              <a:spcAft>
                <a:spcPts val="600"/>
              </a:spcAft>
            </a:pPr>
            <a:r>
              <a:rPr lang="it-IT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TEORIA: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Medicina Biomolecolare (cenni per l’estetista)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Malattie e Terapia Oncologiche 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Tossicità Cutanea – Radioterapia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Psiconcologia</a:t>
            </a: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Stasi linfatiche e Valutazione degli </a:t>
            </a:r>
            <a:r>
              <a:rPr lang="it-IT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intestetismi</a:t>
            </a: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Tossicità unghie mano piede 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Cosmesi per pelli in terapia 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Elementi legali e di marketing.</a:t>
            </a:r>
          </a:p>
          <a:p>
            <a:pPr defTabSz="237744">
              <a:lnSpc>
                <a:spcPct val="90000"/>
              </a:lnSpc>
              <a:spcAft>
                <a:spcPts val="600"/>
              </a:spcAft>
            </a:pPr>
            <a:endParaRPr lang="it-IT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37744">
              <a:lnSpc>
                <a:spcPct val="90000"/>
              </a:lnSpc>
              <a:spcAft>
                <a:spcPts val="600"/>
              </a:spcAft>
            </a:pPr>
            <a:r>
              <a:rPr lang="it-IT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PRATICA: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Massaggio Linfodrenante personalizzato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Massaggio Decontratturante personalizzato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up correttivo</a:t>
            </a:r>
          </a:p>
          <a:p>
            <a:pPr marL="285750" indent="-285750" defTabSz="23774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Trattamenti nutrienti e </a:t>
            </a:r>
            <a:r>
              <a:rPr lang="it-IT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riepitelizzanti</a:t>
            </a:r>
            <a:endParaRPr lang="it-IT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it-IT" sz="1100" dirty="0"/>
          </a:p>
        </p:txBody>
      </p:sp>
      <p:pic>
        <p:nvPicPr>
          <p:cNvPr id="7" name="Graphic 6" descr="Riunione">
            <a:extLst>
              <a:ext uri="{FF2B5EF4-FFF2-40B4-BE49-F238E27FC236}">
                <a16:creationId xmlns:a16="http://schemas.microsoft.com/office/drawing/2014/main" id="{45A13BC6-F87F-74D4-F1F7-0EB20B340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04" y="3536064"/>
            <a:ext cx="1688943" cy="16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ersona, assistenza sanitaria, medico, Attrezzature mediche&#10;&#10;Descrizione generata automaticamente">
            <a:extLst>
              <a:ext uri="{FF2B5EF4-FFF2-40B4-BE49-F238E27FC236}">
                <a16:creationId xmlns:a16="http://schemas.microsoft.com/office/drawing/2014/main" id="{E9C1A113-1C35-7410-D96B-44E38A4F3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r="25299" b="2"/>
          <a:stretch/>
        </p:blipFill>
        <p:spPr>
          <a:xfrm>
            <a:off x="6135397" y="113583"/>
            <a:ext cx="2869831" cy="37890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6410169" cy="1507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QUANDO E COME INTERVENIRE COSMETOLOGICAMENTE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549483" y="2159934"/>
            <a:ext cx="5492172" cy="395199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sz="1900" dirty="0"/>
              <a:t>La </a:t>
            </a:r>
            <a:r>
              <a:rPr lang="it-IT" sz="1900" b="1" dirty="0"/>
              <a:t>Specialista in Estetica Oncologica APEO </a:t>
            </a:r>
            <a:r>
              <a:rPr lang="it-IT" altLang="it-IT" sz="1900" dirty="0"/>
              <a:t>con la sua competenza, l’uso di cosmetici adatti, e protocolli di lavoro studiati e testati da personale medico, può aiutare la persona in terapia durante tutto il percorso oncologico, quando non compaiono lesioni patologiche.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it-IT" altLang="it-IT" sz="1900" dirty="0"/>
              <a:t>Dalla diagnosi  alla prima settimana di terapia farmacologica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it-IT" altLang="it-IT" sz="1900" dirty="0"/>
              <a:t>Durante la terapia farmacologica e radioterapica, con interventi diversi a seconda delle varie tossicità cutanee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it-IT" altLang="it-IT" sz="1900" dirty="0"/>
              <a:t>Durante le terapie di mantenimento</a:t>
            </a:r>
          </a:p>
          <a:p>
            <a:pPr eaLnBrk="1" hangingPunct="1"/>
            <a:endParaRPr lang="it-IT" altLang="it-IT" dirty="0"/>
          </a:p>
        </p:txBody>
      </p:sp>
      <p:pic>
        <p:nvPicPr>
          <p:cNvPr id="5" name="Immagine 4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A820AD65-361B-4250-D34E-E6EAECDD2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00" y="4005064"/>
            <a:ext cx="1296144" cy="4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03" y="14975"/>
            <a:ext cx="8064896" cy="16791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sz="40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BENESSERE IN TERAPIA ONCOLOGICA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404" y="1941478"/>
            <a:ext cx="5282684" cy="451185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2400" dirty="0"/>
              <a:t>L’ATTIVITA’ DELLA </a:t>
            </a:r>
            <a:br>
              <a:rPr lang="en-US" sz="2400" dirty="0"/>
            </a:br>
            <a:r>
              <a:rPr lang="en-US" sz="2400" dirty="0"/>
              <a:t>SPECIALISTA IN ESTETICA ONCOLOGICA APEO PER MIGLIORARE LA QUALITA’ DI VITA DELLA PERSONA IN TERAPIA ONCOLOGICA</a:t>
            </a:r>
          </a:p>
          <a:p>
            <a:pPr defTabSz="914400"/>
            <a:endParaRPr lang="en-US" sz="2400" dirty="0"/>
          </a:p>
          <a:p>
            <a:pPr defTabSz="914400"/>
            <a:endParaRPr lang="en-US" sz="1600" dirty="0"/>
          </a:p>
        </p:txBody>
      </p:sp>
      <p:pic>
        <p:nvPicPr>
          <p:cNvPr id="5" name="Immagine 4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86CD920D-3EED-4589-3FF3-775A2EADE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97152"/>
            <a:ext cx="2745289" cy="988305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688B5DF-22C2-DC9F-68C0-A0CE63632EF5}"/>
              </a:ext>
            </a:extLst>
          </p:cNvPr>
          <p:cNvCxnSpPr>
            <a:cxnSpLocks/>
          </p:cNvCxnSpPr>
          <p:nvPr/>
        </p:nvCxnSpPr>
        <p:spPr>
          <a:xfrm>
            <a:off x="179512" y="1772816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persona, dito, unghia/chiodo, polso&#10;&#10;Descrizione generata automaticamente">
            <a:extLst>
              <a:ext uri="{FF2B5EF4-FFF2-40B4-BE49-F238E27FC236}">
                <a16:creationId xmlns:a16="http://schemas.microsoft.com/office/drawing/2014/main" id="{7814CA7D-CE40-BB8C-5510-1588F6D3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26" y="1037793"/>
            <a:ext cx="3653766" cy="20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-315416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SOLO CUTE?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711" y="1484784"/>
            <a:ext cx="7462577" cy="4672070"/>
          </a:xfrm>
        </p:spPr>
        <p:txBody>
          <a:bodyPr>
            <a:normAutofit/>
          </a:bodyPr>
          <a:lstStyle/>
          <a:p>
            <a:r>
              <a:rPr lang="it-IT" sz="2000" b="1" dirty="0"/>
              <a:t>La </a:t>
            </a:r>
            <a:r>
              <a:rPr lang="it-IT" sz="2400" b="1" dirty="0"/>
              <a:t>Specialista in Estetica Oncologica APEO </a:t>
            </a:r>
            <a:r>
              <a:rPr lang="it-IT" sz="2000" dirty="0"/>
              <a:t>oltre a mantenere alla pelle delle persone in terapia uno stato di benessere, può alleviare tutti quei fastidi derivanti da posture antalgiche e da ristagno di liquidi da terapie corticosteroidee.  </a:t>
            </a:r>
          </a:p>
          <a:p>
            <a:r>
              <a:rPr lang="it-IT" sz="2000" dirty="0"/>
              <a:t>Fastidi muscolari e di pesantezza agli arti che possono essere alleviati con massaggi appositamente studiati e messi a punto da fisioterapisti che lavorano in campo oncologico. </a:t>
            </a:r>
          </a:p>
          <a:p>
            <a:r>
              <a:rPr lang="it-IT" sz="2000" dirty="0"/>
              <a:t>Inoltre il massaggio regala un rilassamento globale utile nel migliorare lo stato emotivo e mentale della persona in terapia.</a:t>
            </a:r>
          </a:p>
        </p:txBody>
      </p:sp>
    </p:spTree>
    <p:extLst>
      <p:ext uri="{BB962C8B-B14F-4D97-AF65-F5344CB8AC3E}">
        <p14:creationId xmlns:p14="http://schemas.microsoft.com/office/powerpoint/2010/main" val="212036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" y="-315416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MASSAGGIO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711" y="1412776"/>
            <a:ext cx="7462577" cy="4161586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Sulla persona in terapia oncologica può essere fatto un </a:t>
            </a:r>
            <a:r>
              <a:rPr lang="it-IT" sz="2400" b="1" dirty="0"/>
              <a:t>massaggio drenante </a:t>
            </a:r>
            <a:r>
              <a:rPr lang="it-IT" sz="2400" dirty="0"/>
              <a:t>utile a contrastare l’edema, prima e dopo l’intervento del fisioterapista, ed un </a:t>
            </a:r>
            <a:r>
              <a:rPr lang="it-IT" sz="2400" b="1" dirty="0"/>
              <a:t>massaggio decontratturante</a:t>
            </a:r>
            <a:r>
              <a:rPr lang="it-IT" sz="2400" dirty="0"/>
              <a:t> per alleviare i dolori da postura antalgica che spesso il paziente assume per protezione dal dolore. Entrambe le tecniche tengono in considerazione e migliorano lo stato psicologico.</a:t>
            </a:r>
          </a:p>
          <a:p>
            <a:r>
              <a:rPr lang="it-IT" sz="2400" dirty="0"/>
              <a:t>Entrambe le manualità sono state studiate da fisioterapisti e massoterapisti IEO</a:t>
            </a:r>
          </a:p>
        </p:txBody>
      </p:sp>
    </p:spTree>
    <p:extLst>
      <p:ext uri="{BB962C8B-B14F-4D97-AF65-F5344CB8AC3E}">
        <p14:creationId xmlns:p14="http://schemas.microsoft.com/office/powerpoint/2010/main" val="20356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9394D-4BB5-E6BE-59B5-31E388EF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F192C9-966E-782B-74B5-7BD890B08709}"/>
              </a:ext>
            </a:extLst>
          </p:cNvPr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TRATTAMENTI APEO </a:t>
            </a:r>
          </a:p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Prima e dopo</a:t>
            </a:r>
          </a:p>
        </p:txBody>
      </p:sp>
      <p:sp>
        <p:nvSpPr>
          <p:cNvPr id="2" name="CasellaDiTesto 11">
            <a:extLst>
              <a:ext uri="{FF2B5EF4-FFF2-40B4-BE49-F238E27FC236}">
                <a16:creationId xmlns:a16="http://schemas.microsoft.com/office/drawing/2014/main" id="{90132F70-B062-D194-132B-A51095BC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962" y="1773120"/>
            <a:ext cx="5102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800" dirty="0">
                <a:latin typeface="+mn-lt"/>
                <a:cs typeface="Calibri" panose="020F0502020204030204" pitchFamily="34" charset="0"/>
              </a:rPr>
              <a:t>LESIONI UNGUEALI</a:t>
            </a:r>
            <a:endParaRPr lang="it-IT" altLang="it-IT" sz="2800" dirty="0">
              <a:latin typeface="+mn-lt"/>
            </a:endParaRPr>
          </a:p>
        </p:txBody>
      </p:sp>
      <p:pic>
        <p:nvPicPr>
          <p:cNvPr id="8" name="Immagine 7" descr="Immagine che contiene persona, mano, tenendo&#10;&#10;Descrizione generata automaticamente">
            <a:extLst>
              <a:ext uri="{FF2B5EF4-FFF2-40B4-BE49-F238E27FC236}">
                <a16:creationId xmlns:a16="http://schemas.microsoft.com/office/drawing/2014/main" id="{8A274613-3035-9276-72C9-F04BA0173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997203" cy="3929095"/>
          </a:xfrm>
          <a:prstGeom prst="rect">
            <a:avLst/>
          </a:prstGeom>
        </p:spPr>
      </p:pic>
      <p:pic>
        <p:nvPicPr>
          <p:cNvPr id="3" name="Immagine 2" descr="Immagine che contiene ciambella, accessorio&#10;&#10;Descrizione generata automaticamente">
            <a:extLst>
              <a:ext uri="{FF2B5EF4-FFF2-40B4-BE49-F238E27FC236}">
                <a16:creationId xmlns:a16="http://schemas.microsoft.com/office/drawing/2014/main" id="{5239BDB6-3EA9-2FBE-243F-5203E48E9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6180"/>
            <a:ext cx="2869742" cy="39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1D0F26-D2BD-FF56-53BF-C75A4439D48F}"/>
              </a:ext>
            </a:extLst>
          </p:cNvPr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TRATTAMENTI APEO </a:t>
            </a:r>
          </a:p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Prima e dopo</a:t>
            </a:r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BE3B7B39-9AF1-47D1-AC87-9058C22E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5401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7E72A9-8CEB-8FFC-8FBF-98387553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27" y="2825378"/>
            <a:ext cx="37068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7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1EB9-9155-9CAA-D6BD-F128CAEDB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918392-C793-C4A3-B4C0-021EB181A1BC}"/>
              </a:ext>
            </a:extLst>
          </p:cNvPr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TRATTAMENTI APEO </a:t>
            </a:r>
          </a:p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Prima e dopo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42556F12-8A2A-C759-E23D-5086958B7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2" y="2708920"/>
            <a:ext cx="31067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>
            <a:extLst>
              <a:ext uri="{FF2B5EF4-FFF2-40B4-BE49-F238E27FC236}">
                <a16:creationId xmlns:a16="http://schemas.microsoft.com/office/drawing/2014/main" id="{25A1C78C-9E7E-8F5D-E7E8-E88DAD6FF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3" y="2708920"/>
            <a:ext cx="36115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A2D8-710A-5EDD-F535-059C79518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EBEE40-CBF5-0762-50D7-D28FED3FDF2C}"/>
              </a:ext>
            </a:extLst>
          </p:cNvPr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TRATTAMENTI APEO </a:t>
            </a:r>
          </a:p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Prima e dopo</a:t>
            </a:r>
          </a:p>
        </p:txBody>
      </p:sp>
      <p:sp>
        <p:nvSpPr>
          <p:cNvPr id="2" name="CasellaDiTesto 11">
            <a:extLst>
              <a:ext uri="{FF2B5EF4-FFF2-40B4-BE49-F238E27FC236}">
                <a16:creationId xmlns:a16="http://schemas.microsoft.com/office/drawing/2014/main" id="{6F199814-F487-C8CC-6212-6D30C084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962" y="2055334"/>
            <a:ext cx="5102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800" dirty="0">
                <a:latin typeface="+mn-lt"/>
                <a:cs typeface="Calibri" panose="020F0502020204030204" pitchFamily="34" charset="0"/>
              </a:rPr>
              <a:t>LINFEDEMA DA CHIRURGIA</a:t>
            </a:r>
            <a:endParaRPr lang="it-IT" altLang="it-IT" sz="2800" dirty="0">
              <a:latin typeface="+mn-lt"/>
            </a:endParaRPr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AC046DF6-B609-CC2C-7A27-396E1166B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3"/>
          <a:stretch>
            <a:fillRect/>
          </a:stretch>
        </p:blipFill>
        <p:spPr bwMode="auto">
          <a:xfrm>
            <a:off x="302701" y="2977794"/>
            <a:ext cx="39909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D864C1B0-EBF9-1C67-971A-2781155FA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96" y="2977794"/>
            <a:ext cx="398938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A384E2-BE8A-69BF-1745-35F244D30716}"/>
              </a:ext>
            </a:extLst>
          </p:cNvPr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TRATTAMENTI APEO </a:t>
            </a:r>
          </a:p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Prima e dopo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92E137-8E5C-6A88-A2F6-3DB17801D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1" y="2852936"/>
            <a:ext cx="3756663" cy="269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id="{AF0FE69B-2802-435A-56F4-C541155EB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67" y="2462522"/>
            <a:ext cx="1810641" cy="372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132C5038-F3BA-9A4F-5961-1AE306291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51" y="2462522"/>
            <a:ext cx="1810641" cy="37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21F324D-5116-1BCA-86BB-90327B9D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226" y="2462522"/>
            <a:ext cx="4860031" cy="648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it-IT" sz="3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EPP DA CAPECITABINA</a:t>
            </a:r>
            <a:br>
              <a:rPr lang="it-IT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200" b="0" dirty="0">
                <a:solidFill>
                  <a:schemeClr val="tx2"/>
                </a:solidFill>
              </a:rPr>
            </a:br>
            <a:endParaRPr lang="en-US" sz="4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9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A384E2-BE8A-69BF-1745-35F244D30716}"/>
              </a:ext>
            </a:extLst>
          </p:cNvPr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TRATTAMENTI APEO </a:t>
            </a:r>
          </a:p>
          <a:p>
            <a:pPr algn="ctr"/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Prima e dopo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21F324D-5116-1BCA-86BB-90327B9D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54" y="2528900"/>
            <a:ext cx="6832721" cy="648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it-IT" sz="36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 CUTANEO DA GEFITINIB</a:t>
            </a:r>
            <a:br>
              <a:rPr lang="it-IT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200" b="0" dirty="0">
                <a:solidFill>
                  <a:schemeClr val="tx2"/>
                </a:solidFill>
              </a:rPr>
            </a:br>
            <a:endParaRPr lang="en-US" sz="4200" b="0" dirty="0">
              <a:solidFill>
                <a:schemeClr val="tx2"/>
              </a:solidFill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A0EB1E08-5BAF-12B7-7A03-AC34A626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46394" r="7882" b="36573"/>
          <a:stretch/>
        </p:blipFill>
        <p:spPr bwMode="auto">
          <a:xfrm>
            <a:off x="140470" y="3026159"/>
            <a:ext cx="4293148" cy="20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02E3C06-9264-F39E-0ED8-ECD4567A7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3" b="33310"/>
          <a:stretch/>
        </p:blipFill>
        <p:spPr bwMode="auto">
          <a:xfrm>
            <a:off x="4499438" y="3020789"/>
            <a:ext cx="4557269" cy="20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5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888" y="1772816"/>
            <a:ext cx="4716144" cy="5293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spc="-1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2800" spc="-100" dirty="0">
                <a:latin typeface="+mj-lt"/>
                <a:ea typeface="+mj-ea"/>
                <a:cs typeface="+mj-cs"/>
              </a:rPr>
              <a:t>RINGRAZIAMO  PER  L’ATTENZIONE</a:t>
            </a:r>
            <a:r>
              <a:rPr lang="it-IT" sz="2800" dirty="0"/>
              <a:t>	</a:t>
            </a:r>
          </a:p>
          <a:p>
            <a:pPr marL="0" indent="0" algn="ctr">
              <a:buNone/>
            </a:pPr>
            <a:endParaRPr lang="it-IT" sz="2400" i="1" dirty="0"/>
          </a:p>
          <a:p>
            <a:pPr marL="0" indent="0" algn="ctr">
              <a:buNone/>
            </a:pPr>
            <a:endParaRPr lang="it-IT" sz="1900" dirty="0"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endParaRPr lang="it-IT" sz="2400" dirty="0"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</p:txBody>
      </p:sp>
      <p:pic>
        <p:nvPicPr>
          <p:cNvPr id="4" name="Immagine 3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EDB08482-5102-4360-030B-623E5AAB7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68917"/>
            <a:ext cx="3996064" cy="14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SOPRAVVIVENZA E PREVALENZA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711" y="1844824"/>
            <a:ext cx="7462577" cy="4096006"/>
          </a:xfrm>
        </p:spPr>
        <p:txBody>
          <a:bodyPr>
            <a:normAutofit/>
          </a:bodyPr>
          <a:lstStyle/>
          <a:p>
            <a:r>
              <a:rPr lang="it-IT" sz="2400" dirty="0"/>
              <a:t>Nel 2023, in Italia sono poco più di 3,7 milioni le persone in vita dopo una diagnosi di tumore (il 6,4 % circa della popolazione italiana)</a:t>
            </a:r>
          </a:p>
          <a:p>
            <a:r>
              <a:rPr lang="it-IT" sz="2400" dirty="0"/>
              <a:t>Una prevalenza importante che, unita all’elevata tossicità della terapia oncologica, obbliga a pensare ad una programmazione sanitaria per gestire al meglio il paziente oncologico in ogni momento della malattia.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F1502-05A1-6B61-2D54-5C143CDAD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3"/>
          <a:stretch/>
        </p:blipFill>
        <p:spPr>
          <a:xfrm>
            <a:off x="6401961" y="2055664"/>
            <a:ext cx="2742039" cy="4802336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506910"/>
            <a:ext cx="9143999" cy="19671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SPECIALISTA IN </a:t>
            </a:r>
            <a:b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ESTETICA ONCOLOGICA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5472607" cy="46805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sz="1800" dirty="0"/>
              <a:t>Da questi elementi e con questa consapevolezza nasce </a:t>
            </a:r>
            <a:r>
              <a:rPr lang="it-IT" sz="1800" b="1" dirty="0"/>
              <a:t>APEO - Associazione Professionale di Estetica Oncologica</a:t>
            </a:r>
            <a:r>
              <a:rPr lang="it-IT" sz="1800" dirty="0"/>
              <a:t> con l’obbiettivo di migliorare la qualità di vita delle persone in terapia oncologica attraverso la formazione di Estetiste Professioniste.  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800" dirty="0"/>
          </a:p>
          <a:p>
            <a:pPr>
              <a:lnSpc>
                <a:spcPct val="110000"/>
              </a:lnSpc>
            </a:pPr>
            <a:r>
              <a:rPr lang="it-IT" sz="1800" dirty="0"/>
              <a:t>Le persone che stanno vivendo la malattia oncologica e quelle in terapia di mantenimento (5-10 anni), hanno il diritto di potersi «prendere cura» da un punto di vista estetico e devono poter avere estetiste professioniste competenti nel trattarle.</a:t>
            </a:r>
          </a:p>
        </p:txBody>
      </p:sp>
    </p:spTree>
    <p:extLst>
      <p:ext uri="{BB962C8B-B14F-4D97-AF65-F5344CB8AC3E}">
        <p14:creationId xmlns:p14="http://schemas.microsoft.com/office/powerpoint/2010/main" val="381702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41564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SPECIALISTA IN </a:t>
            </a:r>
            <a:b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ESTETICA ONCOLOGICA 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7462577" cy="45365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it-IT" sz="1800" dirty="0"/>
              <a:t>La Specialista in Estetica Oncologica APEO è in grado di effettuare</a:t>
            </a:r>
            <a:r>
              <a:rPr lang="it-IT" sz="1800" b="1" dirty="0"/>
              <a:t> trattamenti </a:t>
            </a:r>
            <a:r>
              <a:rPr lang="it-IT" sz="1800" dirty="0"/>
              <a:t>di </a:t>
            </a:r>
            <a:r>
              <a:rPr lang="it-IT" sz="1800" b="1" dirty="0"/>
              <a:t>benessere</a:t>
            </a:r>
            <a:r>
              <a:rPr lang="it-IT" sz="1800" dirty="0"/>
              <a:t> e di </a:t>
            </a:r>
            <a:r>
              <a:rPr lang="it-IT" sz="1800" b="1" dirty="0"/>
              <a:t>bellezza</a:t>
            </a:r>
            <a:r>
              <a:rPr lang="it-IT" sz="1800" dirty="0"/>
              <a:t> su persone in </a:t>
            </a:r>
            <a:r>
              <a:rPr lang="it-IT" sz="1800" b="1" dirty="0"/>
              <a:t>terapia oncologica</a:t>
            </a:r>
            <a:r>
              <a:rPr lang="it-IT" sz="1800" dirty="0"/>
              <a:t>, a ogni stadio della malattia.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800" dirty="0"/>
              <a:t>La formazione APEO si basa su un Percorso Formativo di 120 ore e rappresenta oggi un livello di eccellenza della specializzazione in campo estetico perché nasce da una collaborazione strettissima fra le professioni mediche e quelle del benessere, nella chiara separazione dei reciproci campi d’azione.</a:t>
            </a:r>
          </a:p>
          <a:p>
            <a:pPr>
              <a:lnSpc>
                <a:spcPct val="115000"/>
              </a:lnSpc>
            </a:pPr>
            <a:r>
              <a:rPr lang="it-IT" sz="1800" dirty="0"/>
              <a:t>La Specialista in Estetica Oncologica APEO: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1800" dirty="0"/>
              <a:t>consegue l’</a:t>
            </a:r>
            <a:r>
              <a:rPr lang="it-IT" sz="1800" b="1" dirty="0"/>
              <a:t>Attestato di Competenza </a:t>
            </a:r>
            <a:r>
              <a:rPr lang="it-IT" sz="1800" dirty="0"/>
              <a:t>“</a:t>
            </a:r>
            <a:r>
              <a:rPr lang="it-IT" sz="1800" i="1" dirty="0"/>
              <a:t>Specialista di Estetica Oncologica</a:t>
            </a:r>
            <a:r>
              <a:rPr lang="it-IT" sz="1800" dirty="0"/>
              <a:t>” e la certificazione ACS Italia.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636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875D4-E0DF-78CA-DF55-454D89417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F41F3-26AE-20BB-ECE3-E170738B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SPECIALISTA IN </a:t>
            </a:r>
            <a:b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ESTETICA ONCOLOGICA  APEO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39552" y="1683831"/>
            <a:ext cx="7136933" cy="47525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  </a:t>
            </a:r>
            <a:r>
              <a:rPr lang="en-US" sz="2800" b="1" dirty="0"/>
              <a:t>ACS Italia</a:t>
            </a:r>
            <a:endParaRPr lang="en-US" sz="2000" b="1" dirty="0"/>
          </a:p>
          <a:p>
            <a:pPr marL="0" indent="0">
              <a:lnSpc>
                <a:spcPct val="110000"/>
              </a:lnSpc>
              <a:buNone/>
            </a:pPr>
            <a:endParaRPr lang="en-US" sz="10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▪️ </a:t>
            </a:r>
            <a:r>
              <a:rPr lang="en-US" sz="2000" b="1" dirty="0" err="1"/>
              <a:t>Organismo</a:t>
            </a:r>
            <a:r>
              <a:rPr lang="en-US" sz="2000" b="1" dirty="0"/>
              <a:t> di </a:t>
            </a:r>
            <a:r>
              <a:rPr lang="en-US" sz="2000" b="1" dirty="0" err="1"/>
              <a:t>Certificazione</a:t>
            </a:r>
            <a:r>
              <a:rPr lang="en-US" sz="2000" b="1" dirty="0"/>
              <a:t> del </a:t>
            </a:r>
            <a:r>
              <a:rPr lang="en-US" sz="2000" b="1" dirty="0" err="1"/>
              <a:t>Personale</a:t>
            </a:r>
            <a:r>
              <a:rPr lang="en-US" sz="2000" b="1" dirty="0"/>
              <a:t> </a:t>
            </a:r>
            <a:r>
              <a:rPr lang="en-US" sz="2000" b="1" dirty="0" err="1"/>
              <a:t>accreditato</a:t>
            </a:r>
            <a:r>
              <a:rPr lang="en-US" sz="2000" b="1" dirty="0"/>
              <a:t> </a:t>
            </a:r>
            <a:r>
              <a:rPr lang="en-US" sz="2000" b="1" dirty="0" err="1"/>
              <a:t>Accredia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nasce</a:t>
            </a:r>
            <a:r>
              <a:rPr lang="en-US" sz="2000" dirty="0"/>
              <a:t> con </a:t>
            </a:r>
            <a:r>
              <a:rPr lang="en-US" sz="2000" dirty="0" err="1"/>
              <a:t>l’obiettivo</a:t>
            </a:r>
            <a:r>
              <a:rPr lang="en-US" sz="2000" dirty="0"/>
              <a:t> di </a:t>
            </a:r>
            <a:r>
              <a:rPr lang="en-US" sz="2000" b="1" dirty="0" err="1"/>
              <a:t>valorizzare</a:t>
            </a:r>
            <a:r>
              <a:rPr lang="en-US" sz="2000" b="1" dirty="0"/>
              <a:t> le </a:t>
            </a:r>
            <a:r>
              <a:rPr lang="en-US" sz="2000" b="1" dirty="0" err="1"/>
              <a:t>attività</a:t>
            </a:r>
            <a:r>
              <a:rPr lang="en-US" sz="2000" b="1" dirty="0"/>
              <a:t> </a:t>
            </a:r>
            <a:r>
              <a:rPr lang="en-US" sz="2000" b="1" dirty="0" err="1"/>
              <a:t>professionali</a:t>
            </a:r>
            <a:r>
              <a:rPr lang="en-US" sz="2000" b="1" dirty="0"/>
              <a:t> con la </a:t>
            </a:r>
            <a:r>
              <a:rPr lang="en-US" sz="2000" b="1" dirty="0" err="1"/>
              <a:t>massima</a:t>
            </a:r>
            <a:r>
              <a:rPr lang="en-US" sz="2000" b="1" dirty="0"/>
              <a:t> </a:t>
            </a:r>
            <a:r>
              <a:rPr lang="en-US" sz="2000" b="1" dirty="0" err="1"/>
              <a:t>garanzia</a:t>
            </a:r>
            <a:r>
              <a:rPr lang="en-US" sz="2000" b="1" dirty="0"/>
              <a:t> di </a:t>
            </a:r>
            <a:r>
              <a:rPr lang="en-US" sz="2000" b="1" dirty="0" err="1"/>
              <a:t>competenza</a:t>
            </a:r>
            <a:r>
              <a:rPr lang="en-US" sz="2000" b="1" dirty="0"/>
              <a:t> ed </a:t>
            </a:r>
            <a:r>
              <a:rPr lang="en-US" sz="2000" b="1" dirty="0" err="1"/>
              <a:t>esperienza</a:t>
            </a:r>
            <a:r>
              <a:rPr lang="en-US" sz="2000" b="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▪️ Mission: </a:t>
            </a:r>
            <a:r>
              <a:rPr lang="en-US" sz="2000" b="1" dirty="0" err="1"/>
              <a:t>Creare</a:t>
            </a:r>
            <a:r>
              <a:rPr lang="en-US" sz="2000" b="1" dirty="0"/>
              <a:t> fiducia </a:t>
            </a:r>
            <a:r>
              <a:rPr lang="en-US" sz="2000" b="1" dirty="0" err="1"/>
              <a:t>tra</a:t>
            </a:r>
            <a:r>
              <a:rPr lang="en-US" sz="2000" b="1" dirty="0"/>
              <a:t> </a:t>
            </a:r>
            <a:r>
              <a:rPr lang="en-US" sz="2000" b="1" dirty="0" err="1"/>
              <a:t>società</a:t>
            </a:r>
            <a:r>
              <a:rPr lang="en-US" sz="2000" b="1" dirty="0"/>
              <a:t>, </a:t>
            </a:r>
            <a:r>
              <a:rPr lang="en-US" sz="2000" b="1" dirty="0" err="1"/>
              <a:t>consumatori</a:t>
            </a:r>
            <a:r>
              <a:rPr lang="en-US" sz="2000" b="1" dirty="0"/>
              <a:t>, </a:t>
            </a:r>
            <a:r>
              <a:rPr lang="en-US" sz="2000" b="1" dirty="0" err="1"/>
              <a:t>autorità</a:t>
            </a:r>
            <a:r>
              <a:rPr lang="en-US" sz="2000" b="1" dirty="0"/>
              <a:t> e in generale tutti </a:t>
            </a:r>
            <a:r>
              <a:rPr lang="en-US" sz="2000" b="1" dirty="0" err="1"/>
              <a:t>colore</a:t>
            </a:r>
            <a:r>
              <a:rPr lang="en-US" sz="2000" b="1" dirty="0"/>
              <a:t> </a:t>
            </a:r>
            <a:r>
              <a:rPr lang="en-US" sz="2000" b="1" dirty="0" err="1"/>
              <a:t>che</a:t>
            </a:r>
            <a:r>
              <a:rPr lang="en-US" sz="2000" b="1" dirty="0"/>
              <a:t> </a:t>
            </a:r>
            <a:r>
              <a:rPr lang="en-US" sz="2000" b="1" dirty="0" err="1"/>
              <a:t>hanno</a:t>
            </a:r>
            <a:r>
              <a:rPr lang="en-US" sz="2000" b="1" dirty="0"/>
              <a:t> interesse ad </a:t>
            </a:r>
            <a:r>
              <a:rPr lang="en-US" sz="2000" b="1" dirty="0" err="1"/>
              <a:t>accedere</a:t>
            </a:r>
            <a:r>
              <a:rPr lang="en-US" sz="2000" b="1" dirty="0"/>
              <a:t> a </a:t>
            </a:r>
            <a:r>
              <a:rPr lang="en-US" sz="2000" b="1" dirty="0" err="1"/>
              <a:t>competenze</a:t>
            </a:r>
            <a:r>
              <a:rPr lang="en-US" sz="2000" b="1" dirty="0"/>
              <a:t>, </a:t>
            </a:r>
            <a:r>
              <a:rPr lang="en-US" sz="2000" b="1" dirty="0" err="1"/>
              <a:t>abilità</a:t>
            </a:r>
            <a:r>
              <a:rPr lang="en-US" sz="2000" b="1" dirty="0"/>
              <a:t> e </a:t>
            </a:r>
            <a:r>
              <a:rPr lang="en-US" sz="2000" b="1" dirty="0" err="1"/>
              <a:t>conoscenze</a:t>
            </a:r>
            <a:r>
              <a:rPr lang="en-US" sz="2000" b="1" dirty="0"/>
              <a:t> </a:t>
            </a:r>
            <a:r>
              <a:rPr lang="en-US" sz="2000" b="1" dirty="0" err="1"/>
              <a:t>qualificate</a:t>
            </a:r>
            <a:r>
              <a:rPr lang="en-US" sz="2000" b="1" dirty="0"/>
              <a:t>.</a:t>
            </a:r>
            <a:r>
              <a:rPr lang="it-IT" sz="1600" b="0" i="0" dirty="0">
                <a:solidFill>
                  <a:srgbClr val="696969"/>
                </a:solidFill>
                <a:effectLst/>
                <a:latin typeface="CerebriSans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▪️ </a:t>
            </a:r>
            <a:r>
              <a:rPr lang="en-US" sz="2000" dirty="0" err="1"/>
              <a:t>Accreditato</a:t>
            </a:r>
            <a:r>
              <a:rPr lang="en-US" sz="2000" dirty="0"/>
              <a:t> da </a:t>
            </a:r>
            <a:r>
              <a:rPr lang="en-US" sz="2000" b="1" dirty="0"/>
              <a:t>ACCREDIA </a:t>
            </a:r>
            <a:r>
              <a:rPr lang="en-US" sz="2000" dirty="0" err="1"/>
              <a:t>Ente</a:t>
            </a:r>
            <a:r>
              <a:rPr lang="en-US" sz="2000" dirty="0"/>
              <a:t> </a:t>
            </a:r>
            <a:r>
              <a:rPr lang="en-US" sz="2000" b="1" dirty="0" err="1"/>
              <a:t>riconosciuto</a:t>
            </a:r>
            <a:r>
              <a:rPr lang="en-US" sz="2000" b="1" dirty="0"/>
              <a:t> </a:t>
            </a:r>
            <a:r>
              <a:rPr lang="en-US" sz="2000" b="1" dirty="0" err="1"/>
              <a:t>dallo</a:t>
            </a:r>
            <a:r>
              <a:rPr lang="en-US" sz="2000" b="1" dirty="0"/>
              <a:t> </a:t>
            </a:r>
            <a:r>
              <a:rPr lang="en-US" sz="2000" b="1" dirty="0" err="1"/>
              <a:t>Stato</a:t>
            </a:r>
            <a:r>
              <a:rPr lang="en-US" sz="2000" b="1" dirty="0"/>
              <a:t> Italiano</a:t>
            </a:r>
            <a:r>
              <a:rPr lang="en-US" sz="2000" dirty="0"/>
              <a:t>, </a:t>
            </a:r>
            <a:r>
              <a:rPr lang="en-US" sz="1600" dirty="0"/>
              <a:t>ai sensi </a:t>
            </a:r>
            <a:r>
              <a:rPr lang="en-US" sz="1600" dirty="0" err="1"/>
              <a:t>della</a:t>
            </a:r>
            <a:r>
              <a:rPr lang="en-US" sz="1600" dirty="0"/>
              <a:t> norma UNI CEI EN ISO/IEC 17024:2012 (</a:t>
            </a:r>
            <a:r>
              <a:rPr lang="en-US" sz="1600" dirty="0" err="1"/>
              <a:t>Certificato</a:t>
            </a:r>
            <a:r>
              <a:rPr lang="en-US" sz="1600" dirty="0"/>
              <a:t> n. 0117PRS).</a:t>
            </a:r>
          </a:p>
        </p:txBody>
      </p:sp>
      <p:pic>
        <p:nvPicPr>
          <p:cNvPr id="8" name="Segnaposto contenuto 7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1EAE3033-52F2-C7BC-8DC9-F78E3AA4C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3831"/>
            <a:ext cx="2330723" cy="442135"/>
          </a:xfrm>
        </p:spPr>
      </p:pic>
    </p:spTree>
    <p:extLst>
      <p:ext uri="{BB962C8B-B14F-4D97-AF65-F5344CB8AC3E}">
        <p14:creationId xmlns:p14="http://schemas.microsoft.com/office/powerpoint/2010/main" val="215904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AC908-570F-5915-12C3-8A0ADA61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73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SPECIALISTA IN </a:t>
            </a:r>
            <a:b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ESTETICA ONCOLOGICA  APEO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C27DDB-5F32-F0C8-4D03-354BFA3D46AA}"/>
              </a:ext>
            </a:extLst>
          </p:cNvPr>
          <p:cNvSpPr txBox="1"/>
          <p:nvPr/>
        </p:nvSpPr>
        <p:spPr>
          <a:xfrm>
            <a:off x="323528" y="1700808"/>
            <a:ext cx="745232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dirty="0"/>
              <a:t>▪️ L’</a:t>
            </a:r>
            <a:r>
              <a:rPr lang="it-IT" sz="2000" b="1" dirty="0"/>
              <a:t>attività di ACS Italia </a:t>
            </a:r>
            <a:r>
              <a:rPr lang="it-IT" sz="2000" dirty="0"/>
              <a:t>ha il suo fulcro nella </a:t>
            </a:r>
            <a:r>
              <a:rPr lang="it-IT" sz="2000" b="1" dirty="0"/>
              <a:t>certificazione della professionalità</a:t>
            </a:r>
            <a:r>
              <a:rPr lang="it-IT" sz="2000" dirty="0"/>
              <a:t>, attraverso cui viene oggettivamente attestato che </a:t>
            </a:r>
            <a:r>
              <a:rPr lang="it-IT" sz="2000" b="1" dirty="0"/>
              <a:t>la </a:t>
            </a:r>
            <a:r>
              <a:rPr lang="it-IT" sz="2000" b="1" dirty="0" err="1"/>
              <a:t>Seo</a:t>
            </a:r>
            <a:r>
              <a:rPr lang="it-IT" sz="2000" b="1" dirty="0"/>
              <a:t> APEO possiede i requisiti </a:t>
            </a:r>
            <a:r>
              <a:rPr lang="it-IT" sz="2000" dirty="0"/>
              <a:t>per operare con </a:t>
            </a:r>
            <a:r>
              <a:rPr lang="it-IT" sz="2000" b="1" dirty="0"/>
              <a:t>competenza </a:t>
            </a:r>
            <a:r>
              <a:rPr lang="it-IT" sz="2000" dirty="0"/>
              <a:t>nel proprio settore di attività.</a:t>
            </a:r>
          </a:p>
          <a:p>
            <a:r>
              <a:rPr lang="it-IT" sz="2000" dirty="0"/>
              <a:t>▪️ Gli </a:t>
            </a:r>
            <a:r>
              <a:rPr lang="it-IT" sz="2000" b="1" dirty="0"/>
              <a:t>Schemi di Certificazione di ACS Italia </a:t>
            </a:r>
            <a:r>
              <a:rPr lang="it-IT" sz="2000" dirty="0"/>
              <a:t>stabiliscono i requisiti minimi di competenza che la Specialista APEO deve dimostrare, il percorso formativo utile ad acquisire le conoscenze e il tipo di esami necessari per ottenere la certificazione.</a:t>
            </a:r>
          </a:p>
          <a:p>
            <a:r>
              <a:rPr lang="it-IT" sz="2000" b="1" dirty="0"/>
              <a:t>▪️ La Certificazione ACS Italia </a:t>
            </a:r>
            <a:r>
              <a:rPr lang="it-IT" sz="2000" dirty="0"/>
              <a:t>è segno di </a:t>
            </a:r>
            <a:r>
              <a:rPr lang="it-IT" sz="2000" b="1" dirty="0"/>
              <a:t>Alta qualità e </a:t>
            </a:r>
            <a:r>
              <a:rPr lang="it-IT" sz="2000" dirty="0"/>
              <a:t>competenza in possesso della </a:t>
            </a:r>
            <a:r>
              <a:rPr lang="it-IT" sz="2000" dirty="0" err="1"/>
              <a:t>Seo</a:t>
            </a:r>
            <a:r>
              <a:rPr lang="it-IT" sz="2000" dirty="0"/>
              <a:t> APEO, in grado di differenziarsi concretamente dalle altre Estetiste e di dialogare e operare con presidi sanitari che collaborano con l’Estetista certificata.</a:t>
            </a:r>
            <a:endParaRPr lang="en-US" sz="2000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7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F9C5-9D7A-BD96-FC2A-0D15D36EE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8A005-E33B-7497-716A-1FCFD280CD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5413"/>
            <a:ext cx="9144000" cy="12954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60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STUDIO CLINICO PILOTA</a:t>
            </a:r>
          </a:p>
        </p:txBody>
      </p:sp>
      <p:pic>
        <p:nvPicPr>
          <p:cNvPr id="3" name="Segnaposto immagine 10">
            <a:extLst>
              <a:ext uri="{FF2B5EF4-FFF2-40B4-BE49-F238E27FC236}">
                <a16:creationId xmlns:a16="http://schemas.microsoft.com/office/drawing/2014/main" id="{E308CBDA-F822-CEFD-0C3A-E2188E1F2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 b="1823"/>
          <a:stretch>
            <a:fillRect/>
          </a:stretch>
        </p:blipFill>
        <p:spPr>
          <a:xfrm>
            <a:off x="2324417" y="1066318"/>
            <a:ext cx="4314218" cy="348361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AD56A49-4A64-5DD8-EE68-AD66E810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24417" y="4509120"/>
            <a:ext cx="4314219" cy="1801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B078-44AD-CB13-FDDD-DEF752CF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4">
            <a:extLst>
              <a:ext uri="{FF2B5EF4-FFF2-40B4-BE49-F238E27FC236}">
                <a16:creationId xmlns:a16="http://schemas.microsoft.com/office/drawing/2014/main" id="{92D7FD05-83C1-80CA-3FE7-129C6A83B02E}"/>
              </a:ext>
            </a:extLst>
          </p:cNvPr>
          <p:cNvSpPr txBox="1">
            <a:spLocks/>
          </p:cNvSpPr>
          <p:nvPr/>
        </p:nvSpPr>
        <p:spPr>
          <a:xfrm>
            <a:off x="87497" y="1241376"/>
            <a:ext cx="896900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b="0" dirty="0">
                <a:latin typeface="+mn-lt"/>
              </a:rPr>
              <a:t>La finalità dello Studio Clinico Pilota è stata quella di valutare l’efficacia di trattamenti estetici specifici e prodotti cosmetici associati, nel migliorare la qualità di vita delle persone durante e dopo il trattamento oncologico (</a:t>
            </a:r>
            <a:r>
              <a:rPr lang="it-IT" sz="2500" b="0" dirty="0" err="1">
                <a:latin typeface="+mn-lt"/>
              </a:rPr>
              <a:t>SRQoL</a:t>
            </a:r>
            <a:r>
              <a:rPr lang="it-IT" sz="2500" b="0" dirty="0">
                <a:latin typeface="+mn-lt"/>
              </a:rPr>
              <a:t>) riducendo i sintomi cutanei percepiti e gli stati d’animo negativi.</a:t>
            </a:r>
          </a:p>
          <a:p>
            <a:endParaRPr lang="it-IT" sz="2500" b="0" dirty="0">
              <a:latin typeface="+mn-lt"/>
            </a:endParaRPr>
          </a:p>
          <a:p>
            <a:r>
              <a:rPr lang="it-IT" altLang="it-IT" sz="2500" b="0" dirty="0">
                <a:latin typeface="+mn-lt"/>
                <a:cs typeface="Calibri" panose="020F0502020204030204" pitchFamily="34" charset="0"/>
              </a:rPr>
              <a:t>Il protocollo dello studio e il modulo di consenso sono stati approvati dal Comitato Etico dello IEO, che ha lo scopo di salvaguardare i diritti delle persone in terapia oncologica/familiari partecipanti allo studio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9051C8-9234-2DFC-E98F-0A645BA3168C}"/>
              </a:ext>
            </a:extLst>
          </p:cNvPr>
          <p:cNvSpPr txBox="1"/>
          <p:nvPr/>
        </p:nvSpPr>
        <p:spPr>
          <a:xfrm>
            <a:off x="1" y="160438"/>
            <a:ext cx="9184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STUDIO CLINICO PILOTA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0912928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Apeo new</Template>
  <TotalTime>0</TotalTime>
  <Words>1388</Words>
  <Application>Microsoft Office PowerPoint</Application>
  <PresentationFormat>Presentazione su schermo (4:3)</PresentationFormat>
  <Paragraphs>119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Arial</vt:lpstr>
      <vt:lpstr>Avenir Next LT Pro</vt:lpstr>
      <vt:lpstr>Avenir Next LT Pro Light</vt:lpstr>
      <vt:lpstr>Calibri</vt:lpstr>
      <vt:lpstr>CerebriSans</vt:lpstr>
      <vt:lpstr>Helvetica</vt:lpstr>
      <vt:lpstr>Segoe Script</vt:lpstr>
      <vt:lpstr>Times New Roman</vt:lpstr>
      <vt:lpstr>Wingdings</vt:lpstr>
      <vt:lpstr>BlocksVTI</vt:lpstr>
      <vt:lpstr>Presentazione standard di PowerPoint</vt:lpstr>
      <vt:lpstr>BENESSERE IN TERAPIA ONCOLOGICA</vt:lpstr>
      <vt:lpstr>SOPRAVVIVENZA E PREVALENZA</vt:lpstr>
      <vt:lpstr>SPECIALISTA IN  ESTETICA ONCOLOGICA APEO</vt:lpstr>
      <vt:lpstr>SPECIALISTA IN  ESTETICA ONCOLOGICA  APEO</vt:lpstr>
      <vt:lpstr>SPECIALISTA IN  ESTETICA ONCOLOGICA  APEO</vt:lpstr>
      <vt:lpstr>SPECIALISTA IN  ESTETICA ONCOLOGICA  APEO</vt:lpstr>
      <vt:lpstr>STUDIO CLINICO PILOTA</vt:lpstr>
      <vt:lpstr>Presentazione standard di PowerPoint</vt:lpstr>
      <vt:lpstr>Presentazione standard di PowerPoint</vt:lpstr>
      <vt:lpstr>Presentazione standard di PowerPoint</vt:lpstr>
      <vt:lpstr>La prassi di riferimento UNI/PdR 130:2022 è stata pubblicata il giorno 14 luglio 2022 </vt:lpstr>
      <vt:lpstr>Presentazione standard di PowerPoint</vt:lpstr>
      <vt:lpstr>Presentazione standard di PowerPoint</vt:lpstr>
      <vt:lpstr>Presentazione standard di PowerPoint</vt:lpstr>
      <vt:lpstr>IL CORSO APEO: “Specialista di Estetica Oncologica”</vt:lpstr>
      <vt:lpstr>OBIETTIVI DEL CORSO</vt:lpstr>
      <vt:lpstr>IL CORSO APEO</vt:lpstr>
      <vt:lpstr>QUANDO E COME INTERVENIRE COSMETOLOGICAMENTE</vt:lpstr>
      <vt:lpstr>SOLO CUTE?</vt:lpstr>
      <vt:lpstr>IL MASSAGGIO APEO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EPP DA CAPECITABINA  </vt:lpstr>
      <vt:lpstr>RASH CUTANEO DA GEFITINIB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BENESSERE IN TERAPIA ONCOLOGICA: FORMAZIONE DELL’ESTETISTA A SOSTEGNO DEL LAVORO DEL MEDICO</dc:title>
  <dc:creator>Dermo</dc:creator>
  <cp:lastModifiedBy>Apeo Associazione Professionale di Estetica Oncologica</cp:lastModifiedBy>
  <cp:revision>186</cp:revision>
  <cp:lastPrinted>2017-04-07T09:30:39Z</cp:lastPrinted>
  <dcterms:created xsi:type="dcterms:W3CDTF">2015-05-02T15:27:55Z</dcterms:created>
  <dcterms:modified xsi:type="dcterms:W3CDTF">2024-10-04T08:07:43Z</dcterms:modified>
</cp:coreProperties>
</file>