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38"/>
  </p:notesMasterIdLst>
  <p:sldIdLst>
    <p:sldId id="256" r:id="rId3"/>
    <p:sldId id="301" r:id="rId4"/>
    <p:sldId id="298" r:id="rId5"/>
    <p:sldId id="289" r:id="rId6"/>
    <p:sldId id="296" r:id="rId7"/>
    <p:sldId id="299" r:id="rId8"/>
    <p:sldId id="300" r:id="rId9"/>
    <p:sldId id="1113" r:id="rId10"/>
    <p:sldId id="1104" r:id="rId11"/>
    <p:sldId id="1109" r:id="rId12"/>
    <p:sldId id="1114" r:id="rId13"/>
    <p:sldId id="1117" r:id="rId14"/>
    <p:sldId id="1102" r:id="rId15"/>
    <p:sldId id="292" r:id="rId16"/>
    <p:sldId id="259" r:id="rId17"/>
    <p:sldId id="260" r:id="rId18"/>
    <p:sldId id="263" r:id="rId19"/>
    <p:sldId id="264" r:id="rId20"/>
    <p:sldId id="273" r:id="rId21"/>
    <p:sldId id="275" r:id="rId22"/>
    <p:sldId id="276" r:id="rId23"/>
    <p:sldId id="277" r:id="rId24"/>
    <p:sldId id="274" r:id="rId25"/>
    <p:sldId id="279" r:id="rId26"/>
    <p:sldId id="280" r:id="rId27"/>
    <p:sldId id="281" r:id="rId28"/>
    <p:sldId id="282" r:id="rId29"/>
    <p:sldId id="291" r:id="rId30"/>
    <p:sldId id="290" r:id="rId31"/>
    <p:sldId id="283" r:id="rId32"/>
    <p:sldId id="284" r:id="rId33"/>
    <p:sldId id="286" r:id="rId34"/>
    <p:sldId id="285" r:id="rId35"/>
    <p:sldId id="293" r:id="rId36"/>
    <p:sldId id="294" r:id="rId3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355" autoAdjust="0"/>
  </p:normalViewPr>
  <p:slideViewPr>
    <p:cSldViewPr>
      <p:cViewPr varScale="1">
        <p:scale>
          <a:sx n="66" d="100"/>
          <a:sy n="66" d="100"/>
        </p:scale>
        <p:origin x="3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A21E33D-30F5-43DC-A148-F20D08A33517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B5063FE-EFDF-43A9-9BF8-0E7D9901B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1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3FE-EFDF-43A9-9BF8-0E7D9901B5F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65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</a:t>
            </a:r>
            <a:r>
              <a:rPr lang="it-IT" sz="1400" baseline="0" dirty="0">
                <a:solidFill>
                  <a:srgbClr val="5C697C"/>
                </a:solidFill>
                <a:latin typeface="Helvetica"/>
                <a:cs typeface="Helvetica"/>
              </a:rPr>
              <a:t> </a:t>
            </a: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tutti i diritti riservati – ogni riproduzione vietata</a:t>
            </a:r>
            <a:endParaRPr lang="en-US" sz="1400" dirty="0"/>
          </a:p>
        </p:txBody>
      </p:sp>
      <p:pic>
        <p:nvPicPr>
          <p:cNvPr id="10" name="Immagine 9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3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64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>
              <a:solidFill>
                <a:srgbClr val="292934"/>
              </a:solidFill>
            </a:endParaRPr>
          </a:p>
        </p:txBody>
      </p:sp>
      <p:pic>
        <p:nvPicPr>
          <p:cNvPr id="10" name="Immagine 9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55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ttangolo 6"/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>
              <a:solidFill>
                <a:srgbClr val="292934"/>
              </a:solidFill>
            </a:endParaRPr>
          </a:p>
        </p:txBody>
      </p:sp>
      <p:pic>
        <p:nvPicPr>
          <p:cNvPr id="9" name="Immagine 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8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41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0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5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65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55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5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ttangolo 6"/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  <p:pic>
        <p:nvPicPr>
          <p:cNvPr id="9" name="Immagine 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97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13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13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0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2275B48-FE63-D115-B768-075A4A3C92C2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D0DB81A-0C55-262D-8CE9-6113E3DE1B2E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87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44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5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05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3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54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74D8E3-08B5-4645-A995-CA6CF53A7A84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7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74D8E3-08B5-4645-A995-CA6CF53A7A84}" type="datetimeFigureOut">
              <a:rPr lang="it-IT" smtClean="0"/>
              <a:pPr/>
              <a:t>12/02/2024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>
              <a:solidFill>
                <a:srgbClr val="292934"/>
              </a:solidFill>
            </a:endParaRPr>
          </a:p>
        </p:txBody>
      </p:sp>
      <p:pic>
        <p:nvPicPr>
          <p:cNvPr id="12" name="Immagine 11"/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3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9595" y="1533440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BENESSERE IN TERAPIA ONCOLOGICA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9595" y="3737111"/>
            <a:ext cx="7848600" cy="1796008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IL LAVORO DELLA </a:t>
            </a:r>
            <a:br>
              <a:rPr lang="it-IT" dirty="0"/>
            </a:br>
            <a:r>
              <a:rPr lang="it-IT" dirty="0"/>
              <a:t>SPECIALISTA IN ESTETICA ONCOLOGICA APEO PER MIGLIORARE LA QUALITA’ DI VITA DELLA PERSONA IN TERAPIA ONCOLOGICA</a:t>
            </a:r>
            <a:endParaRPr lang="it-IT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Specialista in Estetica Oncologica APEO</a:t>
            </a:r>
            <a:endParaRPr lang="it-IT" dirty="0"/>
          </a:p>
          <a:p>
            <a:endParaRPr lang="it-IT" sz="2400" dirty="0"/>
          </a:p>
        </p:txBody>
      </p:sp>
      <p:pic>
        <p:nvPicPr>
          <p:cNvPr id="5" name="Immagine 4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86CD920D-3EED-4589-3FF3-775A2EADE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3386736" cy="12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558D1-DC2F-48A4-944A-2EDE1D6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prassi di riferimento UNI/</a:t>
            </a:r>
            <a:r>
              <a:rPr 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PdR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130:2022 è stata pubblicata il giorno 14 luglio 2022</a:t>
            </a:r>
            <a:br>
              <a:rPr lang="it-IT" sz="16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16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9DE1E8-E6FA-43FE-96B8-E6EB6876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1"/>
          <a:stretch/>
        </p:blipFill>
        <p:spPr>
          <a:xfrm>
            <a:off x="1331842" y="2204864"/>
            <a:ext cx="64803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01173CC-96D7-4EFB-A7D7-B9AA29AEE266}"/>
              </a:ext>
            </a:extLst>
          </p:cNvPr>
          <p:cNvSpPr/>
          <p:nvPr/>
        </p:nvSpPr>
        <p:spPr>
          <a:xfrm>
            <a:off x="971600" y="908720"/>
            <a:ext cx="7200800" cy="104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it-IT" sz="28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Prassi di riferimento </a:t>
            </a:r>
            <a:r>
              <a:rPr lang="it-IT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UNI/</a:t>
            </a:r>
            <a:r>
              <a:rPr lang="it-IT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PdR</a:t>
            </a:r>
            <a:r>
              <a:rPr lang="it-IT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130:2022 </a:t>
            </a:r>
            <a:r>
              <a:rPr lang="it-IT" sz="28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 stata sviluppata dai seguenti interlocutori: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0F72E6-A59B-4D27-A0D6-5A0E7DAF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8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5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APEO </a:t>
            </a:r>
            <a:r>
              <a:rPr lang="it-IT" sz="2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(Associazione Professionale di Estetica Oncologica)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85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AIOM </a:t>
            </a:r>
            <a:r>
              <a:rPr lang="it-IT" sz="2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(Associazione Italiana di Oncologia Medica)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85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FAVO </a:t>
            </a:r>
            <a:r>
              <a:rPr lang="it-IT" sz="2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(Federazione delle Associazioni di Volontariato Oncologico)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85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Confartigianato Benessere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85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CNA Benessere e Sanità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85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CEPAS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4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81FC1F-1085-4A3B-8800-D84D3C5C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3" y="2456063"/>
            <a:ext cx="8065294" cy="2475746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Oltre ai compiti e alle attività specifiche del SEO il nuovo documento definisce nel dettaglio i requisiti di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conoscenza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abilità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autonomia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responsabilità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richiesti a questo profilo professionale.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D3AF14C-46C5-4B50-8063-53A30C3DEBC7}"/>
              </a:ext>
            </a:extLst>
          </p:cNvPr>
          <p:cNvSpPr/>
          <p:nvPr/>
        </p:nvSpPr>
        <p:spPr>
          <a:xfrm>
            <a:off x="1187011" y="817592"/>
            <a:ext cx="6769978" cy="849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it-IT" sz="28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Prassi di riferimento </a:t>
            </a:r>
            <a:r>
              <a:rPr lang="it-IT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UNI/</a:t>
            </a:r>
            <a:r>
              <a:rPr lang="it-IT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PdR</a:t>
            </a:r>
            <a:r>
              <a:rPr lang="it-IT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130:2022</a:t>
            </a:r>
            <a:endParaRPr lang="it-IT" sz="28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0EFFE-A1B5-4644-90F1-08B8688F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282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6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Questa figura di Specialista in Estetica Oncologica APEO rientra nel concetto di </a:t>
            </a:r>
          </a:p>
          <a:p>
            <a:pPr marL="0" indent="0" algn="ctr">
              <a:buNone/>
            </a:pPr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MULTIDISCIPLINARIETA’: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063AE23-8C27-4122-9EEE-39630F200966}"/>
              </a:ext>
            </a:extLst>
          </p:cNvPr>
          <p:cNvSpPr/>
          <p:nvPr/>
        </p:nvSpPr>
        <p:spPr>
          <a:xfrm>
            <a:off x="1693857" y="2780928"/>
            <a:ext cx="5756285" cy="352839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Medici, Farmacisti, Psicologi, Fisioterapisti, Esperti in Nutrizione e Specialista in Estetica Oncologica APEO devono collaborare tra di loro per aiutare la Persona in terapia oncologica, per una migliore compliance terapeutica e qualità di vita!</a:t>
            </a:r>
          </a:p>
        </p:txBody>
      </p:sp>
    </p:spTree>
    <p:extLst>
      <p:ext uri="{BB962C8B-B14F-4D97-AF65-F5344CB8AC3E}">
        <p14:creationId xmlns:p14="http://schemas.microsoft.com/office/powerpoint/2010/main" val="3254202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L’ESPERIENZA 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Spazio Benessere IEO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dal settembre 2013, tratta persone in terapia oncologica, grazie al lavoro delle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Specialiste in Estetica Oncologica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APEO.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Oltre 1000 persone trattate, da un punto di vista estetico: manicure, pedicure, massaggi , trattamenti specifici viso e corpo in base al momento terapeutico.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Ad oggi solo risultati positivi, con continuo apprezzamento da persone in terapia e dal personale medico ed infermieristico.</a:t>
            </a:r>
          </a:p>
        </p:txBody>
      </p:sp>
    </p:spTree>
    <p:extLst>
      <p:ext uri="{BB962C8B-B14F-4D97-AF65-F5344CB8AC3E}">
        <p14:creationId xmlns:p14="http://schemas.microsoft.com/office/powerpoint/2010/main" val="11660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 ONCOLOGICA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Le terapie oncologiche oggi disponibili sono: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Terapia Farmacologica: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	chemioterapia antitumorale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it-IT" sz="2200" dirty="0" err="1">
                <a:solidFill>
                  <a:schemeClr val="accent5">
                    <a:lumMod val="75000"/>
                  </a:schemeClr>
                </a:solidFill>
              </a:rPr>
              <a:t>targeted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5">
                    <a:lumMod val="75000"/>
                  </a:schemeClr>
                </a:solidFill>
              </a:rPr>
              <a:t>terapy</a:t>
            </a:r>
            <a:endParaRPr lang="it-IT" sz="2200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	immunoterapia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	ormonoterapia</a:t>
            </a:r>
          </a:p>
          <a:p>
            <a:pPr marL="342900" lvl="2" indent="-342900">
              <a:buSzPct val="85000"/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Radioterapia</a:t>
            </a:r>
          </a:p>
          <a:p>
            <a:pPr marL="342900" lvl="2" indent="-342900">
              <a:buSzPct val="85000"/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Chirurgia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26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CHEMIOTERAPIA E TARGETED TERAPY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Chemioterapia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agisce sul DNA bloccandone la sintesi e quindi la duplicazione cellulare, ha scarsa specificità quindi aggredisce anche cellule di tessuti sani ad elevata replicazione come quello emopoietico, mucose follicolo pilifero.</a:t>
            </a:r>
          </a:p>
          <a:p>
            <a:pPr marL="0" indent="0"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Targeted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terapy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o terapia mirata contrasta i meccanismi molecolari specifici del processo di carcinogenesi. Più tollerata ma comunque con elevata tossicità cutanea</a:t>
            </a:r>
          </a:p>
        </p:txBody>
      </p:sp>
    </p:spTree>
    <p:extLst>
      <p:ext uri="{BB962C8B-B14F-4D97-AF65-F5344CB8AC3E}">
        <p14:creationId xmlns:p14="http://schemas.microsoft.com/office/powerpoint/2010/main" val="162432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Ctr="0">
            <a:noAutofit/>
          </a:bodyPr>
          <a:lstStyle/>
          <a:p>
            <a:pPr eaLnBrk="1" hangingPunct="1"/>
            <a:r>
              <a:rPr lang="it-IT" sz="3600" dirty="0"/>
              <a:t>TARGETED THERAPY</a:t>
            </a:r>
            <a:br>
              <a:rPr lang="it-IT" sz="3600" dirty="0"/>
            </a:br>
            <a:r>
              <a:rPr lang="it-IT" sz="3600" b="1" dirty="0"/>
              <a:t> Farmaci principali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ANTI-HER2 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trastuzumab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ANTI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–EGFR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cetuximab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gefitinib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erlotinib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ANTI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–VEGF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bevacizumab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INIBITORI TKI 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sorafenib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-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sunitinib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Calibri" pitchFamily="34" charset="0"/>
              <a:buAutoNum type="alphaLcPeriod"/>
            </a:pPr>
            <a:endParaRPr lang="it-IT" sz="2000" dirty="0">
              <a:effectLst/>
            </a:endParaRPr>
          </a:p>
          <a:p>
            <a:pPr marL="0" indent="0" algn="just" eaLnBrk="1" hangingPunct="1">
              <a:buNone/>
            </a:pP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91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TOSSICITA’ CUTANEA DA TARGETED TERAPY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È principalmente dovuta ad agenti anti-EGFR che è espresso: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Nei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cheratinociti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epidermici soprattutto in quelli indifferenziati dello strato basale. L’inibizione dell’EGFR altera la proliferazione, la differenziazione e la migrazione dei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cheratinociti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(cheratinizzazione alterata)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Nelle ghiandole sebacee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Nelle ghiandole eccrine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Nell’epitelio dei follicoli piliferi</a:t>
            </a:r>
          </a:p>
        </p:txBody>
      </p:sp>
    </p:spTree>
    <p:extLst>
      <p:ext uri="{BB962C8B-B14F-4D97-AF65-F5344CB8AC3E}">
        <p14:creationId xmlns:p14="http://schemas.microsoft.com/office/powerpoint/2010/main" val="135774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CARATTERISTICHE DELLA PELLE IN TERAPIA ONCOLOGICA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EPIDERMIDE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alterazione cheratinizzazione, per arresto crescita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cheratinociti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. Rilascio di molecole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proinfiammatorie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che causano apoptosi dei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cheratinociti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. Queste cellule non vitali si accumulano nel derma sottostante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DERMA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infiammazione specialmente attorno ai follicoli che ne causa la rottura, dolore e lesioni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papulopustolose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. Proliferazione batterica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FOLLICOLI PILOSEBACEI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infiammazione ed infiltrazione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UNGHIA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alterazione sintesi matrice ungueale</a:t>
            </a:r>
          </a:p>
        </p:txBody>
      </p:sp>
    </p:spTree>
    <p:extLst>
      <p:ext uri="{BB962C8B-B14F-4D97-AF65-F5344CB8AC3E}">
        <p14:creationId xmlns:p14="http://schemas.microsoft.com/office/powerpoint/2010/main" val="168603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F7924-74F7-4FE4-BCC3-1E0218DB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CANCRO IN CIFRE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266E5A-CE4D-4147-8DA5-BEB05862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Ogni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giorno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in Italia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scoprono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più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di 1000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nuovi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casi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di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cancro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Complessivamente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quest’anno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nel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nostro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Paese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sono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stimati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377.000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nuovi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casi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di tumori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maligni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(195.000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uomini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e 182.000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donne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). </a:t>
            </a:r>
          </a:p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Un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numero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assoluto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aumento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, a causa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dell’invecchiamento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della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popolazione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italiana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it-IT" sz="2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Fonte: </a:t>
            </a:r>
            <a:r>
              <a:rPr lang="it-IT" sz="2200" i="1" dirty="0">
                <a:solidFill>
                  <a:schemeClr val="accent5">
                    <a:lumMod val="75000"/>
                  </a:schemeClr>
                </a:solidFill>
              </a:rPr>
              <a:t>Associazione Italiana Registro Tumori (AIRTUM 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2419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3600" dirty="0"/>
              <a:t>TOSSICITA’ CUTANEA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Rush cutaneo o eruzione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pustolare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follicolare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eruzione sul viso tipo acne (no comedoni); macule e papule diffuse sul viso; eritema diffuso; asettica follicolite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Sindrome mano piede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Xerosi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(pelle secca), e prurito, desquamazione,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fissurazioni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(ragadi) mani piedi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Paronichia,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onicocriptosi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, granuloma ungueale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Pigmentazioni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Teleangectasie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Fotosensibilità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Cambiamento crescita capelli e ciglia</a:t>
            </a:r>
          </a:p>
        </p:txBody>
      </p:sp>
    </p:spTree>
    <p:extLst>
      <p:ext uri="{BB962C8B-B14F-4D97-AF65-F5344CB8AC3E}">
        <p14:creationId xmlns:p14="http://schemas.microsoft.com/office/powerpoint/2010/main" val="343085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3600" dirty="0"/>
              <a:t>FOLLICOLITE EGFR MEDIATA</a:t>
            </a:r>
          </a:p>
        </p:txBody>
      </p:sp>
      <p:pic>
        <p:nvPicPr>
          <p:cNvPr id="27651" name="Picture 2" descr="Z:\AMBRA\immagini oncologia\follicolit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0469"/>
            <a:ext cx="3746598" cy="3237061"/>
          </a:xfrm>
        </p:spPr>
      </p:pic>
      <p:pic>
        <p:nvPicPr>
          <p:cNvPr id="27652" name="Picture 3" descr="Z:\AMBRA\immagini oncologia\radiation-open-art_2899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10469"/>
            <a:ext cx="3717012" cy="33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5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SETTIMANE IN CUI APPAIONO I SINTOMI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3" y="2024844"/>
            <a:ext cx="810393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3600" dirty="0"/>
              <a:t>TOSSICITA’ CUTANEA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625" y="1809750"/>
            <a:ext cx="8504238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La tossicità cutanea non può essere né evitata né prevenuta, ciò porta a sofferenza fisica, ma anche psicologica, causata dal cambiamento del proprio aspetto.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Si può e si deve supportare la pelle per farle affrontare il momento della terapia oncologica nelle migliori condizioni.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Fin dal momento della diagnosi bisogna pensare alla pelle ed ai suoi annessi, prima che si verifichino le lesioni patologiche ed impediscano il proseguo della terapia oncologica.</a:t>
            </a:r>
          </a:p>
        </p:txBody>
      </p:sp>
    </p:spTree>
    <p:extLst>
      <p:ext uri="{BB962C8B-B14F-4D97-AF65-F5344CB8AC3E}">
        <p14:creationId xmlns:p14="http://schemas.microsoft.com/office/powerpoint/2010/main" val="3151408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QUANDO E COME INTERVENIRE COSMETOLOGICAMENTE</a:t>
            </a: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Specialista in Estetica Oncologica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APEO </a:t>
            </a: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con la sua competenza, l’uso di cosmetici adatti, e protocolli di lavoro studiati e testati da personale medico, può aiutare la persona in terapia durante tutto il percorso oncologico, quando non compaiono lesioni patologiche.</a:t>
            </a:r>
          </a:p>
          <a:p>
            <a:pPr marL="457200" indent="-457200" eaLnBrk="1" hangingPunct="1">
              <a:buFont typeface="+mj-lt"/>
              <a:buAutoNum type="alphaLcParenR"/>
            </a:pP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Dalla diagnosi  alla prima settimana di terapia farmacologica</a:t>
            </a:r>
          </a:p>
          <a:p>
            <a:pPr marL="457200" indent="-457200" eaLnBrk="1" hangingPunct="1">
              <a:buFont typeface="+mj-lt"/>
              <a:buAutoNum type="alphaLcParenR"/>
            </a:pP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Durante la terapia farmacologica e radioterapica, con interventi diversi a seconda delle varie tossicità cutanee</a:t>
            </a:r>
          </a:p>
          <a:p>
            <a:pPr marL="457200" indent="-457200" eaLnBrk="1" hangingPunct="1">
              <a:buFont typeface="+mj-lt"/>
              <a:buAutoNum type="alphaLcParenR"/>
            </a:pP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Durante le terapie di mantenimento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40900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dirty="0"/>
              <a:t>I PROTOCOLLI APEO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I protocolli APEO sono stati studiati da personale medico e sono in uso allo Spazio benessere IEO dal settembre 2013.</a:t>
            </a:r>
          </a:p>
          <a:p>
            <a:pPr eaLnBrk="1" hangingPunct="1"/>
            <a:r>
              <a:rPr lang="it-IT" altLang="it-IT" b="1" dirty="0">
                <a:solidFill>
                  <a:schemeClr val="accent5">
                    <a:lumMod val="75000"/>
                  </a:schemeClr>
                </a:solidFill>
              </a:rPr>
              <a:t>Protocollo 1</a:t>
            </a: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: dalla diagnosi alla prima settimana di terapia farmacologica</a:t>
            </a:r>
          </a:p>
          <a:p>
            <a:pPr eaLnBrk="1" hangingPunct="1"/>
            <a:r>
              <a:rPr lang="it-IT" altLang="it-IT" b="1" dirty="0">
                <a:solidFill>
                  <a:schemeClr val="accent5">
                    <a:lumMod val="75000"/>
                  </a:schemeClr>
                </a:solidFill>
              </a:rPr>
              <a:t>Protocollo 2</a:t>
            </a: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: durante la terapia farmacologica; interventi diversi a seconda delle problematiche cutanee, o ungueali, che si presentano</a:t>
            </a:r>
          </a:p>
          <a:p>
            <a:r>
              <a:rPr lang="it-IT" altLang="it-IT" b="1" dirty="0">
                <a:solidFill>
                  <a:schemeClr val="accent5">
                    <a:lumMod val="75000"/>
                  </a:schemeClr>
                </a:solidFill>
              </a:rPr>
              <a:t>Protocollo 3</a:t>
            </a: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: durante la radioterapia</a:t>
            </a:r>
          </a:p>
          <a:p>
            <a:r>
              <a:rPr lang="it-IT" altLang="it-IT" b="1" dirty="0">
                <a:solidFill>
                  <a:schemeClr val="accent5">
                    <a:lumMod val="75000"/>
                  </a:schemeClr>
                </a:solidFill>
              </a:rPr>
              <a:t>Protocollo 4</a:t>
            </a:r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: durante tutto il periodo della terapia di mantenimento</a:t>
            </a:r>
          </a:p>
        </p:txBody>
      </p:sp>
    </p:spTree>
    <p:extLst>
      <p:ext uri="{BB962C8B-B14F-4D97-AF65-F5344CB8AC3E}">
        <p14:creationId xmlns:p14="http://schemas.microsoft.com/office/powerpoint/2010/main" val="95617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cap="all" dirty="0"/>
              <a:t>dermocosmesi e trattamenti per il paziente oncologico</a:t>
            </a: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Detersione quotidiana della pelle</a:t>
            </a:r>
          </a:p>
          <a:p>
            <a:pPr marL="0" indent="0" algn="just" eaLnBrk="1" hangingPunct="1">
              <a:buNone/>
            </a:pP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/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Riequilibrio e ripristino della fisiologia cutanea sia durante la terapia farmacologica che durante la radioterapia</a:t>
            </a:r>
          </a:p>
          <a:p>
            <a:pPr marL="0" indent="0" algn="just" eaLnBrk="1" hangingPunct="1">
              <a:buNone/>
            </a:pP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/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Lenire e calmare, idratare, nutrire e proteggere, a seconda delle manifestazioni cutanee</a:t>
            </a:r>
          </a:p>
        </p:txBody>
      </p:sp>
    </p:spTree>
    <p:extLst>
      <p:ext uri="{BB962C8B-B14F-4D97-AF65-F5344CB8AC3E}">
        <p14:creationId xmlns:p14="http://schemas.microsoft.com/office/powerpoint/2010/main" val="3017902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3600" cap="all" dirty="0"/>
              <a:t>LA DETERSIONE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Il detergente per il paziente oncologico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u="sng" dirty="0">
                <a:solidFill>
                  <a:schemeClr val="accent5">
                    <a:lumMod val="75000"/>
                  </a:schemeClr>
                </a:solidFill>
              </a:rPr>
              <a:t>Non deve contenere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lipidi minerali (vaselina)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perche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possono essere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proinfiammatori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alcool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tensioattivi 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coloranti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u="sng" dirty="0">
                <a:solidFill>
                  <a:schemeClr val="accent5">
                    <a:lumMod val="75000"/>
                  </a:schemeClr>
                </a:solidFill>
              </a:rPr>
              <a:t>Deve contenere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miscele di lipidi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sebosimili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naturali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sostanze lenitive 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profumi non allergizzanti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99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CARATTERISTICHE DEL COSMETICO IN ONCOLOGIA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E’ importante utilizzare cosmetici che abbiano valore funzionale elevato, nel rispetto della fisiologia cutanea, che non contengano conservanti, coloranti e profumi. 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Gli attivi devono essere riconosciuti dalla Farmacopea mentre la veicolazione del prodotto va fatta dai liposomi e cristalli liquidi. 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Il controllo batterico sicuro senza aggredire la pelle.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47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FUNZIONI DEL COSMETICO IN ONCOLOGIA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Ripristinare la barriera cutanea 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Ridurre la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tewl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Idratare (xerosi e secchezza cutanea)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Nutrire (prevenire le ragadi)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Lenire 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Disarrossare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Controllare il prurito</a:t>
            </a:r>
          </a:p>
          <a:p>
            <a:pPr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it-IT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06874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SOPRAVVIVENZA E PREVALENZA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Nel 2020, si stima che gli italiani che vivono dopo una diagnosi di tumore siano 3.609.135, pari al 5,7% dell’intera popolazione italiana</a:t>
            </a:r>
          </a:p>
          <a:p>
            <a:pPr marL="0" indent="0"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Una prevalenza importante che, unita all’elevata tossicità della terapia oncologica, obbliga a pensare ad una programmazione sanitaria per gestire al meglio il paziente oncologico in ogni momento della malattia.</a:t>
            </a: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3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sz="3600" dirty="0"/>
              <a:t>TOSSICITA’ CUTANEA DA RADIOTERAPIA</a:t>
            </a:r>
          </a:p>
        </p:txBody>
      </p:sp>
      <p:sp>
        <p:nvSpPr>
          <p:cNvPr id="6246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La radiodermite è l’effetto tossico cutaneo della radioterapia. Si può manifestare dal semplice eritema  con vescicole desquamazione e prurito, fino all’ulcerazione vera e propria.</a:t>
            </a:r>
          </a:p>
          <a:p>
            <a:pPr eaLnBrk="1" hangingPunct="1"/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Può portare a atrofia cutanea, fibrosi e teleangectasie</a:t>
            </a:r>
          </a:p>
          <a:p>
            <a:pPr eaLnBrk="1" hangingPunct="1"/>
            <a:r>
              <a:rPr lang="it-IT" altLang="it-IT" dirty="0">
                <a:solidFill>
                  <a:schemeClr val="accent5">
                    <a:lumMod val="75000"/>
                  </a:schemeClr>
                </a:solidFill>
              </a:rPr>
              <a:t>Può riacutizzarsi per un episodio febbrile o in caso di esami radiologici: tac, mammografia, RX torace….</a:t>
            </a:r>
          </a:p>
        </p:txBody>
      </p:sp>
    </p:spTree>
    <p:extLst>
      <p:ext uri="{BB962C8B-B14F-4D97-AF65-F5344CB8AC3E}">
        <p14:creationId xmlns:p14="http://schemas.microsoft.com/office/powerpoint/2010/main" val="1988366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3600" dirty="0"/>
              <a:t>PROTOCOLLO 3: RADIODERMITE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10 giorni prima d’iniziare radioterapia e per tutto il periodo della radioterapia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Detersione per affinità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Dopo la detersione mattino e sera applicare Creme nutrienti, elasticizzanti;  poi alla crema si aggiunge  olio eudermico. Prima del trattamento radiante la pelle va pulita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Subito dopo la terapia radiante applicare creme lenitive con acido 18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glicirretico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acido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alfalipoico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quercetina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Fotoproteggere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 sempre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354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SOLO CUTE?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La Specialista in Estetica Oncologica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APEO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oltre a mantenere alla pelle delle persone in terapia uno stato di benessere, può alleviare tutti quei fastidi derivanti da posture antalgiche e da ristagno di liquidi da terapie corticosteroidee.  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Fastidi muscolari e di pesantezza agli arti che possono essere alleviati con massaggi appositamente studiati e messi a punto da fisioterapisti che lavorano in campo oncologico. 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Inoltre il massaggio regala un rilassamento globale utile nel migliorare lo stato emotivo e mentale della persona in terapia.</a:t>
            </a:r>
          </a:p>
        </p:txBody>
      </p:sp>
    </p:spTree>
    <p:extLst>
      <p:ext uri="{BB962C8B-B14F-4D97-AF65-F5344CB8AC3E}">
        <p14:creationId xmlns:p14="http://schemas.microsoft.com/office/powerpoint/2010/main" val="2120369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sz="3600" dirty="0"/>
              <a:t>MASSAGGIO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Sulla persona in terapia oncologica può essere fatto un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massaggio drenante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utile a contrastare l’edema, prima e dopo l’intervento del fisioterapista, ed un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massaggio decontratturante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per alleviare i dolori da postura antalgica che spesso il paziente assume per protezione dal dolore. Entrambe le tecniche tengono in considerazione e migliorano lo stato psicologico.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Entrambe le manualità sono state studiate da fisioterapisti IEO</a:t>
            </a:r>
          </a:p>
        </p:txBody>
      </p:sp>
    </p:spTree>
    <p:extLst>
      <p:ext uri="{BB962C8B-B14F-4D97-AF65-F5344CB8AC3E}">
        <p14:creationId xmlns:p14="http://schemas.microsoft.com/office/powerpoint/2010/main" val="20356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Specialista in Estetica Oncologica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APEO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può fare e aiutare il paziente-cliente a vivere più serenamente la fase oncologica lavorando su diversi livelli.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Questo mi spinge e motiva sempre di più nel poter dare un aiuto concreto per migliore la qualità di vita delle mie pazienti-clienti.</a:t>
            </a:r>
          </a:p>
          <a:p>
            <a:pPr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													</a:t>
            </a:r>
          </a:p>
        </p:txBody>
      </p:sp>
    </p:spTree>
    <p:extLst>
      <p:ext uri="{BB962C8B-B14F-4D97-AF65-F5344CB8AC3E}">
        <p14:creationId xmlns:p14="http://schemas.microsoft.com/office/powerpoint/2010/main" val="3292641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it-IT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RINGRAZIO  PER  L’ATTENZIONE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0" indent="0" algn="ctr">
              <a:buNone/>
            </a:pPr>
            <a:endParaRPr lang="it-IT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Specialista in Estetica Oncologica APEO</a:t>
            </a:r>
          </a:p>
          <a:p>
            <a:pPr marL="0" indent="0" algn="ctr">
              <a:buNone/>
            </a:pPr>
            <a:endParaRPr lang="it-IT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magine 3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EDB08482-5102-4360-030B-623E5AAB7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3386736" cy="12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SPECIALISTA IN </a:t>
            </a:r>
            <a:br>
              <a:rPr lang="it-IT" dirty="0"/>
            </a:br>
            <a:r>
              <a:rPr lang="it-IT" dirty="0"/>
              <a:t>ESTETICA ONCOLOGICA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Da questa consapevolezza e con questa consapevolezza nasce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APEO - Associazione Professionale di Estetica Oncologica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che forma estetiste con corsi di 120 ore dove i docenti sono oncologi, chirurghi e radioterapisti IEO.  </a:t>
            </a:r>
          </a:p>
          <a:p>
            <a:pPr marL="0" indent="0"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Le persone che stanno vivendo la malattia oncologica e quelle in terapia di mantenimento (5-10 anni), hanno il diritto di potersi «curare» da un punto di vista estetico e devono poter avere estetiste professioniste competenti nel trattarle.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125FBC8-26D2-4C79-AB81-C362428B7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68772"/>
            <a:ext cx="3364642" cy="11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SPECIALISTA IN </a:t>
            </a:r>
            <a:br>
              <a:rPr lang="it-IT" dirty="0"/>
            </a:br>
            <a:r>
              <a:rPr lang="it-IT" dirty="0"/>
              <a:t>ESTETICA ONCOLOGICA 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La Specialista in Estetica Oncologica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APEO è in grado di effettuare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trattamenti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di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benessere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e di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bellezza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su persone in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terapia oncologica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a ogni stadio della malattia.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La formazione APEO rappresenta oggi il top della specializzazione in campo estetico perché nasce da una collaborazione strettissima fra le professioni mediche e quelle del benessere, nella chiara separazione dei reciproci campi d’azione.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Specialista in Estetica Oncologica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APEO:</a:t>
            </a:r>
          </a:p>
          <a:p>
            <a:pPr lvl="2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consegue l’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Attestato di Competenza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di livello europeo in “</a:t>
            </a:r>
            <a:r>
              <a:rPr lang="it-IT" sz="2000" i="1" dirty="0">
                <a:solidFill>
                  <a:schemeClr val="accent5">
                    <a:lumMod val="75000"/>
                  </a:schemeClr>
                </a:solidFill>
              </a:rPr>
              <a:t>Specialista di Estetica Oncologica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” </a:t>
            </a:r>
          </a:p>
          <a:p>
            <a:pPr lvl="2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iscritta all’Albo Professionale privativo APEO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636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3832"/>
            <a:ext cx="9144000" cy="990600"/>
          </a:xfrm>
        </p:spPr>
        <p:txBody>
          <a:bodyPr>
            <a:noAutofit/>
          </a:bodyPr>
          <a:lstStyle/>
          <a:p>
            <a:r>
              <a:rPr lang="it-IT" sz="3000" dirty="0"/>
              <a:t>SPECIALISTA IN </a:t>
            </a:r>
            <a:br>
              <a:rPr lang="it-IT" sz="3000" dirty="0"/>
            </a:br>
            <a:r>
              <a:rPr lang="it-IT" sz="3000" dirty="0"/>
              <a:t>ESTETICA ONCOLOGICA  APEO </a:t>
            </a:r>
            <a:br>
              <a:rPr lang="it-IT" sz="3000" dirty="0"/>
            </a:br>
            <a:r>
              <a:rPr lang="it-IT" sz="3000" dirty="0"/>
              <a:t>CERTIFICATA CEPAS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71" y="5281645"/>
            <a:ext cx="1495929" cy="1576355"/>
          </a:xfr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177281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CEPAS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Organismo di Certificazione delle Professionalità e della Formazione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nasce nel 1994 con l’obiettivo di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valorizzare le attività professionali con la massima garanzia di competenza ed esperienza.</a:t>
            </a:r>
          </a:p>
          <a:p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Mission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garantire al mercato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“professionisti di qualità e qualità della formazione”,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nei settori ove tale esigenza è maggiormente sentita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Accreditato da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ACCREDIA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Ente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riconosciuto dallo Stato italiano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come Organismo di Certificazione del Personale e come Organismo di Certificazione del Prodotto.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82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7453"/>
            <a:ext cx="971600" cy="1023836"/>
          </a:xfr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193632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L’</a:t>
            </a:r>
            <a:r>
              <a:rPr lang="it-IT" sz="2200" b="1" dirty="0">
                <a:solidFill>
                  <a:schemeClr val="accent5">
                    <a:lumMod val="75000"/>
                  </a:schemeClr>
                </a:solidFill>
              </a:rPr>
              <a:t>attività di CEPAS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ha il suo fulcro nella </a:t>
            </a:r>
            <a:r>
              <a:rPr lang="it-IT" sz="2200" b="1" dirty="0">
                <a:solidFill>
                  <a:schemeClr val="accent5">
                    <a:lumMod val="75000"/>
                  </a:schemeClr>
                </a:solidFill>
              </a:rPr>
              <a:t>certificazione della professionalità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, attraverso cui viene oggettivamente attestato che </a:t>
            </a:r>
            <a:r>
              <a:rPr lang="it-IT" sz="2200" b="1" dirty="0">
                <a:solidFill>
                  <a:schemeClr val="accent5">
                    <a:lumMod val="75000"/>
                  </a:schemeClr>
                </a:solidFill>
              </a:rPr>
              <a:t>l’Estetista APEO possiede i requisiti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per operare con </a:t>
            </a:r>
            <a:r>
              <a:rPr lang="it-IT" sz="2200" b="1" dirty="0">
                <a:solidFill>
                  <a:schemeClr val="accent5">
                    <a:lumMod val="75000"/>
                  </a:schemeClr>
                </a:solidFill>
              </a:rPr>
              <a:t>competenza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nel proprio settore di attività.</a:t>
            </a:r>
          </a:p>
          <a:p>
            <a:pPr fontAlgn="base"/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Gli </a:t>
            </a:r>
            <a:r>
              <a:rPr lang="it-IT" sz="2200" b="1" dirty="0">
                <a:solidFill>
                  <a:schemeClr val="accent5">
                    <a:lumMod val="75000"/>
                  </a:schemeClr>
                </a:solidFill>
              </a:rPr>
              <a:t>Schemi di Certificazione di CEPAS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stabiliscono i requisiti minimi di competenza che l’Estetista APEO deve dimostrare, il percorso formativo utile ad acquisire le conoscenze e il tipo di esami necessari per ottenere la certificazione.</a:t>
            </a:r>
          </a:p>
          <a:p>
            <a:pPr fontAlgn="base"/>
            <a:r>
              <a:rPr lang="it-IT" sz="2200" b="1" dirty="0">
                <a:solidFill>
                  <a:schemeClr val="accent5">
                    <a:lumMod val="75000"/>
                  </a:schemeClr>
                </a:solidFill>
              </a:rPr>
              <a:t>La Certificazione CEPAS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è segno di </a:t>
            </a:r>
            <a:r>
              <a:rPr lang="it-IT" sz="2200" b="1" dirty="0">
                <a:solidFill>
                  <a:schemeClr val="accent5">
                    <a:lumMod val="75000"/>
                  </a:schemeClr>
                </a:solidFill>
              </a:rPr>
              <a:t>Alta qualità e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competenza in possesso della Specialista in Estetica Oncologica APEO, in grado di differenziarsi concretamente dalle altre Estetiste e di dialogare e operare con presidi sanitari che collaborano con l’Estetista certificata in “</a:t>
            </a:r>
            <a:r>
              <a:rPr lang="it-IT" sz="2200" i="1" dirty="0">
                <a:solidFill>
                  <a:schemeClr val="accent5">
                    <a:lumMod val="75000"/>
                  </a:schemeClr>
                </a:solidFill>
              </a:rPr>
              <a:t>Specialista di Estetica Oncologica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</a:rPr>
              <a:t>”.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93632" y="552856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/>
              <a:t>SPECIALISTA IN </a:t>
            </a:r>
            <a:br>
              <a:rPr lang="it-IT" sz="3000" dirty="0"/>
            </a:br>
            <a:r>
              <a:rPr lang="it-IT" sz="3000" dirty="0"/>
              <a:t>ESTETICA ONCOLOGICA  APEO </a:t>
            </a:r>
          </a:p>
          <a:p>
            <a:r>
              <a:rPr lang="it-IT" sz="3000" dirty="0"/>
              <a:t>CERTIFICATA CEPAS</a:t>
            </a:r>
          </a:p>
        </p:txBody>
      </p:sp>
    </p:spTree>
    <p:extLst>
      <p:ext uri="{BB962C8B-B14F-4D97-AF65-F5344CB8AC3E}">
        <p14:creationId xmlns:p14="http://schemas.microsoft.com/office/powerpoint/2010/main" val="203977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94987-3A93-4A7D-8046-2AFEA902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362200"/>
            <a:ext cx="6513983" cy="220027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PRASSI DI RIFERIMENTO UNI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BF9743-4823-63DE-4523-EAB7F3C47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0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506FE3-9C5E-426E-8F53-5FB21CB29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825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br>
              <a:rPr lang="it-IT" sz="825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it-IT" sz="825" dirty="0"/>
          </a:p>
        </p:txBody>
      </p:sp>
      <p:pic>
        <p:nvPicPr>
          <p:cNvPr id="7" name="Immagine 6" descr="Immagine che contiene testo, persona, screenshot&#10;&#10;Descrizione generata automaticamente">
            <a:extLst>
              <a:ext uri="{FF2B5EF4-FFF2-40B4-BE49-F238E27FC236}">
                <a16:creationId xmlns:a16="http://schemas.microsoft.com/office/drawing/2014/main" id="{1DE5A45C-36A6-434D-8A62-F912ED260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2" b="-1"/>
          <a:stretch/>
        </p:blipFill>
        <p:spPr>
          <a:xfrm>
            <a:off x="2682650" y="418637"/>
            <a:ext cx="3679068" cy="32744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44EBEE-3537-B73D-5CB2-EEC58D304B27}"/>
              </a:ext>
            </a:extLst>
          </p:cNvPr>
          <p:cNvSpPr txBox="1"/>
          <p:nvPr/>
        </p:nvSpPr>
        <p:spPr>
          <a:xfrm>
            <a:off x="363976" y="3751165"/>
            <a:ext cx="83164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La prassi di riferimento UNI definisce le linee guida di determinati servizi e/o prodotti e i requisiti che questi devono avere per poter adoperarsi sul campo.</a:t>
            </a:r>
            <a:br>
              <a:rPr lang="it-IT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br>
              <a:rPr lang="it-IT" dirty="0">
                <a:solidFill>
                  <a:schemeClr val="accent5">
                    <a:lumMod val="75000"/>
                  </a:schemeClr>
                </a:solidFill>
              </a:rPr>
            </a:b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Nel nostro ambito questo significa che:</a:t>
            </a:r>
            <a:br>
              <a:rPr lang="it-IT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br>
              <a:rPr lang="it-IT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Le linee guida dei servizi di estetica oncologica e i requisiti che la Specialista in Estetica Oncologica deve avere per poter operare nel suo settore SONO STATI PUBBLICATI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2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presentazione APEO Pierpaol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resentazione APEO Pierpaolo" id="{E0DA0D32-FB13-47D7-831A-DCE584CA2DAA}" vid="{940FF334-352A-4B71-B387-49CAC9770434}"/>
    </a:ext>
  </a:extLst>
</a:theme>
</file>

<file path=ppt/theme/theme2.xml><?xml version="1.0" encoding="utf-8"?>
<a:theme xmlns:a="http://schemas.openxmlformats.org/drawingml/2006/main" name="1_Tema presentazione APEO Pierpaol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resentazione APEO Pierpaolo" id="{E0DA0D32-FB13-47D7-831A-DCE584CA2DAA}" vid="{940FF334-352A-4B71-B387-49CAC977043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presentazione APEO Pierpaolo</Template>
  <TotalTime>18</TotalTime>
  <Words>1937</Words>
  <Application>Microsoft Office PowerPoint</Application>
  <PresentationFormat>Presentazione su schermo (4:3)</PresentationFormat>
  <Paragraphs>175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Arial</vt:lpstr>
      <vt:lpstr>Calibri</vt:lpstr>
      <vt:lpstr>Courier New</vt:lpstr>
      <vt:lpstr>Helvetica</vt:lpstr>
      <vt:lpstr>Wingdings</vt:lpstr>
      <vt:lpstr>Wingdings 2</vt:lpstr>
      <vt:lpstr>Tema presentazione APEO Pierpaolo</vt:lpstr>
      <vt:lpstr>1_Tema presentazione APEO Pierpaolo</vt:lpstr>
      <vt:lpstr>BENESSERE IN TERAPIA ONCOLOGICA</vt:lpstr>
      <vt:lpstr>IL CANCRO IN CIFRE</vt:lpstr>
      <vt:lpstr>SOPRAVVIVENZA E PREVALENZA</vt:lpstr>
      <vt:lpstr>SPECIALISTA IN  ESTETICA ONCOLOGICA APEO</vt:lpstr>
      <vt:lpstr>SPECIALISTA IN  ESTETICA ONCOLOGICA  APEO</vt:lpstr>
      <vt:lpstr>SPECIALISTA IN  ESTETICA ONCOLOGICA  APEO  CERTIFICATA CEPAS</vt:lpstr>
      <vt:lpstr>Presentazione standard di PowerPoint</vt:lpstr>
      <vt:lpstr>LA PRASSI DI RIFERIMENTO UNI</vt:lpstr>
      <vt:lpstr>Presentazione standard di PowerPoint</vt:lpstr>
      <vt:lpstr>La prassi di riferimento UNI/PdR 130:2022 è stata pubblicata il giorno 14 luglio 2022 </vt:lpstr>
      <vt:lpstr>Presentazione standard di PowerPoint</vt:lpstr>
      <vt:lpstr>Presentazione standard di PowerPoint</vt:lpstr>
      <vt:lpstr>Presentazione standard di PowerPoint</vt:lpstr>
      <vt:lpstr>L’ESPERIENZA  APEO</vt:lpstr>
      <vt:lpstr>TERAPIA ONCOLOGICA </vt:lpstr>
      <vt:lpstr>CHEMIOTERAPIA E TARGETED TERAPY</vt:lpstr>
      <vt:lpstr>TARGETED THERAPY  Farmaci principali </vt:lpstr>
      <vt:lpstr>TOSSICITA’ CUTANEA DA TARGETED TERAPY</vt:lpstr>
      <vt:lpstr>CARATTERISTICHE DELLA PELLE IN TERAPIA ONCOLOGICA</vt:lpstr>
      <vt:lpstr>TOSSICITA’ CUTANEA</vt:lpstr>
      <vt:lpstr>FOLLICOLITE EGFR MEDIATA</vt:lpstr>
      <vt:lpstr>SETTIMANE IN CUI APPAIONO I SINTOMI</vt:lpstr>
      <vt:lpstr>TOSSICITA’ CUTANEA</vt:lpstr>
      <vt:lpstr>QUANDO E COME INTERVENIRE COSMETOLOGICAMENTE</vt:lpstr>
      <vt:lpstr>I PROTOCOLLI APEO</vt:lpstr>
      <vt:lpstr>dermocosmesi e trattamenti per il paziente oncologico</vt:lpstr>
      <vt:lpstr>LA DETERSIONE</vt:lpstr>
      <vt:lpstr>CARATTERISTICHE DEL COSMETICO IN ONCOLOGIA</vt:lpstr>
      <vt:lpstr>FUNZIONI DEL COSMETICO IN ONCOLOGIA</vt:lpstr>
      <vt:lpstr>TOSSICITA’ CUTANEA DA RADIOTERAPIA</vt:lpstr>
      <vt:lpstr>PROTOCOLLO 3: RADIODERMITE</vt:lpstr>
      <vt:lpstr>SOLO CUTE?</vt:lpstr>
      <vt:lpstr>IL MASSAGGIO APEO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BENESSERE IN TERAPIA ONCOLOGICA: FORMAZIONE DELL’ESTETISTA A SOSTEGNO DEL LAVORO DEL MEDICO</dc:title>
  <dc:creator>Dermo</dc:creator>
  <cp:lastModifiedBy>Gruppo Office Due</cp:lastModifiedBy>
  <cp:revision>176</cp:revision>
  <cp:lastPrinted>2017-04-07T09:30:39Z</cp:lastPrinted>
  <dcterms:created xsi:type="dcterms:W3CDTF">2015-05-02T15:27:55Z</dcterms:created>
  <dcterms:modified xsi:type="dcterms:W3CDTF">2024-02-12T13:04:31Z</dcterms:modified>
</cp:coreProperties>
</file>